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2"/>
  </p:notesMasterIdLst>
  <p:sldIdLst>
    <p:sldId id="434" r:id="rId6"/>
    <p:sldId id="448" r:id="rId7"/>
    <p:sldId id="451" r:id="rId8"/>
    <p:sldId id="452" r:id="rId9"/>
    <p:sldId id="453" r:id="rId10"/>
    <p:sldId id="449" r:id="rId1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97" d="100"/>
          <a:sy n="97" d="100"/>
        </p:scale>
        <p:origin x="78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SP-240432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815" y="502601"/>
            <a:ext cx="11619893" cy="530509"/>
          </a:xfrm>
        </p:spPr>
        <p:txBody>
          <a:bodyPr/>
          <a:lstStyle/>
          <a:p>
            <a:r>
              <a:rPr lang="en-US" dirty="0"/>
              <a:t>Proposal: Additional Details for 3GPP SIs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540" y="1274742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SA SI approvals: </a:t>
            </a:r>
            <a:r>
              <a:rPr lang="en-US" sz="2400" b="1" dirty="0">
                <a:solidFill>
                  <a:srgbClr val="1E9657"/>
                </a:solidFill>
              </a:rPr>
              <a:t>as endorsed in TSG#102, </a:t>
            </a:r>
            <a:r>
              <a:rPr lang="en-US" sz="2400" b="1" dirty="0"/>
              <a:t>no new update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SA1 SI approval: TSG#105 (Sept2024)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SA2 SI approval: TSG#108 (June’2025)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Other SA WGs SI approval: Details TBD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1600" b="1" dirty="0">
                <a:solidFill>
                  <a:srgbClr val="00B050"/>
                </a:solidFill>
              </a:rPr>
              <a:t>Note: Approval of RAN WG SIs was endorsed in TSG#102 to be in TSG#108 (June’2025)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RAN-level SI Approval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Decide whether it’s necessary to have an early RAN-level study focusing on 3GPP input to the ITU-R KPI/TPR process</a:t>
            </a:r>
          </a:p>
          <a:p>
            <a:pPr lvl="3"/>
            <a:r>
              <a:rPr lang="en-US" sz="1400" b="1" dirty="0">
                <a:solidFill>
                  <a:srgbClr val="FF0000"/>
                </a:solidFill>
              </a:rPr>
              <a:t>To be discussed in RAN#103 before the joint session. 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RAN-level study approval should be ahead of RAN WGs’ SI. </a:t>
            </a:r>
            <a:endParaRPr lang="en-US" sz="1600" b="1" dirty="0"/>
          </a:p>
          <a:p>
            <a:pPr lvl="3"/>
            <a:r>
              <a:rPr lang="en-US" sz="1600" b="1" dirty="0">
                <a:solidFill>
                  <a:srgbClr val="7030A0"/>
                </a:solidFill>
              </a:rPr>
              <a:t>RAN-level SI approval is in Dec 2024. RAN-level SI starts in Mar 2025. 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CT 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v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US" sz="2400" b="1" dirty="0">
                <a:solidFill>
                  <a:srgbClr val="0066FF"/>
                </a:solidFill>
              </a:rPr>
              <a:t>SI Approval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Plenary level:</a:t>
            </a:r>
            <a:r>
              <a:rPr lang="en-DE" sz="1800" b="1" dirty="0">
                <a:solidFill>
                  <a:srgbClr val="0066FF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 </a:t>
            </a:r>
            <a:r>
              <a:rPr lang="en-DE" sz="1800" b="1" dirty="0">
                <a:solidFill>
                  <a:srgbClr val="0066FF"/>
                </a:solidFill>
              </a:rPr>
              <a:t>T</a:t>
            </a:r>
            <a:r>
              <a:rPr lang="en-GB" sz="1800" b="1" dirty="0">
                <a:solidFill>
                  <a:srgbClr val="0066FF"/>
                </a:solidFill>
              </a:rPr>
              <a:t>S</a:t>
            </a:r>
            <a:r>
              <a:rPr lang="en-DE" sz="1800" b="1" dirty="0">
                <a:solidFill>
                  <a:srgbClr val="0066FF"/>
                </a:solidFill>
              </a:rPr>
              <a:t>G#111 (</a:t>
            </a:r>
            <a:r>
              <a:rPr lang="en-US" sz="1800" b="1" dirty="0">
                <a:solidFill>
                  <a:srgbClr val="0066FF"/>
                </a:solidFill>
              </a:rPr>
              <a:t>March</a:t>
            </a:r>
            <a:r>
              <a:rPr lang="en-DE" sz="1800" b="1" dirty="0">
                <a:solidFill>
                  <a:srgbClr val="0066FF"/>
                </a:solidFill>
              </a:rPr>
              <a:t>‘</a:t>
            </a:r>
            <a:r>
              <a:rPr lang="en-US" sz="1800" b="1" dirty="0">
                <a:solidFill>
                  <a:srgbClr val="0066FF"/>
                </a:solidFill>
              </a:rPr>
              <a:t>2026</a:t>
            </a:r>
            <a:r>
              <a:rPr lang="en-DE" sz="1800" b="1" dirty="0">
                <a:solidFill>
                  <a:srgbClr val="0066FF"/>
                </a:solidFill>
              </a:rPr>
              <a:t>)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at the latest</a:t>
            </a:r>
            <a:endParaRPr lang="en-DE" sz="1800" b="1" dirty="0">
              <a:solidFill>
                <a:srgbClr val="0066FF"/>
              </a:solidFill>
            </a:endParaRPr>
          </a:p>
          <a:p>
            <a:pPr lvl="2"/>
            <a:r>
              <a:rPr lang="en-US" sz="1400" b="1" dirty="0">
                <a:solidFill>
                  <a:srgbClr val="7030A0"/>
                </a:solidFill>
              </a:rPr>
              <a:t>Similar to 5G 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US" sz="1400" b="1" dirty="0">
                <a:solidFill>
                  <a:srgbClr val="7030A0"/>
                </a:solidFill>
              </a:rPr>
              <a:t> stud</a:t>
            </a:r>
            <a:r>
              <a:rPr lang="en-DE" sz="1400" b="1" dirty="0">
                <a:solidFill>
                  <a:srgbClr val="7030A0"/>
                </a:solidFill>
              </a:rPr>
              <a:t>i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s</a:t>
            </a:r>
            <a:r>
              <a:rPr lang="en-US" sz="1400" b="1" dirty="0">
                <a:solidFill>
                  <a:srgbClr val="7030A0"/>
                </a:solidFill>
              </a:rPr>
              <a:t> (e.g. </a:t>
            </a:r>
            <a:r>
              <a:rPr lang="en-DE" sz="1400" b="1" dirty="0">
                <a:solidFill>
                  <a:srgbClr val="7030A0"/>
                </a:solidFill>
              </a:rPr>
              <a:t>P</a:t>
            </a:r>
            <a:r>
              <a:rPr lang="en-GB" sz="1400" b="1" dirty="0">
                <a:solidFill>
                  <a:srgbClr val="7030A0"/>
                </a:solidFill>
              </a:rPr>
              <a:t>r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s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n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a</a:t>
            </a:r>
            <a:r>
              <a:rPr lang="en-DE" sz="1400" b="1" dirty="0">
                <a:solidFill>
                  <a:srgbClr val="7030A0"/>
                </a:solidFill>
              </a:rPr>
              <a:t>n</a:t>
            </a:r>
            <a:r>
              <a:rPr lang="en-GB" sz="1400" b="1" dirty="0">
                <a:solidFill>
                  <a:srgbClr val="7030A0"/>
                </a:solidFill>
              </a:rPr>
              <a:t>d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l 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m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v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ments</a:t>
            </a:r>
            <a:r>
              <a:rPr lang="en-US" sz="1400" b="1" dirty="0">
                <a:solidFill>
                  <a:srgbClr val="7030A0"/>
                </a:solidFill>
              </a:rPr>
              <a:t>, etc.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US" sz="1400" b="1">
                <a:solidFill>
                  <a:srgbClr val="7030A0"/>
                </a:solidFill>
              </a:rPr>
              <a:t>depending</a:t>
            </a:r>
            <a:r>
              <a:rPr lang="en-DE" sz="1400" b="1">
                <a:solidFill>
                  <a:srgbClr val="7030A0"/>
                </a:solidFill>
              </a:rPr>
              <a:t> </a:t>
            </a:r>
            <a:r>
              <a:rPr lang="en-DE" sz="1400" b="1" dirty="0">
                <a:solidFill>
                  <a:srgbClr val="7030A0"/>
                </a:solidFill>
              </a:rPr>
              <a:t>on SA2 </a:t>
            </a:r>
            <a:r>
              <a:rPr lang="en-GB" sz="1400" b="1" dirty="0">
                <a:solidFill>
                  <a:srgbClr val="7030A0"/>
                </a:solidFill>
              </a:rPr>
              <a:t>progress</a:t>
            </a:r>
            <a:r>
              <a:rPr lang="en-US" sz="1400" b="1" dirty="0">
                <a:solidFill>
                  <a:srgbClr val="7030A0"/>
                </a:solidFill>
              </a:rPr>
              <a:t>).  Details TBD</a:t>
            </a:r>
            <a:r>
              <a:rPr lang="en-DE" sz="1400" b="1" dirty="0">
                <a:solidFill>
                  <a:srgbClr val="7030A0"/>
                </a:solidFill>
              </a:rPr>
              <a:t>.</a:t>
            </a:r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703" y="1297537"/>
            <a:ext cx="11802758" cy="5137130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Critical to continue 5G-Advanced evolutions in Rel-20, </a:t>
            </a:r>
            <a:r>
              <a:rPr lang="en-US" sz="2400" b="1" dirty="0"/>
              <a:t>in parallel with the 6G study, to address urgent commercial needs</a:t>
            </a:r>
          </a:p>
          <a:p>
            <a:r>
              <a:rPr lang="en-US" sz="2400" dirty="0"/>
              <a:t>Thus, necessary to decide the duration for </a:t>
            </a:r>
            <a:r>
              <a:rPr lang="en-US" sz="2400" b="1" dirty="0">
                <a:solidFill>
                  <a:srgbClr val="0066FF"/>
                </a:solidFill>
              </a:rPr>
              <a:t>Rel-20 by considering both 5G-Advanced evolution and 6G study needs</a:t>
            </a:r>
          </a:p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Rel-19, it implies the following dates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</a:p>
          <a:p>
            <a:pPr lvl="2"/>
            <a:r>
              <a:rPr lang="en-US" sz="1800" b="1" kern="0" dirty="0"/>
              <a:t>Stage-2 freeze : Jun 2026 (80%); Sep 2026 (100%)</a:t>
            </a:r>
          </a:p>
          <a:p>
            <a:pPr lvl="2"/>
            <a:r>
              <a:rPr lang="en-US" sz="1800" b="1" kern="0" dirty="0"/>
              <a:t>Stage-3 freeze : Mar 2027</a:t>
            </a:r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6G SI, aim for 18 months. Can be revisited at later TSGs based on SI progress. </a:t>
            </a:r>
          </a:p>
          <a:p>
            <a:pPr lvl="2"/>
            <a:r>
              <a:rPr lang="en-US" sz="1800" b="1" dirty="0"/>
              <a:t>SA1/SA2 6G SI may continue beyond Stage-1/Stage-2 freeze dates. </a:t>
            </a:r>
          </a:p>
          <a:p>
            <a:pPr lvl="2"/>
            <a:r>
              <a:rPr lang="en-US" sz="1800" b="1" dirty="0"/>
              <a:t>RAN WG 6G SI may or may not be aligned with the stage-3 dates.</a:t>
            </a:r>
          </a:p>
          <a:p>
            <a:pPr lvl="2"/>
            <a:r>
              <a:rPr lang="en-US" sz="1800" b="1" dirty="0"/>
              <a:t>CT SI will start 9 months after approval of SA2 SI.  </a:t>
            </a:r>
            <a:endParaRPr lang="en-US" sz="1265" dirty="0"/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Duration for Rel-21 requires more careful analysis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Commercial deployment needs</a:t>
            </a:r>
          </a:p>
          <a:p>
            <a:pPr lvl="1"/>
            <a:r>
              <a:rPr lang="en-US" sz="2000" dirty="0"/>
              <a:t>ITU-R submission needs</a:t>
            </a:r>
          </a:p>
          <a:p>
            <a:pPr lvl="1"/>
            <a:r>
              <a:rPr lang="en-US" sz="2000" dirty="0"/>
              <a:t>Study outcome from Rel-20</a:t>
            </a:r>
          </a:p>
          <a:p>
            <a:pPr lvl="1"/>
            <a:r>
              <a:rPr lang="en-US" sz="2000" dirty="0"/>
              <a:t>Etc.</a:t>
            </a:r>
          </a:p>
          <a:p>
            <a:r>
              <a:rPr lang="en-US" sz="2400" b="1" dirty="0"/>
              <a:t>Proposal: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ASN.1/</a:t>
            </a:r>
            <a:r>
              <a:rPr lang="en-US" sz="2000" b="1" dirty="0" err="1">
                <a:solidFill>
                  <a:srgbClr val="0066FF"/>
                </a:solidFill>
              </a:rPr>
              <a:t>OpenAPI</a:t>
            </a:r>
            <a:r>
              <a:rPr lang="en-US" sz="2000" b="1" dirty="0">
                <a:solidFill>
                  <a:srgbClr val="0066FF"/>
                </a:solidFill>
              </a:rPr>
              <a:t> Code freeze for Rel-21 should be at least 6 months </a:t>
            </a:r>
            <a:r>
              <a:rPr lang="en-US" sz="2000" b="1">
                <a:solidFill>
                  <a:srgbClr val="0066FF"/>
                </a:solidFill>
              </a:rPr>
              <a:t>before the IMT2030 submission deadline (June’2030)</a:t>
            </a:r>
            <a:endParaRPr lang="en-US" sz="2000" b="1" dirty="0">
              <a:solidFill>
                <a:srgbClr val="0066FF"/>
              </a:solidFill>
            </a:endParaRPr>
          </a:p>
          <a:p>
            <a:pPr lvl="2"/>
            <a:r>
              <a:rPr lang="en-US" sz="1465" b="1" dirty="0">
                <a:solidFill>
                  <a:srgbClr val="0066FF"/>
                </a:solidFill>
              </a:rPr>
              <a:t>Tentative Rel-21 ASN.1/</a:t>
            </a:r>
            <a:r>
              <a:rPr lang="en-US" sz="1465" b="1" dirty="0" err="1">
                <a:solidFill>
                  <a:srgbClr val="0066FF"/>
                </a:solidFill>
              </a:rPr>
              <a:t>OpenAPI</a:t>
            </a:r>
            <a:r>
              <a:rPr lang="en-US" sz="1465" b="1" dirty="0">
                <a:solidFill>
                  <a:srgbClr val="0066FF"/>
                </a:solidFill>
              </a:rPr>
              <a:t> Code freeze date: Mar 2029. </a:t>
            </a:r>
          </a:p>
          <a:p>
            <a:pPr lvl="1"/>
            <a:r>
              <a:rPr lang="en-US" sz="2000" b="1" dirty="0"/>
              <a:t>To be finalized at TSG#104 along with other Rel-21 timelines.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http://schemas.openxmlformats.org/package/2006/metadata/core-properties"/>
    <ds:schemaRef ds:uri="http://purl.org/dc/dcmitype/"/>
    <ds:schemaRef ds:uri="cc9c437c-ae0c-4066-8d90-a0f7de786127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ba37140e-f4c5-4a6c-a9b4-20a691ce6c8a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71787</TotalTime>
  <Words>850</Words>
  <Application>Microsoft Office PowerPoint</Application>
  <PresentationFormat>Custom</PresentationFormat>
  <Paragraphs>75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SIs for 6G</vt:lpstr>
      <vt:lpstr>Proposal: Additional Details for Rel-20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Rapporteur</cp:lastModifiedBy>
  <cp:revision>733</cp:revision>
  <dcterms:created xsi:type="dcterms:W3CDTF">2018-05-24T11:49:12Z</dcterms:created>
  <dcterms:modified xsi:type="dcterms:W3CDTF">2024-03-14T17:34:27Z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2015_ms_pID_7253432">
    <vt:lpwstr>DA==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1710339647</vt:lpwstr>
  </property>
</Properties>
</file>