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  <p:sldMasterId id="2147485168" r:id="rId2"/>
  </p:sldMasterIdLst>
  <p:notesMasterIdLst>
    <p:notesMasterId r:id="rId31"/>
  </p:notesMasterIdLst>
  <p:handoutMasterIdLst>
    <p:handoutMasterId r:id="rId32"/>
  </p:handoutMasterIdLst>
  <p:sldIdLst>
    <p:sldId id="341" r:id="rId3"/>
    <p:sldId id="363" r:id="rId4"/>
    <p:sldId id="366" r:id="rId5"/>
    <p:sldId id="377" r:id="rId6"/>
    <p:sldId id="368" r:id="rId7"/>
    <p:sldId id="455" r:id="rId8"/>
    <p:sldId id="446" r:id="rId9"/>
    <p:sldId id="457" r:id="rId10"/>
    <p:sldId id="463" r:id="rId11"/>
    <p:sldId id="464" r:id="rId12"/>
    <p:sldId id="470" r:id="rId13"/>
    <p:sldId id="471" r:id="rId14"/>
    <p:sldId id="370" r:id="rId15"/>
    <p:sldId id="440" r:id="rId16"/>
    <p:sldId id="407" r:id="rId17"/>
    <p:sldId id="414" r:id="rId18"/>
    <p:sldId id="410" r:id="rId19"/>
    <p:sldId id="459" r:id="rId20"/>
    <p:sldId id="441" r:id="rId21"/>
    <p:sldId id="431" r:id="rId22"/>
    <p:sldId id="365" r:id="rId23"/>
    <p:sldId id="376" r:id="rId24"/>
    <p:sldId id="476" r:id="rId25"/>
    <p:sldId id="477" r:id="rId26"/>
    <p:sldId id="478" r:id="rId27"/>
    <p:sldId id="479" r:id="rId28"/>
    <p:sldId id="480" r:id="rId29"/>
    <p:sldId id="398" r:id="rId3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8EB35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84" autoAdjust="0"/>
    <p:restoredTop sz="99112" autoAdjust="0"/>
  </p:normalViewPr>
  <p:slideViewPr>
    <p:cSldViewPr snapToGrid="0">
      <p:cViewPr varScale="1">
        <p:scale>
          <a:sx n="111" d="100"/>
          <a:sy n="111" d="100"/>
        </p:scale>
        <p:origin x="67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3" d="100"/>
          <a:sy n="43" d="100"/>
        </p:scale>
        <p:origin x="2864" y="5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handoutMaster" Target="handoutMasters/handoutMaster1.xml"/><Relationship Id="rId37" Type="http://schemas.microsoft.com/office/2016/11/relationships/changesInfo" Target="changesInfos/changesInfo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na Chaponniere" userId="21629b01-f0c0-43e2-866e-5265c1482fc0" providerId="ADAL" clId="{2462D711-625D-4429-8037-57C5ABE51EF7}"/>
    <pc:docChg chg="modSld modMainMaster">
      <pc:chgData name="Lena Chaponniere" userId="21629b01-f0c0-43e2-866e-5265c1482fc0" providerId="ADAL" clId="{2462D711-625D-4429-8037-57C5ABE51EF7}" dt="2024-03-10T19:39:09.035" v="87" actId="20577"/>
      <pc:docMkLst>
        <pc:docMk/>
      </pc:docMkLst>
      <pc:sldChg chg="modSp mod">
        <pc:chgData name="Lena Chaponniere" userId="21629b01-f0c0-43e2-866e-5265c1482fc0" providerId="ADAL" clId="{2462D711-625D-4429-8037-57C5ABE51EF7}" dt="2024-03-10T19:39:09.035" v="87" actId="20577"/>
        <pc:sldMkLst>
          <pc:docMk/>
          <pc:sldMk cId="1588150984" sldId="455"/>
        </pc:sldMkLst>
        <pc:graphicFrameChg chg="modGraphic">
          <ac:chgData name="Lena Chaponniere" userId="21629b01-f0c0-43e2-866e-5265c1482fc0" providerId="ADAL" clId="{2462D711-625D-4429-8037-57C5ABE51EF7}" dt="2024-03-10T19:39:09.035" v="87" actId="20577"/>
          <ac:graphicFrameMkLst>
            <pc:docMk/>
            <pc:sldMk cId="1588150984" sldId="455"/>
            <ac:graphicFrameMk id="4" creationId="{00000000-0000-0000-0000-000000000000}"/>
          </ac:graphicFrameMkLst>
        </pc:graphicFrameChg>
      </pc:sldChg>
      <pc:sldMasterChg chg="modSp mod">
        <pc:chgData name="Lena Chaponniere" userId="21629b01-f0c0-43e2-866e-5265c1482fc0" providerId="ADAL" clId="{2462D711-625D-4429-8037-57C5ABE51EF7}" dt="2024-03-10T19:36:03.222" v="11" actId="6549"/>
        <pc:sldMasterMkLst>
          <pc:docMk/>
          <pc:sldMasterMk cId="0" sldId="2147485146"/>
        </pc:sldMasterMkLst>
        <pc:spChg chg="mod">
          <ac:chgData name="Lena Chaponniere" userId="21629b01-f0c0-43e2-866e-5265c1482fc0" providerId="ADAL" clId="{2462D711-625D-4429-8037-57C5ABE51EF7}" dt="2024-03-10T19:36:03.222" v="11" actId="6549"/>
          <ac:spMkLst>
            <pc:docMk/>
            <pc:sldMasterMk cId="0" sldId="2147485146"/>
            <ac:spMk id="13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16477" y="6588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D3C4E5-0FCF-414C-8BB4-A370B86C4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10.03.2024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BB5BF1-079A-48E1-9A72-654439752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4108C4-57B5-4CFB-9586-E377762C5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8662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E32621-1763-4C52-A4A1-8AE25E7C0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53006B-09A2-4112-AE34-E0B5A59FF4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FB54E9-664C-4452-88E3-77657E2B96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0BB4B1-D782-4482-94BF-B0D1DFE04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10.03.2024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FD09DB-E216-4249-957A-2A00F6EAB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33F304-5289-48A3-AA62-F8AF771ED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26183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03B31-F394-46FE-AC70-394218319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4E1585-E114-475F-9073-D59525BB21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613A46-D472-4A41-8A0D-87D4013551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555441-973F-4DBB-8226-75267DF99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10.03.2024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FAB53C-D530-4A27-952A-C0FD6BCD0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6663D8-7A79-4507-9FEE-D830B21C0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41511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F6F038-4B1D-41A8-9239-8643EB508C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7549C1-0C70-4DB4-813E-9B2DDA212B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DC61D-277A-4E77-803C-FC3E26E89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10.03.2024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85027A-7BFE-49E1-8C10-150BDA86C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789002-5AE0-4E79-8F01-E290C5D72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67083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BBE784-6153-46A9-83D3-5D8DA41C95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0A47D2-5766-4DEE-80E9-C7DBF2E8D6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AE1F70-F02C-4F5F-AAC6-36084D089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10.03.2024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53741B-E810-41A0-ABF2-14E3E02FA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6D53A4-03C8-4A50-BF26-1FDFE8955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77029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8E5FC0-3E63-8925-7847-6A7E8B2F9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EAF7BC5-E8EB-5140-BAA5-4ECCCFB80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10.03.2024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F29671-8EA3-0886-B307-B4E1FBE83A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76AEF5-0DB8-3473-7FDC-5FDD6A65F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14875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2B629E-CBC9-906C-AE16-F09B334ED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F8E5DDE-A64A-EEFA-A76B-81FE207E5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10.03.2024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5C9638-C183-0FE1-D7C1-BB79071F7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27185C-B593-3DA8-47CC-C131E091F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30562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891" y="390063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37AD001-2D2C-4A2D-2C6D-4FF38B4669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385" y="2701002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E9D77-DABF-4279-93C5-FC05DAF958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842EA7-46CD-4FF8-B6BE-54CCCC06DC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F846B1-817F-48F8-9C1C-1E84DEFD1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10.03.2024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6A05E-20F6-479A-8877-C4D3E1CF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06E928-5680-477D-B337-77DA66A3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812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CAAFA-D5D7-4DA6-AA3F-64B7CBC88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0F6BC7-1092-4B34-99B4-DCDF64C506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D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D3BC4A-D4E4-4110-8A8B-A013D1097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10.03.2024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48A7E1-5D32-44CA-A457-6BC34A43E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951C4D-5F41-4364-854F-FD08CAAAA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5423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CD429-103D-420C-A6EB-8ACE8B140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1CC62F-0AA6-44B4-BAAF-20E3EC49F8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6DC919-275A-4B1B-842A-5741935D2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10.03.2024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627350-FFEE-4599-A4DC-A825116EF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02F3B0-2460-40E5-A108-62D474C08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1786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5B722-01F0-426D-BA89-4B74D8D4C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6F737-30AA-4331-A40E-70200AF6F9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2E7D82-A4BD-409C-AF1E-285430E9C6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B0C43B-4B88-4E38-9463-55C731D04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10.03.2024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7ED391-75F0-418B-8B3F-AF7685372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624399-E5C0-44EB-8E84-04E453544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12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D4D92-DE59-4B2C-A2DB-D7881A632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A870FC-63D7-416C-A76D-CD4A7D9AE5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62FC5E-837D-4301-9C77-DE62E0D153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6AD6F0-7A88-44A5-903F-955455EDD8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FBB926-C48A-4832-BD5A-AF6354E837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BF2E792-519B-494A-8B3C-A34B70E0B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10.03.2024</a:t>
            </a:fld>
            <a:endParaRPr lang="de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913967-92F8-468C-A68F-2F4C16B5A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3B8B10-7D7D-4819-9FBB-016EEE2E1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1464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3766B-EAA4-4AD0-8720-812642526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250E32-6C86-437A-A183-136C88E77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10.03.2024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044655-9172-4583-88AF-A703ABC48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A149C9-8FF1-408D-8FFB-F5DAB0CC9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9967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7736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CT#103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Maastricht, Netherlands; 18 - 19 March 2024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CP-240276</a:t>
            </a:r>
          </a:p>
          <a:p>
            <a:pPr algn="r"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ED0C6A-C5CE-414C-9D0E-926612222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006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598BFB-41B6-4A45-9B91-708A4AB326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D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285BBD-4277-4496-9E57-FBFB67F233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CBE11-6943-4A1D-B305-F1188E847ADD}" type="datetimeFigureOut">
              <a:rPr lang="de-DE" smtClean="0"/>
              <a:t>10.03.2024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01688-4DC2-4BCF-A27F-1E1FCD5FFA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0D0E65-F68E-49A0-A553-E84B29D24A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8154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9" r:id="rId1"/>
    <p:sldLayoutId id="2147485170" r:id="rId2"/>
    <p:sldLayoutId id="2147485171" r:id="rId3"/>
    <p:sldLayoutId id="2147485172" r:id="rId4"/>
    <p:sldLayoutId id="2147485173" r:id="rId5"/>
    <p:sldLayoutId id="2147485174" r:id="rId6"/>
    <p:sldLayoutId id="2147485175" r:id="rId7"/>
    <p:sldLayoutId id="2147485176" r:id="rId8"/>
    <p:sldLayoutId id="2147485177" r:id="rId9"/>
    <p:sldLayoutId id="2147485178" r:id="rId10"/>
    <p:sldLayoutId id="2147485179" r:id="rId11"/>
    <p:sldLayoutId id="2147485180" r:id="rId12"/>
    <p:sldLayoutId id="214748518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2011742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sz="6000" dirty="0"/>
              <a:t>CT WG1 Status Report </a:t>
            </a:r>
            <a:br>
              <a:rPr lang="en-US" altLang="en-US" sz="6000" dirty="0"/>
            </a:br>
            <a:r>
              <a:rPr lang="en-US" altLang="en-US" sz="6000" dirty="0"/>
              <a:t>to TSG CT#103</a:t>
            </a:r>
            <a:endParaRPr lang="en-GB" altLang="en-US" sz="6000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Lena Chaponniere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CT1 Chair, Qualcomm Incorporated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Rel-18 (cont.)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F08786B-EB59-446A-8C38-028E66BAE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3049738"/>
              </p:ext>
            </p:extLst>
          </p:nvPr>
        </p:nvGraphicFramePr>
        <p:xfrm>
          <a:off x="657054" y="1816740"/>
          <a:ext cx="10059714" cy="3194650"/>
        </p:xfrm>
        <a:graphic>
          <a:graphicData uri="http://schemas.openxmlformats.org/drawingml/2006/table">
            <a:tbl>
              <a:tblPr firstRow="1" firstCol="1" bandRow="1"/>
              <a:tblGrid>
                <a:gridCol w="643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6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65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82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786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9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89660">
                  <a:extLst>
                    <a:ext uri="{9D8B030D-6E8A-4147-A177-3AD203B41FA5}">
                      <a16:colId xmlns:a16="http://schemas.microsoft.com/office/drawing/2014/main" val="2266413391"/>
                    </a:ext>
                  </a:extLst>
                </a:gridCol>
                <a:gridCol w="865632">
                  <a:extLst>
                    <a:ext uri="{9D8B030D-6E8A-4147-A177-3AD203B41FA5}">
                      <a16:colId xmlns:a16="http://schemas.microsoft.com/office/drawing/2014/main" val="1108262624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761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980099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TEI18_SDNAEPC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TEI18_SDNAEPC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980102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TRS_URLLC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TRS_URLLC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5827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5GSAT_Ph2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5GSAT_Ph2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PIN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PIN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PINAPP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PINAPP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721"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UAS Ph2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UAS_Ph2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</a:t>
                      </a:r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Ranging_SL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Ranging_SL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5GFLS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5GFLS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7944BD-FCE9-882E-EACC-FDF1063CCCC6}"/>
              </a:ext>
            </a:extLst>
          </p:cNvPr>
          <p:cNvSpPr txBox="1">
            <a:spLocks/>
          </p:cNvSpPr>
          <p:nvPr/>
        </p:nvSpPr>
        <p:spPr bwMode="auto">
          <a:xfrm>
            <a:off x="93277" y="5057206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</p:spTree>
    <p:extLst>
      <p:ext uri="{BB962C8B-B14F-4D97-AF65-F5344CB8AC3E}">
        <p14:creationId xmlns:p14="http://schemas.microsoft.com/office/powerpoint/2010/main" val="2095677083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Rel-18 (cont.)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F08786B-EB59-446A-8C38-028E66BAE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040135"/>
              </p:ext>
            </p:extLst>
          </p:nvPr>
        </p:nvGraphicFramePr>
        <p:xfrm>
          <a:off x="657054" y="1816740"/>
          <a:ext cx="10059714" cy="3194650"/>
        </p:xfrm>
        <a:graphic>
          <a:graphicData uri="http://schemas.openxmlformats.org/drawingml/2006/table">
            <a:tbl>
              <a:tblPr firstRow="1" firstCol="1" bandRow="1"/>
              <a:tblGrid>
                <a:gridCol w="643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6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75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07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82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786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9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89660">
                  <a:extLst>
                    <a:ext uri="{9D8B030D-6E8A-4147-A177-3AD203B41FA5}">
                      <a16:colId xmlns:a16="http://schemas.microsoft.com/office/drawing/2014/main" val="2266413391"/>
                    </a:ext>
                  </a:extLst>
                </a:gridCol>
                <a:gridCol w="865632">
                  <a:extLst>
                    <a:ext uri="{9D8B030D-6E8A-4147-A177-3AD203B41FA5}">
                      <a16:colId xmlns:a16="http://schemas.microsoft.com/office/drawing/2014/main" val="1108262624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761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GMEC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GMEC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 aspects of MCGWUE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MCGWUE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582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for 5MBS_Ph2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5MBS_Ph2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UEConfig5MBS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UEConfig5MBS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Network Slicing Phase 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eNS_Ph3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721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NG_RTC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NG_RTC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ATSSS_Ph3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ATSSS_Ph3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ADAES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ADAES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7944BD-FCE9-882E-EACC-FDF1063CCCC6}"/>
              </a:ext>
            </a:extLst>
          </p:cNvPr>
          <p:cNvSpPr txBox="1">
            <a:spLocks/>
          </p:cNvSpPr>
          <p:nvPr/>
        </p:nvSpPr>
        <p:spPr bwMode="auto">
          <a:xfrm>
            <a:off x="93277" y="5057206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</p:spTree>
    <p:extLst>
      <p:ext uri="{BB962C8B-B14F-4D97-AF65-F5344CB8AC3E}">
        <p14:creationId xmlns:p14="http://schemas.microsoft.com/office/powerpoint/2010/main" val="3924953926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Rel-18 (cont.)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F08786B-EB59-446A-8C38-028E66BAE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8637110"/>
              </p:ext>
            </p:extLst>
          </p:nvPr>
        </p:nvGraphicFramePr>
        <p:xfrm>
          <a:off x="657054" y="1816740"/>
          <a:ext cx="10059714" cy="2974087"/>
        </p:xfrm>
        <a:graphic>
          <a:graphicData uri="http://schemas.openxmlformats.org/drawingml/2006/table">
            <a:tbl>
              <a:tblPr firstRow="1" firstCol="1" bandRow="1"/>
              <a:tblGrid>
                <a:gridCol w="643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6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65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82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786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9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89660">
                  <a:extLst>
                    <a:ext uri="{9D8B030D-6E8A-4147-A177-3AD203B41FA5}">
                      <a16:colId xmlns:a16="http://schemas.microsoft.com/office/drawing/2014/main" val="2266413391"/>
                    </a:ext>
                  </a:extLst>
                </a:gridCol>
                <a:gridCol w="865632">
                  <a:extLst>
                    <a:ext uri="{9D8B030D-6E8A-4147-A177-3AD203B41FA5}">
                      <a16:colId xmlns:a16="http://schemas.microsoft.com/office/drawing/2014/main" val="1108262624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761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5GMARCH_Ph2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5GMARCH_Ph2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VMR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VMR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1000020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Enhanced Mission Critical Push-to-talk</a:t>
                      </a:r>
                    </a:p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architecture phase 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enh4MCPTT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6875834"/>
                  </a:ext>
                </a:extLst>
              </a:tr>
              <a:tr h="296553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1000021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MPS_WLAN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MPS_WLAN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6407435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1000022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MBS support for V2X services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TEI18_MBS4V2X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1122442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1000023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PLMN Selection based on Network Slice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PLMNsel_NS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Work Item stopped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0492279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1010004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Mission Critical ad hoc</a:t>
                      </a:r>
                    </a:p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Group Communications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MC_AHGC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7611282"/>
                  </a:ext>
                </a:extLst>
              </a:tr>
              <a:tr h="269984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1020050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Network Slice Capability Exposure for Application Layer</a:t>
                      </a:r>
                    </a:p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Enablement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NSCALE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69519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7944BD-FCE9-882E-EACC-FDF1063CCCC6}"/>
              </a:ext>
            </a:extLst>
          </p:cNvPr>
          <p:cNvSpPr txBox="1">
            <a:spLocks/>
          </p:cNvSpPr>
          <p:nvPr/>
        </p:nvSpPr>
        <p:spPr bwMode="auto">
          <a:xfrm>
            <a:off x="93277" y="5057206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</p:spTree>
    <p:extLst>
      <p:ext uri="{BB962C8B-B14F-4D97-AF65-F5344CB8AC3E}">
        <p14:creationId xmlns:p14="http://schemas.microsoft.com/office/powerpoint/2010/main" val="2692588032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7929151"/>
              </p:ext>
            </p:extLst>
          </p:nvPr>
        </p:nvGraphicFramePr>
        <p:xfrm>
          <a:off x="838200" y="2056493"/>
          <a:ext cx="10411095" cy="2877783"/>
        </p:xfrm>
        <a:graphic>
          <a:graphicData uri="http://schemas.openxmlformats.org/drawingml/2006/table">
            <a:tbl>
              <a:tblPr firstRow="1" firstCol="1" bandRow="1"/>
              <a:tblGrid>
                <a:gridCol w="10326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4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CP-240231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Presentation of Specification to TSG:</a:t>
                      </a:r>
                    </a:p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24.186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2.0.0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China Mobile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Approval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6724409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CP-240254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Presentation of Specification to TSG:</a:t>
                      </a:r>
                    </a:p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24.572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2.0.0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CATT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kumimoji="0" lang="fr-FR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Approval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5704061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CP-240258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Presentation of Specification to TSG:</a:t>
                      </a:r>
                    </a:p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24.577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2.0.0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Qualcomm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kumimoji="0" lang="fr-F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Approval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6784220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CP-240259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Presentation of Specification to TSG:</a:t>
                      </a:r>
                    </a:p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24.578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2.0.0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Qualcomm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6675" marR="66675" marT="38100" marB="2857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kumimoji="0" lang="fr-F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Approval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6287125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CP-240260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Presentation of Specification to TSG:</a:t>
                      </a:r>
                    </a:p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24.583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2.0.0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vivo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kumimoji="0" lang="fr-FR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Approval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7678867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CP-240232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Presentation of Specification to TSG:</a:t>
                      </a:r>
                    </a:p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24.514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1.0.0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Xiaomi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Information and </a:t>
                      </a: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approval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91111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CP-240251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Presentation of Specification to TSG:</a:t>
                      </a:r>
                    </a:p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24.559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1.0.0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Lenovo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Information and </a:t>
                      </a: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approval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5552800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CP-240252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Presentation of Specification to TSG:</a:t>
                      </a:r>
                    </a:p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24.542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2.0.0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Samsung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Approval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8162596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</a:t>
            </a:r>
            <a:r>
              <a:rPr lang="en-US" dirty="0">
                <a:highlight>
                  <a:srgbClr val="FFFFFF"/>
                </a:highlight>
              </a:rPr>
              <a:t>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942877"/>
              </p:ext>
            </p:extLst>
          </p:nvPr>
        </p:nvGraphicFramePr>
        <p:xfrm>
          <a:off x="846589" y="1923770"/>
          <a:ext cx="8895193" cy="3736055"/>
        </p:xfrm>
        <a:graphic>
          <a:graphicData uri="http://schemas.openxmlformats.org/drawingml/2006/table">
            <a:tbl>
              <a:tblPr firstRow="1" firstCol="1" bandRow="1"/>
              <a:tblGrid>
                <a:gridCol w="1133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84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917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698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CP-240222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18 Work Item Exception for 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enhancement to the 5GC location services - phase 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5G_eLCS_Ph3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CATT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450819"/>
                  </a:ext>
                </a:extLst>
              </a:tr>
              <a:tr h="43694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CP-240223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18 Work Item Exception for 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Enhanced Service Enabler Architecture Layer for Verticals Phase 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SEAL_Ph3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Samsung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6784220"/>
                  </a:ext>
                </a:extLst>
              </a:tr>
              <a:tr h="35525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CP-240224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18 Work Item Exception for 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SEAL data delivery enabler for vertical applications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SEALDD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6287125"/>
                  </a:ext>
                </a:extLst>
              </a:tr>
              <a:tr h="38573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CP-240225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18 Work Item Exception for 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Enhanced Mission Critical Push-to-talk architecture phase 4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enh4MCPTT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Samsung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6635942"/>
                  </a:ext>
                </a:extLst>
              </a:tr>
              <a:tr h="38573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CP-240226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18 Work Item Exception for 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Gateway UE function for Mission Critical Communication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MCGWUE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511608"/>
                  </a:ext>
                </a:extLst>
              </a:tr>
              <a:tr h="4101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CP-240227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18 Work Item Exception for 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Mission Critical ad hoc group Communications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MC_AHGC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Samsung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3771817"/>
                  </a:ext>
                </a:extLst>
              </a:tr>
              <a:tr h="4101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CP-240228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18 Work Item Exception for 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Network Slice Capability Exposure for Application Layer Enablement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NSCALE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China Mobile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570236"/>
                  </a:ext>
                </a:extLst>
              </a:tr>
              <a:tr h="4101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CP-240229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18 Work Item Exception for 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impacts of EVS Codec Extension for Immersive Voice and Audio Services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IVAS_Codec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6679287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Item Exception </a:t>
            </a:r>
            <a:r>
              <a:rPr lang="en-US" dirty="0">
                <a:highlight>
                  <a:srgbClr val="FFFFFF"/>
                </a:highlight>
              </a:rPr>
              <a:t>Sheets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40754795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Status of older releases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Rel-16:</a:t>
            </a:r>
          </a:p>
          <a:p>
            <a:pPr lvl="1"/>
            <a:r>
              <a:rPr lang="en-US" sz="2000" dirty="0"/>
              <a:t>1 CAT F CR agreed to add media feature tags for IPCONN service, backwards compatible</a:t>
            </a:r>
          </a:p>
          <a:p>
            <a:pPr lvl="1"/>
            <a:endParaRPr lang="en-US" sz="2000" dirty="0"/>
          </a:p>
          <a:p>
            <a:pPr marL="914400" lvl="2" indent="0">
              <a:buNone/>
            </a:pPr>
            <a:endParaRPr lang="en-US" sz="1600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83364298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8357" y="365125"/>
            <a:ext cx="10515600" cy="1325563"/>
          </a:xfrm>
        </p:spPr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Backward Incompatible Changes pre-Rel-17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3361584"/>
              </p:ext>
            </p:extLst>
          </p:nvPr>
        </p:nvGraphicFramePr>
        <p:xfrm>
          <a:off x="215757" y="2282825"/>
          <a:ext cx="11736531" cy="1898770"/>
        </p:xfrm>
        <a:graphic>
          <a:graphicData uri="http://schemas.openxmlformats.org/drawingml/2006/table">
            <a:tbl>
              <a:tblPr firstRow="1" firstCol="1" bandRow="1"/>
              <a:tblGrid>
                <a:gridCol w="11198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1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fontAlgn="auto" hangingPunct="1"/>
                      <a:endParaRPr lang="de-DE" sz="1400" u="non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fontAlgn="auto" hangingPunct="1"/>
                      <a:endParaRPr lang="de-DE" sz="1400" u="non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3737640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fontAlgn="auto" hangingPunct="1"/>
                      <a:endParaRPr lang="de-DE" sz="1400" u="non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055750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23525D4-23BE-E3D9-A305-16592BD64228}"/>
              </a:ext>
            </a:extLst>
          </p:cNvPr>
          <p:cNvSpPr txBox="1"/>
          <p:nvPr/>
        </p:nvSpPr>
        <p:spPr>
          <a:xfrm rot="20522904">
            <a:off x="4471422" y="3047544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None this time</a:t>
            </a:r>
          </a:p>
        </p:txBody>
      </p:sp>
    </p:spTree>
    <p:extLst>
      <p:ext uri="{BB962C8B-B14F-4D97-AF65-F5344CB8AC3E}">
        <p14:creationId xmlns:p14="http://schemas.microsoft.com/office/powerpoint/2010/main" val="1809159441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Release 17 Status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ES" sz="2400" dirty="0" err="1">
                <a:latin typeface="Calibri" panose="020F0502020204030204" pitchFamily="34" charset="0"/>
                <a:ea typeface="Calibri" panose="020F0502020204030204" pitchFamily="34" charset="0"/>
              </a:rPr>
              <a:t>Number</a:t>
            </a:r>
            <a:r>
              <a:rPr lang="es-ES" sz="2400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ES" sz="2400" dirty="0" err="1">
                <a:latin typeface="Calibri" panose="020F0502020204030204" pitchFamily="34" charset="0"/>
                <a:ea typeface="Calibri" panose="020F0502020204030204" pitchFamily="34" charset="0"/>
              </a:rPr>
              <a:t>of</a:t>
            </a:r>
            <a:r>
              <a:rPr lang="es-ES" sz="2400" dirty="0">
                <a:latin typeface="Calibri" panose="020F0502020204030204" pitchFamily="34" charset="0"/>
                <a:ea typeface="Calibri" panose="020F0502020204030204" pitchFamily="34" charset="0"/>
              </a:rPr>
              <a:t> Rel-17 </a:t>
            </a:r>
            <a:r>
              <a:rPr lang="es-ES" sz="2400" dirty="0" err="1">
                <a:latin typeface="Calibri" panose="020F0502020204030204" pitchFamily="34" charset="0"/>
                <a:ea typeface="Calibri" panose="020F0502020204030204" pitchFamily="34" charset="0"/>
              </a:rPr>
              <a:t>corrections</a:t>
            </a:r>
            <a:r>
              <a:rPr lang="es-ES" sz="2400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ES" sz="2400" dirty="0" err="1">
                <a:latin typeface="Calibri" panose="020F0502020204030204" pitchFamily="34" charset="0"/>
                <a:ea typeface="Calibri" panose="020F0502020204030204" pitchFamily="34" charset="0"/>
              </a:rPr>
              <a:t>remains</a:t>
            </a:r>
            <a:r>
              <a:rPr lang="es-ES" sz="2400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ES" sz="2400" dirty="0" err="1">
                <a:latin typeface="Calibri" panose="020F0502020204030204" pitchFamily="34" charset="0"/>
                <a:ea typeface="Calibri" panose="020F0502020204030204" pitchFamily="34" charset="0"/>
              </a:rPr>
              <a:t>low</a:t>
            </a:r>
            <a:endParaRPr lang="es-ES" sz="2400" dirty="0"/>
          </a:p>
          <a:p>
            <a:r>
              <a:rPr lang="es-ES" sz="2400" dirty="0"/>
              <a:t> </a:t>
            </a:r>
            <a:r>
              <a:rPr lang="es-ES" sz="2400" dirty="0">
                <a:latin typeface="Calibri" panose="020F0502020204030204" pitchFamily="34" charset="0"/>
              </a:rPr>
              <a:t>6 CAT F </a:t>
            </a:r>
            <a:r>
              <a:rPr lang="es-ES" sz="2400" dirty="0" err="1">
                <a:latin typeface="Calibri" panose="020F0502020204030204" pitchFamily="34" charset="0"/>
              </a:rPr>
              <a:t>CRs</a:t>
            </a:r>
            <a:r>
              <a:rPr lang="es-ES" sz="2400" dirty="0">
                <a:latin typeface="Calibri" panose="020F0502020204030204" pitchFamily="34" charset="0"/>
              </a:rPr>
              <a:t> </a:t>
            </a:r>
            <a:r>
              <a:rPr lang="es-ES" sz="2400" dirty="0" err="1">
                <a:latin typeface="Calibri" panose="020F0502020204030204" pitchFamily="34" charset="0"/>
              </a:rPr>
              <a:t>were</a:t>
            </a:r>
            <a:r>
              <a:rPr lang="es-ES" sz="2400" dirty="0">
                <a:latin typeface="Calibri" panose="020F0502020204030204" pitchFamily="34" charset="0"/>
              </a:rPr>
              <a:t> </a:t>
            </a:r>
            <a:r>
              <a:rPr lang="es-ES" sz="2400" dirty="0" err="1">
                <a:latin typeface="Calibri" panose="020F0502020204030204" pitchFamily="34" charset="0"/>
              </a:rPr>
              <a:t>agreed</a:t>
            </a:r>
            <a:r>
              <a:rPr lang="es-ES" sz="2400" dirty="0">
                <a:latin typeface="Calibri" panose="020F0502020204030204" pitchFamily="34" charset="0"/>
              </a:rPr>
              <a:t> </a:t>
            </a:r>
            <a:r>
              <a:rPr lang="es-ES" sz="2400" dirty="0" err="1">
                <a:latin typeface="Calibri" panose="020F0502020204030204" pitchFamily="34" charset="0"/>
              </a:rPr>
              <a:t>for</a:t>
            </a:r>
            <a:r>
              <a:rPr lang="es-ES" sz="2400" dirty="0">
                <a:latin typeface="Calibri" panose="020F0502020204030204" pitchFamily="34" charset="0"/>
              </a:rPr>
              <a:t> </a:t>
            </a:r>
            <a:r>
              <a:rPr lang="es-ES" sz="2400" dirty="0" err="1">
                <a:latin typeface="Calibri" panose="020F0502020204030204" pitchFamily="34" charset="0"/>
              </a:rPr>
              <a:t>Release</a:t>
            </a:r>
            <a:r>
              <a:rPr lang="es-ES" sz="2400" dirty="0">
                <a:latin typeface="Calibri" panose="020F0502020204030204" pitchFamily="34" charset="0"/>
              </a:rPr>
              <a:t> 17, </a:t>
            </a:r>
            <a:r>
              <a:rPr lang="es-ES" sz="2400" dirty="0" err="1">
                <a:latin typeface="Calibri" panose="020F0502020204030204" pitchFamily="34" charset="0"/>
              </a:rPr>
              <a:t>down</a:t>
            </a:r>
            <a:r>
              <a:rPr lang="es-ES" sz="2400" dirty="0">
                <a:latin typeface="Calibri" panose="020F0502020204030204" pitchFamily="34" charset="0"/>
              </a:rPr>
              <a:t> </a:t>
            </a:r>
            <a:r>
              <a:rPr lang="es-ES" sz="2400" dirty="0" err="1">
                <a:latin typeface="Calibri" panose="020F0502020204030204" pitchFamily="34" charset="0"/>
              </a:rPr>
              <a:t>from</a:t>
            </a:r>
            <a:r>
              <a:rPr lang="es-ES" sz="2400" dirty="0">
                <a:latin typeface="Calibri" panose="020F0502020204030204" pitchFamily="34" charset="0"/>
              </a:rPr>
              <a:t> 27 in Q4’2023</a:t>
            </a:r>
          </a:p>
          <a:p>
            <a:r>
              <a:rPr lang="en-US" sz="2400" dirty="0">
                <a:latin typeface="Calibri" panose="020F0502020204030204" pitchFamily="34" charset="0"/>
              </a:rPr>
              <a:t> 0 </a:t>
            </a:r>
            <a:r>
              <a:rPr lang="en-US" sz="2400" dirty="0" err="1">
                <a:latin typeface="Calibri" panose="020F0502020204030204" pitchFamily="34" charset="0"/>
              </a:rPr>
              <a:t>pCRs</a:t>
            </a:r>
            <a:r>
              <a:rPr lang="en-US" sz="2400" dirty="0">
                <a:latin typeface="Calibri" panose="020F0502020204030204" pitchFamily="34" charset="0"/>
              </a:rPr>
              <a:t> were agreed for Release 17</a:t>
            </a:r>
          </a:p>
          <a:p>
            <a:pPr marL="0" indent="0">
              <a:buNone/>
            </a:pPr>
            <a:endParaRPr lang="en-US" sz="2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860305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Backward Incompatible Changes Rel-17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</a:t>
            </a:r>
            <a:r>
              <a:rPr lang="en-US"/>
              <a:t>” specifications</a:t>
            </a:r>
            <a:endParaRPr lang="en-US" dirty="0"/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0808707"/>
              </p:ext>
            </p:extLst>
          </p:nvPr>
        </p:nvGraphicFramePr>
        <p:xfrm>
          <a:off x="215757" y="2282825"/>
          <a:ext cx="11736531" cy="1179286"/>
        </p:xfrm>
        <a:graphic>
          <a:graphicData uri="http://schemas.openxmlformats.org/drawingml/2006/table">
            <a:tbl>
              <a:tblPr firstRow="1" firstCol="1" bandRow="1"/>
              <a:tblGrid>
                <a:gridCol w="11198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1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1045">
                <a:tc>
                  <a:txBody>
                    <a:bodyPr/>
                    <a:lstStyle/>
                    <a:p>
                      <a:pPr fontAlgn="auto" hangingPunct="1"/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C1-241214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Correction on the minimum length of the SLAC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Qualcomm Incorporated</a:t>
                      </a:r>
                      <a:endParaRPr lang="fr-FR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de-DE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24.501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C1-241612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Correct the schemas of (de)registration request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ZTE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24.538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3038686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</a:t>
            </a:r>
            <a:r>
              <a:rPr lang="en-US" dirty="0">
                <a:highlight>
                  <a:srgbClr val="FFFFFF"/>
                </a:highlight>
              </a:rPr>
              <a:t>Status</a:t>
            </a:r>
            <a:r>
              <a:rPr lang="en-US" dirty="0"/>
              <a:t> 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/>
              <a:t> No new CT1-led Work Item was agreed for Rel-18</a:t>
            </a:r>
          </a:p>
          <a:p>
            <a:r>
              <a:rPr lang="en-GB" sz="2400" dirty="0"/>
              <a:t> The CT1 aspects of all Rel-18 Work Items are ≥ 95% complete except for 8 of them</a:t>
            </a:r>
            <a:endParaRPr lang="en-GB" sz="2000" dirty="0"/>
          </a:p>
          <a:p>
            <a:r>
              <a:rPr lang="en-GB" sz="2000" dirty="0"/>
              <a:t> </a:t>
            </a:r>
            <a:r>
              <a:rPr lang="en-GB" sz="2400" dirty="0"/>
              <a:t>344 CAT F/B/C CRs and 187 </a:t>
            </a:r>
            <a:r>
              <a:rPr lang="en-GB" sz="2400" dirty="0" err="1"/>
              <a:t>pCRs</a:t>
            </a:r>
            <a:r>
              <a:rPr lang="en-GB" sz="2400" dirty="0"/>
              <a:t> agreed for Rel-18</a:t>
            </a:r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541208675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2147838" y="209875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Lena Chaponniere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  <a:br>
              <a:rPr lang="fr-FR" altLang="en-US" sz="1400" dirty="0"/>
            </a:br>
            <a:r>
              <a:rPr lang="en-US" altLang="en-US" sz="1400" dirty="0"/>
              <a:t>lguellec@qti.qualcomm.com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552345" y="3669513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Sung Won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sung.won@nokia.com</a:t>
            </a:r>
            <a:endParaRPr lang="fr-FR" altLang="en-US" sz="14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BDDA321-F9F6-496C-B1F3-ECACBA6D5266}"/>
              </a:ext>
            </a:extLst>
          </p:cNvPr>
          <p:cNvSpPr/>
          <p:nvPr/>
        </p:nvSpPr>
        <p:spPr>
          <a:xfrm>
            <a:off x="7367169" y="3838575"/>
            <a:ext cx="185176" cy="2162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319" y="1896265"/>
            <a:ext cx="1235984" cy="1235984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6F120F3-1407-42DE-ADEF-86B11B1B3CFF}"/>
              </a:ext>
            </a:extLst>
          </p:cNvPr>
          <p:cNvSpPr txBox="1">
            <a:spLocks/>
          </p:cNvSpPr>
          <p:nvPr/>
        </p:nvSpPr>
        <p:spPr bwMode="auto">
          <a:xfrm>
            <a:off x="2158409" y="3689482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Akansha Arora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 err="1"/>
              <a:t>Secretary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400" dirty="0"/>
              <a:t>akansha.arora@3gpp.org</a:t>
            </a:r>
            <a:endParaRPr lang="en-US" altLang="en-US" sz="1800" dirty="0"/>
          </a:p>
        </p:txBody>
      </p:sp>
      <p:pic>
        <p:nvPicPr>
          <p:cNvPr id="6" name="Picture 5" descr="A picture containing tree, person, outdoor&#10;&#10;Description automatically generated">
            <a:extLst>
              <a:ext uri="{FF2B5EF4-FFF2-40B4-BE49-F238E27FC236}">
                <a16:creationId xmlns:a16="http://schemas.microsoft.com/office/drawing/2014/main" id="{5F623FBF-AF5B-EA07-8F88-7C7867AE6C1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061" y="3549616"/>
            <a:ext cx="1051896" cy="1698896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6F5C4EA-5E23-7DAB-9198-59DF1D973A4A}"/>
              </a:ext>
            </a:extLst>
          </p:cNvPr>
          <p:cNvSpPr txBox="1">
            <a:spLocks/>
          </p:cNvSpPr>
          <p:nvPr/>
        </p:nvSpPr>
        <p:spPr bwMode="auto">
          <a:xfrm>
            <a:off x="7511798" y="2085390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Behrouz Aghili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b_aghili@apple.com</a:t>
            </a:r>
            <a:endParaRPr lang="en-US" altLang="en-US" sz="1800" dirty="0"/>
          </a:p>
        </p:txBody>
      </p:sp>
      <p:pic>
        <p:nvPicPr>
          <p:cNvPr id="10" name="Picture 9" descr="A picture containing human face, person, wall, clothing&#10;&#10;Description automatically generated">
            <a:extLst>
              <a:ext uri="{FF2B5EF4-FFF2-40B4-BE49-F238E27FC236}">
                <a16:creationId xmlns:a16="http://schemas.microsoft.com/office/drawing/2014/main" id="{7FFB5C6F-6161-5A4E-E2DC-8EC559D8B06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835" y="1843781"/>
            <a:ext cx="1171665" cy="1562220"/>
          </a:xfrm>
          <a:prstGeom prst="rect">
            <a:avLst/>
          </a:prstGeom>
        </p:spPr>
      </p:pic>
      <p:pic>
        <p:nvPicPr>
          <p:cNvPr id="12" name="Picture 11" descr="A person in a white shirt&#10;&#10;Description automatically generated">
            <a:extLst>
              <a:ext uri="{FF2B5EF4-FFF2-40B4-BE49-F238E27FC236}">
                <a16:creationId xmlns:a16="http://schemas.microsoft.com/office/drawing/2014/main" id="{A0B313A3-547D-9971-C6F1-3B4379E8B74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835" y="3614029"/>
            <a:ext cx="1171666" cy="1561977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</a:t>
            </a:r>
            <a:r>
              <a:rPr lang="en-US" dirty="0">
                <a:highlight>
                  <a:srgbClr val="FFFFFF"/>
                </a:highlight>
              </a:rPr>
              <a:t>Information</a:t>
            </a:r>
            <a:r>
              <a:rPr lang="en-US" dirty="0"/>
              <a:t>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50792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sz="20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 CT1#147, CT1 endorsed the new Rel-18 WID on IVAS codec (led by CT4)</a:t>
            </a:r>
            <a:endParaRPr lang="en-GB" sz="20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2000" dirty="0"/>
              <a:t> Work Item will require an exception sheet since it was submitted in Feb’24</a:t>
            </a:r>
          </a:p>
          <a:p>
            <a:r>
              <a:rPr lang="en-GB" sz="2000" dirty="0"/>
              <a:t> One CT1 TS (TS 24.229) may be impacted</a:t>
            </a:r>
          </a:p>
          <a:p>
            <a:pPr marL="0" indent="0">
              <a:buNone/>
            </a:pPr>
            <a:endParaRPr lang="en-GB" sz="800" dirty="0"/>
          </a:p>
          <a:p>
            <a:pPr marL="0" indent="0">
              <a:buNone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At CT1#147, CT1 identified potential CT1 impacts from the Rel-18 work on EDGE_Ph2</a:t>
            </a:r>
          </a:p>
          <a:p>
            <a:r>
              <a:rPr lang="en-US" sz="2000" dirty="0"/>
              <a:t> This results from SA3’s agreement to optionally send security parameters to the UE</a:t>
            </a:r>
          </a:p>
          <a:p>
            <a:r>
              <a:rPr lang="en-US" sz="2000" dirty="0"/>
              <a:t> CRs to TS 24.501 and TS 24.008 were discussed but not agreed as technical concerns were raised by some companies</a:t>
            </a:r>
          </a:p>
          <a:p>
            <a:r>
              <a:rPr lang="en-US" sz="2000" dirty="0"/>
              <a:t> A revised WID will be submitted at CT#103 to properly record the potential CT1 impacts</a:t>
            </a:r>
          </a:p>
          <a:p>
            <a:r>
              <a:rPr lang="en-US" sz="2000" dirty="0"/>
              <a:t> This means EDGE_Ph2 could require an CT1 exception sheet as well</a:t>
            </a:r>
          </a:p>
          <a:p>
            <a:pPr marL="0" indent="0">
              <a:buNone/>
            </a:pPr>
            <a:endParaRPr lang="en-US" sz="2000" dirty="0"/>
          </a:p>
          <a:p>
            <a:endParaRPr lang="en-US" sz="2000" dirty="0"/>
          </a:p>
          <a:p>
            <a:endParaRPr lang="en-GB" sz="2400" dirty="0"/>
          </a:p>
          <a:p>
            <a:endParaRPr lang="en-US" dirty="0"/>
          </a:p>
          <a:p>
            <a:endParaRPr lang="en-US" sz="2400" dirty="0"/>
          </a:p>
          <a:p>
            <a:pPr marL="0" indent="0">
              <a:buNone/>
            </a:pPr>
            <a:r>
              <a:rPr lang="en-US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99619730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highlight>
                  <a:srgbClr val="FFFFFF"/>
                </a:highlight>
              </a:rPr>
              <a:t>Acknowledgements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ea typeface="MS PGothic" panose="020B0600070205080204" pitchFamily="34" charset="-128"/>
              </a:rPr>
              <a:t>The CT1 Chair wants to thank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E3MAG for hosting the meeting in Athens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Behrouz Aghili for chairing the breakout stream on “Services” topics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Sung Won for chairing the breakout stream on “IMS and MC” topics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</a:t>
            </a:r>
            <a:r>
              <a:rPr lang="en-US" altLang="ja-JP" sz="2600" dirty="0">
                <a:ea typeface="MS PGothic" panose="020B0600070205080204" pitchFamily="34" charset="-128"/>
              </a:rPr>
              <a:t>Akansha Arora and Achraf Khsiba for their excellent support before, during and after the meetings</a:t>
            </a:r>
          </a:p>
          <a:p>
            <a:r>
              <a:rPr lang="en-US" altLang="ja-JP" sz="2600" dirty="0">
                <a:ea typeface="MS PGothic" panose="020B0600070205080204" pitchFamily="34" charset="-128"/>
              </a:rPr>
              <a:t> Most importantly the CT1 delegates for their dedication and hard work during the meetings</a:t>
            </a:r>
          </a:p>
          <a:p>
            <a:pPr marL="0" indent="0">
              <a:buNone/>
            </a:pPr>
            <a:endParaRPr lang="en-US" altLang="en-US" sz="2600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r>
              <a:rPr lang="en-US" dirty="0"/>
              <a:t>Annex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</a:t>
            </a:r>
            <a:r>
              <a:rPr lang="en-US" dirty="0">
                <a:highlight>
                  <a:srgbClr val="FFFFFF"/>
                </a:highlight>
              </a:rPr>
              <a:t>for conditional approval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2BEBC09-5B1B-17A0-B60D-C5360A4856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7011505"/>
              </p:ext>
            </p:extLst>
          </p:nvPr>
        </p:nvGraphicFramePr>
        <p:xfrm>
          <a:off x="745921" y="1825625"/>
          <a:ext cx="10066364" cy="4183030"/>
        </p:xfrm>
        <a:graphic>
          <a:graphicData uri="http://schemas.openxmlformats.org/drawingml/2006/table">
            <a:tbl>
              <a:tblPr firstRow="1" firstCol="1" bandRow="1"/>
              <a:tblGrid>
                <a:gridCol w="478872">
                  <a:extLst>
                    <a:ext uri="{9D8B030D-6E8A-4147-A177-3AD203B41FA5}">
                      <a16:colId xmlns:a16="http://schemas.microsoft.com/office/drawing/2014/main" val="400487135"/>
                    </a:ext>
                  </a:extLst>
                </a:gridCol>
                <a:gridCol w="411060">
                  <a:extLst>
                    <a:ext uri="{9D8B030D-6E8A-4147-A177-3AD203B41FA5}">
                      <a16:colId xmlns:a16="http://schemas.microsoft.com/office/drawing/2014/main" val="2595074357"/>
                    </a:ext>
                  </a:extLst>
                </a:gridCol>
                <a:gridCol w="346323">
                  <a:extLst>
                    <a:ext uri="{9D8B030D-6E8A-4147-A177-3AD203B41FA5}">
                      <a16:colId xmlns:a16="http://schemas.microsoft.com/office/drawing/2014/main" val="3526057946"/>
                    </a:ext>
                  </a:extLst>
                </a:gridCol>
                <a:gridCol w="423976">
                  <a:extLst>
                    <a:ext uri="{9D8B030D-6E8A-4147-A177-3AD203B41FA5}">
                      <a16:colId xmlns:a16="http://schemas.microsoft.com/office/drawing/2014/main" val="1687526940"/>
                    </a:ext>
                  </a:extLst>
                </a:gridCol>
                <a:gridCol w="1503118">
                  <a:extLst>
                    <a:ext uri="{9D8B030D-6E8A-4147-A177-3AD203B41FA5}">
                      <a16:colId xmlns:a16="http://schemas.microsoft.com/office/drawing/2014/main" val="1210607397"/>
                    </a:ext>
                  </a:extLst>
                </a:gridCol>
                <a:gridCol w="276836">
                  <a:extLst>
                    <a:ext uri="{9D8B030D-6E8A-4147-A177-3AD203B41FA5}">
                      <a16:colId xmlns:a16="http://schemas.microsoft.com/office/drawing/2014/main" val="229337311"/>
                    </a:ext>
                  </a:extLst>
                </a:gridCol>
                <a:gridCol w="469784">
                  <a:extLst>
                    <a:ext uri="{9D8B030D-6E8A-4147-A177-3AD203B41FA5}">
                      <a16:colId xmlns:a16="http://schemas.microsoft.com/office/drawing/2014/main" val="310651670"/>
                    </a:ext>
                  </a:extLst>
                </a:gridCol>
                <a:gridCol w="578840">
                  <a:extLst>
                    <a:ext uri="{9D8B030D-6E8A-4147-A177-3AD203B41FA5}">
                      <a16:colId xmlns:a16="http://schemas.microsoft.com/office/drawing/2014/main" val="265561508"/>
                    </a:ext>
                  </a:extLst>
                </a:gridCol>
                <a:gridCol w="696287">
                  <a:extLst>
                    <a:ext uri="{9D8B030D-6E8A-4147-A177-3AD203B41FA5}">
                      <a16:colId xmlns:a16="http://schemas.microsoft.com/office/drawing/2014/main" val="1526514713"/>
                    </a:ext>
                  </a:extLst>
                </a:gridCol>
                <a:gridCol w="947955">
                  <a:extLst>
                    <a:ext uri="{9D8B030D-6E8A-4147-A177-3AD203B41FA5}">
                      <a16:colId xmlns:a16="http://schemas.microsoft.com/office/drawing/2014/main" val="4082267260"/>
                    </a:ext>
                  </a:extLst>
                </a:gridCol>
                <a:gridCol w="889234">
                  <a:extLst>
                    <a:ext uri="{9D8B030D-6E8A-4147-A177-3AD203B41FA5}">
                      <a16:colId xmlns:a16="http://schemas.microsoft.com/office/drawing/2014/main" val="493094346"/>
                    </a:ext>
                  </a:extLst>
                </a:gridCol>
                <a:gridCol w="1291904">
                  <a:extLst>
                    <a:ext uri="{9D8B030D-6E8A-4147-A177-3AD203B41FA5}">
                      <a16:colId xmlns:a16="http://schemas.microsoft.com/office/drawing/2014/main" val="1946988992"/>
                    </a:ext>
                  </a:extLst>
                </a:gridCol>
                <a:gridCol w="1752175">
                  <a:extLst>
                    <a:ext uri="{9D8B030D-6E8A-4147-A177-3AD203B41FA5}">
                      <a16:colId xmlns:a16="http://schemas.microsoft.com/office/drawing/2014/main" val="1551761884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Vsn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#Mtg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to WG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Item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Clauses affected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9624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5993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UE capability indication to the network for network verified UE location support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18.5.0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C1-240604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Nokia, Nokia Shanghai Bell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TEI18, 5GSAT_ARCH-CT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5.5.1.2.2, 5.5.1.3.2, 9.11.3.1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23.501 CR 5202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5616748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6029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AMF behavior when non-supporting UE is outside NS-AoS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18.5.0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C1-240888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ZTE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eNS_Ph3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4.6.2.10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TS/TR 23.501 CR 5278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8440153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6028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Network slice replacement considering NS-AoS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18.5.0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C1-241225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ZTE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eNS_Ph3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4.6.2.7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TS/TR 23.501 CR 5277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56407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24.526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0257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PDU session associated with replaced S-NSSAI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18.5.0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C1-241230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Samsung, vivo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eNS_Ph3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4.2.2.2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TS/TR TS 23.501 CR 5221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808342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6031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Session management when the UE is in a cell not within NS-AoS of S-NSSAI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18.5.0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C1-241239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ZTE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eNS_Ph3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4.6.3.7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TS/TR 23.501 CR 5278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3227184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6033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Network slice usage control not applicable for emergency services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18.5.0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C1-241251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ZTE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eNS_Ph3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4.6.2.9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TS/TR 23.501 CR 5291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3507130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6056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Clarifies when the slice deregistration inactivity timer starts when it is updated.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18.5.0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C1-241253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LG Electronics, Huawei, HiSilicon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eNS_Ph3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4.6.2.9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23.501 CR 4712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50164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4989097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</a:t>
            </a:r>
            <a:r>
              <a:rPr lang="en-US" dirty="0">
                <a:highlight>
                  <a:srgbClr val="FFFFFF"/>
                </a:highlight>
              </a:rPr>
              <a:t>for conditional approval (cont.)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2BEBC09-5B1B-17A0-B60D-C5360A4856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8520754"/>
              </p:ext>
            </p:extLst>
          </p:nvPr>
        </p:nvGraphicFramePr>
        <p:xfrm>
          <a:off x="745921" y="1825625"/>
          <a:ext cx="10066364" cy="4384885"/>
        </p:xfrm>
        <a:graphic>
          <a:graphicData uri="http://schemas.openxmlformats.org/drawingml/2006/table">
            <a:tbl>
              <a:tblPr firstRow="1" firstCol="1" bandRow="1"/>
              <a:tblGrid>
                <a:gridCol w="478872">
                  <a:extLst>
                    <a:ext uri="{9D8B030D-6E8A-4147-A177-3AD203B41FA5}">
                      <a16:colId xmlns:a16="http://schemas.microsoft.com/office/drawing/2014/main" val="400487135"/>
                    </a:ext>
                  </a:extLst>
                </a:gridCol>
                <a:gridCol w="411060">
                  <a:extLst>
                    <a:ext uri="{9D8B030D-6E8A-4147-A177-3AD203B41FA5}">
                      <a16:colId xmlns:a16="http://schemas.microsoft.com/office/drawing/2014/main" val="2595074357"/>
                    </a:ext>
                  </a:extLst>
                </a:gridCol>
                <a:gridCol w="346323">
                  <a:extLst>
                    <a:ext uri="{9D8B030D-6E8A-4147-A177-3AD203B41FA5}">
                      <a16:colId xmlns:a16="http://schemas.microsoft.com/office/drawing/2014/main" val="3526057946"/>
                    </a:ext>
                  </a:extLst>
                </a:gridCol>
                <a:gridCol w="423976">
                  <a:extLst>
                    <a:ext uri="{9D8B030D-6E8A-4147-A177-3AD203B41FA5}">
                      <a16:colId xmlns:a16="http://schemas.microsoft.com/office/drawing/2014/main" val="1687526940"/>
                    </a:ext>
                  </a:extLst>
                </a:gridCol>
                <a:gridCol w="1377283">
                  <a:extLst>
                    <a:ext uri="{9D8B030D-6E8A-4147-A177-3AD203B41FA5}">
                      <a16:colId xmlns:a16="http://schemas.microsoft.com/office/drawing/2014/main" val="1210607397"/>
                    </a:ext>
                  </a:extLst>
                </a:gridCol>
                <a:gridCol w="343948">
                  <a:extLst>
                    <a:ext uri="{9D8B030D-6E8A-4147-A177-3AD203B41FA5}">
                      <a16:colId xmlns:a16="http://schemas.microsoft.com/office/drawing/2014/main" val="229337311"/>
                    </a:ext>
                  </a:extLst>
                </a:gridCol>
                <a:gridCol w="443491">
                  <a:extLst>
                    <a:ext uri="{9D8B030D-6E8A-4147-A177-3AD203B41FA5}">
                      <a16:colId xmlns:a16="http://schemas.microsoft.com/office/drawing/2014/main" val="310651670"/>
                    </a:ext>
                  </a:extLst>
                </a:gridCol>
                <a:gridCol w="577870">
                  <a:extLst>
                    <a:ext uri="{9D8B030D-6E8A-4147-A177-3AD203B41FA5}">
                      <a16:colId xmlns:a16="http://schemas.microsoft.com/office/drawing/2014/main" val="265561508"/>
                    </a:ext>
                  </a:extLst>
                </a:gridCol>
                <a:gridCol w="773884">
                  <a:extLst>
                    <a:ext uri="{9D8B030D-6E8A-4147-A177-3AD203B41FA5}">
                      <a16:colId xmlns:a16="http://schemas.microsoft.com/office/drawing/2014/main" val="1526514713"/>
                    </a:ext>
                  </a:extLst>
                </a:gridCol>
                <a:gridCol w="889233">
                  <a:extLst>
                    <a:ext uri="{9D8B030D-6E8A-4147-A177-3AD203B41FA5}">
                      <a16:colId xmlns:a16="http://schemas.microsoft.com/office/drawing/2014/main" val="4082267260"/>
                    </a:ext>
                  </a:extLst>
                </a:gridCol>
                <a:gridCol w="1023456">
                  <a:extLst>
                    <a:ext uri="{9D8B030D-6E8A-4147-A177-3AD203B41FA5}">
                      <a16:colId xmlns:a16="http://schemas.microsoft.com/office/drawing/2014/main" val="493094346"/>
                    </a:ext>
                  </a:extLst>
                </a:gridCol>
                <a:gridCol w="1291905">
                  <a:extLst>
                    <a:ext uri="{9D8B030D-6E8A-4147-A177-3AD203B41FA5}">
                      <a16:colId xmlns:a16="http://schemas.microsoft.com/office/drawing/2014/main" val="1946988992"/>
                    </a:ext>
                  </a:extLst>
                </a:gridCol>
                <a:gridCol w="1685063">
                  <a:extLst>
                    <a:ext uri="{9D8B030D-6E8A-4147-A177-3AD203B41FA5}">
                      <a16:colId xmlns:a16="http://schemas.microsoft.com/office/drawing/2014/main" val="1551761884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Vsn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#Mtg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to WG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Item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Clauses affected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9624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6084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USRP rule enforcement reporting is not supported by 5G-RG and FN-RG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18.5.0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C1-241273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Nokia, Nokia Shanghai Bell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5WWC_Ph2, eUEPO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4.13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23.503 CR 1262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5616748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24.526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0251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Correction on reporting URSP rule enforcement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18.5.0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C1-241305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China Mobile, Ericsson, China Southern Power Grid Co, Intel, vivo, Huawei, HiSilicon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eUEPO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4.2.2.2, 4.2.2.3, 4.2.4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23.503 CR 1243, 1262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8440153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6069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URSP provisioning in EPS and PDU session / PDN connection transferred between 5GS and EPS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18.5.0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C1-241310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Ericsson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eUEPO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6.1.4.1, 6.4.1.2, 6.4.1.3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23.501 CR 5217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56407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24.301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4000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URSP provisioning in EPS - additional PDN connections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18.5.0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C1-241311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Ericsson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eUEPO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6.5.1.2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23.501 CR 5217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808342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24.301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4007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URSP provisioning in EPS and PDU session transferred from 5GS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18.5.0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C1-241313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Ericsson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eUEPO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6.3.14, 6.4.2.3, 6.4.3.3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23.501 CR 5217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3227184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24.229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6658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Support of "a=3gpp-req-app" SDP attribute for IMS data channels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18.4.0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C1-241453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Ericsson, Huawei, Hisilicon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r-FR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NG_RTC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A.3.2.2, A.3.3.2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26.114 CR #0551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3507130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24.554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0546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Clarification on Layer-2 ID for UE-to-UE Relay Discovery with model B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18.3.0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C1-241527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China Telecom, CATT, Philips International B.V.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r-FR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5G_Prose_Ph2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8a.2.1.3.3.2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23.304 CR 0404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50164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8466054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</a:t>
            </a:r>
            <a:r>
              <a:rPr lang="en-US" dirty="0">
                <a:highlight>
                  <a:srgbClr val="FFFFFF"/>
                </a:highlight>
              </a:rPr>
              <a:t>for conditional approval (cont.)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2BEBC09-5B1B-17A0-B60D-C5360A4856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9762003"/>
              </p:ext>
            </p:extLst>
          </p:nvPr>
        </p:nvGraphicFramePr>
        <p:xfrm>
          <a:off x="745921" y="1825625"/>
          <a:ext cx="10066364" cy="4183030"/>
        </p:xfrm>
        <a:graphic>
          <a:graphicData uri="http://schemas.openxmlformats.org/drawingml/2006/table">
            <a:tbl>
              <a:tblPr firstRow="1" firstCol="1" bandRow="1"/>
              <a:tblGrid>
                <a:gridCol w="478872">
                  <a:extLst>
                    <a:ext uri="{9D8B030D-6E8A-4147-A177-3AD203B41FA5}">
                      <a16:colId xmlns:a16="http://schemas.microsoft.com/office/drawing/2014/main" val="400487135"/>
                    </a:ext>
                  </a:extLst>
                </a:gridCol>
                <a:gridCol w="411060">
                  <a:extLst>
                    <a:ext uri="{9D8B030D-6E8A-4147-A177-3AD203B41FA5}">
                      <a16:colId xmlns:a16="http://schemas.microsoft.com/office/drawing/2014/main" val="2595074357"/>
                    </a:ext>
                  </a:extLst>
                </a:gridCol>
                <a:gridCol w="346323">
                  <a:extLst>
                    <a:ext uri="{9D8B030D-6E8A-4147-A177-3AD203B41FA5}">
                      <a16:colId xmlns:a16="http://schemas.microsoft.com/office/drawing/2014/main" val="3526057946"/>
                    </a:ext>
                  </a:extLst>
                </a:gridCol>
                <a:gridCol w="423976">
                  <a:extLst>
                    <a:ext uri="{9D8B030D-6E8A-4147-A177-3AD203B41FA5}">
                      <a16:colId xmlns:a16="http://schemas.microsoft.com/office/drawing/2014/main" val="1687526940"/>
                    </a:ext>
                  </a:extLst>
                </a:gridCol>
                <a:gridCol w="1410839">
                  <a:extLst>
                    <a:ext uri="{9D8B030D-6E8A-4147-A177-3AD203B41FA5}">
                      <a16:colId xmlns:a16="http://schemas.microsoft.com/office/drawing/2014/main" val="1210607397"/>
                    </a:ext>
                  </a:extLst>
                </a:gridCol>
                <a:gridCol w="285226">
                  <a:extLst>
                    <a:ext uri="{9D8B030D-6E8A-4147-A177-3AD203B41FA5}">
                      <a16:colId xmlns:a16="http://schemas.microsoft.com/office/drawing/2014/main" val="229337311"/>
                    </a:ext>
                  </a:extLst>
                </a:gridCol>
                <a:gridCol w="468657">
                  <a:extLst>
                    <a:ext uri="{9D8B030D-6E8A-4147-A177-3AD203B41FA5}">
                      <a16:colId xmlns:a16="http://schemas.microsoft.com/office/drawing/2014/main" val="310651670"/>
                    </a:ext>
                  </a:extLst>
                </a:gridCol>
                <a:gridCol w="487687">
                  <a:extLst>
                    <a:ext uri="{9D8B030D-6E8A-4147-A177-3AD203B41FA5}">
                      <a16:colId xmlns:a16="http://schemas.microsoft.com/office/drawing/2014/main" val="265561508"/>
                    </a:ext>
                  </a:extLst>
                </a:gridCol>
                <a:gridCol w="668053">
                  <a:extLst>
                    <a:ext uri="{9D8B030D-6E8A-4147-A177-3AD203B41FA5}">
                      <a16:colId xmlns:a16="http://schemas.microsoft.com/office/drawing/2014/main" val="1526514713"/>
                    </a:ext>
                  </a:extLst>
                </a:gridCol>
                <a:gridCol w="938658">
                  <a:extLst>
                    <a:ext uri="{9D8B030D-6E8A-4147-A177-3AD203B41FA5}">
                      <a16:colId xmlns:a16="http://schemas.microsoft.com/office/drawing/2014/main" val="4082267260"/>
                    </a:ext>
                  </a:extLst>
                </a:gridCol>
                <a:gridCol w="793936">
                  <a:extLst>
                    <a:ext uri="{9D8B030D-6E8A-4147-A177-3AD203B41FA5}">
                      <a16:colId xmlns:a16="http://schemas.microsoft.com/office/drawing/2014/main" val="493094346"/>
                    </a:ext>
                  </a:extLst>
                </a:gridCol>
                <a:gridCol w="1407955">
                  <a:extLst>
                    <a:ext uri="{9D8B030D-6E8A-4147-A177-3AD203B41FA5}">
                      <a16:colId xmlns:a16="http://schemas.microsoft.com/office/drawing/2014/main" val="1946988992"/>
                    </a:ext>
                  </a:extLst>
                </a:gridCol>
                <a:gridCol w="1945122">
                  <a:extLst>
                    <a:ext uri="{9D8B030D-6E8A-4147-A177-3AD203B41FA5}">
                      <a16:colId xmlns:a16="http://schemas.microsoft.com/office/drawing/2014/main" val="1551761884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Vsn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#Mtg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to WG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Item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Clauses affected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9624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24.554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0533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Update direct discovery set for U2U relay discovery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18.3.0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C1-241530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Xiaomi, Qualcomm Incorporated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r-FR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5G_ProSe_Ph2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8a.2.1.1, 8a.2.1.2.2.2, 8a.2.1.3.2.2, 8a.2.1.3.3.2, 8a.2.1.3.4.2, 10.2.1, 11.2.17, 11.2.18, 11.2.x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33.503 CR 0168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5616748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24.554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0525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Clarification for path switching between 5G ProSe UE-to-network relays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18.3.0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C1-241615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Nokia, Nokia Shanghai Bell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r-FR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5G_ProSe_Ph2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8.2.13.1, 8.2.13.2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23.304 CR 0340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8440153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24.554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0537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Removal of User info ID of end UE from U2U relay discovery set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18.3.0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C1-241622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CATT, China Telecom, Philips International B.V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r-FR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5G_ProSe_Ph2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5.2.7, 8a.2.1.2.2.2, 8a.2.1.3.2.2, 8a.2.1.3.4.2, 8a.2.2.2, 8a.2.3.2, 10.2.1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23.304 CR 0410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56407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24.571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0071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UL Supplementary service message between LMF and UE for Ranging_SL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18.3.0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C1-241628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Xiaomi, InterDigital, vivo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r-FR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Ranging_SL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5.2.2.x(new), 5.2.2.x.1(new), 5.2.2.x.2(new)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TS24.080 CR 0115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808342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24.571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0070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DL Supplementary service message between LMF and UE for Ranging_SL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18.3.0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C1-241629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Xiaomi, InterDigital, vivo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r-FR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Ranging_SL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3.3, 5.2.1.x(new), 5.2.1.x.1(new), 5.2.1.x.2(new)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TS24.080 CR 0115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3227184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24.555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0064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Correction on UE policies for U2U relay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18.3.0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C1-241634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r-FR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5G_ProSe_Ph2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5.8.2, 5.9.2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24.554 CR 0537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3507130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24.588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0038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Encoding of V2X MBS configuration and V2X AS MBS configuration in the policies of V2X in 5GS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18.0.0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C1-241636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Nokia, Nokia Shanghai Bell, Ericsson, Huawei, HiSilicon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r-FR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TEI18_MBS4V2X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2, 3.2, 5.4.1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23.287 CR 0198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50164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0468611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</a:t>
            </a:r>
            <a:r>
              <a:rPr lang="en-US" dirty="0">
                <a:highlight>
                  <a:srgbClr val="FFFFFF"/>
                </a:highlight>
              </a:rPr>
              <a:t>for conditional approval (cont.)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2BEBC09-5B1B-17A0-B60D-C5360A4856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4899765"/>
              </p:ext>
            </p:extLst>
          </p:nvPr>
        </p:nvGraphicFramePr>
        <p:xfrm>
          <a:off x="745921" y="1825625"/>
          <a:ext cx="10066364" cy="4384885"/>
        </p:xfrm>
        <a:graphic>
          <a:graphicData uri="http://schemas.openxmlformats.org/drawingml/2006/table">
            <a:tbl>
              <a:tblPr firstRow="1" firstCol="1" bandRow="1"/>
              <a:tblGrid>
                <a:gridCol w="478872">
                  <a:extLst>
                    <a:ext uri="{9D8B030D-6E8A-4147-A177-3AD203B41FA5}">
                      <a16:colId xmlns:a16="http://schemas.microsoft.com/office/drawing/2014/main" val="400487135"/>
                    </a:ext>
                  </a:extLst>
                </a:gridCol>
                <a:gridCol w="411060">
                  <a:extLst>
                    <a:ext uri="{9D8B030D-6E8A-4147-A177-3AD203B41FA5}">
                      <a16:colId xmlns:a16="http://schemas.microsoft.com/office/drawing/2014/main" val="2595074357"/>
                    </a:ext>
                  </a:extLst>
                </a:gridCol>
                <a:gridCol w="346323">
                  <a:extLst>
                    <a:ext uri="{9D8B030D-6E8A-4147-A177-3AD203B41FA5}">
                      <a16:colId xmlns:a16="http://schemas.microsoft.com/office/drawing/2014/main" val="3526057946"/>
                    </a:ext>
                  </a:extLst>
                </a:gridCol>
                <a:gridCol w="423976">
                  <a:extLst>
                    <a:ext uri="{9D8B030D-6E8A-4147-A177-3AD203B41FA5}">
                      <a16:colId xmlns:a16="http://schemas.microsoft.com/office/drawing/2014/main" val="1687526940"/>
                    </a:ext>
                  </a:extLst>
                </a:gridCol>
                <a:gridCol w="1410839">
                  <a:extLst>
                    <a:ext uri="{9D8B030D-6E8A-4147-A177-3AD203B41FA5}">
                      <a16:colId xmlns:a16="http://schemas.microsoft.com/office/drawing/2014/main" val="1210607397"/>
                    </a:ext>
                  </a:extLst>
                </a:gridCol>
                <a:gridCol w="285226">
                  <a:extLst>
                    <a:ext uri="{9D8B030D-6E8A-4147-A177-3AD203B41FA5}">
                      <a16:colId xmlns:a16="http://schemas.microsoft.com/office/drawing/2014/main" val="229337311"/>
                    </a:ext>
                  </a:extLst>
                </a:gridCol>
                <a:gridCol w="468657">
                  <a:extLst>
                    <a:ext uri="{9D8B030D-6E8A-4147-A177-3AD203B41FA5}">
                      <a16:colId xmlns:a16="http://schemas.microsoft.com/office/drawing/2014/main" val="310651670"/>
                    </a:ext>
                  </a:extLst>
                </a:gridCol>
                <a:gridCol w="487687">
                  <a:extLst>
                    <a:ext uri="{9D8B030D-6E8A-4147-A177-3AD203B41FA5}">
                      <a16:colId xmlns:a16="http://schemas.microsoft.com/office/drawing/2014/main" val="265561508"/>
                    </a:ext>
                  </a:extLst>
                </a:gridCol>
                <a:gridCol w="668053">
                  <a:extLst>
                    <a:ext uri="{9D8B030D-6E8A-4147-A177-3AD203B41FA5}">
                      <a16:colId xmlns:a16="http://schemas.microsoft.com/office/drawing/2014/main" val="1526514713"/>
                    </a:ext>
                  </a:extLst>
                </a:gridCol>
                <a:gridCol w="938658">
                  <a:extLst>
                    <a:ext uri="{9D8B030D-6E8A-4147-A177-3AD203B41FA5}">
                      <a16:colId xmlns:a16="http://schemas.microsoft.com/office/drawing/2014/main" val="4082267260"/>
                    </a:ext>
                  </a:extLst>
                </a:gridCol>
                <a:gridCol w="793936">
                  <a:extLst>
                    <a:ext uri="{9D8B030D-6E8A-4147-A177-3AD203B41FA5}">
                      <a16:colId xmlns:a16="http://schemas.microsoft.com/office/drawing/2014/main" val="493094346"/>
                    </a:ext>
                  </a:extLst>
                </a:gridCol>
                <a:gridCol w="1407955">
                  <a:extLst>
                    <a:ext uri="{9D8B030D-6E8A-4147-A177-3AD203B41FA5}">
                      <a16:colId xmlns:a16="http://schemas.microsoft.com/office/drawing/2014/main" val="1946988992"/>
                    </a:ext>
                  </a:extLst>
                </a:gridCol>
                <a:gridCol w="1945122">
                  <a:extLst>
                    <a:ext uri="{9D8B030D-6E8A-4147-A177-3AD203B41FA5}">
                      <a16:colId xmlns:a16="http://schemas.microsoft.com/office/drawing/2014/main" val="1551761884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Vsn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#Mtg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to WG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Item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Clauses affected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9624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6100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Update UE ranging and sidelink positioning capability per role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18.5.0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C1-241643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Xiaomi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r-FR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Ranging_SL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5.5.1.2.2, 5.5.1.3.2, 9.11.3.1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23.586 CR 0087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5616748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0297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Key identifier in AN-parameter when anonymous SUCI is used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18.4.0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C1-241738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Ericsson, Nokia, Nokia Shanghai Bell, Huawei, HiSilicon, ZTE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r-FR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eNPN_Ph2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7.3A.2.3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33.501 CR 1899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8440153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6128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Clarification on UE, AMF and SMF behaviour regarding network slice replacement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18.5.0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C1-241745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LG Electronics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r-FR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eNS_Ph3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4.6.2.7, 4.6.3.4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23.501 CR 5221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56407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0294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MPS for WLAN NAI decoration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18.4.0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C1-241754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Peraton Labs, CISA ECD, AT&amp;T, T-Mobile USA, Verizon, Apple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r-FR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MPS_WLAN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7.3A.2.2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23.003 CR 0693 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808342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5973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Protocol description support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18.5.0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C1-241758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Ericsson, Nokia, Nokia Shanghai Bell, Qualcomm Incorporated, LG Electronics, ZTE, vivo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r-FR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XRM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 6.3.2.2, 6.3.2.3, 6.4.1.3, 8.3.2.1, 8.3.2.xy(new), 8.3.9.1, 8.3.9.xz(new), 9.11.4.xx(new)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TS/TR 23.502 CR 4642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3227184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24.302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0772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MPS for WLAN NAI decoration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18.4.0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C1-241784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Peraton Labs, CISA ECD, AT&amp;T, T-Mobile USA, Verizon, Apple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r-FR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MPS_WLAN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 6.4.2.1, 6.4.2.3, 6.4.3.5.1, 6.4.3.5.2, 7.4.1.2, 8.2.1.1, G.2.4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23.003 CR 0693 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3507130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6124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Network slice usage control applicability in roaming scenarios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18.5.0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C1-241793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Huawei, HiSilicon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r-FR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eNS_Ph3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4.6.1, 4.6.2.9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TS/TR 23.501 CR 5265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50164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130699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</a:t>
            </a:r>
            <a:r>
              <a:rPr lang="en-US" dirty="0">
                <a:highlight>
                  <a:srgbClr val="FFFFFF"/>
                </a:highlight>
              </a:rPr>
              <a:t>for conditional approval (cont.)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2BEBC09-5B1B-17A0-B60D-C5360A4856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7608603"/>
              </p:ext>
            </p:extLst>
          </p:nvPr>
        </p:nvGraphicFramePr>
        <p:xfrm>
          <a:off x="745921" y="1825625"/>
          <a:ext cx="10066364" cy="4515314"/>
        </p:xfrm>
        <a:graphic>
          <a:graphicData uri="http://schemas.openxmlformats.org/drawingml/2006/table">
            <a:tbl>
              <a:tblPr firstRow="1" firstCol="1" bandRow="1"/>
              <a:tblGrid>
                <a:gridCol w="478872">
                  <a:extLst>
                    <a:ext uri="{9D8B030D-6E8A-4147-A177-3AD203B41FA5}">
                      <a16:colId xmlns:a16="http://schemas.microsoft.com/office/drawing/2014/main" val="400487135"/>
                    </a:ext>
                  </a:extLst>
                </a:gridCol>
                <a:gridCol w="411060">
                  <a:extLst>
                    <a:ext uri="{9D8B030D-6E8A-4147-A177-3AD203B41FA5}">
                      <a16:colId xmlns:a16="http://schemas.microsoft.com/office/drawing/2014/main" val="2595074357"/>
                    </a:ext>
                  </a:extLst>
                </a:gridCol>
                <a:gridCol w="346323">
                  <a:extLst>
                    <a:ext uri="{9D8B030D-6E8A-4147-A177-3AD203B41FA5}">
                      <a16:colId xmlns:a16="http://schemas.microsoft.com/office/drawing/2014/main" val="3526057946"/>
                    </a:ext>
                  </a:extLst>
                </a:gridCol>
                <a:gridCol w="423976">
                  <a:extLst>
                    <a:ext uri="{9D8B030D-6E8A-4147-A177-3AD203B41FA5}">
                      <a16:colId xmlns:a16="http://schemas.microsoft.com/office/drawing/2014/main" val="1687526940"/>
                    </a:ext>
                  </a:extLst>
                </a:gridCol>
                <a:gridCol w="1410839">
                  <a:extLst>
                    <a:ext uri="{9D8B030D-6E8A-4147-A177-3AD203B41FA5}">
                      <a16:colId xmlns:a16="http://schemas.microsoft.com/office/drawing/2014/main" val="1210607397"/>
                    </a:ext>
                  </a:extLst>
                </a:gridCol>
                <a:gridCol w="285226">
                  <a:extLst>
                    <a:ext uri="{9D8B030D-6E8A-4147-A177-3AD203B41FA5}">
                      <a16:colId xmlns:a16="http://schemas.microsoft.com/office/drawing/2014/main" val="229337311"/>
                    </a:ext>
                  </a:extLst>
                </a:gridCol>
                <a:gridCol w="468657">
                  <a:extLst>
                    <a:ext uri="{9D8B030D-6E8A-4147-A177-3AD203B41FA5}">
                      <a16:colId xmlns:a16="http://schemas.microsoft.com/office/drawing/2014/main" val="310651670"/>
                    </a:ext>
                  </a:extLst>
                </a:gridCol>
                <a:gridCol w="487687">
                  <a:extLst>
                    <a:ext uri="{9D8B030D-6E8A-4147-A177-3AD203B41FA5}">
                      <a16:colId xmlns:a16="http://schemas.microsoft.com/office/drawing/2014/main" val="265561508"/>
                    </a:ext>
                  </a:extLst>
                </a:gridCol>
                <a:gridCol w="668053">
                  <a:extLst>
                    <a:ext uri="{9D8B030D-6E8A-4147-A177-3AD203B41FA5}">
                      <a16:colId xmlns:a16="http://schemas.microsoft.com/office/drawing/2014/main" val="1526514713"/>
                    </a:ext>
                  </a:extLst>
                </a:gridCol>
                <a:gridCol w="938658">
                  <a:extLst>
                    <a:ext uri="{9D8B030D-6E8A-4147-A177-3AD203B41FA5}">
                      <a16:colId xmlns:a16="http://schemas.microsoft.com/office/drawing/2014/main" val="4082267260"/>
                    </a:ext>
                  </a:extLst>
                </a:gridCol>
                <a:gridCol w="793936">
                  <a:extLst>
                    <a:ext uri="{9D8B030D-6E8A-4147-A177-3AD203B41FA5}">
                      <a16:colId xmlns:a16="http://schemas.microsoft.com/office/drawing/2014/main" val="493094346"/>
                    </a:ext>
                  </a:extLst>
                </a:gridCol>
                <a:gridCol w="1407955">
                  <a:extLst>
                    <a:ext uri="{9D8B030D-6E8A-4147-A177-3AD203B41FA5}">
                      <a16:colId xmlns:a16="http://schemas.microsoft.com/office/drawing/2014/main" val="1946988992"/>
                    </a:ext>
                  </a:extLst>
                </a:gridCol>
                <a:gridCol w="1945122">
                  <a:extLst>
                    <a:ext uri="{9D8B030D-6E8A-4147-A177-3AD203B41FA5}">
                      <a16:colId xmlns:a16="http://schemas.microsoft.com/office/drawing/2014/main" val="1551761884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Vsn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#Mtg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to WG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Item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Clauses affected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9624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24.526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0265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Clarification on URSP rules enforcement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18.5.0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C1-241802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Huawei, HiSilicon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r-FR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eNS_Ph3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4.2.2.3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TS/TR 23.503 CR 1093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5616748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5649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General description of PDU set handling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18.5.0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C1-241814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Huawei, HiSilicon, Nokia, Nokia Shanghai Bell, Qualcomm Incorporated, Ericsson, China Mobile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r-FR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XRM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6.2.xx (new)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TS/TR 23.502 CR 4642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8440153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6092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Slice replacement back to the replaced S-NSSAI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18.5.0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C1-241827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Samsung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r-FR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eNS_Ph3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5.4.5.2.3,6.3.2.2,6.3.3.2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TS/TR TS 23.501 CR 5521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56407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6065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LADN Provisioning when there is existing PDU session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18.5.0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C1-241835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LG Electronics, Huawei, HiSilicon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r-FR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GMEC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6.2.6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23.501 CR 5237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808342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24.587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0285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MBS parameters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18.4.0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C1-241836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Ericsson, Nokia, Nokia Shanghai Bell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r-FR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TEI18_MBS4V2X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2, 3.1, 3.2, 5.2.4, 6.2.6.2.2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23.287 CR 0198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3227184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0296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NSWO in 5GS and CH with AAA server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18.4.0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C1-241841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Ericsson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r-FR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eNPN_Ph2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6.3a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23.003 CR 0696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3507130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5989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PDU Session management when the UE is outside the area of slice support or availability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18.5.0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C1-241852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Lenovo, ZTE, Apple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r-FR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eNS_Ph3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4.6.3.6, 5.5.1.3.4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23.502 CR 5278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50164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9812438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Lena Chaponniere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WG1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lguellec@qti.qualcomm.com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93628918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>
                <a:highlight>
                  <a:srgbClr val="FFFFFF"/>
                </a:highlight>
              </a:rPr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dirty="0"/>
              <a:t>CT1#146 (electronic)</a:t>
            </a:r>
          </a:p>
          <a:p>
            <a:pPr lvl="1"/>
            <a:r>
              <a:rPr lang="en-US" dirty="0"/>
              <a:t>CT1#147 (Athens)</a:t>
            </a:r>
          </a:p>
          <a:p>
            <a:pPr marL="457200" lvl="1" indent="0">
              <a:buNone/>
            </a:pPr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5238504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CT1#148 (Changsha)</a:t>
            </a:r>
          </a:p>
          <a:p>
            <a:pPr lvl="2"/>
            <a:r>
              <a:rPr lang="en-US" altLang="fr-FR" dirty="0"/>
              <a:t>Begin	April 15</a:t>
            </a:r>
            <a:r>
              <a:rPr lang="en-US" altLang="fr-FR" baseline="30000" dirty="0"/>
              <a:t>th</a:t>
            </a:r>
            <a:r>
              <a:rPr lang="en-US" altLang="fr-FR" dirty="0"/>
              <a:t> 2024</a:t>
            </a:r>
          </a:p>
          <a:p>
            <a:pPr lvl="2"/>
            <a:r>
              <a:rPr lang="en-US" altLang="fr-FR" dirty="0"/>
              <a:t>End	April 19</a:t>
            </a:r>
            <a:r>
              <a:rPr lang="en-US" altLang="fr-FR" baseline="30000" dirty="0"/>
              <a:t>th</a:t>
            </a:r>
            <a:r>
              <a:rPr lang="en-US" altLang="fr-FR" dirty="0"/>
              <a:t> 2024</a:t>
            </a:r>
          </a:p>
          <a:p>
            <a:pPr lvl="1"/>
            <a:r>
              <a:rPr lang="en-US" altLang="fr-FR" dirty="0"/>
              <a:t>CT1#149 (Hyderabad)</a:t>
            </a:r>
          </a:p>
          <a:p>
            <a:pPr lvl="2"/>
            <a:r>
              <a:rPr lang="en-US" altLang="fr-FR" dirty="0"/>
              <a:t>Begin May 27</a:t>
            </a:r>
            <a:r>
              <a:rPr lang="en-US" altLang="fr-FR" baseline="30000" dirty="0"/>
              <a:t>th</a:t>
            </a:r>
            <a:r>
              <a:rPr lang="en-US" altLang="fr-FR" dirty="0"/>
              <a:t> 2024</a:t>
            </a:r>
          </a:p>
          <a:p>
            <a:pPr lvl="2"/>
            <a:r>
              <a:rPr lang="en-US" altLang="fr-FR" dirty="0"/>
              <a:t>End	May 31</a:t>
            </a:r>
            <a:r>
              <a:rPr lang="en-US" altLang="fr-FR" baseline="30000" dirty="0"/>
              <a:t>st</a:t>
            </a:r>
            <a:r>
              <a:rPr lang="en-US" altLang="fr-FR" dirty="0"/>
              <a:t> 2024</a:t>
            </a:r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lvl="1"/>
            <a:endParaRPr lang="en-US" altLang="fr-FR" dirty="0"/>
          </a:p>
          <a:p>
            <a:pPr lvl="1"/>
            <a:endParaRPr lang="en-US" altLang="fr-FR" dirty="0"/>
          </a:p>
          <a:p>
            <a:pPr lvl="2"/>
            <a:endParaRPr lang="en-US" altLang="fr-FR" dirty="0"/>
          </a:p>
          <a:p>
            <a:pPr marL="457200" lvl="1" indent="0">
              <a:buNone/>
            </a:pPr>
            <a:endParaRPr lang="en-US" altLang="fr-FR" dirty="0"/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TSG CT WG1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7" y="1825625"/>
            <a:ext cx="7146305" cy="4351338"/>
          </a:xfrm>
        </p:spPr>
        <p:txBody>
          <a:bodyPr/>
          <a:lstStyle/>
          <a:p>
            <a:r>
              <a:rPr lang="en-US" sz="2400" dirty="0">
                <a:highlight>
                  <a:srgbClr val="FFFFFF"/>
                </a:highlight>
              </a:rPr>
              <a:t>Number of handled documents</a:t>
            </a:r>
          </a:p>
          <a:p>
            <a:pPr lvl="1"/>
            <a:r>
              <a:rPr lang="en-US" sz="2000" dirty="0">
                <a:highlight>
                  <a:srgbClr val="FFFFFF"/>
                </a:highlight>
              </a:rPr>
              <a:t>CT1#146: 429</a:t>
            </a:r>
          </a:p>
          <a:p>
            <a:pPr lvl="1"/>
            <a:r>
              <a:rPr lang="en-US" sz="2000" dirty="0">
                <a:highlight>
                  <a:srgbClr val="FFFFFF"/>
                </a:highlight>
              </a:rPr>
              <a:t>CT1#147: 1,239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Agreed CRs </a:t>
            </a: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CT1#146:</a:t>
            </a:r>
            <a:r>
              <a:rPr lang="en-US" sz="1800" dirty="0">
                <a:highlight>
                  <a:srgbClr val="FFFFFF"/>
                </a:highlight>
              </a:rPr>
              <a:t> Cat B/C/F: 69</a:t>
            </a: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CT1#147:</a:t>
            </a:r>
            <a:r>
              <a:rPr lang="en-US" sz="1800" dirty="0">
                <a:highlight>
                  <a:srgbClr val="FFFFFF"/>
                </a:highlight>
              </a:rPr>
              <a:t> Cat B/C/F: 281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Agreed </a:t>
            </a:r>
            <a:r>
              <a:rPr lang="en-US" sz="2400" dirty="0" err="1">
                <a:highlight>
                  <a:srgbClr val="FFFFFF"/>
                </a:highlight>
              </a:rPr>
              <a:t>pCRs</a:t>
            </a:r>
            <a:endParaRPr lang="en-US" sz="2400" dirty="0">
              <a:highlight>
                <a:srgbClr val="FFFFFF"/>
              </a:highlight>
            </a:endParaRP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CT1#146: 88</a:t>
            </a: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CT1#147: 99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Attendance</a:t>
            </a: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CT1#146: 126 attended remotely</a:t>
            </a: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CT1#147: 235 attended in person, ~ 6 listened in remotely</a:t>
            </a:r>
          </a:p>
          <a:p>
            <a:pPr lvl="1"/>
            <a:endParaRPr lang="en-US" altLang="fr-FR" sz="1800" dirty="0"/>
          </a:p>
          <a:p>
            <a:pPr lvl="1"/>
            <a:endParaRPr lang="en-US" altLang="fr-FR" sz="1800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7499953" y="1822445"/>
            <a:ext cx="4068465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sz="2400" dirty="0"/>
              <a:t>Other information</a:t>
            </a:r>
          </a:p>
          <a:p>
            <a:pPr lvl="1"/>
            <a:r>
              <a:rPr lang="en-US" altLang="fr-FR" sz="2000" dirty="0"/>
              <a:t>CT1#146 had an agenda limited to selected Rel-18 Work Items</a:t>
            </a:r>
          </a:p>
          <a:p>
            <a:pPr lvl="1"/>
            <a:r>
              <a:rPr lang="en-US" altLang="fr-FR" sz="2000" dirty="0"/>
              <a:t>CT1#147 had full scope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>
                <a:highlight>
                  <a:srgbClr val="FFFFFF"/>
                </a:highlight>
              </a:rPr>
              <a:t>New agreed  Study/Work Items led by CT1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2822892"/>
              </p:ext>
            </p:extLst>
          </p:nvPr>
        </p:nvGraphicFramePr>
        <p:xfrm>
          <a:off x="209550" y="2307766"/>
          <a:ext cx="11341319" cy="426278"/>
        </p:xfrm>
        <a:graphic>
          <a:graphicData uri="http://schemas.openxmlformats.org/drawingml/2006/table">
            <a:tbl>
              <a:tblPr firstRow="1" firstCol="1" bandRow="1"/>
              <a:tblGrid>
                <a:gridCol w="935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19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69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19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089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3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307839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284205CE-47F9-93DB-4635-5F1FBD3F3FC3}"/>
              </a:ext>
            </a:extLst>
          </p:cNvPr>
          <p:cNvSpPr txBox="1"/>
          <p:nvPr/>
        </p:nvSpPr>
        <p:spPr>
          <a:xfrm rot="20522904">
            <a:off x="4111927" y="2401027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None this time</a:t>
            </a:r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>
                <a:highlight>
                  <a:srgbClr val="FFFFFF"/>
                </a:highlight>
              </a:rPr>
              <a:t>Revised Study/Work Items led by CT1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1209867"/>
              </p:ext>
            </p:extLst>
          </p:nvPr>
        </p:nvGraphicFramePr>
        <p:xfrm>
          <a:off x="209550" y="2258443"/>
          <a:ext cx="11341319" cy="2659294"/>
        </p:xfrm>
        <a:graphic>
          <a:graphicData uri="http://schemas.openxmlformats.org/drawingml/2006/table">
            <a:tbl>
              <a:tblPr firstRow="1" firstCol="1" bandRow="1"/>
              <a:tblGrid>
                <a:gridCol w="935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19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69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19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089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3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CP-240268 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Revised WID on CT aspects of Application Data Analytics Enablement Service</a:t>
                      </a:r>
                    </a:p>
                    <a:p>
                      <a:pPr hangingPunct="0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Lenovo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6392881"/>
                  </a:ext>
                </a:extLst>
              </a:tr>
              <a:tr h="1120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CP-240269 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Revised WID on 5GC/EPC enhancement for satellite access Phase 2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Qualcomm Incorporated 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2512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CP-240270 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Revised WID on mission critical system migration and interconnection enhancements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4601958"/>
                  </a:ext>
                </a:extLst>
              </a:tr>
              <a:tr h="15757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CP-240271 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Revised WID on Next Generation Real Time </a:t>
                      </a: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Communication services</a:t>
                      </a: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 Mobile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3839098"/>
                  </a:ext>
                </a:extLst>
              </a:tr>
              <a:tr h="1076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CP-240272 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Revised WID on CT aspects of SEAL data delivery enabler for vertical applications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Huawei, </a:t>
                      </a:r>
                      <a:r>
                        <a:rPr lang="en-US" sz="10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HiSilicon</a:t>
                      </a: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6511983"/>
                  </a:ext>
                </a:extLst>
              </a:tr>
              <a:tr h="1076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CP-240273 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Revised WID on CT Aspects of Application Layer Support for Uncrewed Aerial Systems (UAS), Phase 2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InterDigital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093242"/>
                  </a:ext>
                </a:extLst>
              </a:tr>
              <a:tr h="1076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CP-240274 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Revised WID on CT aspects of Enhanced Mission Critical Push-to-talk architecture phase 4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AT&amp;T Labs, Inc 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60850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CP-240275 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Revised WID on CT aspects of </a:t>
                      </a:r>
                      <a:r>
                        <a:rPr lang="en-US" sz="10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Ranging_SL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hangingPunct="0"/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Xiaomi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23854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815098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Rel-18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93277" y="5057206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C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F08786B-EB59-446A-8C38-028E66BAE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2355214"/>
              </p:ext>
            </p:extLst>
          </p:nvPr>
        </p:nvGraphicFramePr>
        <p:xfrm>
          <a:off x="657054" y="1816740"/>
          <a:ext cx="9687858" cy="3245179"/>
        </p:xfrm>
        <a:graphic>
          <a:graphicData uri="http://schemas.openxmlformats.org/drawingml/2006/table">
            <a:tbl>
              <a:tblPr firstRow="1" firstCol="1" bandRow="1"/>
              <a:tblGrid>
                <a:gridCol w="5940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42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12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04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69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48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01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14406">
                  <a:extLst>
                    <a:ext uri="{9D8B030D-6E8A-4147-A177-3AD203B41FA5}">
                      <a16:colId xmlns:a16="http://schemas.microsoft.com/office/drawing/2014/main" val="2821138968"/>
                    </a:ext>
                  </a:extLst>
                </a:gridCol>
                <a:gridCol w="981456">
                  <a:extLst>
                    <a:ext uri="{9D8B030D-6E8A-4147-A177-3AD203B41FA5}">
                      <a16:colId xmlns:a16="http://schemas.microsoft.com/office/drawing/2014/main" val="2959611455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761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960053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CT1 </a:t>
                      </a:r>
                      <a:r>
                        <a:rPr lang="de-DE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aspects</a:t>
                      </a: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NBI18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NBI18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970033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CT aspects of Mission Critical Services over 5MBS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MCOver5MBS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970034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CT aspects of Mission Critical Services over 5GProSe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MCOver5GProSe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970059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CT1 </a:t>
                      </a:r>
                      <a:r>
                        <a:rPr lang="de-DE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aspects</a:t>
                      </a: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SENSE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SENSE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960055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Stage-3 5GS NAS protocol development 18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5GProtoc18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960057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Stage-3 SAE Protocol Development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SAES18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960009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Protocol enhancements for Mission Critical Services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MCProtoc18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960010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MPS for Supplementary Services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MPSSupServ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9063626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Rel-18 (cont.)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F08786B-EB59-446A-8C38-028E66BAE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517684"/>
              </p:ext>
            </p:extLst>
          </p:nvPr>
        </p:nvGraphicFramePr>
        <p:xfrm>
          <a:off x="657054" y="1816740"/>
          <a:ext cx="9956082" cy="3259575"/>
        </p:xfrm>
        <a:graphic>
          <a:graphicData uri="http://schemas.openxmlformats.org/drawingml/2006/table">
            <a:tbl>
              <a:tblPr firstRow="1" firstCol="1" bandRow="1"/>
              <a:tblGrid>
                <a:gridCol w="645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31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63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23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38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72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435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27004">
                  <a:extLst>
                    <a:ext uri="{9D8B030D-6E8A-4147-A177-3AD203B41FA5}">
                      <a16:colId xmlns:a16="http://schemas.microsoft.com/office/drawing/2014/main" val="19969839"/>
                    </a:ext>
                  </a:extLst>
                </a:gridCol>
                <a:gridCol w="1027692">
                  <a:extLst>
                    <a:ext uri="{9D8B030D-6E8A-4147-A177-3AD203B41FA5}">
                      <a16:colId xmlns:a16="http://schemas.microsoft.com/office/drawing/2014/main" val="1535132734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761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970035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IMS Stage-3 IETF Protocol Alignment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IMSProtoc18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980055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UASAPP_Ph2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UASAPP_Ph2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12.12.23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5827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980057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5G_eLCS_Ph3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5G_eLCS_Ph3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980060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5G_ProSe_Ph2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5G_ProSe_Ph2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980064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SEAL_Ph3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SEAL_Ph3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721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980066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SEALDD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SEALDD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1460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980069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NR_REDCAP_Ph2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NR_REDCAP_Ph2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980070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</a:t>
                      </a:r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eMCSMI_IRail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eMCSMI_IRail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2266C6-A3E4-7FD6-4284-501224040791}"/>
              </a:ext>
            </a:extLst>
          </p:cNvPr>
          <p:cNvSpPr txBox="1">
            <a:spLocks/>
          </p:cNvSpPr>
          <p:nvPr/>
        </p:nvSpPr>
        <p:spPr bwMode="auto">
          <a:xfrm>
            <a:off x="93277" y="5057206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C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</p:spTree>
    <p:extLst>
      <p:ext uri="{BB962C8B-B14F-4D97-AF65-F5344CB8AC3E}">
        <p14:creationId xmlns:p14="http://schemas.microsoft.com/office/powerpoint/2010/main" val="3262438811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Rel-18 (cont.)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F08786B-EB59-446A-8C38-028E66BAE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1303902"/>
              </p:ext>
            </p:extLst>
          </p:nvPr>
        </p:nvGraphicFramePr>
        <p:xfrm>
          <a:off x="657054" y="1816740"/>
          <a:ext cx="9596418" cy="3194650"/>
        </p:xfrm>
        <a:graphic>
          <a:graphicData uri="http://schemas.openxmlformats.org/drawingml/2006/table">
            <a:tbl>
              <a:tblPr firstRow="1" firstCol="1" bandRow="1"/>
              <a:tblGrid>
                <a:gridCol w="594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42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12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75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61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49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03504">
                  <a:extLst>
                    <a:ext uri="{9D8B030D-6E8A-4147-A177-3AD203B41FA5}">
                      <a16:colId xmlns:a16="http://schemas.microsoft.com/office/drawing/2014/main" val="2660469564"/>
                    </a:ext>
                  </a:extLst>
                </a:gridCol>
                <a:gridCol w="1085088">
                  <a:extLst>
                    <a:ext uri="{9D8B030D-6E8A-4147-A177-3AD203B41FA5}">
                      <a16:colId xmlns:a16="http://schemas.microsoft.com/office/drawing/2014/main" val="3749932395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761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980072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V2XAPP_Ph3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V2XAPP_Ph3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980074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EDGEAPP_Ph2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EDGEAPP_Ph2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12.12.23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5827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980078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eNPN_Ph2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eNPN_Ph2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980081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</a:t>
                      </a:r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eUEPO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eUEPO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980083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5WWC_Ph2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5WWC_Ph2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721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980088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Seamless UE context recovery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SUECR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9.9.23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980093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</a:t>
                      </a:r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Detnet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DetNet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endParaRPr lang="en-US" sz="10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980096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TEI18_IPv6PD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TEI18_IPv6PD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endParaRPr lang="en-US" sz="10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63001B-4E52-3473-0E39-04568D3A1111}"/>
              </a:ext>
            </a:extLst>
          </p:cNvPr>
          <p:cNvSpPr txBox="1">
            <a:spLocks/>
          </p:cNvSpPr>
          <p:nvPr/>
        </p:nvSpPr>
        <p:spPr bwMode="auto">
          <a:xfrm>
            <a:off x="135222" y="5011390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C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</p:spTree>
    <p:extLst>
      <p:ext uri="{BB962C8B-B14F-4D97-AF65-F5344CB8AC3E}">
        <p14:creationId xmlns:p14="http://schemas.microsoft.com/office/powerpoint/2010/main" val="216669231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12151</TotalTime>
  <Words>3826</Words>
  <Application>Microsoft Office PowerPoint</Application>
  <PresentationFormat>Widescreen</PresentationFormat>
  <Paragraphs>1280</Paragraphs>
  <Slides>28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6" baseType="lpstr">
      <vt:lpstr>MS PGothic</vt:lpstr>
      <vt:lpstr>Arial</vt:lpstr>
      <vt:lpstr>Arial </vt:lpstr>
      <vt:lpstr>Calibri</vt:lpstr>
      <vt:lpstr>Calibri Light</vt:lpstr>
      <vt:lpstr>Times New Roman</vt:lpstr>
      <vt:lpstr>Office Theme</vt:lpstr>
      <vt:lpstr>Custom Design</vt:lpstr>
      <vt:lpstr>CT WG1 Status Report  to TSG CT#103</vt:lpstr>
      <vt:lpstr>TSG CT WG1 Officials</vt:lpstr>
      <vt:lpstr>Meeting Calendar</vt:lpstr>
      <vt:lpstr>TSG CT WG1 Statistics</vt:lpstr>
      <vt:lpstr>New agreed  Study/Work Items led by CT1</vt:lpstr>
      <vt:lpstr>Revised Study/Work Items led by CT1</vt:lpstr>
      <vt:lpstr>Work Plan Rel-18</vt:lpstr>
      <vt:lpstr>Work Plan Rel-18 (cont.)</vt:lpstr>
      <vt:lpstr>Work Plan Rel-18 (cont.)</vt:lpstr>
      <vt:lpstr>Work Plan Rel-18 (cont.)</vt:lpstr>
      <vt:lpstr>Work Plan Rel-18 (cont.)</vt:lpstr>
      <vt:lpstr>Work Plan Rel-18 (cont.)</vt:lpstr>
      <vt:lpstr>TS/TR sent to CT plenary</vt:lpstr>
      <vt:lpstr>Work Item Exception Sheets </vt:lpstr>
      <vt:lpstr>Status of older releases</vt:lpstr>
      <vt:lpstr>Backward Incompatible Changes pre-Rel-17</vt:lpstr>
      <vt:lpstr>Release 17 Status </vt:lpstr>
      <vt:lpstr>Backward Incompatible Changes Rel-17</vt:lpstr>
      <vt:lpstr>Release 18 Status </vt:lpstr>
      <vt:lpstr>For Information to CT</vt:lpstr>
      <vt:lpstr>Acknowledgements</vt:lpstr>
      <vt:lpstr>Annex</vt:lpstr>
      <vt:lpstr>CRs for conditional approval</vt:lpstr>
      <vt:lpstr>CRs for conditional approval (cont.) </vt:lpstr>
      <vt:lpstr>CRs for conditional approval (cont.) </vt:lpstr>
      <vt:lpstr>CRs for conditional approval (cont.) </vt:lpstr>
      <vt:lpstr>CRs for conditional approval (cont.)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Lena Chaponniere31</cp:lastModifiedBy>
  <cp:revision>1250</cp:revision>
  <dcterms:created xsi:type="dcterms:W3CDTF">2010-02-05T13:52:04Z</dcterms:created>
  <dcterms:modified xsi:type="dcterms:W3CDTF">2024-03-10T19:39:14Z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1aa2129-79ec-42c0-bfac-e5b7a0374572_Enabled">
    <vt:lpwstr>true</vt:lpwstr>
  </property>
  <property fmtid="{D5CDD505-2E9C-101B-9397-08002B2CF9AE}" pid="3" name="MSIP_Label_b1aa2129-79ec-42c0-bfac-e5b7a0374572_SetDate">
    <vt:lpwstr>2021-08-30T08:50:10Z</vt:lpwstr>
  </property>
  <property fmtid="{D5CDD505-2E9C-101B-9397-08002B2CF9AE}" pid="4" name="MSIP_Label_b1aa2129-79ec-42c0-bfac-e5b7a0374572_Method">
    <vt:lpwstr>Privileged</vt:lpwstr>
  </property>
  <property fmtid="{D5CDD505-2E9C-101B-9397-08002B2CF9AE}" pid="5" name="MSIP_Label_b1aa2129-79ec-42c0-bfac-e5b7a0374572_Name">
    <vt:lpwstr>b1aa2129-79ec-42c0-bfac-e5b7a0374572</vt:lpwstr>
  </property>
  <property fmtid="{D5CDD505-2E9C-101B-9397-08002B2CF9AE}" pid="6" name="MSIP_Label_b1aa2129-79ec-42c0-bfac-e5b7a0374572_SiteId">
    <vt:lpwstr>5d471751-9675-428d-917b-70f44f9630b0</vt:lpwstr>
  </property>
  <property fmtid="{D5CDD505-2E9C-101B-9397-08002B2CF9AE}" pid="7" name="MSIP_Label_b1aa2129-79ec-42c0-bfac-e5b7a0374572_ActionId">
    <vt:lpwstr>775e7123-7e2b-484f-bfcc-c3cc27dbe04f</vt:lpwstr>
  </property>
  <property fmtid="{D5CDD505-2E9C-101B-9397-08002B2CF9AE}" pid="8" name="MSIP_Label_b1aa2129-79ec-42c0-bfac-e5b7a0374572_ContentBits">
    <vt:lpwstr>0</vt:lpwstr>
  </property>
</Properties>
</file>