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448" r:id="rId6"/>
    <p:sldId id="449" r:id="rId7"/>
    <p:sldId id="450" r:id="rId8"/>
    <p:sldId id="451" r:id="rId9"/>
    <p:sldId id="445" r:id="rId10"/>
    <p:sldId id="473" r:id="rId11"/>
    <p:sldId id="474" r:id="rId12"/>
    <p:sldId id="475" r:id="rId13"/>
    <p:sldId id="476" r:id="rId14"/>
    <p:sldId id="477" r:id="rId15"/>
    <p:sldId id="485" r:id="rId16"/>
    <p:sldId id="486" r:id="rId17"/>
    <p:sldId id="370" r:id="rId18"/>
    <p:sldId id="394" r:id="rId19"/>
    <p:sldId id="395" r:id="rId20"/>
    <p:sldId id="459" r:id="rId21"/>
    <p:sldId id="419" r:id="rId22"/>
    <p:sldId id="373" r:id="rId23"/>
    <p:sldId id="479" r:id="rId24"/>
    <p:sldId id="375" r:id="rId25"/>
    <p:sldId id="365" r:id="rId26"/>
    <p:sldId id="376" r:id="rId27"/>
    <p:sldId id="426" r:id="rId28"/>
    <p:sldId id="487" r:id="rId29"/>
    <p:sldId id="488" r:id="rId30"/>
    <p:sldId id="489" r:id="rId31"/>
    <p:sldId id="490" r:id="rId32"/>
    <p:sldId id="379" r:id="rId33"/>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1" autoAdjust="0"/>
    <p:restoredTop sz="96513" autoAdjust="0"/>
  </p:normalViewPr>
  <p:slideViewPr>
    <p:cSldViewPr snapToGrid="0">
      <p:cViewPr varScale="1">
        <p:scale>
          <a:sx n="78" d="100"/>
          <a:sy n="78" d="100"/>
        </p:scale>
        <p:origin x="755"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FASMO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Sheet1!$A$2:$A$10</c:f>
              <c:strCache>
                <c:ptCount val="9"/>
                <c:pt idx="0">
                  <c:v>CT#95</c:v>
                </c:pt>
                <c:pt idx="1">
                  <c:v>CT#96</c:v>
                </c:pt>
                <c:pt idx="2">
                  <c:v>CT#97</c:v>
                </c:pt>
                <c:pt idx="3">
                  <c:v>CT#98</c:v>
                </c:pt>
                <c:pt idx="4">
                  <c:v>CT#99</c:v>
                </c:pt>
                <c:pt idx="5">
                  <c:v>CT#100</c:v>
                </c:pt>
                <c:pt idx="6">
                  <c:v>CT#101</c:v>
                </c:pt>
                <c:pt idx="7">
                  <c:v>CT#102</c:v>
                </c:pt>
                <c:pt idx="8">
                  <c:v>CT#103</c:v>
                </c:pt>
              </c:strCache>
            </c:strRef>
          </c:cat>
          <c:val>
            <c:numRef>
              <c:f>Sheet1!$B$2:$B$10</c:f>
              <c:numCache>
                <c:formatCode>General</c:formatCode>
                <c:ptCount val="9"/>
                <c:pt idx="0">
                  <c:v>47</c:v>
                </c:pt>
                <c:pt idx="1">
                  <c:v>23</c:v>
                </c:pt>
                <c:pt idx="2">
                  <c:v>26</c:v>
                </c:pt>
                <c:pt idx="3">
                  <c:v>11</c:v>
                </c:pt>
                <c:pt idx="4">
                  <c:v>9</c:v>
                </c:pt>
                <c:pt idx="5">
                  <c:v>12</c:v>
                </c:pt>
                <c:pt idx="6">
                  <c:v>6</c:v>
                </c:pt>
                <c:pt idx="7">
                  <c:v>4</c:v>
                </c:pt>
                <c:pt idx="8">
                  <c:v>10</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Sheet1!$A$2:$A$10</c:f>
              <c:strCache>
                <c:ptCount val="9"/>
                <c:pt idx="0">
                  <c:v>CT#95</c:v>
                </c:pt>
                <c:pt idx="1">
                  <c:v>CT#96</c:v>
                </c:pt>
                <c:pt idx="2">
                  <c:v>CT#97</c:v>
                </c:pt>
                <c:pt idx="3">
                  <c:v>CT#98</c:v>
                </c:pt>
                <c:pt idx="4">
                  <c:v>CT#99</c:v>
                </c:pt>
                <c:pt idx="5">
                  <c:v>CT#100</c:v>
                </c:pt>
                <c:pt idx="6">
                  <c:v>CT#101</c:v>
                </c:pt>
                <c:pt idx="7">
                  <c:v>CT#102</c:v>
                </c:pt>
                <c:pt idx="8">
                  <c:v>CT#103</c:v>
                </c:pt>
              </c:strCache>
            </c:strRef>
          </c:cat>
          <c:val>
            <c:numRef>
              <c:f>Sheet1!$B$2:$B$10</c:f>
              <c:numCache>
                <c:formatCode>General</c:formatCode>
                <c:ptCount val="9"/>
                <c:pt idx="0">
                  <c:v>152</c:v>
                </c:pt>
                <c:pt idx="1">
                  <c:v>128</c:v>
                </c:pt>
                <c:pt idx="2">
                  <c:v>187</c:v>
                </c:pt>
                <c:pt idx="3">
                  <c:v>81</c:v>
                </c:pt>
                <c:pt idx="4">
                  <c:v>46</c:v>
                </c:pt>
                <c:pt idx="5">
                  <c:v>47</c:v>
                </c:pt>
                <c:pt idx="6">
                  <c:v>37</c:v>
                </c:pt>
                <c:pt idx="7">
                  <c:v>45</c:v>
                </c:pt>
                <c:pt idx="8">
                  <c:v>41</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R18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CT#97</c:v>
                </c:pt>
                <c:pt idx="1">
                  <c:v>CT#98</c:v>
                </c:pt>
                <c:pt idx="2">
                  <c:v>CT#99</c:v>
                </c:pt>
                <c:pt idx="3">
                  <c:v>CT#100</c:v>
                </c:pt>
                <c:pt idx="4">
                  <c:v>CT#101</c:v>
                </c:pt>
                <c:pt idx="5">
                  <c:v>CT#102</c:v>
                </c:pt>
                <c:pt idx="6">
                  <c:v>CT#103</c:v>
                </c:pt>
              </c:strCache>
            </c:strRef>
          </c:cat>
          <c:val>
            <c:numRef>
              <c:f>Sheet1!$B$2:$B$8</c:f>
              <c:numCache>
                <c:formatCode>General</c:formatCode>
                <c:ptCount val="7"/>
                <c:pt idx="0">
                  <c:v>9</c:v>
                </c:pt>
                <c:pt idx="1">
                  <c:v>18</c:v>
                </c:pt>
                <c:pt idx="2">
                  <c:v>88</c:v>
                </c:pt>
                <c:pt idx="3">
                  <c:v>162</c:v>
                </c:pt>
                <c:pt idx="4">
                  <c:v>139</c:v>
                </c:pt>
                <c:pt idx="5">
                  <c:v>172</c:v>
                </c:pt>
                <c:pt idx="6">
                  <c:v>102</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CT#97</c:v>
                </c:pt>
                <c:pt idx="1">
                  <c:v>CT#98</c:v>
                </c:pt>
                <c:pt idx="2">
                  <c:v>CT#99</c:v>
                </c:pt>
                <c:pt idx="3">
                  <c:v>CT#100</c:v>
                </c:pt>
                <c:pt idx="4">
                  <c:v>CT#101</c:v>
                </c:pt>
                <c:pt idx="5">
                  <c:v>CT#102</c:v>
                </c:pt>
                <c:pt idx="6">
                  <c:v>CT#103</c:v>
                </c:pt>
              </c:strCache>
            </c:strRef>
          </c:cat>
          <c:val>
            <c:numRef>
              <c:f>Sheet1!$C$2:$C$8</c:f>
              <c:numCache>
                <c:formatCode>General</c:formatCode>
                <c:ptCount val="7"/>
                <c:pt idx="0">
                  <c:v>8</c:v>
                </c:pt>
                <c:pt idx="1">
                  <c:v>103</c:v>
                </c:pt>
                <c:pt idx="2">
                  <c:v>86</c:v>
                </c:pt>
                <c:pt idx="3">
                  <c:v>118</c:v>
                </c:pt>
                <c:pt idx="4">
                  <c:v>92</c:v>
                </c:pt>
                <c:pt idx="5">
                  <c:v>274</c:v>
                </c:pt>
                <c:pt idx="6">
                  <c:v>157</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CT#97</c:v>
                </c:pt>
                <c:pt idx="1">
                  <c:v>CT#98</c:v>
                </c:pt>
                <c:pt idx="2">
                  <c:v>CT#99</c:v>
                </c:pt>
                <c:pt idx="3">
                  <c:v>CT#100</c:v>
                </c:pt>
                <c:pt idx="4">
                  <c:v>CT#101</c:v>
                </c:pt>
                <c:pt idx="5">
                  <c:v>CT#102</c:v>
                </c:pt>
                <c:pt idx="6">
                  <c:v>CT#103</c:v>
                </c:pt>
              </c:strCache>
            </c:strRef>
          </c:cat>
          <c:val>
            <c:numRef>
              <c:f>Sheet1!$D$2:$D$8</c:f>
              <c:numCache>
                <c:formatCode>General</c:formatCode>
                <c:ptCount val="7"/>
                <c:pt idx="0">
                  <c:v>17</c:v>
                </c:pt>
                <c:pt idx="1">
                  <c:v>10</c:v>
                </c:pt>
                <c:pt idx="2">
                  <c:v>5</c:v>
                </c:pt>
                <c:pt idx="3">
                  <c:v>25</c:v>
                </c:pt>
                <c:pt idx="4">
                  <c:v>39</c:v>
                </c:pt>
                <c:pt idx="5">
                  <c:v>51</c:v>
                </c:pt>
                <c:pt idx="6">
                  <c:v>38</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0"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CT#103</a:t>
            </a:r>
          </a:p>
          <a:p>
            <a:pPr eaLnBrk="1" hangingPunct="1">
              <a:defRPr/>
            </a:pPr>
            <a:r>
              <a:rPr lang="en-US" altLang="en-US" sz="1200" b="1" dirty="0">
                <a:latin typeface="Arial "/>
              </a:rPr>
              <a:t>Maastricht, Netherlands;</a:t>
            </a:r>
            <a:r>
              <a:rPr lang="zh-CN" altLang="en-US" sz="1200" b="1" dirty="0">
                <a:latin typeface="Arial "/>
              </a:rPr>
              <a:t> </a:t>
            </a:r>
            <a:r>
              <a:rPr lang="en-US" altLang="en-US" sz="1200" b="1" dirty="0">
                <a:latin typeface="Arial "/>
              </a:rPr>
              <a:t>18th – 19th March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CP-240017</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ct/WG4_protocollars_ex-CN4/TSGCT4_121_Athens/Docs/C4-240851.zip" TargetMode="External"/><Relationship Id="rId2" Type="http://schemas.openxmlformats.org/officeDocument/2006/relationships/hyperlink" Target="https://www.3gpp.org/ftp/tsg_ct/WG4_protocollars_ex-CN4/TSGCT4_121_Athens/Docs/C4-240849.zip" TargetMode="External"/><Relationship Id="rId1" Type="http://schemas.openxmlformats.org/officeDocument/2006/relationships/slideLayout" Target="../slideLayouts/slideLayout2.xml"/><Relationship Id="rId6" Type="http://schemas.openxmlformats.org/officeDocument/2006/relationships/hyperlink" Target="https://www.3gpp.org/ftp/tsg_ct/WG4_protocollars_ex-CN4/TSGCT4_121_Athens/Docs/C4-240854.zip" TargetMode="External"/><Relationship Id="rId5" Type="http://schemas.openxmlformats.org/officeDocument/2006/relationships/hyperlink" Target="https://www.3gpp.org/ftp/tsg_ct/WG4_protocollars_ex-CN4/TSGCT4_121_Athens/Docs/C4-240853.zip" TargetMode="External"/><Relationship Id="rId4" Type="http://schemas.openxmlformats.org/officeDocument/2006/relationships/hyperlink" Target="https://www.3gpp.org/ftp/tsg_ct/WG4_protocollars_ex-CN4/TSGCT4_121_Athens/Docs/C4-240852.zip"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ct/WG4_protocollars_ex-CN4/TSGCT4_121_Athens/Docs/C4-240557.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iroshi.ishikawa.ev@nttdocomo.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image" Target="../media/image5.jpeg"/><Relationship Id="rId4" Type="http://schemas.openxmlformats.org/officeDocument/2006/relationships/hyperlink" Target="mailto:songyue@chinamobile.com" TargetMode="External"/><Relationship Id="rId9" Type="http://schemas.openxmlformats.org/officeDocument/2006/relationships/hyperlink" Target="mailto:li.zhijun3@zte.com.cn" TargetMode="Externa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ct/WG4_protocollars_ex-CN4/TSGCT4_121_Athens/Docs/C4-240630.zip" TargetMode="External"/><Relationship Id="rId2" Type="http://schemas.openxmlformats.org/officeDocument/2006/relationships/hyperlink" Target="https://www.3gpp.org/ftp/tsg_ct/WG4_protocollars_ex-CN4/TSGCT4_121_Athens/Docs/C4-240624.zip" TargetMode="External"/><Relationship Id="rId1" Type="http://schemas.openxmlformats.org/officeDocument/2006/relationships/slideLayout" Target="../slideLayouts/slideLayout2.xml"/><Relationship Id="rId4" Type="http://schemas.openxmlformats.org/officeDocument/2006/relationships/hyperlink" Target="https://www.3gpp.org/ftp/tsg_ct/TSG_CT/TSGC_103_Maastricht/Docs/CP-240083.zip"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4_protocollars_ex-CN4/TSGCT4_121_Athens/Docs/C4-240556.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4_protocollars_ex-CN4/TSGCT4_121_Athens/Docs/C4-240558.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ct/WG4_protocollars_ex-CN4/TSGCT4_121_Athens/Docs/C4-240688.zip" TargetMode="External"/><Relationship Id="rId3" Type="http://schemas.openxmlformats.org/officeDocument/2006/relationships/hyperlink" Target="https://www.3gpp.org/ftp/tsg_ct/WG4_protocollars_ex-CN4/TSGCT4_121_Athens/Docs/C4-240559.zip" TargetMode="External"/><Relationship Id="rId7" Type="http://schemas.openxmlformats.org/officeDocument/2006/relationships/hyperlink" Target="https://www.3gpp.org/ftp/tsg_ct/WG4_protocollars_ex-CN4/TSGCT4_121_Athens/Docs/C4-240562.zip" TargetMode="External"/><Relationship Id="rId2" Type="http://schemas.openxmlformats.org/officeDocument/2006/relationships/hyperlink" Target="https://www.3gpp.org/ftp/tsg_ct/WG4_protocollars_ex-CN4/TSGCT4_121_Athens/Docs/C4-240260.zip" TargetMode="External"/><Relationship Id="rId1" Type="http://schemas.openxmlformats.org/officeDocument/2006/relationships/slideLayout" Target="../slideLayouts/slideLayout2.xml"/><Relationship Id="rId6" Type="http://schemas.openxmlformats.org/officeDocument/2006/relationships/hyperlink" Target="https://www.3gpp.org/ftp/tsg_ct/WG4_protocollars_ex-CN4/TSGCT4_121_Athens/Docs/C4-240561.zip" TargetMode="External"/><Relationship Id="rId5" Type="http://schemas.openxmlformats.org/officeDocument/2006/relationships/hyperlink" Target="https://www.3gpp.org/ftp/tsg_ct/WG4_protocollars_ex-CN4/TSGCT4_121_Athens/Docs/C4-240471.zip" TargetMode="External"/><Relationship Id="rId4" Type="http://schemas.openxmlformats.org/officeDocument/2006/relationships/hyperlink" Target="https://www.3gpp.org/ftp/tsg_ct/WG4_protocollars_ex-CN4/TSGCT4_121_Athens/Docs/C4-240560.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CT#103</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(2/2)</a:t>
            </a:r>
          </a:p>
        </p:txBody>
      </p:sp>
      <p:graphicFrame>
        <p:nvGraphicFramePr>
          <p:cNvPr id="8" name="Table 7"/>
          <p:cNvGraphicFramePr>
            <a:graphicFrameLocks noGrp="1"/>
          </p:cNvGraphicFramePr>
          <p:nvPr>
            <p:extLst>
              <p:ext uri="{D42A27DB-BD31-4B8C-83A1-F6EECF244321}">
                <p14:modId xmlns:p14="http://schemas.microsoft.com/office/powerpoint/2010/main" val="1162864207"/>
              </p:ext>
            </p:extLst>
          </p:nvPr>
        </p:nvGraphicFramePr>
        <p:xfrm>
          <a:off x="129207" y="1914274"/>
          <a:ext cx="11820346" cy="2786935"/>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960001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SBIProtoc18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SBIProtoc18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CP-221083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0001"/>
                  </a:ext>
                </a:extLst>
              </a:tr>
              <a:tr h="297553">
                <a:tc>
                  <a:txBody>
                    <a:bodyPr/>
                    <a:lstStyle/>
                    <a:p>
                      <a:pPr algn="l" fontAlgn="ctr"/>
                      <a:r>
                        <a:rPr lang="en-US" altLang="zh-CN" sz="1100" b="0" i="0" u="none" strike="noStrike" dirty="0">
                          <a:solidFill>
                            <a:schemeClr val="tx1"/>
                          </a:solidFill>
                          <a:effectLst/>
                          <a:latin typeface="等线" panose="02010600030101010101" pitchFamily="2" charset="-122"/>
                          <a:ea typeface="等线" panose="02010600030101010101" pitchFamily="2" charset="-122"/>
                        </a:rPr>
                        <a:t>800045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chemeClr val="tx1"/>
                          </a:solidFill>
                          <a:effectLst/>
                          <a:latin typeface="等线" panose="02010600030101010101" pitchFamily="2" charset="-122"/>
                          <a:ea typeface="等线" panose="02010600030101010101" pitchFamily="2" charset="-122"/>
                        </a:rPr>
                        <a:t>Study on IETF QUIC Transport for Service Based Interfaces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chemeClr val="tx1"/>
                          </a:solidFill>
                          <a:effectLst/>
                          <a:latin typeface="等线" panose="02010600030101010101" pitchFamily="2" charset="-122"/>
                          <a:ea typeface="等线" panose="02010600030101010101" pitchFamily="2" charset="-122"/>
                        </a:rPr>
                        <a:t>FS_QUIC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CP-183245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FS_RedInfExp_SBI</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chemeClr val="tx1"/>
                          </a:solidFill>
                          <a:effectLst/>
                          <a:latin typeface="Arial" panose="020B0604020202020204" pitchFamily="34" charset="0"/>
                          <a:ea typeface="+mn-ea"/>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chemeClr val="tx1"/>
                          </a:solidFill>
                          <a:effectLst/>
                          <a:latin typeface="Arial" panose="020B0604020202020204" pitchFamily="34" charset="0"/>
                          <a:ea typeface="+mn-ea"/>
                          <a:cs typeface="Arial" panose="020B0604020202020204" pitchFamily="34" charset="0"/>
                        </a:rPr>
                        <a:t>CP-231350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t" latinLnBrk="0" hangingPunct="1"/>
                      <a:r>
                        <a:rPr lang="en-GB" sz="1000" b="0" i="0" u="none" strike="noStrike" kern="1200" dirty="0">
                          <a:solidFill>
                            <a:srgbClr val="FF0000"/>
                          </a:solidFill>
                          <a:effectLst/>
                          <a:latin typeface="Arial" panose="020B0604020202020204" pitchFamily="34" charset="0"/>
                          <a:ea typeface="+mn-ea"/>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t" latinLnBrk="0" hangingPunct="1"/>
                      <a:endParaRPr lang="en-GB"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14054746"/>
                  </a:ext>
                </a:extLst>
              </a:tr>
              <a:tr h="297553">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1010001</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CT aspects of home network triggered primary authentication</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r>
                        <a:rPr lang="en-US" altLang="zh-CN"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HN_Auth</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zh-CN" alt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ctr" defTabSz="914400" rtl="0" eaLnBrk="1" fontAlgn="t" latinLnBrk="0" hangingPunct="1"/>
                      <a:r>
                        <a:rPr lang="en-US" altLang="zh-CN" sz="1000" b="0" i="0" u="none" strike="noStrike" kern="1200" dirty="0">
                          <a:solidFill>
                            <a:schemeClr val="tx1"/>
                          </a:solidFill>
                          <a:effectLst/>
                          <a:latin typeface="Arial" panose="020B0604020202020204" pitchFamily="34" charset="0"/>
                          <a:ea typeface="+mn-ea"/>
                          <a:cs typeface="Arial" panose="020B0604020202020204" pitchFamily="34" charset="0"/>
                        </a:rPr>
                        <a:t>60%</a:t>
                      </a:r>
                      <a:endParaRPr lang="zh-CN" alt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ctr" defTabSz="914400" rtl="0" eaLnBrk="1" fontAlgn="t" latinLnBrk="0" hangingPunct="1"/>
                      <a:r>
                        <a:rPr lang="en-US" altLang="zh-CN" sz="1000" b="0" i="0" u="none" strike="noStrike" kern="1200" dirty="0">
                          <a:solidFill>
                            <a:schemeClr val="tx1"/>
                          </a:solidFill>
                          <a:effectLst/>
                          <a:latin typeface="Arial" panose="020B0604020202020204" pitchFamily="34" charset="0"/>
                          <a:ea typeface="+mn-ea"/>
                          <a:cs typeface="Arial" panose="020B0604020202020204" pitchFamily="34" charset="0"/>
                        </a:rPr>
                        <a:t>CP-232028</a:t>
                      </a:r>
                      <a:endParaRPr lang="zh-CN" alt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ctr" defTabSz="914400" rtl="0" eaLnBrk="1" fontAlgn="t" latinLnBrk="0" hangingPunct="1"/>
                      <a:r>
                        <a:rPr lang="en-US" altLang="zh-CN" sz="1000" b="0" i="0" u="none" strike="noStrike" kern="1200" dirty="0">
                          <a:solidFill>
                            <a:srgbClr val="FF0000"/>
                          </a:solidFill>
                          <a:effectLst/>
                          <a:latin typeface="Arial" panose="020B0604020202020204" pitchFamily="34" charset="0"/>
                          <a:ea typeface="+mn-ea"/>
                          <a:cs typeface="Arial" panose="020B0604020202020204" pitchFamily="34" charset="0"/>
                        </a:rPr>
                        <a:t>95%</a:t>
                      </a:r>
                      <a:endParaRPr lang="zh-CN" altLang="en-US" sz="10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732814632"/>
                  </a:ext>
                </a:extLst>
              </a:tr>
              <a:tr h="297553">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Disaster Prevention and Restoration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FS_IMS_RES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CP-232281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97553">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NRF API enhancements to avoid </a:t>
                      </a: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signalling</a:t>
                      </a: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and storing of redundant data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NRFe</a:t>
                      </a: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867927347"/>
                  </a:ext>
                </a:extLst>
              </a:tr>
              <a:tr h="211204">
                <a:tc>
                  <a:txBody>
                    <a:bodyPr/>
                    <a:lstStyle/>
                    <a:p>
                      <a:pPr algn="l" fontAlgn="ctr"/>
                      <a:endPar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PRINS modification work (</a:t>
                      </a: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under TEI18 in CT4, </a:t>
                      </a: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corresponding to 'Roaming5G' in stage2)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043023265"/>
                  </a:ext>
                </a:extLst>
              </a:tr>
              <a:tr h="281399">
                <a:tc>
                  <a:txBody>
                    <a:bodyPr/>
                    <a:lstStyle/>
                    <a:p>
                      <a:pPr algn="l" fontAlgn="ctr"/>
                      <a:r>
                        <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ctr"/>
                      <a:r>
                        <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CT impacts of EVS Codec Extension for Immersive Voice and Audio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ctr"/>
                      <a:r>
                        <a:rPr lang="en-US" sz="110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IVAS_Codec</a:t>
                      </a:r>
                      <a:endParaRPr lang="en-US"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349109389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224474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(1/3)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308688413"/>
              </p:ext>
            </p:extLst>
          </p:nvPr>
        </p:nvGraphicFramePr>
        <p:xfrm>
          <a:off x="129207" y="1914274"/>
          <a:ext cx="11820346" cy="3366381"/>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980054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5GSATB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5GSATB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CP-232131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PIN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PIN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CP-233216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990064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UAS 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UAS_Ph2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CP-230330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990067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Ranging_SL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Ranging_SL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CP-233309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980062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5G_ProSe_Ph2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5G_ProSe_Ph2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990071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GMEC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GMEC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CP-232135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990074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AIML</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AIMLsys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CP-230329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990082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Network Slicing Phase 3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eNS_Ph3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CP-230194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990084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XRM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XRM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CP-232134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054168393"/>
                  </a:ext>
                </a:extLst>
              </a:tr>
              <a:tr h="203127">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980071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eMCSMI_IRail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eMCSMI_IRail</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CT4 impact removed from the WI</a:t>
                      </a: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28990038"/>
                  </a:ext>
                </a:extLst>
              </a:tr>
            </a:tbl>
          </a:graphicData>
        </a:graphic>
      </p:graphicFrame>
      <p:sp>
        <p:nvSpPr>
          <p:cNvPr id="3" name="Content Placeholder 2">
            <a:extLst>
              <a:ext uri="{FF2B5EF4-FFF2-40B4-BE49-F238E27FC236}">
                <a16:creationId xmlns:a16="http://schemas.microsoft.com/office/drawing/2014/main" id="{809E937E-7977-9310-0E65-E20472B140CB}"/>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46933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(2/3)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4239576"/>
              </p:ext>
            </p:extLst>
          </p:nvPr>
        </p:nvGraphicFramePr>
        <p:xfrm>
          <a:off x="129207" y="1914274"/>
          <a:ext cx="11820346" cy="3258358"/>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990087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NG_RTC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NG_RTC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CP-233211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990090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ATSSS_Ph3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ATSSS_Ph3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CP-230334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980080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eNPN_Ph2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eNPN_Ph2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85%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CP-231286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990093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eUEPO</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eUEPO</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85%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CP-233206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970046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UEP18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UEP18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CP-233115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990095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 AM Policy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AMP</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2023-6-6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980085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5WWC_Ph2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5WWC_Ph2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980090</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Seamless UE context recovery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SUECR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CP-223113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altLang="zh-CN"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980092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SFC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SFC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CP-231193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054168393"/>
                  </a:ext>
                </a:extLst>
              </a:tr>
              <a:tr h="203127">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980095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Detnet</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DetNet</a:t>
                      </a:r>
                      <a:endPar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CP-231195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28990038"/>
                  </a:ext>
                </a:extLst>
              </a:tr>
            </a:tbl>
          </a:graphicData>
        </a:graphic>
      </p:graphicFrame>
      <p:sp>
        <p:nvSpPr>
          <p:cNvPr id="3" name="Content Placeholder 2">
            <a:extLst>
              <a:ext uri="{FF2B5EF4-FFF2-40B4-BE49-F238E27FC236}">
                <a16:creationId xmlns:a16="http://schemas.microsoft.com/office/drawing/2014/main" id="{91EEC3BF-1EC2-CE9E-52E7-0608280DEB9A}"/>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33958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CT4 Supported (3/3)</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896061988"/>
              </p:ext>
            </p:extLst>
          </p:nvPr>
        </p:nvGraphicFramePr>
        <p:xfrm>
          <a:off x="129207" y="1785063"/>
          <a:ext cx="11820346" cy="3663934"/>
        </p:xfrm>
        <a:graphic>
          <a:graphicData uri="http://schemas.openxmlformats.org/drawingml/2006/table">
            <a:tbl>
              <a:tblPr firstRow="1" firstCol="1" bandRow="1"/>
              <a:tblGrid>
                <a:gridCol w="616228">
                  <a:extLst>
                    <a:ext uri="{9D8B030D-6E8A-4147-A177-3AD203B41FA5}">
                      <a16:colId xmlns:a16="http://schemas.microsoft.com/office/drawing/2014/main" val="37050211"/>
                    </a:ext>
                  </a:extLst>
                </a:gridCol>
                <a:gridCol w="4800600">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980098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TEI18_IPv6PD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TEI18_IPv6PD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980101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TEI18_SDNAEPC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TEI18_SDNAEPC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CP-230188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04298182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980104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TRS_URLLC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TRS_URLLC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CP-231360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72507045"/>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990102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VMR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VMR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CP-232168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814054746"/>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980107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MCProtoc18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MCProtoc18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CP-233212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32814632"/>
                  </a:ext>
                </a:extLst>
              </a:tr>
              <a:tr h="297553">
                <a:tc>
                  <a:txBody>
                    <a:bodyPr/>
                    <a:lstStyle/>
                    <a:p>
                      <a:pPr algn="l" fontAlgn="b"/>
                      <a:r>
                        <a:rPr lang="en-US" altLang="zh-CN" sz="1100" b="0" i="0" u="none" strike="noStrike" kern="1200">
                          <a:solidFill>
                            <a:srgbClr val="000000"/>
                          </a:solidFill>
                          <a:effectLst/>
                          <a:latin typeface="Arial" panose="020B0604020202020204" pitchFamily="34" charset="0"/>
                          <a:ea typeface="等线" panose="02010600030101010101" pitchFamily="2" charset="-122"/>
                          <a:cs typeface="Arial" panose="020B0604020202020204" pitchFamily="34" charset="0"/>
                        </a:rPr>
                        <a:t>990104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eNA_Ph3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eNA_Ph3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CP-230119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97553">
                <a:tc>
                  <a:txBody>
                    <a:bodyPr/>
                    <a:lstStyle/>
                    <a:p>
                      <a:pPr algn="l" fontAlgn="b"/>
                      <a:r>
                        <a:rPr lang="en-US"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1000044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Slice-based PLMN Selection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PLMNsel_NS</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algn="l"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br>
                        <a:rPr lang="en-GB" sz="1000" b="0" i="0" u="none" strike="noStrike" dirty="0">
                          <a:solidFill>
                            <a:schemeClr val="tx1"/>
                          </a:solidFill>
                          <a:effectLst/>
                          <a:latin typeface="Arial" panose="020B0604020202020204" pitchFamily="34" charset="0"/>
                          <a:cs typeface="Arial" panose="020B0604020202020204" pitchFamily="34" charset="0"/>
                        </a:rPr>
                      </a:br>
                      <a:r>
                        <a:rPr lang="en-GB" sz="1000" b="0" i="0" u="none" strike="noStrike" dirty="0">
                          <a:solidFill>
                            <a:schemeClr val="tx1"/>
                          </a:solidFill>
                          <a:effectLst/>
                          <a:latin typeface="Arial" panose="020B0604020202020204" pitchFamily="34" charset="0"/>
                          <a:cs typeface="Arial" panose="020B0604020202020204" pitchFamily="34" charset="0"/>
                        </a:rPr>
                        <a:t>(stopped)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CP-232165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br>
                        <a:rPr lang="en-GB" sz="1000" b="0" i="0" u="none" strike="noStrike" dirty="0">
                          <a:solidFill>
                            <a:schemeClr val="tx1"/>
                          </a:solidFill>
                          <a:effectLst/>
                          <a:latin typeface="Arial" panose="020B0604020202020204" pitchFamily="34" charset="0"/>
                          <a:cs typeface="Arial" panose="020B0604020202020204" pitchFamily="34" charset="0"/>
                        </a:rPr>
                      </a:br>
                      <a:r>
                        <a:rPr lang="en-GB" sz="1000" b="0" i="0" u="none" strike="noStrike" dirty="0">
                          <a:solidFill>
                            <a:schemeClr val="tx1"/>
                          </a:solidFill>
                          <a:effectLst/>
                          <a:latin typeface="Arial" panose="020B0604020202020204" pitchFamily="34" charset="0"/>
                          <a:cs typeface="Arial" panose="020B0604020202020204" pitchFamily="34" charset="0"/>
                        </a:rPr>
                        <a:t>(stopped)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b"/>
                      <a:r>
                        <a:rPr lang="en-US" altLang="zh-CN" sz="1100" b="0" i="0" u="none" strike="noStrike" kern="1200" dirty="0">
                          <a:solidFill>
                            <a:srgbClr val="000000"/>
                          </a:solidFill>
                          <a:effectLst/>
                          <a:latin typeface="Arial" panose="020B0604020202020204" pitchFamily="34" charset="0"/>
                          <a:ea typeface="等线" panose="02010600030101010101" pitchFamily="2" charset="-122"/>
                          <a:cs typeface="Arial" panose="020B0604020202020204" pitchFamily="34" charset="0"/>
                        </a:rPr>
                        <a:t>1000046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MPS_WLAN</a:t>
                      </a:r>
                      <a:endParaRPr lang="en-US" altLang="zh-CN" sz="11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MPS_WLAN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CP-232166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305058008"/>
                  </a:ext>
                </a:extLst>
              </a:tr>
              <a:tr h="297553">
                <a:tc>
                  <a:txBody>
                    <a:bodyPr/>
                    <a:lstStyle/>
                    <a:p>
                      <a:pPr algn="l" fontAlgn="b"/>
                      <a:r>
                        <a:rPr lang="en-US" altLang="zh-CN" sz="1100" b="0" i="0" u="none" strike="noStrike" dirty="0">
                          <a:solidFill>
                            <a:schemeClr val="tx1"/>
                          </a:solidFill>
                          <a:effectLst/>
                          <a:latin typeface="等线" panose="02010600030101010101" pitchFamily="2" charset="-122"/>
                          <a:ea typeface="等线" panose="02010600030101010101" pitchFamily="2" charset="-122"/>
                        </a:rPr>
                        <a:t>990005</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dirty="0">
                          <a:solidFill>
                            <a:schemeClr val="tx1"/>
                          </a:solidFill>
                          <a:effectLst/>
                          <a:latin typeface="等线" panose="02010600030101010101" pitchFamily="2" charset="-122"/>
                          <a:ea typeface="等线" panose="02010600030101010101" pitchFamily="2" charset="-122"/>
                        </a:rPr>
                        <a:t>   CT4 aspects of TEI18_DCAMP_Ph2</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GB" sz="1100" b="0" i="0" u="none" strike="noStrike" dirty="0">
                          <a:solidFill>
                            <a:schemeClr val="tx1"/>
                          </a:solidFill>
                          <a:effectLst/>
                          <a:latin typeface="等线" panose="02010600030101010101" pitchFamily="2" charset="-122"/>
                          <a:ea typeface="等线" panose="02010600030101010101" pitchFamily="2" charset="-122"/>
                        </a:rPr>
                        <a:t>TEI18_DCAMP_Ph2</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rgbClr val="000000"/>
                          </a:solidFill>
                          <a:effectLst/>
                          <a:latin typeface="Arial" panose="020B0604020202020204" pitchFamily="34" charset="0"/>
                          <a:cs typeface="Arial" panose="020B0604020202020204" pitchFamily="34" charset="0"/>
                        </a:rPr>
                        <a:t>CP-233124</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617153141"/>
                  </a:ext>
                </a:extLst>
              </a:tr>
              <a:tr h="297553">
                <a:tc>
                  <a:txBody>
                    <a:bodyPr/>
                    <a:lstStyle/>
                    <a:p>
                      <a:pPr algn="l" fontAlgn="b"/>
                      <a:r>
                        <a:rPr lang="en-US" altLang="zh-CN" sz="1100" b="0" i="0" u="none" strike="noStrike">
                          <a:solidFill>
                            <a:schemeClr val="tx1"/>
                          </a:solidFill>
                          <a:effectLst/>
                          <a:latin typeface="等线" panose="02010600030101010101" pitchFamily="2" charset="-122"/>
                          <a:ea typeface="等线" panose="02010600030101010101" pitchFamily="2" charset="-122"/>
                        </a:rPr>
                        <a:t>1000040</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US" sz="1100" b="0" i="0" u="none" strike="noStrike" dirty="0">
                          <a:solidFill>
                            <a:schemeClr val="tx1"/>
                          </a:solidFill>
                          <a:effectLst/>
                          <a:latin typeface="等线" panose="02010600030101010101" pitchFamily="2" charset="-122"/>
                          <a:ea typeface="等线" panose="02010600030101010101" pitchFamily="2" charset="-122"/>
                        </a:rPr>
                        <a:t>   CT4 aspects of TEI18_SLAMUP</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b"/>
                      <a:r>
                        <a:rPr lang="en-GB" sz="1100" b="0" i="0" u="none" strike="noStrike" dirty="0">
                          <a:solidFill>
                            <a:schemeClr val="tx1"/>
                          </a:solidFill>
                          <a:effectLst/>
                          <a:latin typeface="等线" panose="02010600030101010101" pitchFamily="2" charset="-122"/>
                          <a:ea typeface="等线" panose="02010600030101010101" pitchFamily="2" charset="-122"/>
                        </a:rPr>
                        <a:t>TEI18_SLAMUP</a:t>
                      </a:r>
                    </a:p>
                  </a:txBody>
                  <a:tcPr marL="7684" marR="7684" marT="7684"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altLang="zh-CN" sz="1000" b="0" i="0" u="none" strike="noStrike" dirty="0">
                          <a:solidFill>
                            <a:srgbClr val="000000"/>
                          </a:solidFill>
                          <a:effectLst/>
                          <a:latin typeface="Arial" panose="020B0604020202020204" pitchFamily="34" charset="0"/>
                          <a:cs typeface="Arial" panose="020B0604020202020204" pitchFamily="34" charset="0"/>
                        </a:rPr>
                        <a:t>CP-233125</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416488382"/>
                  </a:ext>
                </a:extLst>
              </a:tr>
              <a:tr h="297553">
                <a:tc>
                  <a:txBody>
                    <a:bodyPr/>
                    <a:lstStyle/>
                    <a:p>
                      <a:pPr algn="l" fontAlgn="b"/>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88900" indent="0"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Network Slice Capability Exposure for Application Layer Enablement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b"/>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NSCALE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000000"/>
                          </a:solidFill>
                          <a:effectLst/>
                          <a:latin typeface="Arial" panose="020B0604020202020204" pitchFamily="34" charset="0"/>
                          <a:cs typeface="Arial" panose="020B0604020202020204" pitchFamily="34" charset="0"/>
                        </a:rPr>
                        <a:t>CP-233310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054168393"/>
                  </a:ext>
                </a:extLst>
              </a:tr>
            </a:tbl>
          </a:graphicData>
        </a:graphic>
      </p:graphicFrame>
      <p:sp>
        <p:nvSpPr>
          <p:cNvPr id="3" name="Content Placeholder 2">
            <a:extLst>
              <a:ext uri="{FF2B5EF4-FFF2-40B4-BE49-F238E27FC236}">
                <a16:creationId xmlns:a16="http://schemas.microsoft.com/office/drawing/2014/main" id="{9F2686ED-F5A7-380E-5486-E29D0372B6C7}"/>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585201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a:t>
            </a:r>
            <a:r>
              <a:rPr lang="en-US" altLang="zh-CN" dirty="0" err="1"/>
              <a:t>Highlightings</a:t>
            </a:r>
            <a:r>
              <a:rPr lang="en-US" altLang="zh-CN" dirty="0"/>
              <a:t> (1/3)</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7" y="2009377"/>
            <a:ext cx="10515600" cy="3139093"/>
          </a:xfrm>
        </p:spPr>
        <p:txBody>
          <a:bodyPr/>
          <a:lstStyle/>
          <a:p>
            <a:r>
              <a:rPr lang="en-US" altLang="ja-JP" sz="2400" dirty="0">
                <a:latin typeface="Arial" panose="020B0604020202020204" pitchFamily="34" charset="0"/>
                <a:ea typeface="MS PGothic" pitchFamily="34" charset="-128"/>
                <a:cs typeface="Arial" panose="020B0604020202020204" pitchFamily="34" charset="0"/>
              </a:rPr>
              <a:t>Overall status of Rel-18 work in CT4</a:t>
            </a:r>
          </a:p>
          <a:p>
            <a:pPr lvl="1"/>
            <a:r>
              <a:rPr lang="en-US" altLang="ja-JP" sz="2000" b="1" dirty="0">
                <a:solidFill>
                  <a:srgbClr val="0070C0"/>
                </a:solidFill>
                <a:latin typeface="Arial" panose="020B0604020202020204" pitchFamily="34" charset="0"/>
                <a:ea typeface="MS PGothic" pitchFamily="34" charset="-128"/>
                <a:cs typeface="Arial" panose="020B0604020202020204" pitchFamily="34" charset="0"/>
              </a:rPr>
              <a:t>7 </a:t>
            </a:r>
            <a:r>
              <a:rPr lang="en-US" altLang="ja-JP" sz="2000" dirty="0">
                <a:latin typeface="Arial" panose="020B0604020202020204" pitchFamily="34" charset="0"/>
                <a:ea typeface="MS PGothic" pitchFamily="34" charset="-128"/>
                <a:cs typeface="Arial" panose="020B0604020202020204" pitchFamily="34" charset="0"/>
              </a:rPr>
              <a:t>work items led by CT4 are newly completed</a:t>
            </a:r>
          </a:p>
          <a:p>
            <a:pPr lvl="1"/>
            <a:r>
              <a:rPr lang="en-US" altLang="ja-JP" sz="2000" b="1" dirty="0">
                <a:solidFill>
                  <a:srgbClr val="0070C0"/>
                </a:solidFill>
                <a:latin typeface="Arial" panose="020B0604020202020204" pitchFamily="34" charset="0"/>
                <a:ea typeface="MS PGothic" pitchFamily="34" charset="-128"/>
                <a:cs typeface="Arial" panose="020B0604020202020204" pitchFamily="34" charset="0"/>
              </a:rPr>
              <a:t>15</a:t>
            </a:r>
            <a:r>
              <a:rPr lang="en-US" altLang="ja-JP" sz="2000" dirty="0">
                <a:latin typeface="Arial" panose="020B0604020202020204" pitchFamily="34" charset="0"/>
                <a:ea typeface="MS PGothic" pitchFamily="34" charset="-128"/>
                <a:cs typeface="Arial" panose="020B0604020202020204" pitchFamily="34" charset="0"/>
              </a:rPr>
              <a:t> work items supported by CT4 are newly completed</a:t>
            </a:r>
          </a:p>
          <a:p>
            <a:pPr lvl="1"/>
            <a:r>
              <a:rPr lang="en-US" altLang="ja-JP" sz="2000" dirty="0">
                <a:latin typeface="Arial" panose="020B0604020202020204" pitchFamily="34" charset="0"/>
                <a:ea typeface="MS PGothic" pitchFamily="34" charset="-128"/>
                <a:cs typeface="Arial" panose="020B0604020202020204" pitchFamily="34" charset="0"/>
              </a:rPr>
              <a:t>The remaining work of the WIs which are not completed yet is within 5% except for one WI (see next slide)</a:t>
            </a:r>
          </a:p>
          <a:p>
            <a:pPr lvl="1"/>
            <a:r>
              <a:rPr lang="en-GB" altLang="ja-JP" sz="2000" dirty="0">
                <a:latin typeface="Arial" panose="020B0604020202020204" pitchFamily="34" charset="0"/>
                <a:ea typeface="MS PGothic" pitchFamily="34" charset="-128"/>
                <a:cs typeface="Arial" panose="020B0604020202020204" pitchFamily="34" charset="0"/>
              </a:rPr>
              <a:t>The study items “</a:t>
            </a:r>
            <a:r>
              <a:rPr lang="en-GB" altLang="ja-JP" sz="2000" dirty="0" err="1">
                <a:latin typeface="Arial" panose="020B0604020202020204" pitchFamily="34" charset="0"/>
                <a:ea typeface="MS PGothic" pitchFamily="34" charset="-128"/>
                <a:cs typeface="Arial" panose="020B0604020202020204" pitchFamily="34" charset="0"/>
              </a:rPr>
              <a:t>FS_RedInfExp_SBI</a:t>
            </a:r>
            <a:r>
              <a:rPr lang="en-GB" altLang="ja-JP" sz="2000" dirty="0">
                <a:latin typeface="Arial" panose="020B0604020202020204" pitchFamily="34" charset="0"/>
                <a:ea typeface="MS PGothic" pitchFamily="34" charset="-128"/>
                <a:cs typeface="Arial" panose="020B0604020202020204" pitchFamily="34" charset="0"/>
              </a:rPr>
              <a:t>” and “FS_IMS_RES” are not concluded by CT4#121 meeting, the study will be continued in the upcoming meetings</a:t>
            </a:r>
          </a:p>
          <a:p>
            <a:pPr marL="457200" lvl="1" indent="0">
              <a:buNone/>
            </a:pPr>
            <a:endParaRPr lang="en-GB" altLang="ja-JP" sz="2000" dirty="0">
              <a:latin typeface="Arial" panose="020B0604020202020204" pitchFamily="34" charset="0"/>
              <a:ea typeface="MS PGothic" pitchFamily="34" charset="-128"/>
              <a:cs typeface="Arial" panose="020B0604020202020204" pitchFamily="34" charset="0"/>
            </a:endParaRPr>
          </a:p>
          <a:p>
            <a:pPr lvl="1"/>
            <a:endParaRPr lang="en-US" altLang="ja-JP" sz="20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01D59-FEB8-3D8B-003A-6ADAC17381D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2BCBC17-1D9E-993D-3083-74D09680D7DA}"/>
              </a:ext>
            </a:extLst>
          </p:cNvPr>
          <p:cNvSpPr>
            <a:spLocks noGrp="1"/>
          </p:cNvSpPr>
          <p:nvPr>
            <p:ph type="title"/>
          </p:nvPr>
        </p:nvSpPr>
        <p:spPr>
          <a:xfrm>
            <a:off x="838200" y="365125"/>
            <a:ext cx="10515600" cy="1325563"/>
          </a:xfrm>
        </p:spPr>
        <p:txBody>
          <a:bodyPr/>
          <a:lstStyle/>
          <a:p>
            <a:r>
              <a:rPr lang="en-US" altLang="zh-CN" dirty="0"/>
              <a:t>Work Plan </a:t>
            </a:r>
            <a:r>
              <a:rPr lang="en-US" altLang="zh-CN" dirty="0" err="1"/>
              <a:t>Highlightings</a:t>
            </a:r>
            <a:r>
              <a:rPr lang="en-US" altLang="zh-CN" dirty="0"/>
              <a:t> (2/3)</a:t>
            </a:r>
            <a:endParaRPr lang="en-US" dirty="0"/>
          </a:p>
        </p:txBody>
      </p:sp>
      <p:sp>
        <p:nvSpPr>
          <p:cNvPr id="4" name="Content Placeholder 2">
            <a:extLst>
              <a:ext uri="{FF2B5EF4-FFF2-40B4-BE49-F238E27FC236}">
                <a16:creationId xmlns:a16="http://schemas.microsoft.com/office/drawing/2014/main" id="{CA4F49AF-856E-C518-FDA6-A18DF4DBC54E}"/>
              </a:ext>
            </a:extLst>
          </p:cNvPr>
          <p:cNvSpPr>
            <a:spLocks noGrp="1"/>
          </p:cNvSpPr>
          <p:nvPr>
            <p:ph idx="1"/>
          </p:nvPr>
        </p:nvSpPr>
        <p:spPr>
          <a:xfrm>
            <a:off x="496957" y="2009377"/>
            <a:ext cx="10515600" cy="3139093"/>
          </a:xfrm>
        </p:spPr>
        <p:txBody>
          <a:bodyPr/>
          <a:lstStyle/>
          <a:p>
            <a:r>
              <a:rPr lang="en-US" altLang="ja-JP" sz="2400" dirty="0" err="1">
                <a:latin typeface="Arial" panose="020B0604020202020204" pitchFamily="34" charset="0"/>
                <a:ea typeface="MS PGothic" pitchFamily="34" charset="-128"/>
                <a:cs typeface="Arial" panose="020B0604020202020204" pitchFamily="34" charset="0"/>
              </a:rPr>
              <a:t>IVAS_Codec</a:t>
            </a:r>
            <a:endParaRPr lang="en-US" altLang="ja-JP" sz="2400" dirty="0">
              <a:latin typeface="Arial" panose="020B0604020202020204" pitchFamily="34" charset="0"/>
              <a:ea typeface="MS PGothic" pitchFamily="34" charset="-128"/>
              <a:cs typeface="Arial" panose="020B0604020202020204" pitchFamily="34" charset="0"/>
            </a:endParaRPr>
          </a:p>
          <a:p>
            <a:pPr lvl="1"/>
            <a:r>
              <a:rPr lang="en-US" altLang="ja-JP" sz="2000" dirty="0">
                <a:latin typeface="Arial" panose="020B0604020202020204" pitchFamily="34" charset="0"/>
                <a:ea typeface="MS PGothic" pitchFamily="34" charset="-128"/>
                <a:cs typeface="Arial" panose="020B0604020202020204" pitchFamily="34" charset="0"/>
              </a:rPr>
              <a:t>This work item is newly agreed on CT4#121 meeting. </a:t>
            </a:r>
          </a:p>
          <a:p>
            <a:pPr lvl="1"/>
            <a:r>
              <a:rPr lang="en-US" altLang="ja-JP" sz="2000" dirty="0">
                <a:latin typeface="Arial" panose="020B0604020202020204" pitchFamily="34" charset="0"/>
                <a:ea typeface="MS PGothic" pitchFamily="34" charset="-128"/>
                <a:cs typeface="Arial" panose="020B0604020202020204" pitchFamily="34" charset="0"/>
              </a:rPr>
              <a:t>Background is SA4 has developed a new codec for Immersive Voice and Audio Services (IVAS codec) in Rel-18, to address the increasing demand for rich and immersive multimedia services. To deliver the full set of IVAS features, corresponding CT works are needed, e.g. to support this new codec over the signaling interfaces related to media processing functions.</a:t>
            </a:r>
          </a:p>
          <a:p>
            <a:pPr lvl="1"/>
            <a:r>
              <a:rPr lang="en-US" altLang="ja-JP" sz="2000" dirty="0">
                <a:latin typeface="Arial" panose="020B0604020202020204" pitchFamily="34" charset="0"/>
                <a:ea typeface="MS PGothic" pitchFamily="34" charset="-128"/>
                <a:cs typeface="Arial" panose="020B0604020202020204" pitchFamily="34" charset="0"/>
              </a:rPr>
              <a:t>SA4 is expected to finalize its work by June 2024.</a:t>
            </a:r>
          </a:p>
          <a:p>
            <a:pPr lvl="1"/>
            <a:r>
              <a:rPr lang="en-US" altLang="ja-JP" sz="2000" dirty="0">
                <a:latin typeface="Arial" panose="020B0604020202020204" pitchFamily="34" charset="0"/>
                <a:ea typeface="MS PGothic" pitchFamily="34" charset="-128"/>
                <a:cs typeface="Arial" panose="020B0604020202020204" pitchFamily="34" charset="0"/>
              </a:rPr>
              <a:t>Since the requirement came quite recently CT WGs is not able to complete the work by Mar. 2024, exception sheet is submitted (see slide 18)</a:t>
            </a:r>
          </a:p>
          <a:p>
            <a:pPr lvl="1"/>
            <a:endParaRPr lang="en-GB" altLang="ja-JP" sz="2000" dirty="0">
              <a:latin typeface="Arial" panose="020B0604020202020204" pitchFamily="34" charset="0"/>
              <a:ea typeface="MS PGothic" pitchFamily="34" charset="-128"/>
              <a:cs typeface="Arial" panose="020B0604020202020204" pitchFamily="34" charset="0"/>
            </a:endParaRPr>
          </a:p>
          <a:p>
            <a:pPr marL="457200" lvl="1" indent="0">
              <a:buNone/>
            </a:pPr>
            <a:endParaRPr lang="en-GB" altLang="ja-JP" sz="2000" dirty="0">
              <a:latin typeface="Arial" panose="020B0604020202020204" pitchFamily="34" charset="0"/>
              <a:ea typeface="MS PGothic" pitchFamily="34" charset="-128"/>
              <a:cs typeface="Arial" panose="020B0604020202020204" pitchFamily="34" charset="0"/>
            </a:endParaRPr>
          </a:p>
          <a:p>
            <a:pPr lvl="1"/>
            <a:endParaRPr lang="en-US" altLang="ja-JP" sz="20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309390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3DE04-6351-74CF-F99A-5724684A6EC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20A8CD-350D-3312-4F15-3FE8297C0B3F}"/>
              </a:ext>
            </a:extLst>
          </p:cNvPr>
          <p:cNvSpPr>
            <a:spLocks noGrp="1"/>
          </p:cNvSpPr>
          <p:nvPr>
            <p:ph type="title"/>
          </p:nvPr>
        </p:nvSpPr>
        <p:spPr>
          <a:xfrm>
            <a:off x="838200" y="365125"/>
            <a:ext cx="10515600" cy="1325563"/>
          </a:xfrm>
        </p:spPr>
        <p:txBody>
          <a:bodyPr/>
          <a:lstStyle/>
          <a:p>
            <a:r>
              <a:rPr lang="en-US" altLang="zh-CN" dirty="0"/>
              <a:t>Work Plan </a:t>
            </a:r>
            <a:r>
              <a:rPr lang="en-US" altLang="zh-CN" dirty="0" err="1"/>
              <a:t>Highlightings</a:t>
            </a:r>
            <a:r>
              <a:rPr lang="en-US" altLang="zh-CN" dirty="0"/>
              <a:t> (3/3)</a:t>
            </a:r>
            <a:endParaRPr lang="en-US" dirty="0"/>
          </a:p>
        </p:txBody>
      </p:sp>
      <p:graphicFrame>
        <p:nvGraphicFramePr>
          <p:cNvPr id="3" name="Tableau 6">
            <a:extLst>
              <a:ext uri="{FF2B5EF4-FFF2-40B4-BE49-F238E27FC236}">
                <a16:creationId xmlns:a16="http://schemas.microsoft.com/office/drawing/2014/main" id="{EF4FE480-1ED3-D5B7-A82F-67C732293074}"/>
              </a:ext>
            </a:extLst>
          </p:cNvPr>
          <p:cNvGraphicFramePr>
            <a:graphicFrameLocks noGrp="1"/>
          </p:cNvGraphicFramePr>
          <p:nvPr>
            <p:extLst>
              <p:ext uri="{D42A27DB-BD31-4B8C-83A1-F6EECF244321}">
                <p14:modId xmlns:p14="http://schemas.microsoft.com/office/powerpoint/2010/main" val="1279936322"/>
              </p:ext>
            </p:extLst>
          </p:nvPr>
        </p:nvGraphicFramePr>
        <p:xfrm>
          <a:off x="149087" y="1798621"/>
          <a:ext cx="11887200" cy="4561986"/>
        </p:xfrm>
        <a:graphic>
          <a:graphicData uri="http://schemas.openxmlformats.org/drawingml/2006/table">
            <a:tbl>
              <a:tblPr firstRow="1" firstCol="1" bandRow="1"/>
              <a:tblGrid>
                <a:gridCol w="1371600">
                  <a:extLst>
                    <a:ext uri="{9D8B030D-6E8A-4147-A177-3AD203B41FA5}">
                      <a16:colId xmlns:a16="http://schemas.microsoft.com/office/drawing/2014/main" val="20001"/>
                    </a:ext>
                  </a:extLst>
                </a:gridCol>
                <a:gridCol w="8686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228966">
                <a:tc>
                  <a:txBody>
                    <a:bodyPr/>
                    <a:lstStyle/>
                    <a:p>
                      <a:pPr algn="ctr" fontAlgn="auto" hangingPunct="1">
                        <a:spcAft>
                          <a:spcPts val="0"/>
                        </a:spcAft>
                      </a:pPr>
                      <a:r>
                        <a:rPr lang="fr-FR" sz="1600" b="1" dirty="0">
                          <a:solidFill>
                            <a:schemeClr val="bg1"/>
                          </a:solidFill>
                          <a:effectLst/>
                          <a:latin typeface="Arial"/>
                          <a:ea typeface="Times New Roman"/>
                        </a:rPr>
                        <a:t>WI</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Remaining works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SA WG dependency</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5G_eLCS_Ph3</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sz="1600" b="0" i="0" u="none" strike="noStrike" kern="1200" dirty="0">
                          <a:solidFill>
                            <a:srgbClr val="000000"/>
                          </a:solidFill>
                          <a:effectLst/>
                          <a:latin typeface="+mn-lt"/>
                          <a:ea typeface="+mn-ea"/>
                          <a:cs typeface="+mn-cs"/>
                        </a:rPr>
                        <a:t>1. CT1 found some issues when specifying user plane positioning protocols and requires SA2 to provide solutions, which may impact CT4; 2. An EN is left for </a:t>
                      </a:r>
                      <a:r>
                        <a:rPr lang="en-US" sz="1600" b="0" i="0" u="none" strike="noStrike" kern="1200" dirty="0" err="1">
                          <a:solidFill>
                            <a:srgbClr val="000000"/>
                          </a:solidFill>
                          <a:effectLst/>
                          <a:latin typeface="+mn-lt"/>
                          <a:ea typeface="+mn-ea"/>
                          <a:cs typeface="+mn-cs"/>
                        </a:rPr>
                        <a:t>Nlmf_Location_MeasurementData</a:t>
                      </a:r>
                      <a:r>
                        <a:rPr lang="en-US" sz="1600" b="0" i="0" u="none" strike="noStrike" kern="1200" dirty="0">
                          <a:solidFill>
                            <a:srgbClr val="000000"/>
                          </a:solidFill>
                          <a:effectLst/>
                          <a:latin typeface="+mn-lt"/>
                          <a:ea typeface="+mn-ea"/>
                          <a:cs typeface="+mn-cs"/>
                        </a:rPr>
                        <a:t> service operation, which requires SA2 to clearly specify the definition of PRU location measurements.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SA2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EDGE_Ph2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sz="1600" b="0" i="0" u="none" strike="noStrike" kern="1200" dirty="0">
                          <a:solidFill>
                            <a:srgbClr val="000000"/>
                          </a:solidFill>
                          <a:effectLst/>
                          <a:latin typeface="+mn-lt"/>
                          <a:ea typeface="+mn-ea"/>
                          <a:cs typeface="+mn-cs"/>
                        </a:rPr>
                        <a:t>The detail solution on traffic steering in HR-SBO for the UEs with same private UE IP address, i.e. N6 tunneling solution, UE IP address mapping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42124"/>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err="1">
                          <a:solidFill>
                            <a:srgbClr val="000000"/>
                          </a:solidFill>
                          <a:effectLst/>
                          <a:latin typeface="+mn-lt"/>
                          <a:ea typeface="+mn-ea"/>
                          <a:cs typeface="+mn-cs"/>
                        </a:rPr>
                        <a:t>HN_Auth</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sz="1600" b="0" i="0" u="none" strike="noStrike" kern="1200" dirty="0">
                          <a:solidFill>
                            <a:srgbClr val="000000"/>
                          </a:solidFill>
                          <a:effectLst/>
                          <a:latin typeface="+mn-lt"/>
                          <a:ea typeface="+mn-ea"/>
                          <a:cs typeface="+mn-cs"/>
                        </a:rPr>
                        <a:t>An LS on clarification on home network triggered re-authentication was sent to SA3 in CT4#119 (C4-235577), asking SA3 to check whether some failure cases from the AMF perspective are valid. Waiting for the reply LS from SA3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SA3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4531162"/>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Roaming5G</a:t>
                      </a:r>
                      <a:r>
                        <a:rPr lang="zh-CN" altLang="en-US" sz="1600" b="0" i="0" u="none" strike="noStrike" kern="1200" dirty="0">
                          <a:solidFill>
                            <a:srgbClr val="000000"/>
                          </a:solidFill>
                          <a:effectLst/>
                          <a:latin typeface="+mn-lt"/>
                          <a:ea typeface="+mn-ea"/>
                          <a:cs typeface="+mn-cs"/>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sz="1600" b="0" i="0" u="none" strike="noStrike" kern="1200" dirty="0">
                          <a:solidFill>
                            <a:srgbClr val="000000"/>
                          </a:solidFill>
                          <a:effectLst/>
                          <a:latin typeface="+mn-lt"/>
                          <a:ea typeface="+mn-ea"/>
                          <a:cs typeface="+mn-cs"/>
                        </a:rPr>
                        <a:t>Remaining issue on Applicative request message initiated by a Roaming Intermediary, to resolve the stage3 level impact on potential clash of message ID created by </a:t>
                      </a:r>
                      <a:r>
                        <a:rPr lang="en-US" sz="1600" b="0" i="0" u="none" strike="noStrike" kern="1200" dirty="0" err="1">
                          <a:solidFill>
                            <a:srgbClr val="000000"/>
                          </a:solidFill>
                          <a:effectLst/>
                          <a:latin typeface="+mn-lt"/>
                          <a:ea typeface="+mn-ea"/>
                          <a:cs typeface="+mn-cs"/>
                        </a:rPr>
                        <a:t>cSEPP</a:t>
                      </a:r>
                      <a:r>
                        <a:rPr lang="en-US" sz="1600" b="0" i="0" u="none" strike="noStrike" kern="1200" dirty="0">
                          <a:solidFill>
                            <a:srgbClr val="000000"/>
                          </a:solidFill>
                          <a:effectLst/>
                          <a:latin typeface="+mn-lt"/>
                          <a:ea typeface="+mn-ea"/>
                          <a:cs typeface="+mn-cs"/>
                        </a:rPr>
                        <a:t> </a:t>
                      </a:r>
                      <a:r>
                        <a:rPr lang="en-US" sz="1600" b="0" i="0" u="none" strike="noStrike" kern="1200">
                          <a:solidFill>
                            <a:srgbClr val="000000"/>
                          </a:solidFill>
                          <a:effectLst/>
                          <a:latin typeface="+mn-lt"/>
                          <a:ea typeface="+mn-ea"/>
                          <a:cs typeface="+mn-cs"/>
                        </a:rPr>
                        <a:t>and RI</a:t>
                      </a:r>
                      <a:r>
                        <a:rPr lang="en-US" sz="1600" b="0" i="0" u="none" strike="noStrike" kern="1200" dirty="0">
                          <a:solidFill>
                            <a:srgbClr val="000000"/>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6256473"/>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err="1">
                          <a:solidFill>
                            <a:srgbClr val="000000"/>
                          </a:solidFill>
                          <a:effectLst/>
                          <a:latin typeface="+mn-lt"/>
                          <a:ea typeface="+mn-ea"/>
                          <a:cs typeface="+mn-cs"/>
                        </a:rPr>
                        <a:t>Ranging_SL</a:t>
                      </a:r>
                      <a:endParaRPr lang="en-US" altLang="zh-CN"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How to support the privacy check in network for </a:t>
                      </a:r>
                      <a:r>
                        <a:rPr lang="en-US" altLang="zh-CN" sz="1600" b="0" i="0" u="none" strike="noStrike" kern="1200" dirty="0" err="1">
                          <a:solidFill>
                            <a:srgbClr val="000000"/>
                          </a:solidFill>
                          <a:effectLst/>
                          <a:latin typeface="+mn-lt"/>
                          <a:ea typeface="+mn-ea"/>
                          <a:cs typeface="+mn-cs"/>
                        </a:rPr>
                        <a:t>Ranging_SL</a:t>
                      </a:r>
                      <a:r>
                        <a:rPr lang="en-US" altLang="zh-CN" sz="1600" b="0" i="0" u="none" strike="noStrike" kern="1200" dirty="0">
                          <a:solidFill>
                            <a:srgbClr val="000000"/>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SA2, SA3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66320360"/>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eNS_Ph3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How to indicate the partially allowed slice to the SMF and allow the SMF to subscribe the network slice area of service for that partially allowed S-NSSAI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SA2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0510317"/>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err="1">
                          <a:solidFill>
                            <a:srgbClr val="000000"/>
                          </a:solidFill>
                          <a:effectLst/>
                          <a:latin typeface="+mn-lt"/>
                          <a:ea typeface="+mn-ea"/>
                          <a:cs typeface="+mn-cs"/>
                        </a:rPr>
                        <a:t>eUEPO</a:t>
                      </a:r>
                      <a:endParaRPr lang="en-US" altLang="zh-CN"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Some terminology alignment needed in SA2, with CT4 impact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SA2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7937557"/>
                  </a:ext>
                </a:extLst>
              </a:tr>
              <a:tr h="452193">
                <a:tc>
                  <a:txBody>
                    <a:bodyPr/>
                    <a:lstStyle/>
                    <a:p>
                      <a:pPr marL="88900" marR="0" lvl="0" indent="0" algn="l" defTabSz="91440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TRS_URLLC</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To specify the restoration solutions for subscription and reporting of TSS information from NG-RAN to TSCSTF, upon failure/restart of the TSCTSF, AMF or NG-RAN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8900" indent="0" algn="ctr" defTabSz="914400" rtl="0" eaLnBrk="1" fontAlgn="t" latinLnBrk="0" hangingPunct="1">
                        <a:spcAft>
                          <a:spcPts val="0"/>
                        </a:spcAft>
                      </a:pPr>
                      <a:r>
                        <a:rPr lang="en-US" sz="1600" b="0" i="0" u="none" strike="noStrike" kern="1200" dirty="0">
                          <a:solidFill>
                            <a:srgbClr val="000000"/>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350923"/>
                  </a:ext>
                </a:extLst>
              </a:tr>
            </a:tbl>
          </a:graphicData>
        </a:graphic>
      </p:graphicFrame>
    </p:spTree>
    <p:extLst>
      <p:ext uri="{BB962C8B-B14F-4D97-AF65-F5344CB8AC3E}">
        <p14:creationId xmlns:p14="http://schemas.microsoft.com/office/powerpoint/2010/main" val="3044552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886384553"/>
              </p:ext>
            </p:extLst>
          </p:nvPr>
        </p:nvGraphicFramePr>
        <p:xfrm>
          <a:off x="776032" y="2116664"/>
          <a:ext cx="10411095" cy="2773532"/>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5B9BD5">
                              <a:lumMod val="75000"/>
                            </a:srgbClr>
                          </a:solidFill>
                          <a:effectLst/>
                          <a:uLnTx/>
                          <a:uFillTx/>
                          <a:latin typeface="+mn-lt"/>
                          <a:ea typeface="+mn-ea"/>
                          <a:cs typeface="+mn-cs"/>
                          <a:hlinkClick r:id="rId2"/>
                        </a:rPr>
                        <a:t>C4-240849</a:t>
                      </a:r>
                      <a:endParaRPr kumimoji="0" lang="zh-CN" altLang="en-US" sz="1600" b="0" i="0" u="none" strike="noStrike" kern="1200" cap="none" spc="0" normalizeH="0" baseline="0" noProof="0" dirty="0">
                        <a:ln>
                          <a:noFill/>
                        </a:ln>
                        <a:solidFill>
                          <a:srgbClr val="5B9BD5">
                            <a:lumMod val="75000"/>
                          </a:srgbClr>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TR 29.857</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600" dirty="0" err="1">
                          <a:effectLst/>
                          <a:latin typeface="Arial" panose="020B0604020202020204" pitchFamily="34" charset="0"/>
                          <a:ea typeface="Times New Roman" panose="02020603050405020304" pitchFamily="18" charset="0"/>
                          <a:cs typeface="Arial" panose="020B0604020202020204" pitchFamily="34" charset="0"/>
                        </a:rPr>
                        <a:t>Varini</a:t>
                      </a:r>
                      <a:r>
                        <a:rPr lang="en-US" sz="1600" dirty="0">
                          <a:effectLst/>
                          <a:latin typeface="Arial" panose="020B0604020202020204" pitchFamily="34" charset="0"/>
                          <a:ea typeface="Times New Roman" panose="02020603050405020304" pitchFamily="18" charset="0"/>
                          <a:cs typeface="Arial" panose="020B0604020202020204" pitchFamily="34" charset="0"/>
                        </a:rPr>
                        <a:t> Gupta</a:t>
                      </a:r>
                    </a:p>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(Samsung)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I</a:t>
                      </a:r>
                      <a:r>
                        <a:rPr lang="en-US" altLang="zh-CN" sz="1600" kern="1200" dirty="0">
                          <a:solidFill>
                            <a:srgbClr val="000000"/>
                          </a:solidFill>
                          <a:effectLst/>
                          <a:latin typeface="Arial" panose="020B0604020202020204" pitchFamily="34" charset="0"/>
                          <a:ea typeface="Times New Roman"/>
                          <a:cs typeface="Arial" panose="020B0604020202020204" pitchFamily="34" charset="0"/>
                        </a:rPr>
                        <a:t>nformation</a:t>
                      </a:r>
                      <a:endParaRPr lang="en-US" sz="160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3"/>
                        </a:rPr>
                        <a:t>C4-240851</a:t>
                      </a:r>
                      <a:endParaRPr kumimoji="0" lang="zh-CN" altLang="en-US"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TS 29.585</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Bruno Landais </a:t>
                      </a:r>
                    </a:p>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(Nokia)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600" kern="1200" dirty="0">
                          <a:solidFill>
                            <a:srgbClr val="000000"/>
                          </a:solidFill>
                          <a:effectLst/>
                          <a:latin typeface="Arial" panose="020B0604020202020204" pitchFamily="34" charset="0"/>
                          <a:ea typeface="Times New Roman"/>
                          <a:cs typeface="Arial" panose="020B0604020202020204" pitchFamily="34" charset="0"/>
                        </a:rPr>
                        <a:t>Approval</a:t>
                      </a:r>
                      <a:endParaRPr lang="en-US" sz="160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4"/>
                        </a:rPr>
                        <a:t>C4-240852</a:t>
                      </a:r>
                      <a:endParaRPr kumimoji="0" lang="zh-CN" altLang="en-US"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TS 29.175</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Rong Wang </a:t>
                      </a:r>
                    </a:p>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(China Mobile)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942124"/>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5"/>
                        </a:rPr>
                        <a:t>C4-240853</a:t>
                      </a:r>
                      <a:endParaRPr kumimoji="0" lang="zh-CN" altLang="en-US"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TS 29.330</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0.3.0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Rong Wang </a:t>
                      </a:r>
                    </a:p>
                    <a:p>
                      <a:pPr marL="0" marR="0">
                        <a:spcBef>
                          <a:spcPts val="0"/>
                        </a:spcBef>
                        <a:spcAft>
                          <a:spcPts val="0"/>
                        </a:spcAft>
                      </a:pP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(China Mobile)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600" kern="1200" dirty="0">
                          <a:solidFill>
                            <a:srgbClr val="000000"/>
                          </a:solidFill>
                          <a:effectLst/>
                          <a:latin typeface="Arial" panose="020B0604020202020204" pitchFamily="34" charset="0"/>
                          <a:ea typeface="Times New Roman"/>
                          <a:cs typeface="Arial" panose="020B0604020202020204" pitchFamily="34" charset="0"/>
                        </a:rPr>
                        <a:t>Information and </a:t>
                      </a: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8928179"/>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6"/>
                        </a:rPr>
                        <a:t>C4-240854</a:t>
                      </a:r>
                      <a:endParaRPr kumimoji="0" lang="zh-CN" altLang="en-US" sz="16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TS 29.586</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600" dirty="0" err="1">
                          <a:effectLst/>
                          <a:latin typeface="Arial" panose="020B0604020202020204" pitchFamily="34" charset="0"/>
                          <a:ea typeface="Times New Roman" panose="02020603050405020304" pitchFamily="18" charset="0"/>
                          <a:cs typeface="Arial" panose="020B0604020202020204" pitchFamily="34" charset="0"/>
                        </a:rPr>
                        <a:t>Tingfang</a:t>
                      </a:r>
                      <a:r>
                        <a:rPr lang="en-US" sz="1600" dirty="0">
                          <a:effectLst/>
                          <a:latin typeface="Arial" panose="020B0604020202020204" pitchFamily="34" charset="0"/>
                          <a:ea typeface="Times New Roman" panose="02020603050405020304" pitchFamily="18" charset="0"/>
                          <a:cs typeface="Arial" panose="020B0604020202020204" pitchFamily="34" charset="0"/>
                        </a:rPr>
                        <a:t> Tang </a:t>
                      </a:r>
                    </a:p>
                    <a:p>
                      <a:pPr marL="0" marR="0">
                        <a:spcBef>
                          <a:spcPts val="0"/>
                        </a:spcBef>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(Xiaomi)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453116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00496075"/>
              </p:ext>
            </p:extLst>
          </p:nvPr>
        </p:nvGraphicFramePr>
        <p:xfrm>
          <a:off x="776032" y="1855410"/>
          <a:ext cx="9047522" cy="1158134"/>
        </p:xfrm>
        <a:graphic>
          <a:graphicData uri="http://schemas.openxmlformats.org/drawingml/2006/table">
            <a:tbl>
              <a:tblPr firstRow="1" firstCol="1" bandRow="1"/>
              <a:tblGrid>
                <a:gridCol w="1222101">
                  <a:extLst>
                    <a:ext uri="{9D8B030D-6E8A-4147-A177-3AD203B41FA5}">
                      <a16:colId xmlns:a16="http://schemas.microsoft.com/office/drawing/2014/main" val="20000"/>
                    </a:ext>
                  </a:extLst>
                </a:gridCol>
                <a:gridCol w="4695372">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5B9BD5">
                              <a:lumMod val="75000"/>
                            </a:srgbClr>
                          </a:solidFill>
                          <a:effectLst/>
                          <a:uLnTx/>
                          <a:uFillTx/>
                          <a:latin typeface="Calibri" panose="020F0502020204030204"/>
                          <a:ea typeface="宋体" panose="02010600030101010101" pitchFamily="2" charset="-122"/>
                          <a:cs typeface="+mn-cs"/>
                          <a:hlinkClick r:id="rId2">
                            <a:extLst>
                              <a:ext uri="{A12FA001-AC4F-418D-AE19-62706E023703}">
                                <ahyp:hlinkClr xmlns:ahyp="http://schemas.microsoft.com/office/drawing/2018/hyperlinkcolor" val="tx"/>
                              </a:ext>
                            </a:extLst>
                          </a:hlinkClick>
                        </a:rPr>
                        <a:t>C4-240557</a:t>
                      </a:r>
                      <a:endParaRPr kumimoji="0" lang="en-US" sz="1600" b="0" i="0" u="none" strike="noStrike" kern="1200" cap="none" spc="0" normalizeH="0" baseline="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Rel-18 Work Item Exception for CT impacts of EVS Codec Extension for Immersive Voice and Audio Services</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Bruno Landais </a:t>
                      </a:r>
                    </a:p>
                    <a:p>
                      <a:pPr marL="88900" marR="0" indent="0" algn="l" defTabSz="914400" rtl="0" eaLnBrk="1" fontAlgn="t" latinLnBrk="0" hangingPunct="1">
                        <a:spcBef>
                          <a:spcPts val="0"/>
                        </a:spcBef>
                        <a:spcAft>
                          <a:spcPts val="0"/>
                        </a:spcAft>
                      </a:pPr>
                      <a:r>
                        <a:rPr lang="en-US" altLang="zh-CN" sz="1600" b="0" i="0" u="none" strike="noStrike" kern="1200" dirty="0">
                          <a:solidFill>
                            <a:srgbClr val="000000"/>
                          </a:solidFill>
                          <a:effectLst/>
                          <a:latin typeface="+mn-lt"/>
                          <a:ea typeface="+mn-ea"/>
                          <a:cs typeface="+mn-cs"/>
                        </a:rPr>
                        <a:t>(Nokia)</a:t>
                      </a: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spcAft>
                          <a:spcPts val="0"/>
                        </a:spcAft>
                      </a:pPr>
                      <a:r>
                        <a:rPr lang="en-GB" sz="1600" b="0" i="0" u="none" strike="noStrike" kern="1200" noProof="0" dirty="0">
                          <a:solidFill>
                            <a:srgbClr val="000000"/>
                          </a:solidFill>
                          <a:effectLst/>
                          <a:latin typeface="+mn-lt"/>
                          <a:ea typeface="+mn-ea"/>
                          <a:cs typeface="+mn-cs"/>
                        </a:rPr>
                        <a:t>Approval</a:t>
                      </a: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10</a:t>
            </a:r>
            <a:r>
              <a:rPr lang="en-US" altLang="zh-CN" sz="2000" dirty="0">
                <a:latin typeface="Arial" panose="020B0604020202020204" pitchFamily="34" charset="0"/>
                <a:cs typeface="Arial" panose="020B0604020202020204" pitchFamily="34" charset="0"/>
              </a:rPr>
              <a:t> essential corrections were agreed for Rel-16</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sz="2000" dirty="0">
                <a:latin typeface="Arial" panose="020B0604020202020204" pitchFamily="34" charset="0"/>
                <a:cs typeface="Arial" panose="020B0604020202020204" pitchFamily="34" charset="0"/>
              </a:rPr>
              <a:t>All CRs are agreed by consensus and we agreed that they fulfill FASMO criteria.</a:t>
            </a:r>
            <a:endParaRPr lang="de-DE" sz="20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4086390616"/>
              </p:ext>
            </p:extLst>
          </p:nvPr>
        </p:nvGraphicFramePr>
        <p:xfrm>
          <a:off x="7295103" y="2152750"/>
          <a:ext cx="4230356" cy="24292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4411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420518"/>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250787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298" y="460038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bwMode="auto">
          <a:xfrm>
            <a:off x="7458075" y="2357764"/>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7"/>
              </a:rPr>
              <a:t>hiroshi.ishikawa.ev</a:t>
            </a:r>
            <a:r>
              <a:rPr lang="en-US" altLang="en-US" sz="1800" dirty="0">
                <a:hlinkClick r:id="rId7"/>
              </a:rPr>
              <a:t>@nttdocomo.</a:t>
            </a:r>
            <a:r>
              <a:rPr lang="en-US" sz="1800" dirty="0">
                <a:hlinkClick r:id="rId7"/>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6231" y="2456497"/>
            <a:ext cx="1133893" cy="1486720"/>
          </a:xfrm>
          <a:prstGeom prst="rect">
            <a:avLst/>
          </a:prstGeom>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4352946"/>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9"/>
              </a:rPr>
              <a:t>li.zhijun3</a:t>
            </a:r>
            <a:r>
              <a:rPr lang="en-US" altLang="en-US" sz="1800" dirty="0">
                <a:hlinkClick r:id="rId9"/>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7927" b="8344"/>
          <a:stretch/>
        </p:blipFill>
        <p:spPr>
          <a:xfrm>
            <a:off x="5996000" y="4228099"/>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41</a:t>
            </a:r>
            <a:r>
              <a:rPr lang="en-US" altLang="zh-CN" sz="2000" dirty="0">
                <a:latin typeface="Arial" panose="020B0604020202020204" pitchFamily="34" charset="0"/>
                <a:cs typeface="Arial" panose="020B0604020202020204" pitchFamily="34" charset="0"/>
              </a:rPr>
              <a:t> CAT F CRs were agreed for Rel-17</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corrections were in the area of the following WIs:</a:t>
            </a:r>
          </a:p>
          <a:p>
            <a:pPr lvl="1"/>
            <a:r>
              <a:rPr lang="en-US" sz="1100" dirty="0">
                <a:latin typeface="Arial" panose="020B0604020202020204" pitchFamily="34" charset="0"/>
                <a:cs typeface="Arial" panose="020B0604020202020204" pitchFamily="34" charset="0"/>
              </a:rPr>
              <a:t>5GSAT_ARCH-CT, 5MBS, ATSSS_Ph2, eEDGE_5GC, eNA_Ph2, eNPN_Ph2, eNS_Ph2, MINT, </a:t>
            </a:r>
            <a:r>
              <a:rPr lang="en-US" sz="1100" dirty="0" err="1">
                <a:latin typeface="Arial" panose="020B0604020202020204" pitchFamily="34" charset="0"/>
                <a:cs typeface="Arial" panose="020B0604020202020204" pitchFamily="34" charset="0"/>
              </a:rPr>
              <a:t>IoT_SAT_ARCH_EPS</a:t>
            </a:r>
            <a:r>
              <a:rPr lang="en-US" sz="1100" dirty="0">
                <a:latin typeface="Arial" panose="020B0604020202020204" pitchFamily="34" charset="0"/>
                <a:cs typeface="Arial" panose="020B0604020202020204" pitchFamily="34" charset="0"/>
              </a:rPr>
              <a:t>, NR_REDCAP_Ph2, RPCPSET, SMS_SBI, SBIP</a:t>
            </a:r>
            <a:r>
              <a:rPr lang="en-US" altLang="zh-CN" sz="1100" dirty="0">
                <a:latin typeface="Arial" panose="020B0604020202020204" pitchFamily="34" charset="0"/>
                <a:cs typeface="Arial" panose="020B0604020202020204" pitchFamily="34" charset="0"/>
              </a:rPr>
              <a:t>rotoc17</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4214126840"/>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102</a:t>
            </a:r>
            <a:r>
              <a:rPr lang="en-US" altLang="zh-CN" sz="2000" dirty="0">
                <a:latin typeface="Arial" panose="020B0604020202020204" pitchFamily="34" charset="0"/>
                <a:cs typeface="Arial" panose="020B0604020202020204" pitchFamily="34" charset="0"/>
              </a:rPr>
              <a:t> CAT B CRs were agreed for Rel-18</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157</a:t>
            </a:r>
            <a:r>
              <a:rPr lang="en-US" altLang="zh-CN" sz="2000" dirty="0">
                <a:latin typeface="Arial" panose="020B0604020202020204" pitchFamily="34" charset="0"/>
                <a:cs typeface="Arial" panose="020B0604020202020204" pitchFamily="34" charset="0"/>
              </a:rPr>
              <a:t> CAT F/D CRs were agreed for Rel-18</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38</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Rel-18</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381546945"/>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4389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838199" y="1895198"/>
            <a:ext cx="10515600"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are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2 Rel-12 CRs</a:t>
            </a:r>
            <a:r>
              <a:rPr lang="en-US" altLang="zh-CN" sz="2400" dirty="0">
                <a:latin typeface="Arial" panose="020B0604020202020204" pitchFamily="34" charset="0"/>
                <a:ea typeface="MS PGothic" panose="020B0600070205080204" pitchFamily="34" charset="-128"/>
                <a:cs typeface="Arial" panose="020B0604020202020204" pitchFamily="34" charset="0"/>
              </a:rPr>
              <a:t> agreed. TS 23.334 and TS 29.334 were making reference to IETF draft-schwarz-mmusic-sdp-for-gw-05 which has expired, therefore the references were removed from the specs. There is no actual technical impact caused by removing the reference. (see </a:t>
            </a:r>
            <a:r>
              <a:rPr kumimoji="0" lang="en-GB" altLang="zh-CN" sz="24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2"/>
              </a:rPr>
              <a:t>C4-240624</a:t>
            </a:r>
            <a:r>
              <a:rPr lang="zh-CN" altLang="en-US" sz="2400" dirty="0">
                <a:solidFill>
                  <a:srgbClr val="5B9BD5">
                    <a:lumMod val="75000"/>
                  </a:srgbClr>
                </a:solidFill>
                <a:latin typeface="Calibri" panose="020F0502020204030204"/>
                <a:ea typeface="宋体" panose="02010600030101010101" pitchFamily="2" charset="-122"/>
              </a:rPr>
              <a:t> </a:t>
            </a:r>
            <a:r>
              <a:rPr lang="en-US" altLang="zh-CN" sz="2400" dirty="0">
                <a:latin typeface="Arial" panose="020B0604020202020204" pitchFamily="34" charset="0"/>
                <a:ea typeface="MS PGothic" panose="020B0600070205080204" pitchFamily="34" charset="-128"/>
                <a:cs typeface="Arial" panose="020B0604020202020204" pitchFamily="34" charset="0"/>
              </a:rPr>
              <a:t>and</a:t>
            </a:r>
            <a:r>
              <a:rPr lang="zh-CN" altLang="en-US" sz="2400" dirty="0">
                <a:solidFill>
                  <a:srgbClr val="5B9BD5">
                    <a:lumMod val="75000"/>
                  </a:srgbClr>
                </a:solidFill>
                <a:latin typeface="Calibri" panose="020F0502020204030204"/>
                <a:ea typeface="宋体" panose="02010600030101010101" pitchFamily="2" charset="-122"/>
              </a:rPr>
              <a:t> </a:t>
            </a:r>
            <a:r>
              <a:rPr kumimoji="0" lang="en-GB" altLang="zh-CN" sz="2400" b="0" i="0" u="none"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hlinkClick r:id="rId3"/>
              </a:rPr>
              <a:t>C4-240630</a:t>
            </a:r>
            <a:r>
              <a:rPr lang="en-US" altLang="zh-CN" sz="2400" dirty="0">
                <a:latin typeface="Arial" panose="020B0604020202020204" pitchFamily="34" charset="0"/>
                <a:ea typeface="MS PGothic" panose="020B0600070205080204" pitchFamily="34" charset="-128"/>
                <a:cs typeface="Arial" panose="020B0604020202020204" pitchFamily="34" charset="0"/>
              </a:rPr>
              <a:t>)</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are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32</a:t>
            </a:r>
            <a:r>
              <a:rPr lang="en-US" altLang="zh-CN" sz="2400" dirty="0">
                <a:latin typeface="Arial" panose="020B0604020202020204" pitchFamily="34" charset="0"/>
                <a:ea typeface="MS PGothic" panose="020B0600070205080204" pitchFamily="34" charset="-128"/>
                <a:cs typeface="Arial" panose="020B0604020202020204" pitchFamily="34" charset="0"/>
              </a:rPr>
              <a:t> CRs agreed with dependency on SA2. </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CT4 discussed the time plan for Rel-19 work, the proposal as shown in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4"/>
              </a:rPr>
              <a:t>CP-240083</a:t>
            </a:r>
            <a:r>
              <a:rPr lang="en-US" altLang="zh-CN" sz="2400" dirty="0">
                <a:latin typeface="Arial" panose="020B0604020202020204" pitchFamily="34" charset="0"/>
                <a:ea typeface="MS PGothic" panose="020B0600070205080204" pitchFamily="34" charset="-128"/>
                <a:cs typeface="Arial" panose="020B0604020202020204" pitchFamily="34" charset="0"/>
              </a:rPr>
              <a:t>  has been endorsed by CT4</a:t>
            </a:r>
            <a:endParaRPr lang="en-US" altLang="zh-CN" sz="24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 </a:t>
            </a:r>
          </a:p>
        </p:txBody>
      </p:sp>
    </p:spTree>
    <p:extLst>
      <p:ext uri="{BB962C8B-B14F-4D97-AF65-F5344CB8AC3E}">
        <p14:creationId xmlns:p14="http://schemas.microsoft.com/office/powerpoint/2010/main" val="1497726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 is requested to report to SA the creation of new work item “CT impacts of EVS Codec Extension for Immersive Voice and Audio Services”. To allow CT WGs to finish the relevant work by June 2024, SA4 is requested to make IVAS work stable by April 2024.</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CT is requested to report the open issues with dependencies on SA WGs as shown in slide 16, and request corresponding SA WGs to conclude on those issues by April 2024.</a:t>
            </a:r>
          </a:p>
        </p:txBody>
      </p:sp>
    </p:spTree>
    <p:extLst>
      <p:ext uri="{BB962C8B-B14F-4D97-AF65-F5344CB8AC3E}">
        <p14:creationId xmlns:p14="http://schemas.microsoft.com/office/powerpoint/2010/main" val="3484087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the same number of delegates</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(1/5)</a:t>
            </a:r>
          </a:p>
        </p:txBody>
      </p:sp>
      <p:graphicFrame>
        <p:nvGraphicFramePr>
          <p:cNvPr id="5" name="Table 4"/>
          <p:cNvGraphicFramePr>
            <a:graphicFrameLocks noGrp="1"/>
          </p:cNvGraphicFramePr>
          <p:nvPr>
            <p:extLst>
              <p:ext uri="{D42A27DB-BD31-4B8C-83A1-F6EECF244321}">
                <p14:modId xmlns:p14="http://schemas.microsoft.com/office/powerpoint/2010/main" val="809311355"/>
              </p:ext>
            </p:extLst>
          </p:nvPr>
        </p:nvGraphicFramePr>
        <p:xfrm>
          <a:off x="542537" y="2079132"/>
          <a:ext cx="10967779" cy="3574721"/>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C4-240900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DL data notifications during Extended Buffering - Option1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0766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23.502-4671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C4-240811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The minimum and the maximum measurement result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0808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23.501-5082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DL Session AMBR in HR-SBO session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0824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23.548 0193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C4-240664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slice replacement with replaced S-NSSAI on N4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C4-240899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Access control for users with eRedcap/Redcap subscriptions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0848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23.501-5297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C4-240685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Protocol Description for UL traffic</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0737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23.502-4642</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24.501-5973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C4-240161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Traffic Influence information for HR-SBO</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0739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23.548-0207</a:t>
                      </a:r>
                      <a:br>
                        <a:rPr lang="en-GB" sz="1100" kern="100" dirty="0">
                          <a:effectLst/>
                          <a:latin typeface="Calibri" panose="020F0502020204030204" pitchFamily="34" charset="0"/>
                          <a:ea typeface="等线" panose="02010600030101010101" pitchFamily="2" charset="-122"/>
                          <a:cs typeface="Times New Roman" panose="02020603050405020304" pitchFamily="18" charset="0"/>
                        </a:rPr>
                      </a:b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23.502-4732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C4-240655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Network slice replacement termination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0754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C4-240050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NCR Operation Allowed Indication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23.501-5273</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23.502-4716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dirty="0" err="1">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C4-240745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information in the subscription data for exposure via CP</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23.273-0445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15E46-C60F-94A9-34DE-6A6558EEE46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3FBB4F2-B896-55C6-FCD3-A96448C53B93}"/>
              </a:ext>
            </a:extLst>
          </p:cNvPr>
          <p:cNvSpPr>
            <a:spLocks noGrp="1"/>
          </p:cNvSpPr>
          <p:nvPr>
            <p:ph type="title"/>
          </p:nvPr>
        </p:nvSpPr>
        <p:spPr>
          <a:xfrm>
            <a:off x="838200" y="365125"/>
            <a:ext cx="10515600" cy="1325563"/>
          </a:xfrm>
        </p:spPr>
        <p:txBody>
          <a:bodyPr/>
          <a:lstStyle/>
          <a:p>
            <a:r>
              <a:rPr lang="en-US" dirty="0"/>
              <a:t>CRs for Conditional Approval </a:t>
            </a:r>
            <a:r>
              <a:rPr lang="en-US" altLang="zh-CN" dirty="0"/>
              <a:t>(2/5)</a:t>
            </a:r>
            <a:endParaRPr lang="en-US" dirty="0"/>
          </a:p>
        </p:txBody>
      </p:sp>
      <p:graphicFrame>
        <p:nvGraphicFramePr>
          <p:cNvPr id="5" name="Table 4">
            <a:extLst>
              <a:ext uri="{FF2B5EF4-FFF2-40B4-BE49-F238E27FC236}">
                <a16:creationId xmlns:a16="http://schemas.microsoft.com/office/drawing/2014/main" id="{0AF5EE38-2D0C-1FF1-7ED1-E79E6E9261B3}"/>
              </a:ext>
            </a:extLst>
          </p:cNvPr>
          <p:cNvGraphicFramePr>
            <a:graphicFrameLocks noGrp="1"/>
          </p:cNvGraphicFramePr>
          <p:nvPr>
            <p:extLst>
              <p:ext uri="{D42A27DB-BD31-4B8C-83A1-F6EECF244321}">
                <p14:modId xmlns:p14="http://schemas.microsoft.com/office/powerpoint/2010/main" val="3896011443"/>
              </p:ext>
            </p:extLst>
          </p:nvPr>
        </p:nvGraphicFramePr>
        <p:xfrm>
          <a:off x="542537" y="2079132"/>
          <a:ext cx="10967779" cy="3411089"/>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C4-240747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the subscription for list of the authorized PLMNs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1227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23.586-0087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C4-240251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Align ML Model Interoperability indicator to stage 2 specification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0962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23.288-0938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Ngmlc Location Privacy Check and ID Mapping Service Operation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0146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Application Layer Id Support for 5G-MT-LR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0147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C4-240746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update on Ngmlc_Location service for alignment and UEs belonging to different PLMN(s)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23.273-0450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C4-240488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C4-240903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Ngmlc_Location_ProvideRanging</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0152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C4-240806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Subscription to TSS information Reporting using Namf_NonUeN2MessageTransfer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C4-240700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Distinction of MBSR and IAB node indicators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23.502-5302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C4-240309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EnableUEReachability supporting additional N2 indication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83326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0C786-34DE-1247-4869-B211A69BF4C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C0557AC-382A-BF67-DD0C-B194B1F270C6}"/>
              </a:ext>
            </a:extLst>
          </p:cNvPr>
          <p:cNvSpPr>
            <a:spLocks noGrp="1"/>
          </p:cNvSpPr>
          <p:nvPr>
            <p:ph type="title"/>
          </p:nvPr>
        </p:nvSpPr>
        <p:spPr>
          <a:xfrm>
            <a:off x="838200" y="365125"/>
            <a:ext cx="10515600" cy="1325563"/>
          </a:xfrm>
        </p:spPr>
        <p:txBody>
          <a:bodyPr/>
          <a:lstStyle/>
          <a:p>
            <a:r>
              <a:rPr lang="en-US" dirty="0"/>
              <a:t>CRs for Conditional Approval </a:t>
            </a:r>
            <a:r>
              <a:rPr lang="en-US" altLang="zh-CN" dirty="0"/>
              <a:t>(3/5)</a:t>
            </a:r>
            <a:endParaRPr lang="en-US" dirty="0"/>
          </a:p>
        </p:txBody>
      </p:sp>
      <p:graphicFrame>
        <p:nvGraphicFramePr>
          <p:cNvPr id="5" name="Table 4">
            <a:extLst>
              <a:ext uri="{FF2B5EF4-FFF2-40B4-BE49-F238E27FC236}">
                <a16:creationId xmlns:a16="http://schemas.microsoft.com/office/drawing/2014/main" id="{40F5A7CD-F7E8-9161-0D6B-E72D4F152D7E}"/>
              </a:ext>
            </a:extLst>
          </p:cNvPr>
          <p:cNvGraphicFramePr>
            <a:graphicFrameLocks noGrp="1"/>
          </p:cNvGraphicFramePr>
          <p:nvPr>
            <p:extLst>
              <p:ext uri="{D42A27DB-BD31-4B8C-83A1-F6EECF244321}">
                <p14:modId xmlns:p14="http://schemas.microsoft.com/office/powerpoint/2010/main" val="2128454824"/>
              </p:ext>
            </p:extLst>
          </p:nvPr>
        </p:nvGraphicFramePr>
        <p:xfrm>
          <a:off x="542537" y="2079132"/>
          <a:ext cx="10967779" cy="3571675"/>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C4-240901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EnableUEReachability to support reporting of DL data size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1029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23.502-4671</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23.502-4684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b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1036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Support of Network Slice Replacement and area restrictions at UE mobility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1039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23.502-4717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Clarification on Congestion Mitigation Information during NSSAIAvailability Notification for Network Slice Replacement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29.531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0188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23.502-4326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RedCap UEs Information for a broadcast MBS session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0085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23.247-0341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C4-240816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Access control for users with eRedcap/Redcap subscriptions - enumeration</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0506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23.501-5297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C4-240612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Definition of data types to support NR RedCap UEs in MBS Broadcast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0516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23.247-0341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Congestion mitigation information in Network Slice Replacement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0520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23.502-4326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C4-240750</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Coordinate ID in case of absolute locations</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0229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23.273-0435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C4-240754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Data type extension to support Ngmlc_Location_ProvideRanging</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0230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br>
                        <a:rPr lang="en-GB" sz="1100" kern="100">
                          <a:effectLst/>
                          <a:latin typeface="Calibri" panose="020F0502020204030204" pitchFamily="34" charset="0"/>
                          <a:ea typeface="等线" panose="02010600030101010101" pitchFamily="2" charset="-122"/>
                          <a:cs typeface="Times New Roman" panose="02020603050405020304" pitchFamily="18" charset="0"/>
                        </a:rPr>
                      </a:br>
                      <a:r>
                        <a:rPr lang="en-GB" sz="1100" kern="100">
                          <a:effectLst/>
                          <a:latin typeface="Calibri" panose="020F0502020204030204" pitchFamily="34" charset="0"/>
                          <a:ea typeface="等线" panose="02010600030101010101" pitchFamily="2" charset="-122"/>
                          <a:cs typeface="Times New Roman" panose="02020603050405020304" pitchFamily="18" charset="0"/>
                        </a:rPr>
                        <a:t>29.515-0152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br>
                        <a:rPr lang="en-US" sz="1100" b="1" kern="100" dirty="0">
                          <a:effectLst/>
                          <a:latin typeface="Calibri" panose="020F0502020204030204" pitchFamily="34" charset="0"/>
                          <a:ea typeface="等线" panose="02010600030101010101" pitchFamily="2" charset="-122"/>
                          <a:cs typeface="Times New Roman" panose="02020603050405020304" pitchFamily="18" charset="0"/>
                        </a:rPr>
                      </a:b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34525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CT4#121 </a:t>
            </a:r>
            <a:r>
              <a:rPr lang="en-US" altLang="zh-CN" dirty="0"/>
              <a:t>Athens</a:t>
            </a:r>
            <a:r>
              <a:rPr lang="en-US" altLang="fr-FR" dirty="0"/>
              <a:t> (</a:t>
            </a:r>
            <a:r>
              <a:rPr lang="en-GB" altLang="fr-FR" dirty="0"/>
              <a:t>GR</a:t>
            </a:r>
            <a:r>
              <a:rPr lang="en-US" altLang="fr-FR" dirty="0"/>
              <a:t>)</a:t>
            </a:r>
          </a:p>
          <a:p>
            <a:pPr lvl="2"/>
            <a:endParaRPr lang="en-US" altLang="fr-FR" dirty="0"/>
          </a:p>
          <a:p>
            <a:pPr lvl="1"/>
            <a:r>
              <a:rPr lang="en-US" altLang="fr-FR" dirty="0"/>
              <a:t>E-meeting:</a:t>
            </a:r>
          </a:p>
          <a:p>
            <a:pPr lvl="2"/>
            <a:r>
              <a:rPr lang="en-US" altLang="fr-FR" dirty="0"/>
              <a:t>CT4#120 </a:t>
            </a:r>
            <a:r>
              <a:rPr lang="en-US" altLang="zh-CN" dirty="0"/>
              <a:t>Online </a:t>
            </a:r>
            <a:r>
              <a:rPr lang="en-US" altLang="zh-CN" b="1" dirty="0">
                <a:solidFill>
                  <a:srgbClr val="FF0000"/>
                </a:solidFill>
              </a:rPr>
              <a:t>Cancelled</a:t>
            </a:r>
            <a:endParaRPr lang="en-US" altLang="fr-FR" b="1" dirty="0">
              <a:solidFill>
                <a:srgbClr val="FF0000"/>
              </a:solidFill>
            </a:endParaRP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CT4#122 Changsha (CN)</a:t>
            </a:r>
          </a:p>
          <a:p>
            <a:pPr lvl="2"/>
            <a:r>
              <a:rPr lang="en-US" altLang="fr-FR" dirty="0"/>
              <a:t>CT4#123 Hyderabad (IN)</a:t>
            </a:r>
          </a:p>
          <a:p>
            <a:pPr marL="914400" lvl="2" indent="0">
              <a:buNone/>
            </a:pPr>
            <a:endParaRPr lang="en-US" altLang="fr-FR" dirty="0"/>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CD8F-30F9-06AD-E7C0-6B7733442ED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FD58967-7B56-C850-D6B0-8674CAD2B7A6}"/>
              </a:ext>
            </a:extLst>
          </p:cNvPr>
          <p:cNvSpPr>
            <a:spLocks noGrp="1"/>
          </p:cNvSpPr>
          <p:nvPr>
            <p:ph type="title"/>
          </p:nvPr>
        </p:nvSpPr>
        <p:spPr>
          <a:xfrm>
            <a:off x="838200" y="365125"/>
            <a:ext cx="10515600" cy="1325563"/>
          </a:xfrm>
        </p:spPr>
        <p:txBody>
          <a:bodyPr/>
          <a:lstStyle/>
          <a:p>
            <a:r>
              <a:rPr lang="en-US" dirty="0"/>
              <a:t>CRs for Conditional Approval </a:t>
            </a:r>
            <a:r>
              <a:rPr lang="en-US" altLang="zh-CN" dirty="0"/>
              <a:t>(4/5)</a:t>
            </a:r>
            <a:endParaRPr lang="en-US" dirty="0"/>
          </a:p>
        </p:txBody>
      </p:sp>
      <p:graphicFrame>
        <p:nvGraphicFramePr>
          <p:cNvPr id="5" name="Table 4">
            <a:extLst>
              <a:ext uri="{FF2B5EF4-FFF2-40B4-BE49-F238E27FC236}">
                <a16:creationId xmlns:a16="http://schemas.microsoft.com/office/drawing/2014/main" id="{291BF3D2-E081-217D-287A-DB04840C0444}"/>
              </a:ext>
            </a:extLst>
          </p:cNvPr>
          <p:cNvGraphicFramePr>
            <a:graphicFrameLocks noGrp="1"/>
          </p:cNvGraphicFramePr>
          <p:nvPr>
            <p:extLst>
              <p:ext uri="{D42A27DB-BD31-4B8C-83A1-F6EECF244321}">
                <p14:modId xmlns:p14="http://schemas.microsoft.com/office/powerpoint/2010/main" val="211112303"/>
              </p:ext>
            </p:extLst>
          </p:nvPr>
        </p:nvGraphicFramePr>
        <p:xfrm>
          <a:off x="542537" y="2079132"/>
          <a:ext cx="10967779" cy="3812416"/>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C4-240725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Add time window</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23.273-0496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C4-240760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Add Ranging/Sidelink Positioning Capability</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0241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23.273-0489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FF0000"/>
                          </a:solidFill>
                          <a:effectLst/>
                          <a:latin typeface="Calibri" panose="020F0502020204030204" pitchFamily="34" charset="0"/>
                          <a:ea typeface="等线" panose="02010600030101010101" pitchFamily="2" charset="-122"/>
                          <a:cs typeface="Times New Roman" panose="02020603050405020304" pitchFamily="18" charset="0"/>
                        </a:rPr>
                        <a:t>SA2</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C4-240833</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Addition of the supplementary message for ranging_SL</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24.080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0115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24.571-0043</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24.571-0069</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24.571-0070</a:t>
                      </a:r>
                      <a:b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b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24.571-0071.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1100" kern="100" dirty="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C4-240671</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New GTP-U PDU Set Information Container extension header</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0787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solidFill>
                            <a:srgbClr val="000000"/>
                          </a:solidFill>
                          <a:effectLst/>
                          <a:latin typeface="Calibri" panose="020F0502020204030204" pitchFamily="34" charset="0"/>
                          <a:ea typeface="等线" panose="02010600030101010101" pitchFamily="2" charset="-122"/>
                          <a:cs typeface="Times New Roman" panose="02020603050405020304" pitchFamily="18" charset="0"/>
                        </a:rPr>
                        <a:t>29.281-0128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C4-240618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SMF restoration procedures for SMF in an SMF set</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29.244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0803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23.527-0068</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C4-240735</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Clock Quality Acceptance Criteria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1213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29.571-0507</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C4-240094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Roaming ECS Address Provisioning feature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C4-240369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Missing Caching Timer feature in Nudr service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C4-240370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Missing Caching Timer feature in Nudr service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0263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29.519-0481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CT3</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C4-240366</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Usage of AppPortId as map key in Identity Data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0494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29.503-1221</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89970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25EBC-8013-EF2C-BC11-21032632A04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1A69B6A-E234-81DA-80EA-8975E61DFA3C}"/>
              </a:ext>
            </a:extLst>
          </p:cNvPr>
          <p:cNvSpPr>
            <a:spLocks noGrp="1"/>
          </p:cNvSpPr>
          <p:nvPr>
            <p:ph type="title"/>
          </p:nvPr>
        </p:nvSpPr>
        <p:spPr>
          <a:xfrm>
            <a:off x="838200" y="365125"/>
            <a:ext cx="10515600" cy="1325563"/>
          </a:xfrm>
        </p:spPr>
        <p:txBody>
          <a:bodyPr/>
          <a:lstStyle/>
          <a:p>
            <a:r>
              <a:rPr lang="en-US" dirty="0"/>
              <a:t>CRs for Conditional Approval </a:t>
            </a:r>
            <a:r>
              <a:rPr lang="en-US" altLang="zh-CN" dirty="0"/>
              <a:t>(5/5)</a:t>
            </a:r>
            <a:endParaRPr lang="en-US" dirty="0"/>
          </a:p>
        </p:txBody>
      </p:sp>
      <p:graphicFrame>
        <p:nvGraphicFramePr>
          <p:cNvPr id="5" name="Table 4">
            <a:extLst>
              <a:ext uri="{FF2B5EF4-FFF2-40B4-BE49-F238E27FC236}">
                <a16:creationId xmlns:a16="http://schemas.microsoft.com/office/drawing/2014/main" id="{F0DAD2CB-455C-C3C7-AFC4-8376C09897DD}"/>
              </a:ext>
            </a:extLst>
          </p:cNvPr>
          <p:cNvGraphicFramePr>
            <a:graphicFrameLocks noGrp="1"/>
          </p:cNvGraphicFramePr>
          <p:nvPr>
            <p:extLst>
              <p:ext uri="{D42A27DB-BD31-4B8C-83A1-F6EECF244321}">
                <p14:modId xmlns:p14="http://schemas.microsoft.com/office/powerpoint/2010/main" val="3572072549"/>
              </p:ext>
            </p:extLst>
          </p:nvPr>
        </p:nvGraphicFramePr>
        <p:xfrm>
          <a:off x="542537" y="2079132"/>
          <a:ext cx="10967779" cy="3411089"/>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1100" kern="100" dirty="0">
                          <a:effectLst/>
                          <a:latin typeface="Calibri" panose="020F0502020204030204" pitchFamily="34" charset="0"/>
                          <a:ea typeface="等线" panose="02010600030101010101" pitchFamily="2" charset="-122"/>
                          <a:cs typeface="Times New Roman" panose="02020603050405020304" pitchFamily="18" charset="0"/>
                        </a:rPr>
                        <a:t>C4-240367</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Usage of AppPortId as map key in Identity Data</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0495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29.503-1222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C4-240232</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Roaming Hub as NF Type</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29.510</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0959</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100" kern="100">
                          <a:effectLst/>
                          <a:latin typeface="Calibri" panose="020F0502020204030204" pitchFamily="34" charset="0"/>
                          <a:ea typeface="等线" panose="02010600030101010101" pitchFamily="2" charset="-122"/>
                          <a:cs typeface="Times New Roman" panose="02020603050405020304" pitchFamily="18" charset="0"/>
                        </a:rPr>
                        <a:t>29.573-0165</a:t>
                      </a: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kern="100" dirty="0">
                          <a:solidFill>
                            <a:srgbClr val="00B0F0"/>
                          </a:solidFill>
                          <a:effectLst/>
                          <a:latin typeface="Calibri" panose="020F0502020204030204" pitchFamily="34" charset="0"/>
                          <a:ea typeface="等线" panose="02010600030101010101" pitchFamily="2" charset="-122"/>
                          <a:cs typeface="Times New Roman" panose="02020603050405020304" pitchFamily="18" charset="0"/>
                        </a:rPr>
                        <a:t>CT4</a:t>
                      </a: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17811">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19644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5796723" cy="4351338"/>
          </a:xfrm>
        </p:spPr>
        <p:txBody>
          <a:bodyPr/>
          <a:lstStyle/>
          <a:p>
            <a:r>
              <a:rPr lang="en-US" sz="2400" dirty="0"/>
              <a:t>Number of handled documents</a:t>
            </a:r>
          </a:p>
          <a:p>
            <a:pPr lvl="1"/>
            <a:r>
              <a:rPr lang="en-US" altLang="zh-CN" sz="1600" dirty="0"/>
              <a:t>CT4#121: </a:t>
            </a:r>
            <a:r>
              <a:rPr lang="en-US" altLang="zh-CN" sz="1600" b="1" dirty="0">
                <a:solidFill>
                  <a:srgbClr val="0070C0"/>
                </a:solidFill>
              </a:rPr>
              <a:t>913</a:t>
            </a:r>
            <a:endParaRPr lang="en-GB" altLang="zh-CN" sz="1200" b="1" dirty="0">
              <a:solidFill>
                <a:srgbClr val="0070C0"/>
              </a:solidFill>
            </a:endParaRPr>
          </a:p>
          <a:p>
            <a:r>
              <a:rPr lang="en-US" sz="2400" dirty="0"/>
              <a:t>Agreed CRs </a:t>
            </a:r>
          </a:p>
          <a:p>
            <a:pPr lvl="1"/>
            <a:r>
              <a:rPr lang="en-US" altLang="zh-CN" sz="1600" dirty="0"/>
              <a:t>CT4#121: </a:t>
            </a:r>
            <a:r>
              <a:rPr lang="en-US" altLang="zh-CN" sz="1600" b="1" dirty="0">
                <a:solidFill>
                  <a:srgbClr val="0070C0"/>
                </a:solidFill>
              </a:rPr>
              <a:t>373 </a:t>
            </a:r>
            <a:r>
              <a:rPr lang="en-US" altLang="zh-CN" sz="1600" dirty="0"/>
              <a:t> 102 (B), 217 (F/D), 54 (A) </a:t>
            </a:r>
          </a:p>
          <a:p>
            <a:r>
              <a:rPr lang="en-US" sz="2400" dirty="0"/>
              <a:t>Agreed pCRs</a:t>
            </a:r>
          </a:p>
          <a:p>
            <a:pPr lvl="1"/>
            <a:r>
              <a:rPr lang="en-US" altLang="zh-CN" sz="1600" dirty="0"/>
              <a:t>CT4#121: </a:t>
            </a:r>
            <a:r>
              <a:rPr lang="en-US" altLang="zh-CN" sz="1600" b="1" dirty="0">
                <a:solidFill>
                  <a:srgbClr val="0070C0"/>
                </a:solidFill>
              </a:rPr>
              <a:t>38    </a:t>
            </a:r>
            <a:r>
              <a:rPr lang="en-US" altLang="zh-CN" sz="1600" dirty="0"/>
              <a:t>10 (29.175), 12 (29.330), 7 (29.585), 2 (29.586),</a:t>
            </a:r>
            <a:r>
              <a:rPr lang="zh-CN" altLang="en-US" sz="1600" dirty="0"/>
              <a:t> </a:t>
            </a:r>
            <a:r>
              <a:rPr lang="en-US" altLang="zh-CN" sz="1600" dirty="0"/>
              <a:t>5</a:t>
            </a:r>
            <a:r>
              <a:rPr lang="zh-CN" altLang="en-US" sz="1600" dirty="0"/>
              <a:t> </a:t>
            </a:r>
            <a:r>
              <a:rPr lang="en-US" altLang="zh-CN" sz="1600" dirty="0"/>
              <a:t>(29.857), 2 (29.866)</a:t>
            </a:r>
            <a:endParaRPr lang="en-GB" altLang="zh-CN" sz="1600" dirty="0"/>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CT4#121: </a:t>
            </a:r>
            <a:r>
              <a:rPr lang="en-US" altLang="zh-CN" sz="1600" b="1" dirty="0">
                <a:solidFill>
                  <a:srgbClr val="0070C0"/>
                </a:solidFill>
              </a:rPr>
              <a:t>191/202</a:t>
            </a:r>
            <a:r>
              <a:rPr lang="en-US" altLang="zh-CN" sz="1600" dirty="0"/>
              <a:t> (F2F) ,  </a:t>
            </a:r>
            <a:r>
              <a:rPr lang="en-US" altLang="zh-CN" sz="1600" b="1" dirty="0">
                <a:solidFill>
                  <a:srgbClr val="0070C0"/>
                </a:solidFill>
              </a:rPr>
              <a:t>0/15</a:t>
            </a:r>
            <a:r>
              <a:rPr lang="en-US" altLang="zh-CN" sz="1600" dirty="0"/>
              <a:t> (online)</a:t>
            </a:r>
          </a:p>
          <a:p>
            <a:pPr marL="457200" lvl="1" indent="0">
              <a:buNone/>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10 to 40 delegates depending on the topic.</a:t>
            </a:r>
          </a:p>
          <a:p>
            <a:pPr lvl="1"/>
            <a:r>
              <a:rPr lang="en-US" sz="2000" dirty="0"/>
              <a:t>Up to 7 delegates followed the  CT4 meeting</a:t>
            </a:r>
            <a:r>
              <a:rPr lang="de-DE" sz="2000" dirty="0"/>
              <a:t> using Microsoft Teams</a:t>
            </a:r>
          </a:p>
          <a:p>
            <a:pPr lvl="1"/>
            <a:r>
              <a:rPr lang="de-DE" altLang="zh-CN" sz="2000" dirty="0"/>
              <a:t>CT4#121 was 5 </a:t>
            </a:r>
            <a:r>
              <a:rPr lang="en-GB" altLang="zh-CN" sz="2000" dirty="0"/>
              <a:t>days</a:t>
            </a:r>
            <a:r>
              <a:rPr lang="de-DE" altLang="zh-CN" sz="2000" dirty="0"/>
              <a:t> </a:t>
            </a:r>
            <a:r>
              <a:rPr lang="en-GB" altLang="zh-CN"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227299494"/>
              </p:ext>
            </p:extLst>
          </p:nvPr>
        </p:nvGraphicFramePr>
        <p:xfrm>
          <a:off x="439184" y="1906316"/>
          <a:ext cx="11022714" cy="3119242"/>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algn="ctr" fontAlgn="t"/>
                      <a:r>
                        <a:rPr lang="en-GB" sz="1600" b="0" i="0" u="none" strike="noStrike" kern="1200" dirty="0">
                          <a:solidFill>
                            <a:srgbClr val="000000"/>
                          </a:solidFill>
                          <a:effectLst/>
                          <a:latin typeface="+mn-lt"/>
                          <a:ea typeface="+mn-ea"/>
                          <a:cs typeface="+mn-cs"/>
                          <a:hlinkClick r:id="rId2"/>
                        </a:rPr>
                        <a:t>C4-240556</a:t>
                      </a:r>
                      <a:endParaRPr lang="en-GB" sz="16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CT impacts of EVS Codec Extension for Immersive Voice and Audio Services</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Nokia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7000"/>
                        </a:lnSpc>
                        <a:spcAft>
                          <a:spcPts val="80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Defining how the parameters of the IVAS codec are handled on the </a:t>
                      </a:r>
                      <a:r>
                        <a:rPr lang="en-US" sz="1600" b="0" i="0" u="none" strike="noStrike" kern="1200" dirty="0" err="1">
                          <a:solidFill>
                            <a:srgbClr val="000000"/>
                          </a:solidFill>
                          <a:effectLst/>
                          <a:latin typeface="+mn-lt"/>
                          <a:ea typeface="+mn-ea"/>
                          <a:cs typeface="+mn-cs"/>
                        </a:rPr>
                        <a:t>Mp</a:t>
                      </a:r>
                      <a:r>
                        <a:rPr lang="en-US" sz="1600" b="0" i="0" u="none" strike="noStrike" kern="1200" dirty="0">
                          <a:solidFill>
                            <a:srgbClr val="000000"/>
                          </a:solidFill>
                          <a:effectLst/>
                          <a:latin typeface="+mn-lt"/>
                          <a:ea typeface="+mn-ea"/>
                          <a:cs typeface="+mn-cs"/>
                        </a:rPr>
                        <a:t>, </a:t>
                      </a:r>
                      <a:r>
                        <a:rPr lang="en-US" sz="1600" b="0" i="0" u="none" strike="noStrike" kern="1200" dirty="0" err="1">
                          <a:solidFill>
                            <a:srgbClr val="000000"/>
                          </a:solidFill>
                          <a:effectLst/>
                          <a:latin typeface="+mn-lt"/>
                          <a:ea typeface="+mn-ea"/>
                          <a:cs typeface="+mn-cs"/>
                        </a:rPr>
                        <a:t>Iq</a:t>
                      </a:r>
                      <a:r>
                        <a:rPr lang="en-US" sz="1600" b="0" i="0" u="none" strike="noStrike" kern="1200" dirty="0">
                          <a:solidFill>
                            <a:srgbClr val="000000"/>
                          </a:solidFill>
                          <a:effectLst/>
                          <a:latin typeface="+mn-lt"/>
                          <a:ea typeface="+mn-ea"/>
                          <a:cs typeface="+mn-cs"/>
                        </a:rPr>
                        <a:t>, Ix, Mn and Mc interfaces for the purpose of transcoding</a:t>
                      </a:r>
                    </a:p>
                    <a:p>
                      <a:pPr marL="374650" indent="-285750" algn="l" defTabSz="914400" rtl="0" eaLnBrk="1" fontAlgn="t" latinLnBrk="0" hangingPunct="1">
                        <a:lnSpc>
                          <a:spcPct val="107000"/>
                        </a:lnSpc>
                        <a:spcAft>
                          <a:spcPts val="80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Possible enhancements to Codec Interworking procedures at the MRFC and MRFP</a:t>
                      </a:r>
                    </a:p>
                    <a:p>
                      <a:pPr marL="374650" indent="-285750" algn="l" defTabSz="914400" rtl="0" eaLnBrk="1" fontAlgn="t" latinLnBrk="0" hangingPunct="1">
                        <a:lnSpc>
                          <a:spcPct val="107000"/>
                        </a:lnSpc>
                        <a:spcAft>
                          <a:spcPts val="800"/>
                        </a:spcAft>
                        <a:buFont typeface="Arial" panose="020B0604020202020204" pitchFamily="34" charset="0"/>
                        <a:buChar char="•"/>
                      </a:pPr>
                      <a:r>
                        <a:rPr lang="en-US" altLang="zh-CN" sz="1600" b="0" i="0" u="none" strike="noStrike" kern="1200" dirty="0">
                          <a:solidFill>
                            <a:srgbClr val="000000"/>
                          </a:solidFill>
                          <a:effectLst/>
                          <a:latin typeface="+mn-lt"/>
                          <a:ea typeface="+mn-ea"/>
                          <a:cs typeface="+mn-cs"/>
                        </a:rPr>
                        <a:t>Possible enhancements to Codec Interworking procedures at the IBCF and </a:t>
                      </a:r>
                      <a:r>
                        <a:rPr lang="en-US" altLang="zh-CN" sz="1600" b="0" i="0" u="none" strike="noStrike" kern="1200" dirty="0" err="1">
                          <a:solidFill>
                            <a:srgbClr val="000000"/>
                          </a:solidFill>
                          <a:effectLst/>
                          <a:latin typeface="+mn-lt"/>
                          <a:ea typeface="+mn-ea"/>
                          <a:cs typeface="+mn-cs"/>
                        </a:rPr>
                        <a:t>TrGW</a:t>
                      </a:r>
                      <a:endParaRPr lang="en-US" sz="1600" b="0" i="0" u="none" strike="noStrike" kern="1200" dirty="0">
                        <a:solidFill>
                          <a:srgbClr val="000000"/>
                        </a:solidFill>
                        <a:effectLst/>
                        <a:latin typeface="+mn-lt"/>
                        <a:ea typeface="+mn-ea"/>
                        <a:cs typeface="+mn-cs"/>
                      </a:endParaRPr>
                    </a:p>
                    <a:p>
                      <a:pPr marL="374650" indent="-285750" algn="l" defTabSz="914400" rtl="0" eaLnBrk="1" fontAlgn="t" latinLnBrk="0" hangingPunct="1">
                        <a:lnSpc>
                          <a:spcPct val="107000"/>
                        </a:lnSpc>
                        <a:spcAft>
                          <a:spcPts val="80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Possible updates to the IMS SIP/SDP Profile to support the IVAS codec</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bl>
          </a:graphicData>
        </a:graphic>
      </p:graphicFrame>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4078015228"/>
              </p:ext>
            </p:extLst>
          </p:nvPr>
        </p:nvGraphicFramePr>
        <p:xfrm>
          <a:off x="439184" y="1906316"/>
          <a:ext cx="11022714" cy="1237292"/>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ctr" fontAlgn="t"/>
                      <a:r>
                        <a:rPr lang="en-GB" altLang="zh-CN" sz="1600" b="0" i="0" u="none" strike="noStrike" kern="1200" dirty="0">
                          <a:solidFill>
                            <a:srgbClr val="000000"/>
                          </a:solidFill>
                          <a:effectLst/>
                          <a:latin typeface="+mn-lt"/>
                          <a:ea typeface="+mn-ea"/>
                          <a:cs typeface="+mn-cs"/>
                          <a:hlinkClick r:id="rId2"/>
                        </a:rPr>
                        <a:t>C4-240558</a:t>
                      </a:r>
                      <a:endParaRPr lang="en-GB" altLang="zh-CN" sz="16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Revised WID on CT aspects of UPF enhancement for exposure and SBA</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China Mobile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r>
                        <a:rPr lang="en-US" sz="1600" kern="1200" dirty="0">
                          <a:solidFill>
                            <a:schemeClr val="tx1"/>
                          </a:solidFill>
                          <a:effectLst/>
                          <a:latin typeface="+mn-lt"/>
                          <a:ea typeface="Calibri" panose="020F0502020204030204" pitchFamily="34" charset="0"/>
                          <a:cs typeface="Times New Roman" panose="02020603050405020304" pitchFamily="18" charset="0"/>
                        </a:rPr>
                        <a:t>Delta: Update the objectives based on the actual work that has been done, and update the list of impacted specifications accordingly</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4" name="Tableau 3">
            <a:extLst>
              <a:ext uri="{FF2B5EF4-FFF2-40B4-BE49-F238E27FC236}">
                <a16:creationId xmlns:a16="http://schemas.microsoft.com/office/drawing/2014/main" id="{8B48A61C-01D9-C10C-27B8-840866366BA4}"/>
              </a:ext>
            </a:extLst>
          </p:cNvPr>
          <p:cNvGraphicFramePr>
            <a:graphicFrameLocks noGrp="1"/>
          </p:cNvGraphicFramePr>
          <p:nvPr>
            <p:extLst>
              <p:ext uri="{D42A27DB-BD31-4B8C-83A1-F6EECF244321}">
                <p14:modId xmlns:p14="http://schemas.microsoft.com/office/powerpoint/2010/main" val="3290782670"/>
              </p:ext>
            </p:extLst>
          </p:nvPr>
        </p:nvGraphicFramePr>
        <p:xfrm>
          <a:off x="439184" y="1906316"/>
          <a:ext cx="11022714" cy="82655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algn="ctr" defTabSz="914400" rtl="0" eaLnBrk="1" fontAlgn="t" latinLnBrk="0" hangingPunct="1"/>
                      <a:endParaRPr lang="en-GB"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endParaRPr lang="en-GB" sz="16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endParaRPr lang="en-US" sz="1600" b="0" i="0" u="none" strike="noStrike" kern="1200" dirty="0">
                        <a:solidFill>
                          <a:srgbClr val="000000"/>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TextBox 4">
            <a:extLst>
              <a:ext uri="{FF2B5EF4-FFF2-40B4-BE49-F238E27FC236}">
                <a16:creationId xmlns:a16="http://schemas.microsoft.com/office/drawing/2014/main" id="{C4F91EE1-0A3A-9230-7F47-3C20DF58AE80}"/>
              </a:ext>
            </a:extLst>
          </p:cNvPr>
          <p:cNvSpPr txBox="1"/>
          <p:nvPr/>
        </p:nvSpPr>
        <p:spPr>
          <a:xfrm rot="20522904">
            <a:off x="3910590" y="2380986"/>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 </a:t>
            </a:r>
          </a:p>
        </p:txBody>
      </p:sp>
      <p:graphicFrame>
        <p:nvGraphicFramePr>
          <p:cNvPr id="4" name="Tableau 3"/>
          <p:cNvGraphicFramePr>
            <a:graphicFrameLocks noGrp="1"/>
          </p:cNvGraphicFramePr>
          <p:nvPr>
            <p:extLst>
              <p:ext uri="{D42A27DB-BD31-4B8C-83A1-F6EECF244321}">
                <p14:modId xmlns:p14="http://schemas.microsoft.com/office/powerpoint/2010/main" val="570825050"/>
              </p:ext>
            </p:extLst>
          </p:nvPr>
        </p:nvGraphicFramePr>
        <p:xfrm>
          <a:off x="439184" y="1857166"/>
          <a:ext cx="11022714" cy="367758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5917652">
                  <a:extLst>
                    <a:ext uri="{9D8B030D-6E8A-4147-A177-3AD203B41FA5}">
                      <a16:colId xmlns:a16="http://schemas.microsoft.com/office/drawing/2014/main" val="20001"/>
                    </a:ext>
                  </a:extLst>
                </a:gridCol>
                <a:gridCol w="1411357">
                  <a:extLst>
                    <a:ext uri="{9D8B030D-6E8A-4147-A177-3AD203B41FA5}">
                      <a16:colId xmlns:a16="http://schemas.microsoft.com/office/drawing/2014/main" val="20002"/>
                    </a:ext>
                  </a:extLst>
                </a:gridCol>
                <a:gridCol w="23278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2">
                            <a:extLst>
                              <a:ext uri="{A12FA001-AC4F-418D-AE19-62706E023703}">
                                <ahyp:hlinkClr xmlns:ahyp="http://schemas.microsoft.com/office/drawing/2018/hyperlinkcolor" val="tx"/>
                              </a:ext>
                            </a:extLst>
                          </a:hlinkClick>
                        </a:rPr>
                        <a:t>C4-240260</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Rel-18 Revised WID on mission critical system migration and interconnection enhancements</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Nokia, Nokia Shanghai Bell</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6127">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3">
                            <a:extLst>
                              <a:ext uri="{A12FA001-AC4F-418D-AE19-62706E023703}">
                                <ahyp:hlinkClr xmlns:ahyp="http://schemas.microsoft.com/office/drawing/2018/hyperlinkcolor" val="tx"/>
                              </a:ext>
                            </a:extLst>
                          </a:hlinkClick>
                        </a:rPr>
                        <a:t>C4-240559</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Rel-18 Revised WID on CT aspects of enhancement of 5G UE Policy</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Intel</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lnSpc>
                          <a:spcPct val="107000"/>
                        </a:lnSpc>
                        <a:spcAft>
                          <a:spcPts val="800"/>
                        </a:spcAft>
                      </a:pPr>
                      <a:endParaRPr lang="en-US" sz="1600" kern="1200" baseline="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993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4">
                            <a:extLst>
                              <a:ext uri="{A12FA001-AC4F-418D-AE19-62706E023703}">
                                <ahyp:hlinkClr xmlns:ahyp="http://schemas.microsoft.com/office/drawing/2018/hyperlinkcolor" val="tx"/>
                              </a:ext>
                            </a:extLst>
                          </a:hlinkClick>
                        </a:rPr>
                        <a:t>C4-240560</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Rel-18 Revised WID on Next Generation Real time Communication services</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China Mobile</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488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5">
                            <a:extLst>
                              <a:ext uri="{A12FA001-AC4F-418D-AE19-62706E023703}">
                                <ahyp:hlinkClr xmlns:ahyp="http://schemas.microsoft.com/office/drawing/2018/hyperlinkcolor" val="tx"/>
                              </a:ext>
                            </a:extLst>
                          </a:hlinkClick>
                        </a:rPr>
                        <a:t>C4-240471</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Rel-18 Revised WID on Rel-18 Generic Group Management, Exposure and Communication Enhancements</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Huawei</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GB"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488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6">
                            <a:extLst>
                              <a:ext uri="{A12FA001-AC4F-418D-AE19-62706E023703}">
                                <ahyp:hlinkClr xmlns:ahyp="http://schemas.microsoft.com/office/drawing/2018/hyperlinkcolor" val="tx"/>
                              </a:ext>
                            </a:extLst>
                          </a:hlinkClick>
                        </a:rPr>
                        <a:t>C4-240561</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Rel-18 Revised WID on Architecture Enhancements for XR and media services</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China Mobile</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GB"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5750117"/>
                  </a:ext>
                </a:extLst>
              </a:tr>
              <a:tr h="29488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7">
                            <a:extLst>
                              <a:ext uri="{A12FA001-AC4F-418D-AE19-62706E023703}">
                                <ahyp:hlinkClr xmlns:ahyp="http://schemas.microsoft.com/office/drawing/2018/hyperlinkcolor" val="tx"/>
                              </a:ext>
                            </a:extLst>
                          </a:hlinkClick>
                        </a:rPr>
                        <a:t>C4-240562</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Rel-18 Revised WID on CT aspects of Ranging_SL</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Xiaomi</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GB"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2497304"/>
                  </a:ext>
                </a:extLst>
              </a:tr>
              <a:tr h="294885">
                <a:tc>
                  <a:txBody>
                    <a:bodyPr/>
                    <a:lstStyle/>
                    <a:p>
                      <a:pPr marL="0" algn="ctr" defTabSz="914400" rtl="0" eaLnBrk="1" fontAlgn="t" latinLnBrk="0" hangingPunct="1"/>
                      <a:r>
                        <a:rPr lang="en-GB" sz="1600" b="0" i="0" u="none" strike="noStrike" kern="1200" dirty="0">
                          <a:solidFill>
                            <a:schemeClr val="accent1">
                              <a:lumMod val="75000"/>
                            </a:schemeClr>
                          </a:solidFill>
                          <a:effectLst/>
                          <a:latin typeface="+mn-lt"/>
                          <a:ea typeface="+mn-ea"/>
                          <a:cs typeface="+mn-cs"/>
                          <a:hlinkClick r:id="rId8">
                            <a:extLst>
                              <a:ext uri="{A12FA001-AC4F-418D-AE19-62706E023703}">
                                <ahyp:hlinkClr xmlns:ahyp="http://schemas.microsoft.com/office/drawing/2018/hyperlinkcolor" val="tx"/>
                              </a:ext>
                            </a:extLst>
                          </a:hlinkClick>
                        </a:rPr>
                        <a:t>C4-240688</a:t>
                      </a:r>
                      <a:endParaRPr lang="zh-CN" altLang="en-US" sz="1600" b="0" i="0" u="none" strike="noStrike" kern="1200" dirty="0">
                        <a:solidFill>
                          <a:schemeClr val="accent1">
                            <a:lumMod val="7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Rel-18 Revised WID on Enablers for Network Automation for 5G - phase 3</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China Mobile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endParaRPr lang="en-GB"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1363786"/>
                  </a:ext>
                </a:extLst>
              </a:tr>
            </a:tbl>
          </a:graphicData>
        </a:graphic>
      </p:graphicFrame>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(1/2)</a:t>
            </a:r>
          </a:p>
        </p:txBody>
      </p:sp>
      <p:graphicFrame>
        <p:nvGraphicFramePr>
          <p:cNvPr id="8" name="Table 7"/>
          <p:cNvGraphicFramePr>
            <a:graphicFrameLocks noGrp="1"/>
          </p:cNvGraphicFramePr>
          <p:nvPr>
            <p:extLst>
              <p:ext uri="{D42A27DB-BD31-4B8C-83A1-F6EECF244321}">
                <p14:modId xmlns:p14="http://schemas.microsoft.com/office/powerpoint/2010/main" val="2627721420"/>
              </p:ext>
            </p:extLst>
          </p:nvPr>
        </p:nvGraphicFramePr>
        <p:xfrm>
          <a:off x="129207" y="1914274"/>
          <a:ext cx="11820346" cy="3398195"/>
        </p:xfrm>
        <a:graphic>
          <a:graphicData uri="http://schemas.openxmlformats.org/drawingml/2006/table">
            <a:tbl>
              <a:tblPr firstRow="1" firstCol="1" bandRow="1"/>
              <a:tblGrid>
                <a:gridCol w="520193">
                  <a:extLst>
                    <a:ext uri="{9D8B030D-6E8A-4147-A177-3AD203B41FA5}">
                      <a16:colId xmlns:a16="http://schemas.microsoft.com/office/drawing/2014/main" val="37050211"/>
                    </a:ext>
                  </a:extLst>
                </a:gridCol>
                <a:gridCol w="4896635">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5G_eLCS_Ph3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5G_eLCS_Ph3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990077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for 5MBS_Ph2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5MBS_Ph2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CP-232031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042981826"/>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980068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NR_REDCAP_Ph2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NR_REDCAP_Ph2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a:solidFill>
                            <a:schemeClr val="tx1"/>
                          </a:solidFill>
                          <a:effectLst/>
                          <a:latin typeface="Arial" panose="020B0604020202020204" pitchFamily="34" charset="0"/>
                          <a:cs typeface="Arial" panose="020B0604020202020204" pitchFamily="34" charset="0"/>
                        </a:rPr>
                        <a:t>CP-223021</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2507045"/>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990002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UPF enhancement for exposure and SBA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UPEAS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980077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EDGE_Ph2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EDGE_Ph2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CP-233026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en-GB" sz="1000" b="0" i="0" u="none" strike="noStrike" dirty="0">
                          <a:solidFill>
                            <a:srgbClr val="FF0000"/>
                          </a:solidFill>
                          <a:effectLst/>
                          <a:latin typeface="Arial" panose="020B0604020202020204" pitchFamily="34" charset="0"/>
                          <a:cs typeface="Arial" panose="020B0604020202020204" pitchFamily="34" charset="0"/>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732814632"/>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980087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eNSAC</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eNSAC</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97553">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980002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CT aspects on TEI18_MLR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TEI18_MLR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CP-223022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279651093"/>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980004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Enhancement of Shared Data ID and Handling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ShDatID_H</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CP-232030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altLang="zh-CN" sz="1000" b="0" i="0" u="none" strike="noStrike" dirty="0">
                          <a:solidFill>
                            <a:srgbClr val="FF0000"/>
                          </a:solidFill>
                          <a:effectLst/>
                          <a:latin typeface="Arial" panose="020B0604020202020204" pitchFamily="34" charset="0"/>
                          <a:cs typeface="Arial" panose="020B0604020202020204" pitchFamily="34" charset="0"/>
                        </a:rPr>
                        <a:t>100%</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3305058008"/>
                  </a:ext>
                </a:extLst>
              </a:tr>
              <a:tr h="297553">
                <a:tc>
                  <a:txBody>
                    <a:bodyPr/>
                    <a:lstStyle/>
                    <a:p>
                      <a:pPr algn="l" fontAlgn="ctr"/>
                      <a:r>
                        <a:rPr lang="en-US" altLang="zh-CN"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990003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Enhancements on Service-based support for SMS in 5GC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eSMS_SBI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2023-12-15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a:solidFill>
                            <a:schemeClr val="tx1"/>
                          </a:solidFill>
                          <a:effectLst/>
                          <a:latin typeface="Arial" panose="020B0604020202020204" pitchFamily="34" charset="0"/>
                          <a:cs typeface="Arial" panose="020B0604020202020204" pitchFamily="34" charset="0"/>
                        </a:rPr>
                        <a:t>CP-230025</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054168393"/>
                  </a:ext>
                </a:extLst>
              </a:tr>
              <a:tr h="203127">
                <a:tc>
                  <a:txBody>
                    <a:bodyPr/>
                    <a:lstStyle/>
                    <a:p>
                      <a:pPr algn="l" fontAlgn="ctr"/>
                      <a:r>
                        <a:rPr lang="en-US" altLang="zh-CN"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960002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Study on NRF API enhancements to avoid </a:t>
                      </a: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signalling</a:t>
                      </a:r>
                      <a:r>
                        <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and storing of redundant data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ctr"/>
                      <a:r>
                        <a:rPr lang="en-US" sz="11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FS_NRFe</a:t>
                      </a:r>
                      <a:endParaRPr lang="en-US" sz="11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l" fontAlgn="t"/>
                      <a:r>
                        <a:rPr lang="en-GB" sz="1000" b="0" i="0" u="none" strike="noStrike" dirty="0">
                          <a:solidFill>
                            <a:schemeClr val="tx1"/>
                          </a:solidFill>
                          <a:effectLst/>
                          <a:latin typeface="Arial" panose="020B0604020202020204" pitchFamily="34" charset="0"/>
                          <a:cs typeface="Arial" panose="020B0604020202020204" pitchFamily="34" charset="0"/>
                        </a:rPr>
                        <a:t>2023-9-9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CP-231022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r>
                        <a:rPr lang="en-GB" sz="1000" b="0" i="0" u="none" strike="noStrike" dirty="0">
                          <a:solidFill>
                            <a:schemeClr val="tx1"/>
                          </a:solidFill>
                          <a:effectLst/>
                          <a:latin typeface="Arial" panose="020B0604020202020204" pitchFamily="34" charset="0"/>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tc>
                  <a:txBody>
                    <a:bodyPr/>
                    <a:lstStyle/>
                    <a:p>
                      <a:pPr algn="ctr" fontAlgn="t"/>
                      <a:endParaRPr lang="en-GB"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28990038"/>
                  </a:ext>
                </a:extLst>
              </a:tr>
            </a:tbl>
          </a:graphicData>
        </a:graphic>
      </p:graphicFrame>
      <p:sp>
        <p:nvSpPr>
          <p:cNvPr id="6" name="Content Placeholder 2">
            <a:extLst>
              <a:ext uri="{FF2B5EF4-FFF2-40B4-BE49-F238E27FC236}">
                <a16:creationId xmlns:a16="http://schemas.microsoft.com/office/drawing/2014/main" id="{E16664C7-7CA5-9944-5425-F70823A62BA8}"/>
              </a:ext>
            </a:extLst>
          </p:cNvPr>
          <p:cNvSpPr txBox="1">
            <a:spLocks/>
          </p:cNvSpPr>
          <p:nvPr/>
        </p:nvSpPr>
        <p:spPr bwMode="auto">
          <a:xfrm>
            <a:off x="156356" y="5439328"/>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338845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112550</TotalTime>
  <Words>3359</Words>
  <Application>Microsoft Office PowerPoint</Application>
  <PresentationFormat>宽屏</PresentationFormat>
  <Paragraphs>931</Paragraphs>
  <Slides>32</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 </vt:lpstr>
      <vt:lpstr>MS PGothic</vt:lpstr>
      <vt:lpstr>等线</vt:lpstr>
      <vt:lpstr>Arial</vt:lpstr>
      <vt:lpstr>Calibri</vt:lpstr>
      <vt:lpstr>Calibri Light</vt:lpstr>
      <vt:lpstr>Times New Roman</vt:lpstr>
      <vt:lpstr>Office Theme</vt:lpstr>
      <vt:lpstr>CT WG4 Status Report  to TSG CT#103</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 </vt:lpstr>
      <vt:lpstr>Work Plan CT4 Led (1/2)</vt:lpstr>
      <vt:lpstr>Work Plan CT4 Led (2/2)</vt:lpstr>
      <vt:lpstr>Work Plan CT4 Supported (1/3)</vt:lpstr>
      <vt:lpstr>Work Plan CT4 Supported (2/3)</vt:lpstr>
      <vt:lpstr>Work Plan CT4 Supported (3/3)</vt:lpstr>
      <vt:lpstr>Work Plan Highlightings (1/3)</vt:lpstr>
      <vt:lpstr>Work Plan Highlightings (2/3)</vt:lpstr>
      <vt:lpstr>Work Plan Highlightings (3/3)</vt:lpstr>
      <vt:lpstr>TS/TR sent to CT plenary</vt:lpstr>
      <vt:lpstr>Exception sheets to CT plenary</vt:lpstr>
      <vt:lpstr>Release 16 Status</vt:lpstr>
      <vt:lpstr>Release 17 Status</vt:lpstr>
      <vt:lpstr>Release 18 Status</vt:lpstr>
      <vt:lpstr>Backward Incompatible Changes</vt:lpstr>
      <vt:lpstr>For Information to CT </vt:lpstr>
      <vt:lpstr>For Action to CT</vt:lpstr>
      <vt:lpstr>Acknowledgement</vt:lpstr>
      <vt:lpstr>Annex</vt:lpstr>
      <vt:lpstr>CRs for Conditional Approval (1/5)</vt:lpstr>
      <vt:lpstr>CRs for Conditional Approval (2/5)</vt:lpstr>
      <vt:lpstr>CRs for Conditional Approval (3/5)</vt:lpstr>
      <vt:lpstr>CRs for Conditional Approval (4/5)</vt:lpstr>
      <vt:lpstr>CRs for Conditional Approval (5/5)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songyue</cp:lastModifiedBy>
  <cp:revision>2050</cp:revision>
  <cp:lastPrinted>2021-03-17T12:26:32Z</cp:lastPrinted>
  <dcterms:created xsi:type="dcterms:W3CDTF">2010-02-05T13:52:04Z</dcterms:created>
  <dcterms:modified xsi:type="dcterms:W3CDTF">2024-03-08T02:55:36Z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