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31"/>
  </p:notesMasterIdLst>
  <p:handoutMasterIdLst>
    <p:handoutMasterId r:id="rId32"/>
  </p:handoutMasterIdLst>
  <p:sldIdLst>
    <p:sldId id="341" r:id="rId2"/>
    <p:sldId id="296" r:id="rId3"/>
    <p:sldId id="447" r:id="rId4"/>
    <p:sldId id="1131" r:id="rId5"/>
    <p:sldId id="1132" r:id="rId6"/>
    <p:sldId id="275" r:id="rId7"/>
    <p:sldId id="1151" r:id="rId8"/>
    <p:sldId id="1152" r:id="rId9"/>
    <p:sldId id="1133" r:id="rId10"/>
    <p:sldId id="438" r:id="rId11"/>
    <p:sldId id="1134" r:id="rId12"/>
    <p:sldId id="455" r:id="rId13"/>
    <p:sldId id="411" r:id="rId14"/>
    <p:sldId id="1149" r:id="rId15"/>
    <p:sldId id="1150" r:id="rId16"/>
    <p:sldId id="1153" r:id="rId17"/>
    <p:sldId id="450" r:id="rId18"/>
    <p:sldId id="398" r:id="rId19"/>
    <p:sldId id="1154" r:id="rId20"/>
    <p:sldId id="405" r:id="rId21"/>
    <p:sldId id="437" r:id="rId22"/>
    <p:sldId id="407" r:id="rId23"/>
    <p:sldId id="443" r:id="rId24"/>
    <p:sldId id="1148" r:id="rId25"/>
    <p:sldId id="441" r:id="rId26"/>
    <p:sldId id="1144" r:id="rId27"/>
    <p:sldId id="451" r:id="rId28"/>
    <p:sldId id="1155" r:id="rId29"/>
    <p:sldId id="379" r:id="rId3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P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307" autoAdjust="0"/>
    <p:restoredTop sz="96327" autoAdjust="0"/>
  </p:normalViewPr>
  <p:slideViewPr>
    <p:cSldViewPr snapToGrid="0">
      <p:cViewPr varScale="1">
        <p:scale>
          <a:sx n="64" d="100"/>
          <a:sy n="64" d="100"/>
        </p:scale>
        <p:origin x="552" y="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F73CA3DC-EF0C-4E91-BE2C-9A667F4A467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2328" y="31104"/>
            <a:ext cx="36922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</a:t>
            </a:r>
            <a:r>
              <a:rPr lang="sv-SE" altLang="en-US" sz="1200" b="1">
                <a:latin typeface="Arial "/>
              </a:rPr>
              <a:t>TSG </a:t>
            </a:r>
            <a:r>
              <a:rPr lang="en-DE" altLang="en-US" sz="1200" b="1">
                <a:latin typeface="Arial "/>
              </a:rPr>
              <a:t>C</a:t>
            </a:r>
            <a:r>
              <a:rPr lang="en-GB" altLang="en-US" sz="1200" b="1">
                <a:latin typeface="Arial "/>
              </a:rPr>
              <a:t>T</a:t>
            </a:r>
            <a:r>
              <a:rPr lang="sv-SE" altLang="en-US" sz="1200" b="1">
                <a:latin typeface="Arial "/>
              </a:rPr>
              <a:t>#10</a:t>
            </a:r>
            <a:r>
              <a:rPr lang="en-DE" altLang="en-US" sz="1200" b="1">
                <a:latin typeface="Arial "/>
              </a:rPr>
              <a:t>3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DE" altLang="en-US" sz="1200" b="1">
                <a:latin typeface="Arial "/>
              </a:rPr>
              <a:t>M</a:t>
            </a:r>
            <a:r>
              <a:rPr lang="en-GB" altLang="en-US" sz="1200" b="1">
                <a:latin typeface="Arial "/>
              </a:rPr>
              <a:t>a</a:t>
            </a:r>
            <a:r>
              <a:rPr lang="en-DE" altLang="en-US" sz="1200" b="1">
                <a:latin typeface="Arial "/>
              </a:rPr>
              <a:t>a</a:t>
            </a:r>
            <a:r>
              <a:rPr lang="en-GB" altLang="en-US" sz="1200" b="1">
                <a:latin typeface="Arial "/>
              </a:rPr>
              <a:t>s</a:t>
            </a:r>
            <a:r>
              <a:rPr lang="en-DE" altLang="en-US" sz="1200" b="1">
                <a:latin typeface="Arial "/>
              </a:rPr>
              <a:t>t</a:t>
            </a:r>
            <a:r>
              <a:rPr lang="en-GB" altLang="en-US" sz="1200" b="1">
                <a:latin typeface="Arial "/>
              </a:rPr>
              <a:t>r</a:t>
            </a:r>
            <a:r>
              <a:rPr lang="en-DE" altLang="en-US" sz="1200" b="1">
                <a:latin typeface="Arial "/>
              </a:rPr>
              <a:t>i</a:t>
            </a:r>
            <a:r>
              <a:rPr lang="en-GB" altLang="en-US" sz="1200" b="1">
                <a:latin typeface="Arial "/>
              </a:rPr>
              <a:t>c</a:t>
            </a:r>
            <a:r>
              <a:rPr lang="en-DE" altLang="en-US" sz="1200" b="1">
                <a:latin typeface="Arial "/>
              </a:rPr>
              <a:t>h</a:t>
            </a:r>
            <a:r>
              <a:rPr lang="en-GB" altLang="en-US" sz="1200" b="1">
                <a:latin typeface="Arial "/>
              </a:rPr>
              <a:t>t</a:t>
            </a:r>
            <a:r>
              <a:rPr lang="sv-SE" altLang="en-US" sz="1200" b="1">
                <a:latin typeface="Arial "/>
              </a:rPr>
              <a:t>, </a:t>
            </a:r>
            <a:r>
              <a:rPr lang="en-DE" altLang="en-US" sz="1200" b="1">
                <a:latin typeface="Arial "/>
              </a:rPr>
              <a:t>N</a:t>
            </a:r>
            <a:r>
              <a:rPr lang="en-GB" altLang="en-US" sz="1200" b="1">
                <a:latin typeface="Arial "/>
              </a:rPr>
              <a:t>L</a:t>
            </a:r>
            <a:r>
              <a:rPr lang="sv-SE" altLang="en-US" sz="1200" b="1">
                <a:latin typeface="Arial "/>
              </a:rPr>
              <a:t>; </a:t>
            </a:r>
            <a:r>
              <a:rPr lang="en-DE" altLang="en-US" sz="1200" b="1">
                <a:latin typeface="Arial "/>
              </a:rPr>
              <a:t>18</a:t>
            </a:r>
            <a:r>
              <a:rPr lang="sv-SE" altLang="en-US" sz="1200" b="1">
                <a:latin typeface="Arial "/>
              </a:rPr>
              <a:t> – </a:t>
            </a:r>
            <a:r>
              <a:rPr lang="en-DE" altLang="en-US" sz="1200" b="1">
                <a:latin typeface="Arial "/>
              </a:rPr>
              <a:t>19</a:t>
            </a:r>
            <a:r>
              <a:rPr lang="sv-SE" altLang="en-US" sz="1200" b="1">
                <a:latin typeface="Arial "/>
              </a:rPr>
              <a:t> </a:t>
            </a:r>
            <a:r>
              <a:rPr lang="en-DE" altLang="en-US" sz="1200" b="1">
                <a:latin typeface="Arial "/>
              </a:rPr>
              <a:t>M</a:t>
            </a:r>
            <a:r>
              <a:rPr lang="en-GB" altLang="en-US" sz="1200" b="1">
                <a:latin typeface="Arial "/>
              </a:rPr>
              <a:t>a</a:t>
            </a:r>
            <a:r>
              <a:rPr lang="en-DE" altLang="en-US" sz="1200" b="1">
                <a:latin typeface="Arial "/>
              </a:rPr>
              <a:t>r</a:t>
            </a:r>
            <a:r>
              <a:rPr lang="en-GB" altLang="en-US" sz="1200" b="1">
                <a:latin typeface="Arial "/>
              </a:rPr>
              <a:t>c</a:t>
            </a:r>
            <a:r>
              <a:rPr lang="en-DE" altLang="en-US" sz="1200" b="1">
                <a:latin typeface="Arial "/>
              </a:rPr>
              <a:t>h</a:t>
            </a:r>
            <a:r>
              <a:rPr lang="sv-SE" altLang="en-US" sz="1200" b="1">
                <a:latin typeface="Arial "/>
              </a:rPr>
              <a:t> 202</a:t>
            </a:r>
            <a:r>
              <a:rPr lang="en-DE" altLang="en-US" sz="1200" b="1">
                <a:latin typeface="Arial "/>
              </a:rPr>
              <a:t>4</a:t>
            </a:r>
            <a:endParaRPr lang="sv-SE" altLang="en-US" sz="1200" b="1" dirty="0">
              <a:latin typeface="Arial "/>
            </a:endParaRPr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F87ED4-7EE2-4712-BFB9-ADFDB81C5BC1}"/>
              </a:ext>
            </a:extLst>
          </p:cNvPr>
          <p:cNvSpPr txBox="1"/>
          <p:nvPr userDrawn="1"/>
        </p:nvSpPr>
        <p:spPr>
          <a:xfrm>
            <a:off x="9913373" y="0"/>
            <a:ext cx="1440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DE" sz="1800" kern="12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C</a:t>
            </a:r>
            <a:r>
              <a:rPr lang="en-GB" sz="1800" kern="12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P</a:t>
            </a:r>
            <a:r>
              <a:rPr lang="en-DE" sz="1800" kern="12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-240009</a:t>
            </a: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component/sppagebuilder/?view=page&amp;id=753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doc/rfc9202/" TargetMode="External"/><Relationship Id="rId2" Type="http://schemas.openxmlformats.org/officeDocument/2006/relationships/hyperlink" Target="https://datatracker.ietf.org/doc/rfc9201/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datatracker.ietf.org/doc/rfc9203/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datatracker.ietf.org/doc/rfc9430/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doc/draft-boro-opsawg-teas-attachment-circuit/" TargetMode="External"/><Relationship Id="rId2" Type="http://schemas.openxmlformats.org/officeDocument/2006/relationships/hyperlink" Target="https://datatracker.ietf.org/doc/draft-ietf-quic-multipath/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datatracker.ietf.org/doc/draft-jesske-update-p-visited-network/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s://datatracker.ietf.org/doc/draft-schwarz-mmusic-sdp-for-gw/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datatracker.ietf.org/group/ietf3gpp/about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liaison/1858/" TargetMode="External"/><Relationship Id="rId2" Type="http://schemas.openxmlformats.org/officeDocument/2006/relationships/hyperlink" Target="https://datatracker.ietf.org/liaison/1854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atatracker.ietf.org/meeting/interim-2023-tsvwg-01/session/tsvwg" TargetMode="External"/><Relationship Id="rId4" Type="http://schemas.openxmlformats.org/officeDocument/2006/relationships/hyperlink" Target="https://datatracker.ietf.org/liaison/1851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doc/draft-ma-netmod-immutable-flag/" TargetMode="External"/><Relationship Id="rId2" Type="http://schemas.openxmlformats.org/officeDocument/2006/relationships/hyperlink" Target="https://datatracker.ietf.org/liaison/1818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author-tools.ietf.org/iddiff?url2=draft-ma-netmod-immutable-flag-09" TargetMode="External"/><Relationship Id="rId4" Type="http://schemas.openxmlformats.org/officeDocument/2006/relationships/hyperlink" Target="https://datatracker.ietf.org/doc/draft-ma-netmod-immutable-flag/08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datatracker.ietf.org/liaison/1861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CE6F761F-73A8-FFE8-8A33-56DE0ED6050D}"/>
              </a:ext>
            </a:extLst>
          </p:cNvPr>
          <p:cNvSpPr txBox="1">
            <a:spLocks/>
          </p:cNvSpPr>
          <p:nvPr/>
        </p:nvSpPr>
        <p:spPr bwMode="auto">
          <a:xfrm>
            <a:off x="1099850" y="1122363"/>
            <a:ext cx="9992299" cy="238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en-US" altLang="en-US" dirty="0"/>
              <a:t>IETF Status Report </a:t>
            </a:r>
            <a:br>
              <a:rPr lang="en-US" altLang="en-US" dirty="0"/>
            </a:br>
            <a:r>
              <a:rPr lang="en-US" altLang="en-US" dirty="0"/>
              <a:t>to TSG CT/SA</a:t>
            </a:r>
            <a:r>
              <a:rPr lang="en-US" altLang="en-US"/>
              <a:t>#10</a:t>
            </a:r>
            <a:r>
              <a:rPr lang="en-DE" altLang="en-US"/>
              <a:t>3</a:t>
            </a:r>
            <a:endParaRPr lang="fr-FR" altLang="fr-FR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185BBAFF-09A0-0F5A-632C-5C723C05B235}"/>
              </a:ext>
            </a:extLst>
          </p:cNvPr>
          <p:cNvSpPr txBox="1">
            <a:spLocks/>
          </p:cNvSpPr>
          <p:nvPr/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Tx/>
              <a:buNone/>
            </a:pPr>
            <a:r>
              <a:rPr lang="en-DE" altLang="fr-FR" dirty="0"/>
              <a:t>P</a:t>
            </a:r>
            <a:r>
              <a:rPr lang="en-GB" altLang="fr-FR" dirty="0"/>
              <a:t>e</a:t>
            </a:r>
            <a:r>
              <a:rPr lang="en-DE" altLang="fr-FR" dirty="0"/>
              <a:t>t</a:t>
            </a:r>
            <a:r>
              <a:rPr lang="en-GB" altLang="fr-FR" dirty="0"/>
              <a:t>e</a:t>
            </a:r>
            <a:r>
              <a:rPr lang="en-DE" altLang="fr-FR" dirty="0"/>
              <a:t>r </a:t>
            </a:r>
            <a:r>
              <a:rPr lang="en-GB" altLang="fr-FR" dirty="0"/>
              <a:t>S</a:t>
            </a:r>
            <a:r>
              <a:rPr lang="en-DE" altLang="fr-FR" dirty="0"/>
              <a:t>c</a:t>
            </a:r>
            <a:r>
              <a:rPr lang="en-GB" altLang="fr-FR" dirty="0"/>
              <a:t>h</a:t>
            </a:r>
            <a:r>
              <a:rPr lang="en-DE" altLang="fr-FR" dirty="0"/>
              <a:t>m</a:t>
            </a:r>
            <a:r>
              <a:rPr lang="en-GB" altLang="fr-FR" dirty="0"/>
              <a:t>i</a:t>
            </a:r>
            <a:r>
              <a:rPr lang="en-DE" altLang="fr-FR" dirty="0"/>
              <a:t>t</a:t>
            </a:r>
            <a:r>
              <a:rPr lang="en-GB" altLang="fr-FR" dirty="0"/>
              <a:t>t</a:t>
            </a:r>
            <a:r>
              <a:rPr lang="fr-FR" altLang="fr-FR" dirty="0"/>
              <a:t> (3GPP Liaison Manager to IETF)</a:t>
            </a:r>
          </a:p>
          <a:p>
            <a:pPr algn="ctr">
              <a:buFontTx/>
              <a:buNone/>
            </a:pPr>
            <a:r>
              <a:rPr lang="fr-FR" altLang="fr-FR" dirty="0"/>
              <a:t>Charles Eckel (IETF Liaison Manager to 3GPP)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Tracking requests to IANA</a:t>
            </a:r>
          </a:p>
        </p:txBody>
      </p:sp>
    </p:spTree>
    <p:extLst>
      <p:ext uri="{BB962C8B-B14F-4D97-AF65-F5344CB8AC3E}">
        <p14:creationId xmlns:p14="http://schemas.microsoft.com/office/powerpoint/2010/main" val="3566025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416A8-F09A-4C6F-926B-414BFC403C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IANA assignment request handling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626B6D4-55FA-4B43-B455-F093510F3D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Ov</a:t>
            </a:r>
            <a:r>
              <a:rPr lang="en-DE"/>
              <a:t>e</a:t>
            </a:r>
            <a:r>
              <a:rPr lang="en-GB"/>
              <a:t>r</a:t>
            </a:r>
            <a:r>
              <a:rPr lang="en-DE"/>
              <a:t>v</a:t>
            </a:r>
            <a:r>
              <a:rPr lang="en-GB"/>
              <a:t>i</a:t>
            </a:r>
            <a:r>
              <a:rPr lang="en-DE"/>
              <a:t>e</a:t>
            </a:r>
            <a:r>
              <a:rPr lang="en-GB"/>
              <a:t>w</a:t>
            </a:r>
            <a:r>
              <a:rPr lang="en-US"/>
              <a:t>:</a:t>
            </a:r>
            <a:endParaRPr lang="en-US" dirty="0"/>
          </a:p>
          <a:p>
            <a:pPr lvl="1"/>
            <a:r>
              <a:rPr lang="en-US" dirty="0"/>
              <a:t>A lot of IANA assignment requests have been done</a:t>
            </a:r>
          </a:p>
          <a:p>
            <a:pPr lvl="1"/>
            <a:r>
              <a:rPr lang="en-US" dirty="0"/>
              <a:t>Any IANA assignment request must be indicated to the IETF liaison</a:t>
            </a:r>
          </a:p>
          <a:p>
            <a:pPr lvl="1"/>
            <a:r>
              <a:rPr lang="en-US" dirty="0"/>
              <a:t>Template for IANA assignment request as an Appendix included in the </a:t>
            </a:r>
            <a:r>
              <a:rPr lang="en-US"/>
              <a:t>3GPP spec</a:t>
            </a:r>
            <a:r>
              <a:rPr lang="en-DE"/>
              <a:t>i</a:t>
            </a:r>
            <a:r>
              <a:rPr lang="en-GB"/>
              <a:t>f</a:t>
            </a:r>
            <a:r>
              <a:rPr lang="en-DE"/>
              <a:t>i</a:t>
            </a:r>
            <a:r>
              <a:rPr lang="en-GB"/>
              <a:t>c</a:t>
            </a:r>
            <a:r>
              <a:rPr lang="en-DE"/>
              <a:t>a</a:t>
            </a:r>
            <a:r>
              <a:rPr lang="en-GB"/>
              <a:t>t</a:t>
            </a:r>
            <a:r>
              <a:rPr lang="en-DE"/>
              <a:t>i</a:t>
            </a:r>
            <a:r>
              <a:rPr lang="en-GB"/>
              <a:t>o</a:t>
            </a:r>
            <a:r>
              <a:rPr lang="en-DE"/>
              <a:t>n</a:t>
            </a:r>
            <a:r>
              <a:rPr lang="en-GB"/>
              <a:t>s</a:t>
            </a:r>
            <a:r>
              <a:rPr lang="en-DE"/>
              <a:t> </a:t>
            </a:r>
            <a:r>
              <a:rPr lang="en-US"/>
              <a:t>requiring the assignment</a:t>
            </a:r>
            <a:endParaRPr lang="en-DE"/>
          </a:p>
          <a:p>
            <a:pPr lvl="1"/>
            <a:r>
              <a:rPr lang="en-DE"/>
              <a:t>Diameter application identifier request needs to be ad</a:t>
            </a:r>
            <a:r>
              <a:rPr lang="en-GB"/>
              <a:t>d</a:t>
            </a:r>
            <a:r>
              <a:rPr lang="en-DE"/>
              <a:t>e</a:t>
            </a:r>
            <a:r>
              <a:rPr lang="en-GB"/>
              <a:t>d</a:t>
            </a:r>
            <a:r>
              <a:rPr lang="en-DE"/>
              <a:t>/covered.</a:t>
            </a:r>
            <a:endParaRPr lang="en-US" dirty="0"/>
          </a:p>
          <a:p>
            <a:pPr lvl="1"/>
            <a:r>
              <a:rPr lang="en-US"/>
              <a:t>The requests</a:t>
            </a:r>
            <a:r>
              <a:rPr lang="en-DE"/>
              <a:t> </a:t>
            </a:r>
            <a:r>
              <a:rPr lang="en-GB"/>
              <a:t>a</a:t>
            </a:r>
            <a:r>
              <a:rPr lang="en-DE"/>
              <a:t>r</a:t>
            </a:r>
            <a:r>
              <a:rPr lang="en-GB"/>
              <a:t>e</a:t>
            </a:r>
            <a:r>
              <a:rPr lang="en-DE"/>
              <a:t> </a:t>
            </a:r>
            <a:r>
              <a:rPr lang="en-GB"/>
              <a:t>t</a:t>
            </a:r>
            <a:r>
              <a:rPr lang="en-DE"/>
              <a:t>r</a:t>
            </a:r>
            <a:r>
              <a:rPr lang="en-GB"/>
              <a:t>a</a:t>
            </a:r>
            <a:r>
              <a:rPr lang="en-DE"/>
              <a:t>c</a:t>
            </a:r>
            <a:r>
              <a:rPr lang="en-GB"/>
              <a:t>k</a:t>
            </a:r>
            <a:r>
              <a:rPr lang="en-DE"/>
              <a:t>e</a:t>
            </a:r>
            <a:r>
              <a:rPr lang="en-GB"/>
              <a:t>d</a:t>
            </a:r>
            <a:r>
              <a:rPr lang="en-DE"/>
              <a:t> </a:t>
            </a:r>
            <a:r>
              <a:rPr lang="en-GB"/>
              <a:t>b</a:t>
            </a:r>
            <a:r>
              <a:rPr lang="en-DE"/>
              <a:t>y </a:t>
            </a:r>
            <a:r>
              <a:rPr lang="en-GB"/>
              <a:t>M</a:t>
            </a:r>
            <a:r>
              <a:rPr lang="en-DE"/>
              <a:t>C</a:t>
            </a:r>
            <a:r>
              <a:rPr lang="en-GB"/>
              <a:t>C</a:t>
            </a:r>
            <a:r>
              <a:rPr lang="en-DE"/>
              <a:t> </a:t>
            </a:r>
            <a:r>
              <a:rPr lang="en-GB"/>
              <a:t>o</a:t>
            </a:r>
            <a:r>
              <a:rPr lang="en-DE"/>
              <a:t>n </a:t>
            </a:r>
            <a:r>
              <a:rPr lang="en-GB"/>
              <a:t>t</a:t>
            </a:r>
            <a:r>
              <a:rPr lang="en-DE"/>
              <a:t>h</a:t>
            </a:r>
            <a:r>
              <a:rPr lang="en-GB"/>
              <a:t>e</a:t>
            </a:r>
            <a:r>
              <a:rPr lang="en-US"/>
              <a:t> </a:t>
            </a:r>
            <a:r>
              <a:rPr lang="en-US" dirty="0"/>
              <a:t>web page:</a:t>
            </a:r>
            <a:br>
              <a:rPr lang="en-US" dirty="0"/>
            </a:br>
            <a:r>
              <a:rPr lang="en-US" dirty="0"/>
              <a:t> </a:t>
            </a:r>
            <a:r>
              <a:rPr lang="en-US" dirty="0">
                <a:hlinkClick r:id="rId2"/>
              </a:rPr>
              <a:t>IANA Pending Request Registry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4356406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1709739"/>
            <a:ext cx="10515600" cy="4432645"/>
          </a:xfrm>
        </p:spPr>
        <p:txBody>
          <a:bodyPr/>
          <a:lstStyle/>
          <a:p>
            <a:r>
              <a:rPr lang="en-US" dirty="0"/>
              <a:t>IETF Dependencies</a:t>
            </a:r>
            <a:br>
              <a:rPr lang="en-DE" dirty="0"/>
            </a:br>
            <a:br>
              <a:rPr lang="en-DE" dirty="0"/>
            </a:br>
            <a:br>
              <a:rPr lang="en-DE" dirty="0"/>
            </a:b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4444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Published RFCs</a:t>
            </a:r>
          </a:p>
        </p:txBody>
      </p:sp>
    </p:spTree>
    <p:extLst>
      <p:ext uri="{BB962C8B-B14F-4D97-AF65-F5344CB8AC3E}">
        <p14:creationId xmlns:p14="http://schemas.microsoft.com/office/powerpoint/2010/main" val="14466747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Published RFCs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Additional OAuth Parameters for Authorization in Constrained Environments (ACE), </a:t>
            </a:r>
            <a:r>
              <a:rPr lang="en-US" dirty="0">
                <a:highlight>
                  <a:srgbClr val="FFFFFF"/>
                </a:highlight>
                <a:hlinkClick r:id="rId2"/>
              </a:rPr>
              <a:t>RFC </a:t>
            </a:r>
            <a:r>
              <a:rPr lang="en-DE" dirty="0">
                <a:highlight>
                  <a:srgbClr val="FFFFFF"/>
                </a:highlight>
                <a:hlinkClick r:id="rId2"/>
              </a:rPr>
              <a:t>9201</a:t>
            </a:r>
            <a:endParaRPr lang="en-US" dirty="0">
              <a:highlight>
                <a:srgbClr val="FFFFFF"/>
              </a:highlight>
            </a:endParaRPr>
          </a:p>
          <a:p>
            <a:pPr lvl="1"/>
            <a:r>
              <a:rPr lang="en-GB" dirty="0">
                <a:highlight>
                  <a:srgbClr val="FFFFFF"/>
                </a:highlight>
              </a:rPr>
              <a:t>W</a:t>
            </a:r>
            <a:r>
              <a:rPr lang="en-DE" dirty="0">
                <a:highlight>
                  <a:srgbClr val="FFFFFF"/>
                </a:highlight>
              </a:rPr>
              <a:t>a</a:t>
            </a:r>
            <a:r>
              <a:rPr lang="en-GB" dirty="0">
                <a:highlight>
                  <a:srgbClr val="FFFFFF"/>
                </a:highlight>
              </a:rPr>
              <a:t>s</a:t>
            </a:r>
            <a:r>
              <a:rPr lang="en-DE" dirty="0">
                <a:highlight>
                  <a:srgbClr val="FFFFFF"/>
                </a:highlight>
              </a:rPr>
              <a:t> IETF draft: </a:t>
            </a:r>
            <a:r>
              <a:rPr lang="en-GB" dirty="0">
                <a:highlight>
                  <a:srgbClr val="FFFFFF"/>
                </a:highlight>
              </a:rPr>
              <a:t>draft-ietf-ace-oauth-params</a:t>
            </a:r>
            <a:r>
              <a:rPr lang="en-DE" dirty="0">
                <a:highlight>
                  <a:srgbClr val="FFFFFF"/>
                </a:highlight>
              </a:rPr>
              <a:t>-16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Published 0</a:t>
            </a:r>
            <a:r>
              <a:rPr lang="en-DE" dirty="0">
                <a:highlight>
                  <a:srgbClr val="FFFFFF"/>
                </a:highlight>
              </a:rPr>
              <a:t>8</a:t>
            </a:r>
            <a:r>
              <a:rPr lang="en-US" dirty="0">
                <a:highlight>
                  <a:srgbClr val="FFFFFF"/>
                </a:highlight>
              </a:rPr>
              <a:t>/20</a:t>
            </a:r>
            <a:r>
              <a:rPr lang="en-DE" dirty="0">
                <a:highlight>
                  <a:srgbClr val="FFFFFF"/>
                </a:highlight>
              </a:rPr>
              <a:t>22</a:t>
            </a:r>
            <a:endParaRPr lang="en-US" dirty="0">
              <a:highlight>
                <a:srgbClr val="FFFFFF"/>
              </a:highlight>
            </a:endParaRPr>
          </a:p>
          <a:p>
            <a:pPr lvl="1"/>
            <a:r>
              <a:rPr lang="en-US" dirty="0">
                <a:highlight>
                  <a:srgbClr val="FFFFFF"/>
                </a:highlight>
              </a:rPr>
              <a:t>Next step:</a:t>
            </a:r>
            <a:r>
              <a:rPr lang="en-DE" dirty="0">
                <a:highlight>
                  <a:srgbClr val="FFFFFF"/>
                </a:highlight>
              </a:rPr>
              <a:t>  </a:t>
            </a:r>
            <a:r>
              <a:rPr lang="en-US" dirty="0">
                <a:highlight>
                  <a:srgbClr val="FFFFFF"/>
                </a:highlight>
              </a:rPr>
              <a:t>CRs to 33.434</a:t>
            </a:r>
          </a:p>
          <a:p>
            <a:r>
              <a:rPr lang="en-GB" dirty="0">
                <a:highlight>
                  <a:srgbClr val="FFFFFF"/>
                </a:highlight>
              </a:rPr>
              <a:t>Datagram Transport Layer Security (DTLS) Profile for Authentication and Authorization for Constrained Environments (ACE)</a:t>
            </a: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dirty="0">
                <a:highlight>
                  <a:srgbClr val="FFFFFF"/>
                </a:highlight>
                <a:hlinkClick r:id="rId3"/>
              </a:rPr>
              <a:t>RFC </a:t>
            </a:r>
            <a:r>
              <a:rPr lang="en-DE" u="sng" dirty="0">
                <a:solidFill>
                  <a:srgbClr val="0070C0"/>
                </a:solidFill>
                <a:highlight>
                  <a:srgbClr val="FFFFFF"/>
                </a:highlight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920</a:t>
            </a:r>
            <a:r>
              <a:rPr lang="en-DE" u="sng" dirty="0">
                <a:solidFill>
                  <a:srgbClr val="0070C0"/>
                </a:solidFill>
                <a:highlight>
                  <a:srgbClr val="FFFFFF"/>
                </a:highlight>
              </a:rPr>
              <a:t>2</a:t>
            </a:r>
            <a:endParaRPr lang="en-US" u="sng" dirty="0">
              <a:solidFill>
                <a:srgbClr val="0070C0"/>
              </a:solidFill>
              <a:highlight>
                <a:srgbClr val="FFFFFF"/>
              </a:highlight>
            </a:endParaRPr>
          </a:p>
          <a:p>
            <a:pPr lvl="1"/>
            <a:r>
              <a:rPr lang="en-GB" dirty="0">
                <a:highlight>
                  <a:srgbClr val="FFFFFF"/>
                </a:highlight>
              </a:rPr>
              <a:t>W</a:t>
            </a:r>
            <a:r>
              <a:rPr lang="en-DE" dirty="0">
                <a:highlight>
                  <a:srgbClr val="FFFFFF"/>
                </a:highlight>
              </a:rPr>
              <a:t>as 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F </a:t>
            </a:r>
            <a:r>
              <a:rPr lang="en-GB" dirty="0">
                <a:highlight>
                  <a:srgbClr val="FFFFFF"/>
                </a:highlight>
              </a:rPr>
              <a:t>d</a:t>
            </a:r>
            <a:r>
              <a:rPr lang="en-DE" dirty="0">
                <a:highlight>
                  <a:srgbClr val="FFFFFF"/>
                </a:highlight>
              </a:rPr>
              <a:t>r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f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: </a:t>
            </a:r>
            <a:r>
              <a:rPr lang="en-GB" dirty="0">
                <a:highlight>
                  <a:srgbClr val="FFFFFF"/>
                </a:highlight>
              </a:rPr>
              <a:t>draft-ietf-ace-dtls-authorize-18.</a:t>
            </a:r>
            <a:endParaRPr lang="en-DE" dirty="0">
              <a:highlight>
                <a:srgbClr val="FFFFFF"/>
              </a:highlight>
            </a:endParaRPr>
          </a:p>
          <a:p>
            <a:pPr lvl="1"/>
            <a:r>
              <a:rPr lang="en-US" dirty="0">
                <a:highlight>
                  <a:srgbClr val="FFFFFF"/>
                </a:highlight>
              </a:rPr>
              <a:t>Published 0</a:t>
            </a:r>
            <a:r>
              <a:rPr lang="en-DE" dirty="0">
                <a:highlight>
                  <a:srgbClr val="FFFFFF"/>
                </a:highlight>
              </a:rPr>
              <a:t>8</a:t>
            </a:r>
            <a:r>
              <a:rPr lang="en-US" dirty="0">
                <a:highlight>
                  <a:srgbClr val="FFFFFF"/>
                </a:highlight>
              </a:rPr>
              <a:t>/20</a:t>
            </a:r>
            <a:r>
              <a:rPr lang="en-DE" dirty="0">
                <a:highlight>
                  <a:srgbClr val="FFFFFF"/>
                </a:highlight>
              </a:rPr>
              <a:t>22</a:t>
            </a:r>
            <a:endParaRPr lang="en-US" dirty="0">
              <a:highlight>
                <a:srgbClr val="FFFFFF"/>
              </a:highlight>
            </a:endParaRPr>
          </a:p>
          <a:p>
            <a:pPr lvl="1"/>
            <a:r>
              <a:rPr lang="en-US" dirty="0">
                <a:highlight>
                  <a:srgbClr val="FFFFFF"/>
                </a:highlight>
              </a:rPr>
              <a:t>Next step:</a:t>
            </a:r>
            <a:r>
              <a:rPr lang="en-DE" dirty="0">
                <a:highlight>
                  <a:srgbClr val="FFFFFF"/>
                </a:highlight>
              </a:rPr>
              <a:t>   </a:t>
            </a:r>
            <a:r>
              <a:rPr lang="en-US" dirty="0">
                <a:highlight>
                  <a:srgbClr val="FFFFFF"/>
                </a:highlight>
              </a:rPr>
              <a:t>CRs to 33.434</a:t>
            </a:r>
          </a:p>
          <a:p>
            <a:pPr lvl="2"/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122883263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Published RFCs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highlight>
                  <a:srgbClr val="FFFFFF"/>
                </a:highlight>
              </a:rPr>
              <a:t>The Object Security for Constrained RESTful Environments (OSCORE) Profile of the Authentication and Authorization for Constrained Environments (ACE) Framework</a:t>
            </a:r>
            <a:r>
              <a:rPr lang="en-US" dirty="0">
                <a:highlight>
                  <a:srgbClr val="FFFFFF"/>
                </a:highlight>
              </a:rPr>
              <a:t>, </a:t>
            </a:r>
            <a:r>
              <a:rPr lang="en-US" dirty="0">
                <a:highlight>
                  <a:srgbClr val="FFFFFF"/>
                </a:highlight>
                <a:hlinkClick r:id="rId2"/>
              </a:rPr>
              <a:t>RFC </a:t>
            </a:r>
            <a:r>
              <a:rPr lang="en-DE" dirty="0">
                <a:highlight>
                  <a:srgbClr val="FFFFFF"/>
                </a:highlight>
                <a:hlinkClick r:id="rId2"/>
              </a:rPr>
              <a:t>9203</a:t>
            </a:r>
            <a:endParaRPr lang="en-US" dirty="0">
              <a:highlight>
                <a:srgbClr val="FFFFFF"/>
              </a:highlight>
            </a:endParaRPr>
          </a:p>
          <a:p>
            <a:pPr lvl="1"/>
            <a:r>
              <a:rPr lang="en-GB" dirty="0">
                <a:highlight>
                  <a:srgbClr val="FFFFFF"/>
                </a:highlight>
              </a:rPr>
              <a:t>W</a:t>
            </a:r>
            <a:r>
              <a:rPr lang="en-DE" dirty="0">
                <a:highlight>
                  <a:srgbClr val="FFFFFF"/>
                </a:highlight>
              </a:rPr>
              <a:t>as 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F </a:t>
            </a:r>
            <a:r>
              <a:rPr lang="en-GB" dirty="0">
                <a:highlight>
                  <a:srgbClr val="FFFFFF"/>
                </a:highlight>
              </a:rPr>
              <a:t>d</a:t>
            </a:r>
            <a:r>
              <a:rPr lang="en-DE" dirty="0">
                <a:highlight>
                  <a:srgbClr val="FFFFFF"/>
                </a:highlight>
              </a:rPr>
              <a:t>r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f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: </a:t>
            </a:r>
            <a:r>
              <a:rPr lang="en-GB" dirty="0">
                <a:highlight>
                  <a:srgbClr val="FFFFFF"/>
                </a:highlight>
              </a:rPr>
              <a:t>draft-ietf-ace-oscore-profile-19</a:t>
            </a:r>
            <a:endParaRPr lang="en-DE" dirty="0">
              <a:highlight>
                <a:srgbClr val="FFFFFF"/>
              </a:highlight>
            </a:endParaRPr>
          </a:p>
          <a:p>
            <a:pPr lvl="1"/>
            <a:r>
              <a:rPr lang="en-US" dirty="0">
                <a:highlight>
                  <a:srgbClr val="FFFFFF"/>
                </a:highlight>
              </a:rPr>
              <a:t>Published 0</a:t>
            </a:r>
            <a:r>
              <a:rPr lang="en-DE" dirty="0">
                <a:highlight>
                  <a:srgbClr val="FFFFFF"/>
                </a:highlight>
              </a:rPr>
              <a:t>8</a:t>
            </a:r>
            <a:r>
              <a:rPr lang="en-US" dirty="0">
                <a:highlight>
                  <a:srgbClr val="FFFFFF"/>
                </a:highlight>
              </a:rPr>
              <a:t>/20</a:t>
            </a:r>
            <a:r>
              <a:rPr lang="en-DE" dirty="0">
                <a:highlight>
                  <a:srgbClr val="FFFFFF"/>
                </a:highlight>
              </a:rPr>
              <a:t>22</a:t>
            </a:r>
            <a:endParaRPr lang="en-US" dirty="0">
              <a:highlight>
                <a:srgbClr val="FFFFFF"/>
              </a:highlight>
            </a:endParaRPr>
          </a:p>
          <a:p>
            <a:pPr lvl="1"/>
            <a:r>
              <a:rPr lang="en-US" dirty="0">
                <a:highlight>
                  <a:srgbClr val="FFFFFF"/>
                </a:highlight>
              </a:rPr>
              <a:t>Next step:</a:t>
            </a:r>
            <a:r>
              <a:rPr lang="en-DE" dirty="0">
                <a:highlight>
                  <a:srgbClr val="FFFFFF"/>
                </a:highlight>
              </a:rPr>
              <a:t>   </a:t>
            </a:r>
            <a:r>
              <a:rPr lang="en-US" dirty="0">
                <a:highlight>
                  <a:srgbClr val="FFFFFF"/>
                </a:highlight>
              </a:rPr>
              <a:t>CRs to 33.434</a:t>
            </a:r>
            <a:endParaRPr lang="en-DE" dirty="0">
              <a:highlight>
                <a:srgbClr val="FFFFFF"/>
              </a:highlight>
            </a:endParaRPr>
          </a:p>
          <a:p>
            <a:pPr lvl="2"/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4177650341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Published RFCs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highlight>
                  <a:srgbClr val="FFFFFF"/>
                </a:highlight>
              </a:rPr>
              <a:t>Extension </a:t>
            </a:r>
            <a:r>
              <a:rPr lang="en-US" dirty="0">
                <a:highlight>
                  <a:srgbClr val="FFFFFF"/>
                </a:highlight>
              </a:rPr>
              <a:t>of the Datagram Transport Layer Security (DTLS) </a:t>
            </a:r>
            <a:r>
              <a:rPr lang="en-US" dirty="0">
                <a:highlight>
                  <a:srgbClr val="FFFFFF"/>
                </a:highlight>
                <a:hlinkClick r:id="rId2"/>
              </a:rPr>
              <a:t>RFC 9430</a:t>
            </a:r>
            <a:endParaRPr lang="en-US" dirty="0">
              <a:highlight>
                <a:srgbClr val="FFFFFF"/>
              </a:highlight>
            </a:endParaRPr>
          </a:p>
          <a:p>
            <a:pPr lvl="1"/>
            <a:r>
              <a:rPr lang="en-US" dirty="0">
                <a:highlight>
                  <a:srgbClr val="FFFFFF"/>
                </a:highlight>
              </a:rPr>
              <a:t>Published 07/2023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Next step:</a:t>
            </a:r>
          </a:p>
          <a:p>
            <a:pPr lvl="2"/>
            <a:r>
              <a:rPr lang="en-US" dirty="0">
                <a:highlight>
                  <a:srgbClr val="FFFFFF"/>
                </a:highlight>
              </a:rPr>
              <a:t>CR </a:t>
            </a:r>
            <a:r>
              <a:rPr lang="en-US">
                <a:highlight>
                  <a:srgbClr val="FFFFFF"/>
                </a:highlight>
              </a:rPr>
              <a:t>to 33.434</a:t>
            </a:r>
            <a:endParaRPr lang="en-DE">
              <a:highlight>
                <a:srgbClr val="FFFFFF"/>
              </a:highlight>
            </a:endParaRPr>
          </a:p>
          <a:p>
            <a:pPr marL="914400" lvl="2" indent="0">
              <a:buNone/>
            </a:pPr>
            <a:endParaRPr lang="en-DE">
              <a:highlight>
                <a:srgbClr val="FFFFFF"/>
              </a:highlight>
            </a:endParaRPr>
          </a:p>
          <a:p>
            <a:r>
              <a:rPr lang="en-US" altLang="en-US">
                <a:highlight>
                  <a:srgbClr val="FFFFFF"/>
                </a:highlight>
              </a:rPr>
              <a:t>Messaging Use Cases and Extensions for Secure Telephone Identity Revisited (STIR)</a:t>
            </a:r>
            <a:r>
              <a:rPr lang="en-DE" altLang="en-US">
                <a:highlight>
                  <a:srgbClr val="FFFFFF"/>
                </a:highlight>
              </a:rPr>
              <a:t>  </a:t>
            </a:r>
            <a:r>
              <a:rPr lang="en-US" altLang="en-US">
                <a:solidFill>
                  <a:srgbClr val="0070C0"/>
                </a:solidFill>
                <a:latin typeface="Inter"/>
              </a:rPr>
              <a:t>RFC 9475</a:t>
            </a:r>
            <a:endParaRPr lang="en-US">
              <a:solidFill>
                <a:srgbClr val="0070C0"/>
              </a:solidFill>
              <a:highlight>
                <a:srgbClr val="FFFFFF"/>
              </a:highlight>
            </a:endParaRPr>
          </a:p>
          <a:p>
            <a:pPr lvl="1"/>
            <a:r>
              <a:rPr lang="en-DE">
                <a:highlight>
                  <a:srgbClr val="FFFFFF"/>
                </a:highlight>
              </a:rPr>
              <a:t>P</a:t>
            </a:r>
            <a:r>
              <a:rPr lang="en-GB">
                <a:highlight>
                  <a:srgbClr val="FFFFFF"/>
                </a:highlight>
              </a:rPr>
              <a:t>u</a:t>
            </a:r>
            <a:r>
              <a:rPr lang="en-DE">
                <a:highlight>
                  <a:srgbClr val="FFFFFF"/>
                </a:highlight>
              </a:rPr>
              <a:t>b</a:t>
            </a:r>
            <a:r>
              <a:rPr lang="en-GB">
                <a:highlight>
                  <a:srgbClr val="FFFFFF"/>
                </a:highlight>
              </a:rPr>
              <a:t>l</a:t>
            </a:r>
            <a:r>
              <a:rPr lang="en-DE">
                <a:highlight>
                  <a:srgbClr val="FFFFFF"/>
                </a:highlight>
              </a:rPr>
              <a:t>i</a:t>
            </a:r>
            <a:r>
              <a:rPr lang="en-GB">
                <a:highlight>
                  <a:srgbClr val="FFFFFF"/>
                </a:highlight>
              </a:rPr>
              <a:t>s</a:t>
            </a:r>
            <a:r>
              <a:rPr lang="en-DE">
                <a:highlight>
                  <a:srgbClr val="FFFFFF"/>
                </a:highlight>
              </a:rPr>
              <a:t>h</a:t>
            </a:r>
            <a:r>
              <a:rPr lang="en-GB">
                <a:highlight>
                  <a:srgbClr val="FFFFFF"/>
                </a:highlight>
              </a:rPr>
              <a:t>e</a:t>
            </a:r>
            <a:r>
              <a:rPr lang="en-DE">
                <a:highlight>
                  <a:srgbClr val="FFFFFF"/>
                </a:highlight>
              </a:rPr>
              <a:t>d</a:t>
            </a:r>
            <a:r>
              <a:rPr lang="en-US">
                <a:highlight>
                  <a:srgbClr val="FFFFFF"/>
                </a:highlight>
              </a:rPr>
              <a:t>: </a:t>
            </a:r>
            <a:r>
              <a:rPr lang="en-DE">
                <a:highlight>
                  <a:srgbClr val="FFFFFF"/>
                </a:highlight>
              </a:rPr>
              <a:t>12</a:t>
            </a:r>
            <a:r>
              <a:rPr lang="en-US">
                <a:highlight>
                  <a:srgbClr val="FFFFFF"/>
                </a:highlight>
              </a:rPr>
              <a:t>/2023</a:t>
            </a:r>
          </a:p>
          <a:p>
            <a:pPr lvl="1"/>
            <a:r>
              <a:rPr lang="en-US">
                <a:highlight>
                  <a:srgbClr val="FFFFFF"/>
                </a:highlight>
              </a:rPr>
              <a:t>Next steps: </a:t>
            </a:r>
            <a:endParaRPr lang="en-DE">
              <a:highlight>
                <a:srgbClr val="FFFFFF"/>
              </a:highlight>
            </a:endParaRPr>
          </a:p>
          <a:p>
            <a:pPr lvl="2"/>
            <a:r>
              <a:rPr lang="en-US">
                <a:highlight>
                  <a:srgbClr val="FFFFFF"/>
                </a:highlight>
              </a:rPr>
              <a:t>CR to 33.127</a:t>
            </a:r>
          </a:p>
          <a:p>
            <a:pPr marL="914400" lvl="2" indent="0">
              <a:buNone/>
            </a:pPr>
            <a:endParaRPr lang="en-US" dirty="0">
              <a:highlight>
                <a:srgbClr val="FFFFFF"/>
              </a:highlight>
            </a:endParaRPr>
          </a:p>
          <a:p>
            <a:pPr lvl="2"/>
            <a:endParaRPr lang="en-DE" dirty="0"/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EBC2CADF-D47D-4B4D-81C9-5D735A7AF3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56093"/>
            <a:ext cx="184731" cy="56938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>
              <a:ln>
                <a:noFill/>
              </a:ln>
              <a:solidFill>
                <a:srgbClr val="212529"/>
              </a:solidFill>
              <a:effectLst/>
              <a:latin typeface="Inter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3285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36351FF-578A-4A40-88D0-E35FEB699B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IETF reference updates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DBD83E5-1B35-4D87-BDA2-849C5DF5E6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None</a:t>
            </a:r>
          </a:p>
          <a:p>
            <a:pPr lvl="1"/>
            <a:endParaRPr lang="fr-FR" dirty="0"/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4644237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in RFC Editor queue</a:t>
            </a:r>
          </a:p>
        </p:txBody>
      </p:sp>
    </p:spTree>
    <p:extLst>
      <p:ext uri="{BB962C8B-B14F-4D97-AF65-F5344CB8AC3E}">
        <p14:creationId xmlns:p14="http://schemas.microsoft.com/office/powerpoint/2010/main" val="38351629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in RFC Editor queue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draft-ietf-stir-passport-rcd-26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Title: PASSporT Extension for Rich Call Data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Last update: 06/2023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Next steps: Publish as Proposed Standard RFC, CRs to 33.127 and 33.128</a:t>
            </a:r>
          </a:p>
          <a:p>
            <a:r>
              <a:rPr lang="en-US">
                <a:highlight>
                  <a:srgbClr val="FFFFFF"/>
                </a:highlight>
              </a:rPr>
              <a:t>draft-ietf-detnet-yang-</a:t>
            </a:r>
            <a:r>
              <a:rPr lang="en-DE">
                <a:highlight>
                  <a:srgbClr val="FFFFFF"/>
                </a:highlight>
              </a:rPr>
              <a:t>20</a:t>
            </a:r>
            <a:endParaRPr lang="en-US">
              <a:highlight>
                <a:srgbClr val="FFFFFF"/>
              </a:highlight>
            </a:endParaRPr>
          </a:p>
          <a:p>
            <a:pPr lvl="1"/>
            <a:r>
              <a:rPr lang="en-US">
                <a:highlight>
                  <a:srgbClr val="FFFFFF"/>
                </a:highlight>
              </a:rPr>
              <a:t>Title: Deterministic Networking (DetNet) YANG Model</a:t>
            </a:r>
          </a:p>
          <a:p>
            <a:pPr lvl="1"/>
            <a:r>
              <a:rPr lang="en-US">
                <a:highlight>
                  <a:srgbClr val="FFFFFF"/>
                </a:highlight>
              </a:rPr>
              <a:t>Last update: 0</a:t>
            </a:r>
            <a:r>
              <a:rPr lang="en-DE">
                <a:highlight>
                  <a:srgbClr val="FFFFFF"/>
                </a:highlight>
              </a:rPr>
              <a:t>3</a:t>
            </a:r>
            <a:r>
              <a:rPr lang="en-US">
                <a:highlight>
                  <a:srgbClr val="FFFFFF"/>
                </a:highlight>
              </a:rPr>
              <a:t>/202</a:t>
            </a:r>
            <a:r>
              <a:rPr lang="en-DE">
                <a:highlight>
                  <a:srgbClr val="FFFFFF"/>
                </a:highlight>
              </a:rPr>
              <a:t>4</a:t>
            </a:r>
            <a:r>
              <a:rPr lang="en-US">
                <a:highlight>
                  <a:srgbClr val="FFFFFF"/>
                </a:highlight>
              </a:rPr>
              <a:t>, addressing AD evaluation and feedback </a:t>
            </a:r>
            <a:endParaRPr lang="en-DE">
              <a:highlight>
                <a:srgbClr val="FFFFFF"/>
              </a:highlight>
            </a:endParaRPr>
          </a:p>
          <a:p>
            <a:pPr lvl="1"/>
            <a:r>
              <a:rPr lang="en-US"/>
              <a:t>Next step:</a:t>
            </a:r>
          </a:p>
          <a:p>
            <a:pPr lvl="2"/>
            <a:r>
              <a:rPr lang="en-US"/>
              <a:t>Publish as Proposed Standard RFC </a:t>
            </a:r>
          </a:p>
          <a:p>
            <a:pPr lvl="2"/>
            <a:r>
              <a:rPr lang="en-US"/>
              <a:t>CRs to 23.501, 23.503, 29.513 and 29.565</a:t>
            </a:r>
            <a:endParaRPr lang="en-GB"/>
          </a:p>
          <a:p>
            <a:pPr lvl="1"/>
            <a:endParaRPr lang="en-DE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076846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3GPP-IETF Coordination</a:t>
            </a:r>
            <a:endParaRPr lang="fr-FR" dirty="0"/>
          </a:p>
          <a:p>
            <a:pPr lvl="0"/>
            <a:r>
              <a:rPr lang="en-US" dirty="0"/>
              <a:t>Ongoing Liaison Statements exchanged between IETF and 3GPP</a:t>
            </a:r>
            <a:endParaRPr lang="fr-FR" dirty="0"/>
          </a:p>
          <a:p>
            <a:pPr lvl="0"/>
            <a:r>
              <a:rPr lang="en-US" dirty="0"/>
              <a:t>Ongoing IANA action</a:t>
            </a:r>
            <a:endParaRPr lang="fr-FR" dirty="0"/>
          </a:p>
          <a:p>
            <a:pPr lvl="0"/>
            <a:r>
              <a:rPr lang="en-US" dirty="0"/>
              <a:t>Status of the 3GPP-IETF dependencies</a:t>
            </a:r>
            <a:endParaRPr lang="fr-FR" dirty="0"/>
          </a:p>
          <a:p>
            <a:r>
              <a:rPr lang="fr-FR" dirty="0"/>
              <a:t>AoB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658283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under IESG review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205990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under IESG review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highlight>
                  <a:srgbClr val="FFFFFF"/>
                </a:highlight>
              </a:rPr>
              <a:t> </a:t>
            </a:r>
            <a:r>
              <a:rPr lang="en-US" dirty="0"/>
              <a:t>		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1138125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Active WG documents</a:t>
            </a:r>
          </a:p>
        </p:txBody>
      </p:sp>
    </p:spTree>
    <p:extLst>
      <p:ext uri="{BB962C8B-B14F-4D97-AF65-F5344CB8AC3E}">
        <p14:creationId xmlns:p14="http://schemas.microsoft.com/office/powerpoint/2010/main" val="33598270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003CB1-C825-43FC-AB97-E8C8097E0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Active WG document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1F4ED6-9688-4425-86F0-765B5FF70C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  <a:hlinkClick r:id="rId2"/>
              </a:rPr>
              <a:t>draft-ietf-quic-multipath</a:t>
            </a:r>
            <a:endParaRPr lang="en-US" dirty="0">
              <a:highlight>
                <a:srgbClr val="FFFFFF"/>
              </a:highlight>
            </a:endParaRPr>
          </a:p>
          <a:p>
            <a:pPr lvl="1"/>
            <a:r>
              <a:rPr lang="en-US" dirty="0">
                <a:highlight>
                  <a:srgbClr val="FFFFFF"/>
                </a:highlight>
              </a:rPr>
              <a:t>Title: Multipath Extension for QUIC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Status: WG document, draft-ietf-quic-multipath-0</a:t>
            </a:r>
            <a:r>
              <a:rPr lang="en-DE" dirty="0">
                <a:highlight>
                  <a:srgbClr val="FFFFFF"/>
                </a:highlight>
              </a:rPr>
              <a:t>6</a:t>
            </a:r>
            <a:r>
              <a:rPr lang="en-US" dirty="0">
                <a:highlight>
                  <a:srgbClr val="FFFFFF"/>
                </a:highlight>
              </a:rPr>
              <a:t> posted </a:t>
            </a:r>
            <a:r>
              <a:rPr lang="en-DE" dirty="0">
                <a:highlight>
                  <a:srgbClr val="FFFFFF"/>
                </a:highlight>
              </a:rPr>
              <a:t>10</a:t>
            </a:r>
            <a:r>
              <a:rPr lang="en-US" dirty="0">
                <a:highlight>
                  <a:srgbClr val="FFFFFF"/>
                </a:highlight>
              </a:rPr>
              <a:t>/2023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Next step: </a:t>
            </a:r>
            <a:r>
              <a:rPr lang="en-DE" dirty="0">
                <a:highlight>
                  <a:srgbClr val="FFFFFF"/>
                </a:highlight>
              </a:rPr>
              <a:t>W</a:t>
            </a:r>
            <a:r>
              <a:rPr lang="en-GB" dirty="0">
                <a:highlight>
                  <a:srgbClr val="FFFFFF"/>
                </a:highlight>
              </a:rPr>
              <a:t>G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r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v</a:t>
            </a:r>
            <a:r>
              <a:rPr lang="en-DE" dirty="0">
                <a:highlight>
                  <a:srgbClr val="FFFFFF"/>
                </a:highlight>
              </a:rPr>
              <a:t>i</a:t>
            </a:r>
            <a:r>
              <a:rPr lang="en-GB" dirty="0">
                <a:highlight>
                  <a:srgbClr val="FFFFFF"/>
                </a:highlight>
              </a:rPr>
              <a:t>e</a:t>
            </a:r>
            <a:r>
              <a:rPr lang="en-DE" dirty="0">
                <a:highlight>
                  <a:srgbClr val="FFFFFF"/>
                </a:highlight>
              </a:rPr>
              <a:t>w</a:t>
            </a:r>
            <a:r>
              <a:rPr lang="en-US" dirty="0">
                <a:highlight>
                  <a:srgbClr val="FFFFFF"/>
                </a:highlight>
              </a:rPr>
              <a:t>, IESG review, RFC publication, SA2 CR to 23.501</a:t>
            </a:r>
          </a:p>
          <a:p>
            <a:r>
              <a:rPr lang="en-US" dirty="0">
                <a:highlight>
                  <a:srgbClr val="FFFFFF"/>
                </a:highlight>
                <a:hlinkClick r:id="rId3"/>
              </a:rPr>
              <a:t>draft-boro-opsawg-teas-attachment-circuit</a:t>
            </a:r>
            <a:r>
              <a:rPr lang="en-US" dirty="0">
                <a:highlight>
                  <a:srgbClr val="FFFFFF"/>
                </a:highlight>
              </a:rPr>
              <a:t>		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Title: </a:t>
            </a:r>
            <a:r>
              <a:rPr lang="en-US" altLang="zh-CN" dirty="0">
                <a:highlight>
                  <a:srgbClr val="FFFFFF"/>
                </a:highlight>
              </a:rPr>
              <a:t>YANG Data Models for 'Attachment Circuits'-as-a-Service (ACaaS)</a:t>
            </a:r>
            <a:endParaRPr lang="en-US" dirty="0">
              <a:highlight>
                <a:srgbClr val="FFFFFF"/>
              </a:highlight>
            </a:endParaRPr>
          </a:p>
          <a:p>
            <a:pPr lvl="1"/>
            <a:r>
              <a:rPr lang="en-US" dirty="0">
                <a:highlight>
                  <a:srgbClr val="FFFFFF"/>
                </a:highlight>
              </a:rPr>
              <a:t>Status: draft-boro-opsawg-teas-attachment-circuit-07 posted 07/2023</a:t>
            </a:r>
            <a:endParaRPr lang="en-DE" dirty="0">
              <a:highlight>
                <a:srgbClr val="FFFFFF"/>
              </a:highlight>
            </a:endParaRPr>
          </a:p>
          <a:p>
            <a:pPr marL="457200" lvl="1" indent="0">
              <a:buNone/>
            </a:pPr>
            <a:r>
              <a:rPr lang="en-DE" dirty="0">
                <a:highlight>
                  <a:srgbClr val="FFFFFF"/>
                </a:highlight>
              </a:rPr>
              <a:t>	Ch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nged to: </a:t>
            </a:r>
            <a:r>
              <a:rPr lang="en-GB">
                <a:highlight>
                  <a:srgbClr val="FFFFFF"/>
                </a:highlight>
              </a:rPr>
              <a:t>draft-ietf-opsawg-teas-attachment-circuit</a:t>
            </a:r>
            <a:r>
              <a:rPr lang="en-DE">
                <a:highlight>
                  <a:srgbClr val="FFFFFF"/>
                </a:highlight>
              </a:rPr>
              <a:t>-07 </a:t>
            </a:r>
            <a:r>
              <a:rPr lang="en-GB" dirty="0">
                <a:highlight>
                  <a:srgbClr val="FFFFFF"/>
                </a:highlight>
              </a:rPr>
              <a:t>p</a:t>
            </a:r>
            <a:r>
              <a:rPr lang="en-DE" dirty="0">
                <a:highlight>
                  <a:srgbClr val="FFFFFF"/>
                </a:highlight>
              </a:rPr>
              <a:t>o</a:t>
            </a:r>
            <a:r>
              <a:rPr lang="en-GB" dirty="0">
                <a:highlight>
                  <a:srgbClr val="FFFFFF"/>
                </a:highlight>
              </a:rPr>
              <a:t>s</a:t>
            </a:r>
            <a:r>
              <a:rPr lang="en-DE" dirty="0">
                <a:highlight>
                  <a:srgbClr val="FFFFFF"/>
                </a:highlight>
              </a:rPr>
              <a:t>t</a:t>
            </a:r>
            <a:r>
              <a:rPr lang="en-GB" dirty="0">
                <a:highlight>
                  <a:srgbClr val="FFFFFF"/>
                </a:highlight>
              </a:rPr>
              <a:t>e</a:t>
            </a:r>
            <a:r>
              <a:rPr lang="en-DE">
                <a:highlight>
                  <a:srgbClr val="FFFFFF"/>
                </a:highlight>
              </a:rPr>
              <a:t>d 03/24</a:t>
            </a:r>
            <a:endParaRPr lang="en-US" dirty="0">
              <a:highlight>
                <a:srgbClr val="FFFFFF"/>
              </a:highlight>
            </a:endParaRPr>
          </a:p>
          <a:p>
            <a:pPr lvl="1"/>
            <a:r>
              <a:rPr lang="en-US" dirty="0">
                <a:highlight>
                  <a:srgbClr val="FFFFFF"/>
                </a:highlight>
              </a:rPr>
              <a:t>Next steps: WG adoption updates, IESG review, RFC publication, SA5 CR to 28.541</a:t>
            </a:r>
          </a:p>
          <a:p>
            <a:endParaRPr lang="en-US" dirty="0">
              <a:highlight>
                <a:srgbClr val="FFFF00"/>
              </a:highlight>
            </a:endParaRPr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33742619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003CB1-C825-43FC-AB97-E8C8097E0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Active WG document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1F4ED6-9688-4425-86F0-765B5FF70C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  <a:hlinkClick r:id="rId2"/>
              </a:rPr>
              <a:t>draft-jesske-update-p-visited-network</a:t>
            </a:r>
            <a:r>
              <a:rPr lang="en-US" dirty="0">
                <a:highlight>
                  <a:srgbClr val="FFFFFF"/>
                </a:highlight>
              </a:rPr>
              <a:t>	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Title: Update to P-Visited-Network-ID in SIP Requests and Responses</a:t>
            </a:r>
          </a:p>
          <a:p>
            <a:pPr lvl="1"/>
            <a:r>
              <a:rPr lang="en-US">
                <a:highlight>
                  <a:srgbClr val="FFFFFF"/>
                </a:highlight>
              </a:rPr>
              <a:t>Agreement to handle within SIPCORE at IETF 116 coordination meeting</a:t>
            </a:r>
          </a:p>
          <a:p>
            <a:pPr lvl="1"/>
            <a:r>
              <a:rPr lang="en-US">
                <a:highlight>
                  <a:srgbClr val="FFFFFF"/>
                </a:highlight>
              </a:rPr>
              <a:t>Status: </a:t>
            </a:r>
            <a:r>
              <a:rPr lang="en-DE">
                <a:highlight>
                  <a:srgbClr val="FFFFFF"/>
                </a:highlight>
              </a:rPr>
              <a:t>s</a:t>
            </a:r>
            <a:r>
              <a:rPr lang="en-GB">
                <a:highlight>
                  <a:srgbClr val="FFFFFF"/>
                </a:highlight>
              </a:rPr>
              <a:t>t</a:t>
            </a:r>
            <a:r>
              <a:rPr lang="en-DE">
                <a:highlight>
                  <a:srgbClr val="FFFFFF"/>
                </a:highlight>
              </a:rPr>
              <a:t>i</a:t>
            </a:r>
            <a:r>
              <a:rPr lang="en-GB">
                <a:highlight>
                  <a:srgbClr val="FFFFFF"/>
                </a:highlight>
              </a:rPr>
              <a:t>l</a:t>
            </a:r>
            <a:r>
              <a:rPr lang="en-DE">
                <a:highlight>
                  <a:srgbClr val="FFFFFF"/>
                </a:highlight>
              </a:rPr>
              <a:t>l </a:t>
            </a:r>
            <a:r>
              <a:rPr lang="en-GB">
                <a:highlight>
                  <a:srgbClr val="FFFFFF"/>
                </a:highlight>
              </a:rPr>
              <a:t>n</a:t>
            </a:r>
            <a:r>
              <a:rPr lang="en-DE">
                <a:highlight>
                  <a:srgbClr val="FFFFFF"/>
                </a:highlight>
              </a:rPr>
              <a:t>o </a:t>
            </a:r>
            <a:r>
              <a:rPr lang="en-US">
                <a:highlight>
                  <a:srgbClr val="FFFFFF"/>
                </a:highlight>
              </a:rPr>
              <a:t>SIPCORE draft with official status</a:t>
            </a:r>
            <a:r>
              <a:rPr lang="en-US">
                <a:solidFill>
                  <a:srgbClr val="000000"/>
                </a:solidFill>
                <a:effectLst/>
              </a:rPr>
              <a:t>, </a:t>
            </a:r>
            <a:r>
              <a:rPr lang="en-GB"/>
              <a:t>draft-jesske-update-p-visited-network-07</a:t>
            </a:r>
            <a:r>
              <a:rPr lang="en-DE"/>
              <a:t>  </a:t>
            </a:r>
            <a:r>
              <a:rPr lang="en-GB"/>
              <a:t>p</a:t>
            </a:r>
            <a:r>
              <a:rPr lang="en-DE"/>
              <a:t>o</a:t>
            </a:r>
            <a:r>
              <a:rPr lang="en-GB"/>
              <a:t>s</a:t>
            </a:r>
            <a:r>
              <a:rPr lang="en-DE"/>
              <a:t>t</a:t>
            </a:r>
            <a:r>
              <a:rPr lang="en-GB"/>
              <a:t>e</a:t>
            </a:r>
            <a:r>
              <a:rPr lang="en-DE"/>
              <a:t>d 12/23</a:t>
            </a:r>
            <a:endParaRPr lang="en-US" dirty="0">
              <a:highlight>
                <a:srgbClr val="FFFFFF"/>
              </a:highlight>
            </a:endParaRPr>
          </a:p>
          <a:p>
            <a:pPr lvl="1"/>
            <a:r>
              <a:rPr lang="en-US" dirty="0">
                <a:highlight>
                  <a:srgbClr val="FFFFFF"/>
                </a:highlight>
              </a:rPr>
              <a:t>Next </a:t>
            </a:r>
            <a:r>
              <a:rPr lang="en-US">
                <a:highlight>
                  <a:srgbClr val="FFFFFF"/>
                </a:highlight>
              </a:rPr>
              <a:t>steps:</a:t>
            </a:r>
            <a:r>
              <a:rPr lang="en-DE">
                <a:highlight>
                  <a:srgbClr val="FFFFFF"/>
                </a:highlight>
              </a:rPr>
              <a:t> </a:t>
            </a:r>
            <a:r>
              <a:rPr lang="en-GB">
                <a:highlight>
                  <a:srgbClr val="FFFFFF"/>
                </a:highlight>
              </a:rPr>
              <a:t>W</a:t>
            </a:r>
            <a:r>
              <a:rPr lang="en-DE">
                <a:highlight>
                  <a:srgbClr val="FFFFFF"/>
                </a:highlight>
              </a:rPr>
              <a:t>G </a:t>
            </a:r>
            <a:r>
              <a:rPr lang="en-GB">
                <a:highlight>
                  <a:srgbClr val="FFFFFF"/>
                </a:highlight>
              </a:rPr>
              <a:t>a</a:t>
            </a:r>
            <a:r>
              <a:rPr lang="en-DE">
                <a:highlight>
                  <a:srgbClr val="FFFFFF"/>
                </a:highlight>
              </a:rPr>
              <a:t>d</a:t>
            </a:r>
            <a:r>
              <a:rPr lang="en-GB">
                <a:highlight>
                  <a:srgbClr val="FFFFFF"/>
                </a:highlight>
              </a:rPr>
              <a:t>o</a:t>
            </a:r>
            <a:r>
              <a:rPr lang="en-DE">
                <a:highlight>
                  <a:srgbClr val="FFFFFF"/>
                </a:highlight>
              </a:rPr>
              <a:t>p</a:t>
            </a:r>
            <a:r>
              <a:rPr lang="en-GB">
                <a:highlight>
                  <a:srgbClr val="FFFFFF"/>
                </a:highlight>
              </a:rPr>
              <a:t>t</a:t>
            </a:r>
            <a:r>
              <a:rPr lang="en-DE">
                <a:highlight>
                  <a:srgbClr val="FFFFFF"/>
                </a:highlight>
              </a:rPr>
              <a:t>i</a:t>
            </a:r>
            <a:r>
              <a:rPr lang="en-GB">
                <a:highlight>
                  <a:srgbClr val="FFFFFF"/>
                </a:highlight>
              </a:rPr>
              <a:t>o</a:t>
            </a:r>
            <a:r>
              <a:rPr lang="en-DE">
                <a:highlight>
                  <a:srgbClr val="FFFFFF"/>
                </a:highlight>
              </a:rPr>
              <a:t>n, </a:t>
            </a:r>
            <a:r>
              <a:rPr lang="en-US">
                <a:highlight>
                  <a:srgbClr val="FFFFFF"/>
                </a:highlight>
              </a:rPr>
              <a:t>additional </a:t>
            </a:r>
            <a:r>
              <a:rPr lang="en-US" dirty="0">
                <a:highlight>
                  <a:srgbClr val="FFFFFF"/>
                </a:highlight>
              </a:rPr>
              <a:t>WG review, IESG review, RFC publication, CT1 CR to 24.229</a:t>
            </a:r>
          </a:p>
          <a:p>
            <a:endParaRPr lang="en-US" dirty="0">
              <a:highlight>
                <a:srgbClr val="FFFF00"/>
              </a:highlight>
            </a:endParaRPr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1517426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Individual submissions</a:t>
            </a:r>
          </a:p>
        </p:txBody>
      </p:sp>
    </p:spTree>
    <p:extLst>
      <p:ext uri="{BB962C8B-B14F-4D97-AF65-F5344CB8AC3E}">
        <p14:creationId xmlns:p14="http://schemas.microsoft.com/office/powerpoint/2010/main" val="9839797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003CB1-C825-43FC-AB97-E8C8097E0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Individual submissions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1F4ED6-9688-4425-86F0-765B5FF70C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1312" y="1862201"/>
            <a:ext cx="10515600" cy="4351338"/>
          </a:xfrm>
        </p:spPr>
        <p:txBody>
          <a:bodyPr/>
          <a:lstStyle/>
          <a:p>
            <a:r>
              <a:rPr lang="en-US" dirty="0">
                <a:highlight>
                  <a:srgbClr val="FFFFFF"/>
                </a:highlight>
                <a:hlinkClick r:id="rId2"/>
              </a:rPr>
              <a:t>draft-schwarz-mmusic-sdp-for-gw</a:t>
            </a:r>
            <a:endParaRPr lang="en-US" dirty="0">
              <a:highlight>
                <a:srgbClr val="FFFFFF"/>
              </a:highlight>
            </a:endParaRPr>
          </a:p>
          <a:p>
            <a:pPr lvl="1"/>
            <a:r>
              <a:rPr lang="en-US" dirty="0">
                <a:highlight>
                  <a:srgbClr val="FFFFFF"/>
                </a:highlight>
              </a:rPr>
              <a:t>Last update: draft-schwarz-mmusic-sdp-for-gw-05, posted 05/2016, expired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Next step: Still to be reactivated, published RFC, CT4 CR to 23.334 and 29.334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Action Point: N</a:t>
            </a:r>
            <a:r>
              <a:rPr lang="en-DE" dirty="0">
                <a:highlight>
                  <a:srgbClr val="FFFFFF"/>
                </a:highlight>
              </a:rPr>
              <a:t>o</a:t>
            </a:r>
            <a:r>
              <a:rPr lang="en-GB" dirty="0">
                <a:highlight>
                  <a:srgbClr val="FFFFFF"/>
                </a:highlight>
              </a:rPr>
              <a:t>b</a:t>
            </a:r>
            <a:r>
              <a:rPr lang="en-DE" dirty="0">
                <a:highlight>
                  <a:srgbClr val="FFFFFF"/>
                </a:highlight>
              </a:rPr>
              <a:t>o</a:t>
            </a:r>
            <a:r>
              <a:rPr lang="en-GB" dirty="0">
                <a:highlight>
                  <a:srgbClr val="FFFFFF"/>
                </a:highlight>
              </a:rPr>
              <a:t>d</a:t>
            </a:r>
            <a:r>
              <a:rPr lang="en-DE" dirty="0">
                <a:highlight>
                  <a:srgbClr val="FFFFFF"/>
                </a:highlight>
              </a:rPr>
              <a:t>y </a:t>
            </a:r>
            <a:r>
              <a:rPr lang="en-GB" dirty="0">
                <a:highlight>
                  <a:srgbClr val="FFFFFF"/>
                </a:highlight>
              </a:rPr>
              <a:t>s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e</a:t>
            </a:r>
            <a:r>
              <a:rPr lang="en-DE" dirty="0">
                <a:highlight>
                  <a:srgbClr val="FFFFFF"/>
                </a:highlight>
              </a:rPr>
              <a:t>m</a:t>
            </a:r>
            <a:r>
              <a:rPr lang="en-GB" dirty="0">
                <a:highlight>
                  <a:srgbClr val="FFFFFF"/>
                </a:highlight>
              </a:rPr>
              <a:t>s</a:t>
            </a:r>
            <a:r>
              <a:rPr lang="en-DE" dirty="0">
                <a:highlight>
                  <a:srgbClr val="FFFFFF"/>
                </a:highlight>
              </a:rPr>
              <a:t>  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o </a:t>
            </a:r>
            <a:r>
              <a:rPr lang="en-GB" dirty="0">
                <a:highlight>
                  <a:srgbClr val="FFFFFF"/>
                </a:highlight>
              </a:rPr>
              <a:t>b</a:t>
            </a:r>
            <a:r>
              <a:rPr lang="en-DE" dirty="0">
                <a:highlight>
                  <a:srgbClr val="FFFFFF"/>
                </a:highlight>
              </a:rPr>
              <a:t>e </a:t>
            </a:r>
            <a:r>
              <a:rPr lang="en-GB" dirty="0">
                <a:highlight>
                  <a:srgbClr val="FFFFFF"/>
                </a:highlight>
              </a:rPr>
              <a:t>r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l</a:t>
            </a:r>
            <a:r>
              <a:rPr lang="en-GB" dirty="0">
                <a:highlight>
                  <a:srgbClr val="FFFFFF"/>
                </a:highlight>
              </a:rPr>
              <a:t>y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n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re</a:t>
            </a:r>
            <a:r>
              <a:rPr lang="en-DE" dirty="0">
                <a:highlight>
                  <a:srgbClr val="FFFFFF"/>
                </a:highlight>
              </a:rPr>
              <a:t>s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d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n 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h</a:t>
            </a:r>
            <a:r>
              <a:rPr lang="en-GB" dirty="0">
                <a:highlight>
                  <a:srgbClr val="FFFFFF"/>
                </a:highlight>
              </a:rPr>
              <a:t>e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o</a:t>
            </a:r>
            <a:r>
              <a:rPr lang="en-GB" dirty="0">
                <a:highlight>
                  <a:srgbClr val="FFFFFF"/>
                </a:highlight>
              </a:rPr>
              <a:t>p</a:t>
            </a:r>
            <a:r>
              <a:rPr lang="en-DE" dirty="0">
                <a:highlight>
                  <a:srgbClr val="FFFFFF"/>
                </a:highlight>
              </a:rPr>
              <a:t>i</a:t>
            </a:r>
            <a:r>
              <a:rPr lang="en-GB" dirty="0">
                <a:highlight>
                  <a:srgbClr val="FFFFFF"/>
                </a:highlight>
              </a:rPr>
              <a:t>c</a:t>
            </a:r>
            <a:r>
              <a:rPr lang="en-DE" dirty="0">
                <a:highlight>
                  <a:srgbClr val="FFFFFF"/>
                </a:highlight>
              </a:rPr>
              <a:t>. 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n </a:t>
            </a:r>
            <a:r>
              <a:rPr lang="en-GB" dirty="0">
                <a:highlight>
                  <a:srgbClr val="FFFFFF"/>
                </a:highlight>
              </a:rPr>
              <a:t>p</a:t>
            </a:r>
            <a:r>
              <a:rPr lang="en-DE" dirty="0">
                <a:highlight>
                  <a:srgbClr val="FFFFFF"/>
                </a:highlight>
              </a:rPr>
              <a:t>r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nciple 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h</a:t>
            </a:r>
            <a:r>
              <a:rPr lang="en-GB" dirty="0">
                <a:highlight>
                  <a:srgbClr val="FFFFFF"/>
                </a:highlight>
              </a:rPr>
              <a:t>e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d</a:t>
            </a:r>
            <a:r>
              <a:rPr lang="en-DE" dirty="0">
                <a:highlight>
                  <a:srgbClr val="FFFFFF"/>
                </a:highlight>
              </a:rPr>
              <a:t>r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f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s </a:t>
            </a:r>
            <a:r>
              <a:rPr lang="en-US" dirty="0">
                <a:highlight>
                  <a:srgbClr val="FFFFFF"/>
                </a:highlight>
              </a:rPr>
              <a:t>mainly aiming to register “UDP/DTLS” as a "m="-line “proto” codepoint for SDP</a:t>
            </a:r>
            <a:r>
              <a:rPr lang="en-DE" dirty="0">
                <a:highlight>
                  <a:srgbClr val="FFFFFF"/>
                </a:highlight>
              </a:rPr>
              <a:t>. </a:t>
            </a:r>
            <a:r>
              <a:rPr lang="en-GB" dirty="0">
                <a:highlight>
                  <a:srgbClr val="FFFFFF"/>
                </a:highlight>
              </a:rPr>
              <a:t>S</a:t>
            </a:r>
            <a:r>
              <a:rPr lang="en-DE" dirty="0">
                <a:highlight>
                  <a:srgbClr val="FFFFFF"/>
                </a:highlight>
              </a:rPr>
              <a:t>o</a:t>
            </a:r>
            <a:r>
              <a:rPr lang="en-GB" dirty="0">
                <a:highlight>
                  <a:srgbClr val="FFFFFF"/>
                </a:highlight>
              </a:rPr>
              <a:t>m</a:t>
            </a:r>
            <a:r>
              <a:rPr lang="en-DE" dirty="0">
                <a:highlight>
                  <a:srgbClr val="FFFFFF"/>
                </a:highlight>
              </a:rPr>
              <a:t>e </a:t>
            </a:r>
            <a:r>
              <a:rPr lang="en-GB" dirty="0">
                <a:highlight>
                  <a:srgbClr val="FFFFFF"/>
                </a:highlight>
              </a:rPr>
              <a:t>d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l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g</a:t>
            </a:r>
            <a:r>
              <a:rPr lang="en-DE" dirty="0">
                <a:highlight>
                  <a:srgbClr val="FFFFFF"/>
                </a:highlight>
              </a:rPr>
              <a:t>a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s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r</a:t>
            </a:r>
            <a:r>
              <a:rPr lang="en-GB" dirty="0">
                <a:highlight>
                  <a:srgbClr val="FFFFFF"/>
                </a:highlight>
              </a:rPr>
              <a:t>e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w</a:t>
            </a:r>
            <a:r>
              <a:rPr lang="en-DE" dirty="0">
                <a:highlight>
                  <a:srgbClr val="FFFFFF"/>
                </a:highlight>
              </a:rPr>
              <a:t>o</a:t>
            </a:r>
            <a:r>
              <a:rPr lang="en-GB" dirty="0">
                <a:highlight>
                  <a:srgbClr val="FFFFFF"/>
                </a:highlight>
              </a:rPr>
              <a:t>r</a:t>
            </a:r>
            <a:r>
              <a:rPr lang="en-DE" dirty="0">
                <a:highlight>
                  <a:srgbClr val="FFFFFF"/>
                </a:highlight>
              </a:rPr>
              <a:t>k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n</a:t>
            </a:r>
            <a:r>
              <a:rPr lang="en-GB" dirty="0">
                <a:highlight>
                  <a:srgbClr val="FFFFFF"/>
                </a:highlight>
              </a:rPr>
              <a:t>g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n</a:t>
            </a:r>
            <a:r>
              <a:rPr lang="en-DE" dirty="0">
                <a:highlight>
                  <a:srgbClr val="FFFFFF"/>
                </a:highlight>
              </a:rPr>
              <a:t>o</a:t>
            </a:r>
            <a:r>
              <a:rPr lang="en-GB" dirty="0">
                <a:highlight>
                  <a:srgbClr val="FFFFFF"/>
                </a:highlight>
              </a:rPr>
              <a:t>w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o</a:t>
            </a:r>
            <a:r>
              <a:rPr lang="en-DE" dirty="0">
                <a:highlight>
                  <a:srgbClr val="FFFFFF"/>
                </a:highlight>
              </a:rPr>
              <a:t>n 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w</a:t>
            </a:r>
            <a:r>
              <a:rPr lang="en-DE" dirty="0">
                <a:highlight>
                  <a:srgbClr val="FFFFFF"/>
                </a:highlight>
              </a:rPr>
              <a:t>a</a:t>
            </a:r>
            <a:r>
              <a:rPr lang="en-GB" dirty="0">
                <a:highlight>
                  <a:srgbClr val="FFFFFF"/>
                </a:highlight>
              </a:rPr>
              <a:t>y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f</a:t>
            </a:r>
            <a:r>
              <a:rPr lang="en-DE" dirty="0">
                <a:highlight>
                  <a:srgbClr val="FFFFFF"/>
                </a:highlight>
              </a:rPr>
              <a:t>o</a:t>
            </a:r>
            <a:r>
              <a:rPr lang="en-GB" dirty="0">
                <a:highlight>
                  <a:srgbClr val="FFFFFF"/>
                </a:highlight>
              </a:rPr>
              <a:t>r</a:t>
            </a:r>
            <a:r>
              <a:rPr lang="en-DE" dirty="0">
                <a:highlight>
                  <a:srgbClr val="FFFFFF"/>
                </a:highlight>
              </a:rPr>
              <a:t>w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r</a:t>
            </a:r>
            <a:r>
              <a:rPr lang="en-GB">
                <a:highlight>
                  <a:srgbClr val="FFFFFF"/>
                </a:highlight>
              </a:rPr>
              <a:t>d</a:t>
            </a:r>
            <a:r>
              <a:rPr lang="en-DE">
                <a:highlight>
                  <a:srgbClr val="FFFFFF"/>
                </a:highlight>
              </a:rPr>
              <a:t>.</a:t>
            </a:r>
          </a:p>
          <a:p>
            <a:pPr lvl="1"/>
            <a:r>
              <a:rPr lang="en-DE">
                <a:highlight>
                  <a:srgbClr val="FFFFFF"/>
                </a:highlight>
              </a:rPr>
              <a:t>Issue can be closed CP-240076 removes the reference.</a:t>
            </a:r>
            <a:r>
              <a:rPr lang="en-US">
                <a:highlight>
                  <a:srgbClr val="FFFFFF"/>
                </a:highlight>
              </a:rPr>
              <a:t> </a:t>
            </a:r>
            <a:endParaRPr lang="en-US" dirty="0">
              <a:highlight>
                <a:srgbClr val="FFFFFF"/>
              </a:highlight>
            </a:endParaRPr>
          </a:p>
          <a:p>
            <a:pPr lvl="1"/>
            <a:endParaRPr lang="en-US" dirty="0">
              <a:highlight>
                <a:srgbClr val="FFFF00"/>
              </a:highlight>
            </a:endParaRPr>
          </a:p>
          <a:p>
            <a:pPr lvl="1"/>
            <a:endParaRPr lang="en-DE" dirty="0">
              <a:highlight>
                <a:srgbClr val="FFFF00"/>
              </a:highlight>
            </a:endParaRPr>
          </a:p>
          <a:p>
            <a:pPr lvl="1"/>
            <a:endParaRPr lang="fr-FR" dirty="0"/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26436626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Any Other Business</a:t>
            </a:r>
          </a:p>
        </p:txBody>
      </p:sp>
    </p:spTree>
    <p:extLst>
      <p:ext uri="{BB962C8B-B14F-4D97-AF65-F5344CB8AC3E}">
        <p14:creationId xmlns:p14="http://schemas.microsoft.com/office/powerpoint/2010/main" val="16717522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E2AB2E5-863C-4EB3-93CA-B93A16DF3EBA}"/>
              </a:ext>
            </a:extLst>
          </p:cNvPr>
          <p:cNvSpPr txBox="1">
            <a:spLocks/>
          </p:cNvSpPr>
          <p:nvPr/>
        </p:nvSpPr>
        <p:spPr>
          <a:xfrm>
            <a:off x="708691" y="1862661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DE" dirty="0">
                <a:highlight>
                  <a:srgbClr val="FFFFFF"/>
                </a:highlight>
              </a:rPr>
              <a:t>R</a:t>
            </a:r>
            <a:r>
              <a:rPr lang="en-GB" dirty="0">
                <a:highlight>
                  <a:srgbClr val="FFFFFF"/>
                </a:highlight>
              </a:rPr>
              <a:t>e</a:t>
            </a:r>
            <a:r>
              <a:rPr lang="en-DE" dirty="0">
                <a:highlight>
                  <a:srgbClr val="FFFFFF"/>
                </a:highlight>
              </a:rPr>
              <a:t>m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n</a:t>
            </a:r>
            <a:r>
              <a:rPr lang="en-GB" dirty="0">
                <a:highlight>
                  <a:srgbClr val="FFFFFF"/>
                </a:highlight>
              </a:rPr>
              <a:t>d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r</a:t>
            </a:r>
            <a:endParaRPr lang="en-US" dirty="0">
              <a:highlight>
                <a:srgbClr val="FFFFFF"/>
              </a:highlight>
            </a:endParaRPr>
          </a:p>
          <a:p>
            <a:pPr marL="457200" lvl="1" indent="0">
              <a:buNone/>
            </a:pPr>
            <a:r>
              <a:rPr lang="en-DE" dirty="0">
                <a:highlight>
                  <a:srgbClr val="FFFFFF"/>
                </a:highlight>
              </a:rPr>
              <a:t>To al</a:t>
            </a:r>
            <a:r>
              <a:rPr lang="en-GB" dirty="0">
                <a:highlight>
                  <a:srgbClr val="FFFFFF"/>
                </a:highlight>
              </a:rPr>
              <a:t>l</a:t>
            </a:r>
            <a:r>
              <a:rPr lang="en-DE" dirty="0">
                <a:highlight>
                  <a:srgbClr val="FFFFFF"/>
                </a:highlight>
              </a:rPr>
              <a:t>o</a:t>
            </a:r>
            <a:r>
              <a:rPr lang="en-GB" dirty="0">
                <a:highlight>
                  <a:srgbClr val="FFFFFF"/>
                </a:highlight>
              </a:rPr>
              <a:t>w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r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c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n</a:t>
            </a:r>
            <a:r>
              <a:rPr lang="en-GB" dirty="0">
                <a:highlight>
                  <a:srgbClr val="FFFFFF"/>
                </a:highlight>
              </a:rPr>
              <a:t>g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o</a:t>
            </a:r>
            <a:r>
              <a:rPr lang="en-DE" dirty="0">
                <a:highlight>
                  <a:srgbClr val="FFFFFF"/>
                </a:highlight>
              </a:rPr>
              <a:t>f 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l</a:t>
            </a:r>
            <a:r>
              <a:rPr lang="en-GB" dirty="0">
                <a:highlight>
                  <a:srgbClr val="FFFFFF"/>
                </a:highlight>
              </a:rPr>
              <a:t>l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F </a:t>
            </a:r>
            <a:r>
              <a:rPr lang="en-GB" dirty="0">
                <a:highlight>
                  <a:srgbClr val="FFFFFF"/>
                </a:highlight>
              </a:rPr>
              <a:t>d</a:t>
            </a:r>
            <a:r>
              <a:rPr lang="en-DE" dirty="0">
                <a:highlight>
                  <a:srgbClr val="FFFFFF"/>
                </a:highlight>
              </a:rPr>
              <a:t>r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f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s </a:t>
            </a:r>
            <a:r>
              <a:rPr lang="en-GB" dirty="0">
                <a:highlight>
                  <a:srgbClr val="FFFFFF"/>
                </a:highlight>
              </a:rPr>
              <a:t>r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f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r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n</a:t>
            </a:r>
            <a:r>
              <a:rPr lang="en-DE" dirty="0">
                <a:highlight>
                  <a:srgbClr val="FFFFFF"/>
                </a:highlight>
              </a:rPr>
              <a:t>c</a:t>
            </a:r>
            <a:r>
              <a:rPr lang="en-GB" dirty="0">
                <a:highlight>
                  <a:srgbClr val="FFFFFF"/>
                </a:highlight>
              </a:rPr>
              <a:t>e</a:t>
            </a:r>
            <a:r>
              <a:rPr lang="en-DE" dirty="0">
                <a:highlight>
                  <a:srgbClr val="FFFFFF"/>
                </a:highlight>
              </a:rPr>
              <a:t>d 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n 3</a:t>
            </a:r>
            <a:r>
              <a:rPr lang="en-GB" dirty="0">
                <a:highlight>
                  <a:srgbClr val="FFFFFF"/>
                </a:highlight>
              </a:rPr>
              <a:t>G</a:t>
            </a:r>
            <a:r>
              <a:rPr lang="en-DE" dirty="0">
                <a:highlight>
                  <a:srgbClr val="FFFFFF"/>
                </a:highlight>
              </a:rPr>
              <a:t>P</a:t>
            </a:r>
            <a:r>
              <a:rPr lang="en-GB" dirty="0">
                <a:highlight>
                  <a:srgbClr val="FFFFFF"/>
                </a:highlight>
              </a:rPr>
              <a:t>P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s</a:t>
            </a:r>
            <a:r>
              <a:rPr lang="en-DE" dirty="0">
                <a:highlight>
                  <a:srgbClr val="FFFFFF"/>
                </a:highlight>
              </a:rPr>
              <a:t>pecifications</a:t>
            </a:r>
          </a:p>
          <a:p>
            <a:pPr marL="457200" lvl="1" indent="0">
              <a:buNone/>
            </a:pPr>
            <a:endParaRPr lang="en-DE" dirty="0">
              <a:highlight>
                <a:srgbClr val="FFFFFF"/>
              </a:highlight>
            </a:endParaRPr>
          </a:p>
          <a:p>
            <a:pPr lvl="1"/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F  </a:t>
            </a:r>
            <a:r>
              <a:rPr lang="en-GB" dirty="0">
                <a:highlight>
                  <a:srgbClr val="FFFFFF"/>
                </a:highlight>
              </a:rPr>
              <a:t>d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p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n</a:t>
            </a:r>
            <a:r>
              <a:rPr lang="en-DE" dirty="0">
                <a:highlight>
                  <a:srgbClr val="FFFFFF"/>
                </a:highlight>
              </a:rPr>
              <a:t>d</a:t>
            </a:r>
            <a:r>
              <a:rPr lang="en-GB" dirty="0">
                <a:highlight>
                  <a:srgbClr val="FFFFFF"/>
                </a:highlight>
              </a:rPr>
              <a:t>en</a:t>
            </a:r>
            <a:r>
              <a:rPr lang="en-DE" dirty="0">
                <a:highlight>
                  <a:srgbClr val="FFFFFF"/>
                </a:highlight>
              </a:rPr>
              <a:t>c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s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n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w</a:t>
            </a:r>
            <a:r>
              <a:rPr lang="en-DE" dirty="0">
                <a:highlight>
                  <a:srgbClr val="FFFFFF"/>
                </a:highlight>
              </a:rPr>
              <a:t>l</a:t>
            </a:r>
            <a:r>
              <a:rPr lang="en-GB" dirty="0">
                <a:highlight>
                  <a:srgbClr val="FFFFFF"/>
                </a:highlight>
              </a:rPr>
              <a:t>y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n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r</a:t>
            </a:r>
            <a:r>
              <a:rPr lang="en-GB" dirty="0">
                <a:highlight>
                  <a:srgbClr val="FFFFFF"/>
                </a:highlight>
              </a:rPr>
              <a:t>o</a:t>
            </a:r>
            <a:r>
              <a:rPr lang="en-DE" dirty="0">
                <a:highlight>
                  <a:srgbClr val="FFFFFF"/>
                </a:highlight>
              </a:rPr>
              <a:t>d</a:t>
            </a:r>
            <a:r>
              <a:rPr lang="en-GB" dirty="0">
                <a:highlight>
                  <a:srgbClr val="FFFFFF"/>
                </a:highlight>
              </a:rPr>
              <a:t>u</a:t>
            </a:r>
            <a:r>
              <a:rPr lang="en-DE" dirty="0">
                <a:highlight>
                  <a:srgbClr val="FFFFFF"/>
                </a:highlight>
              </a:rPr>
              <a:t>c</a:t>
            </a:r>
            <a:r>
              <a:rPr lang="en-GB" dirty="0">
                <a:highlight>
                  <a:srgbClr val="FFFFFF"/>
                </a:highlight>
              </a:rPr>
              <a:t>e</a:t>
            </a:r>
            <a:r>
              <a:rPr lang="en-DE" dirty="0">
                <a:highlight>
                  <a:srgbClr val="FFFFFF"/>
                </a:highlight>
              </a:rPr>
              <a:t>d in 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 3GPP specification should be reported  to the workplan manager </a:t>
            </a:r>
            <a:r>
              <a:rPr lang="en-GB" dirty="0">
                <a:highlight>
                  <a:srgbClr val="FFFFFF"/>
                </a:highlight>
              </a:rPr>
              <a:t>b</a:t>
            </a:r>
            <a:r>
              <a:rPr lang="en-DE" dirty="0">
                <a:highlight>
                  <a:srgbClr val="FFFFFF"/>
                </a:highlight>
              </a:rPr>
              <a:t>y 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h</a:t>
            </a:r>
            <a:r>
              <a:rPr lang="en-GB" dirty="0">
                <a:highlight>
                  <a:srgbClr val="FFFFFF"/>
                </a:highlight>
              </a:rPr>
              <a:t>e</a:t>
            </a:r>
            <a:r>
              <a:rPr lang="en-DE" dirty="0">
                <a:highlight>
                  <a:srgbClr val="FFFFFF"/>
                </a:highlight>
              </a:rPr>
              <a:t>  3GPP WG chair</a:t>
            </a:r>
            <a:r>
              <a:rPr lang="en-GB" dirty="0">
                <a:highlight>
                  <a:srgbClr val="FFFFFF"/>
                </a:highlight>
              </a:rPr>
              <a:t>s</a:t>
            </a:r>
            <a:r>
              <a:rPr lang="en-DE" dirty="0">
                <a:highlight>
                  <a:srgbClr val="FFFFFF"/>
                </a:highlight>
              </a:rPr>
              <a:t>.</a:t>
            </a:r>
          </a:p>
          <a:p>
            <a:pPr lvl="1"/>
            <a:r>
              <a:rPr lang="en-DE" dirty="0">
                <a:highlight>
                  <a:srgbClr val="FFFFFF"/>
                </a:highlight>
              </a:rPr>
              <a:t>IETF Coordinator  will trace the progress of the IETF draf</a:t>
            </a:r>
            <a:r>
              <a:rPr lang="en-GB" dirty="0">
                <a:highlight>
                  <a:srgbClr val="FFFFFF"/>
                </a:highlight>
              </a:rPr>
              <a:t>t</a:t>
            </a:r>
            <a:endParaRPr lang="en-DE" dirty="0">
              <a:highlight>
                <a:srgbClr val="FFFFFF"/>
              </a:highlight>
            </a:endParaRPr>
          </a:p>
          <a:p>
            <a:pPr lvl="1"/>
            <a:r>
              <a:rPr lang="en-DE" dirty="0">
                <a:highlight>
                  <a:srgbClr val="FFFFFF"/>
                </a:highlight>
              </a:rPr>
              <a:t>The workplan man</a:t>
            </a:r>
            <a:r>
              <a:rPr lang="en-GB">
                <a:highlight>
                  <a:srgbClr val="FFFFFF"/>
                </a:highlight>
              </a:rPr>
              <a:t>a</a:t>
            </a:r>
            <a:r>
              <a:rPr lang="en-DE">
                <a:highlight>
                  <a:srgbClr val="FFFFFF"/>
                </a:highlight>
              </a:rPr>
              <a:t>ge</a:t>
            </a:r>
            <a:r>
              <a:rPr lang="en-GB">
                <a:highlight>
                  <a:srgbClr val="FFFFFF"/>
                </a:highlight>
              </a:rPr>
              <a:t>r</a:t>
            </a:r>
            <a:r>
              <a:rPr lang="en-DE">
                <a:highlight>
                  <a:srgbClr val="FFFFFF"/>
                </a:highlight>
              </a:rPr>
              <a:t> </a:t>
            </a:r>
            <a:r>
              <a:rPr lang="en-DE" dirty="0">
                <a:highlight>
                  <a:srgbClr val="FFFFFF"/>
                </a:highlight>
              </a:rPr>
              <a:t>will add a line to the workplan for each IETF draft.</a:t>
            </a:r>
          </a:p>
          <a:p>
            <a:pPr lvl="1"/>
            <a:r>
              <a:rPr lang="en-DE" dirty="0">
                <a:highlight>
                  <a:srgbClr val="FFFFFF"/>
                </a:highlight>
              </a:rPr>
              <a:t>The workplan manager will mar</a:t>
            </a:r>
            <a:r>
              <a:rPr lang="en-GB" dirty="0">
                <a:highlight>
                  <a:srgbClr val="FFFFFF"/>
                </a:highlight>
              </a:rPr>
              <a:t>k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h</a:t>
            </a:r>
            <a:r>
              <a:rPr lang="en-GB" dirty="0">
                <a:highlight>
                  <a:srgbClr val="FFFFFF"/>
                </a:highlight>
              </a:rPr>
              <a:t>e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a</a:t>
            </a:r>
            <a:r>
              <a:rPr lang="en-GB" dirty="0">
                <a:highlight>
                  <a:srgbClr val="FFFFFF"/>
                </a:highlight>
              </a:rPr>
              <a:t>s</a:t>
            </a:r>
            <a:r>
              <a:rPr lang="en-DE" dirty="0">
                <a:highlight>
                  <a:srgbClr val="FFFFFF"/>
                </a:highlight>
              </a:rPr>
              <a:t>k 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s </a:t>
            </a:r>
            <a:r>
              <a:rPr lang="en-GB" dirty="0">
                <a:highlight>
                  <a:srgbClr val="FFFFFF"/>
                </a:highlight>
              </a:rPr>
              <a:t>c</a:t>
            </a:r>
            <a:r>
              <a:rPr lang="en-DE" dirty="0">
                <a:highlight>
                  <a:srgbClr val="FFFFFF"/>
                </a:highlight>
              </a:rPr>
              <a:t>o</a:t>
            </a:r>
            <a:r>
              <a:rPr lang="en-GB" dirty="0">
                <a:highlight>
                  <a:srgbClr val="FFFFFF"/>
                </a:highlight>
              </a:rPr>
              <a:t>m</a:t>
            </a:r>
            <a:r>
              <a:rPr lang="en-DE" dirty="0">
                <a:highlight>
                  <a:srgbClr val="FFFFFF"/>
                </a:highlight>
              </a:rPr>
              <a:t>p</a:t>
            </a:r>
            <a:r>
              <a:rPr lang="en-GB" dirty="0">
                <a:highlight>
                  <a:srgbClr val="FFFFFF"/>
                </a:highlight>
              </a:rPr>
              <a:t>l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d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o</a:t>
            </a:r>
            <a:r>
              <a:rPr lang="en-DE" dirty="0">
                <a:highlight>
                  <a:srgbClr val="FFFFFF"/>
                </a:highlight>
              </a:rPr>
              <a:t>n</a:t>
            </a:r>
            <a:r>
              <a:rPr lang="en-GB" dirty="0">
                <a:highlight>
                  <a:srgbClr val="FFFFFF"/>
                </a:highlight>
              </a:rPr>
              <a:t>c</a:t>
            </a:r>
            <a:r>
              <a:rPr lang="en-DE" dirty="0">
                <a:highlight>
                  <a:srgbClr val="FFFFFF"/>
                </a:highlight>
              </a:rPr>
              <a:t>e 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h</a:t>
            </a:r>
            <a:r>
              <a:rPr lang="en-GB" dirty="0">
                <a:highlight>
                  <a:srgbClr val="FFFFFF"/>
                </a:highlight>
              </a:rPr>
              <a:t>e</a:t>
            </a:r>
            <a:r>
              <a:rPr lang="en-DE" dirty="0">
                <a:highlight>
                  <a:srgbClr val="FFFFFF"/>
                </a:highlight>
              </a:rPr>
              <a:t> IETF draft becomes an RFC and the RFC is referenced in the 3GPP TS</a:t>
            </a:r>
            <a:endParaRPr lang="en-US" dirty="0">
              <a:highlight>
                <a:srgbClr val="FFFF00"/>
              </a:highlight>
            </a:endParaRPr>
          </a:p>
          <a:p>
            <a:pPr lvl="1"/>
            <a:endParaRPr lang="en-DE" dirty="0">
              <a:highlight>
                <a:srgbClr val="FFFF00"/>
              </a:highlight>
            </a:endParaRPr>
          </a:p>
          <a:p>
            <a:pPr lvl="1"/>
            <a:endParaRPr lang="fr-FR" dirty="0"/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1775036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  <p:pic>
        <p:nvPicPr>
          <p:cNvPr id="4" name="Picture 2" descr="Photo of Charles Eckel">
            <a:extLst>
              <a:ext uri="{FF2B5EF4-FFF2-40B4-BE49-F238E27FC236}">
                <a16:creationId xmlns:a16="http://schemas.microsoft.com/office/drawing/2014/main" id="{714364A6-D26A-E732-006D-70DB3DF039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43"/>
          <a:stretch/>
        </p:blipFill>
        <p:spPr bwMode="auto">
          <a:xfrm>
            <a:off x="10544718" y="5341539"/>
            <a:ext cx="634560" cy="792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A0E8A7C-7126-B787-A73F-CEB4C55F6945}"/>
              </a:ext>
            </a:extLst>
          </p:cNvPr>
          <p:cNvSpPr txBox="1">
            <a:spLocks/>
          </p:cNvSpPr>
          <p:nvPr/>
        </p:nvSpPr>
        <p:spPr bwMode="auto">
          <a:xfrm>
            <a:off x="8151172" y="53997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Charles Eckel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IETF Liaison Manager to 3GPP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eckelcu@cisco.com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6E78727-EC57-4C1F-AE67-8A90DF122B8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465" y="5341538"/>
            <a:ext cx="680195" cy="95410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1285257-864C-4C3C-A2FC-DEC9FF8B4720}"/>
              </a:ext>
            </a:extLst>
          </p:cNvPr>
          <p:cNvSpPr/>
          <p:nvPr/>
        </p:nvSpPr>
        <p:spPr>
          <a:xfrm>
            <a:off x="1012722" y="5341538"/>
            <a:ext cx="429101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en-US" sz="1400" dirty="0">
                <a:latin typeface="+mn-lt"/>
              </a:rPr>
              <a:t>Peter Schmitt</a:t>
            </a:r>
          </a:p>
          <a:p>
            <a:r>
              <a:rPr lang="fr-FR" altLang="en-US" sz="1400" dirty="0">
                <a:latin typeface="+mn-lt"/>
              </a:rPr>
              <a:t>TSG CT Chair</a:t>
            </a:r>
          </a:p>
          <a:p>
            <a:r>
              <a:rPr lang="fr-FR" altLang="en-US" sz="1400" dirty="0">
                <a:latin typeface="+mn-lt"/>
              </a:rPr>
              <a:t>CCSA</a:t>
            </a:r>
          </a:p>
          <a:p>
            <a:r>
              <a:rPr lang="en-US" altLang="en-US" sz="1400" dirty="0">
                <a:latin typeface="+mn-lt"/>
              </a:rPr>
              <a:t>peter.schmitt@huawei.com</a:t>
            </a:r>
            <a:endParaRPr lang="fr-FR" altLang="en-US" sz="1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3GPP-IETF Coordination</a:t>
            </a:r>
          </a:p>
        </p:txBody>
      </p:sp>
    </p:spTree>
    <p:extLst>
      <p:ext uri="{BB962C8B-B14F-4D97-AF65-F5344CB8AC3E}">
        <p14:creationId xmlns:p14="http://schemas.microsoft.com/office/powerpoint/2010/main" val="28789419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9FA639E-2037-198D-F994-CD16A64205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IETF-3GPP Coordination meeting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6D46C29-6BE7-A0D9-F33D-9D9B433DC1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DE"/>
              <a:t>O</a:t>
            </a:r>
            <a:r>
              <a:rPr lang="en-GB"/>
              <a:t>n</a:t>
            </a:r>
            <a:r>
              <a:rPr lang="en-DE"/>
              <a:t>g</a:t>
            </a:r>
            <a:r>
              <a:rPr lang="en-GB"/>
              <a:t>o</a:t>
            </a:r>
            <a:r>
              <a:rPr lang="en-DE"/>
              <a:t>i</a:t>
            </a:r>
            <a:r>
              <a:rPr lang="en-GB"/>
              <a:t>n</a:t>
            </a:r>
            <a:r>
              <a:rPr lang="en-DE"/>
              <a:t>g</a:t>
            </a:r>
            <a:r>
              <a:rPr lang="en-US"/>
              <a:t>: </a:t>
            </a:r>
            <a:r>
              <a:rPr lang="en-US" dirty="0"/>
              <a:t>@IETF#119 (Brisbane, AUS)</a:t>
            </a:r>
          </a:p>
          <a:p>
            <a:pPr lvl="1"/>
            <a:r>
              <a:rPr lang="en-US" dirty="0"/>
              <a:t>Will be held on 2024, March 18 (</a:t>
            </a:r>
            <a:r>
              <a:rPr lang="en-US" dirty="0">
                <a:solidFill>
                  <a:srgbClr val="FF0000"/>
                </a:solidFill>
              </a:rPr>
              <a:t>same week as CT/SA#103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Remote access will be provided</a:t>
            </a:r>
          </a:p>
          <a:p>
            <a:pPr lvl="1"/>
            <a:endParaRPr lang="en-GB" dirty="0"/>
          </a:p>
          <a:p>
            <a:pPr lvl="1"/>
            <a:endParaRPr lang="en-US" dirty="0"/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0734642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1DB42F-020E-EB77-E1D2-6F98C84767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IETF - 3GPP IAB group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1142B90-004D-50C2-E289-DA60F0FFC7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Created in April 2023, similar to the IETF-IEEE IAB group</a:t>
            </a:r>
          </a:p>
          <a:p>
            <a:r>
              <a:rPr lang="en-US" dirty="0"/>
              <a:t>Group description</a:t>
            </a:r>
          </a:p>
          <a:p>
            <a:pPr lvl="1"/>
            <a:r>
              <a:rPr lang="en-US" dirty="0"/>
              <a:t>The purpose of this group is to support coordination activities between IETF and 3GPP as documented in </a:t>
            </a:r>
            <a:r>
              <a:rPr lang="en-US" b="1" i="1" dirty="0">
                <a:solidFill>
                  <a:srgbClr val="FF0000"/>
                </a:solidFill>
              </a:rPr>
              <a:t>RFC 3113</a:t>
            </a:r>
            <a:r>
              <a:rPr lang="en-US"/>
              <a:t>. </a:t>
            </a:r>
            <a:endParaRPr lang="en-US" dirty="0"/>
          </a:p>
          <a:p>
            <a:pPr lvl="1"/>
            <a:r>
              <a:rPr lang="en-US" dirty="0"/>
              <a:t>Led jointly by the 3GPP and IETF liaison managers </a:t>
            </a:r>
          </a:p>
          <a:p>
            <a:pPr lvl="1"/>
            <a:r>
              <a:rPr lang="en-US" dirty="0"/>
              <a:t>No fixed membership but participation from relevant IETF Area Directors, IETF WG Chairs, 3GPP WG Chairs, and document authors/editors is encouraged.</a:t>
            </a:r>
          </a:p>
          <a:p>
            <a:pPr lvl="1"/>
            <a:r>
              <a:rPr lang="en-US" dirty="0"/>
              <a:t>See: </a:t>
            </a:r>
            <a:r>
              <a:rPr lang="en-US" dirty="0">
                <a:hlinkClick r:id="rId2"/>
              </a:rPr>
              <a:t>https://datatracker.ietf.org/group/ietf3gpp/about/</a:t>
            </a:r>
            <a:r>
              <a:rPr lang="en-US" dirty="0"/>
              <a:t> </a:t>
            </a:r>
          </a:p>
          <a:p>
            <a:r>
              <a:rPr lang="en-US" dirty="0"/>
              <a:t>Action Points:</a:t>
            </a:r>
          </a:p>
          <a:p>
            <a:pPr lvl="1"/>
            <a:r>
              <a:rPr lang="en-US" dirty="0"/>
              <a:t>Update the dependency list tool or create a new one (with IETF support)</a:t>
            </a:r>
          </a:p>
          <a:p>
            <a:pPr lvl="1"/>
            <a:r>
              <a:rPr lang="en-US" dirty="0"/>
              <a:t>Update RFC 3113: "3GPP-IETF Standardization Collaboration" (</a:t>
            </a:r>
            <a:r>
              <a:rPr lang="en-US"/>
              <a:t>2001)</a:t>
            </a:r>
            <a:r>
              <a:rPr lang="en-DE"/>
              <a:t> </a:t>
            </a:r>
            <a:r>
              <a:rPr lang="en-GB"/>
              <a:t>j</a:t>
            </a:r>
            <a:r>
              <a:rPr lang="en-DE"/>
              <a:t>u</a:t>
            </a:r>
            <a:r>
              <a:rPr lang="en-GB"/>
              <a:t>s</a:t>
            </a:r>
            <a:r>
              <a:rPr lang="en-DE"/>
              <a:t>t </a:t>
            </a:r>
            <a:r>
              <a:rPr lang="en-GB"/>
              <a:t>s</a:t>
            </a:r>
            <a:r>
              <a:rPr lang="en-DE"/>
              <a:t>t</a:t>
            </a:r>
            <a:r>
              <a:rPr lang="en-GB"/>
              <a:t>a</a:t>
            </a:r>
            <a:r>
              <a:rPr lang="en-DE"/>
              <a:t>r</a:t>
            </a:r>
            <a:r>
              <a:rPr lang="en-GB"/>
              <a:t>t</a:t>
            </a:r>
            <a:r>
              <a:rPr lang="en-DE"/>
              <a:t>e</a:t>
            </a:r>
            <a:r>
              <a:rPr lang="en-GB"/>
              <a:t>d</a:t>
            </a:r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0142699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IETF-3GPP Liaison Statements</a:t>
            </a:r>
          </a:p>
        </p:txBody>
      </p:sp>
    </p:spTree>
    <p:extLst>
      <p:ext uri="{BB962C8B-B14F-4D97-AF65-F5344CB8AC3E}">
        <p14:creationId xmlns:p14="http://schemas.microsoft.com/office/powerpoint/2010/main" val="2104264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Autofit/>
          </a:bodyPr>
          <a:lstStyle/>
          <a:p>
            <a:r>
              <a:rPr lang="en-US" dirty="0"/>
              <a:t>3GPP SA3 and RAN3 -&gt; IETF TSVWG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 fontScale="85000" lnSpcReduction="20000"/>
          </a:bodyPr>
          <a:lstStyle/>
          <a:p>
            <a:r>
              <a:rPr lang="en-US" sz="2400" dirty="0">
                <a:hlinkClick r:id="rId2"/>
              </a:rPr>
              <a:t>Reply LS on DTLS for SCTP</a:t>
            </a:r>
            <a:r>
              <a:rPr lang="en-US" sz="2400" dirty="0"/>
              <a:t> (2023/08/21) from SA3 </a:t>
            </a:r>
          </a:p>
          <a:p>
            <a:r>
              <a:rPr lang="en-US" sz="2400" dirty="0">
                <a:hlinkClick r:id="rId3"/>
              </a:rPr>
              <a:t>Reply LS on DTLS for SCTP next steps and request for input</a:t>
            </a:r>
            <a:r>
              <a:rPr lang="en-US" sz="2400" dirty="0"/>
              <a:t> (2023/08/30) from RAN 3</a:t>
            </a:r>
          </a:p>
          <a:p>
            <a:r>
              <a:rPr lang="en-US" sz="2400" dirty="0"/>
              <a:t>Both in response to </a:t>
            </a:r>
            <a:r>
              <a:rPr lang="en-US" sz="2400" dirty="0">
                <a:hlinkClick r:id="rId4"/>
              </a:rPr>
              <a:t>DTLS for SCTP next steps and request for input </a:t>
            </a:r>
            <a:r>
              <a:rPr lang="en-US" sz="2400" dirty="0"/>
              <a:t> (2023/08/04)</a:t>
            </a:r>
          </a:p>
          <a:p>
            <a:pPr lvl="1"/>
            <a:r>
              <a:rPr lang="en-US" sz="1800" dirty="0"/>
              <a:t>TSVWG lists architectural and security requirements TSVWG has taken into consideration towards developing a solution and asks if interpretation of requirements is correct, if 3GPP has preference or feedback on proposed solutions, and encourages participation in </a:t>
            </a:r>
            <a:r>
              <a:rPr lang="en-US" sz="1800" dirty="0">
                <a:hlinkClick r:id="rId5"/>
              </a:rPr>
              <a:t>interim TSVWG meeting</a:t>
            </a:r>
            <a:r>
              <a:rPr lang="en-US" sz="1800" dirty="0"/>
              <a:t> September 19.</a:t>
            </a:r>
          </a:p>
          <a:p>
            <a:r>
              <a:rPr lang="en-US" sz="2400" dirty="0"/>
              <a:t>Feedback from SA3:</a:t>
            </a:r>
          </a:p>
          <a:p>
            <a:pPr lvl="1"/>
            <a:r>
              <a:rPr lang="en-US" sz="1800" dirty="0"/>
              <a:t>TSVWG’s interpretation of security requirements is correct – they are generic best-practice properties of a security protocol.</a:t>
            </a:r>
          </a:p>
          <a:p>
            <a:pPr lvl="1"/>
            <a:r>
              <a:rPr lang="en-US" sz="1800" dirty="0"/>
              <a:t>S</a:t>
            </a:r>
            <a:r>
              <a:rPr lang="en-DE" sz="1800" dirty="0"/>
              <a:t>olu</a:t>
            </a:r>
            <a:r>
              <a:rPr lang="en-US" sz="1800" dirty="0"/>
              <a:t>t</a:t>
            </a:r>
            <a:r>
              <a:rPr lang="en-DE" sz="1800" dirty="0"/>
              <a:t>ion (ii) </a:t>
            </a:r>
            <a:r>
              <a:rPr lang="en-US" sz="1800" dirty="0"/>
              <a:t>preferred because it appears to have</a:t>
            </a:r>
            <a:r>
              <a:rPr lang="en-DE" sz="1800" dirty="0"/>
              <a:t> lower </a:t>
            </a:r>
            <a:r>
              <a:rPr lang="en-US" sz="1800" dirty="0"/>
              <a:t>implementation </a:t>
            </a:r>
            <a:r>
              <a:rPr lang="en-DE" sz="1800" dirty="0"/>
              <a:t>effort</a:t>
            </a:r>
            <a:endParaRPr lang="en-US" sz="1800" dirty="0"/>
          </a:p>
          <a:p>
            <a:r>
              <a:rPr lang="en-US" sz="2400" dirty="0"/>
              <a:t>Feedback from </a:t>
            </a:r>
            <a:r>
              <a:rPr lang="en-DE" sz="2400" dirty="0"/>
              <a:t>R</a:t>
            </a:r>
            <a:r>
              <a:rPr lang="en-US" sz="2400" dirty="0"/>
              <a:t>A</a:t>
            </a:r>
            <a:r>
              <a:rPr lang="en-DE" sz="2400" dirty="0"/>
              <a:t>N</a:t>
            </a:r>
            <a:r>
              <a:rPr lang="en-US" sz="2400" dirty="0"/>
              <a:t>3:</a:t>
            </a:r>
          </a:p>
          <a:p>
            <a:pPr lvl="1"/>
            <a:r>
              <a:rPr lang="en-GB" sz="1800" dirty="0"/>
              <a:t>RAN3 does not want to limit the maximum message size of application protocols. For this reason, any solution with a limit on message size will not meet RAN3 requirements</a:t>
            </a:r>
          </a:p>
          <a:p>
            <a:pPr lvl="1"/>
            <a:r>
              <a:rPr lang="en-GB" sz="1800" dirty="0"/>
              <a:t>S</a:t>
            </a:r>
            <a:r>
              <a:rPr lang="en-DE" sz="1800" dirty="0"/>
              <a:t>C</a:t>
            </a:r>
            <a:r>
              <a:rPr lang="en-GB" sz="1800" dirty="0"/>
              <a:t>T</a:t>
            </a:r>
            <a:r>
              <a:rPr lang="en-DE" sz="1800" dirty="0"/>
              <a:t>P </a:t>
            </a:r>
            <a:r>
              <a:rPr lang="en-GB" sz="1800" dirty="0"/>
              <a:t>i</a:t>
            </a:r>
            <a:r>
              <a:rPr lang="en-DE" sz="1800" dirty="0"/>
              <a:t>m</a:t>
            </a:r>
            <a:r>
              <a:rPr lang="en-GB" sz="1800" dirty="0"/>
              <a:t>p</a:t>
            </a:r>
            <a:r>
              <a:rPr lang="en-DE" sz="1800" dirty="0"/>
              <a:t>l</a:t>
            </a:r>
            <a:r>
              <a:rPr lang="en-GB" sz="1800" dirty="0"/>
              <a:t>e</a:t>
            </a:r>
            <a:r>
              <a:rPr lang="en-DE" sz="1800" dirty="0"/>
              <a:t>m</a:t>
            </a:r>
            <a:r>
              <a:rPr lang="en-GB" sz="1800" dirty="0"/>
              <a:t>e</a:t>
            </a:r>
            <a:r>
              <a:rPr lang="en-DE" sz="1800" dirty="0"/>
              <a:t>n</a:t>
            </a:r>
            <a:r>
              <a:rPr lang="en-GB" sz="1800" dirty="0"/>
              <a:t>t</a:t>
            </a:r>
            <a:r>
              <a:rPr lang="en-DE" sz="1800" dirty="0"/>
              <a:t>a</a:t>
            </a:r>
            <a:r>
              <a:rPr lang="en-GB" sz="1800" dirty="0"/>
              <a:t>t</a:t>
            </a:r>
            <a:r>
              <a:rPr lang="en-DE" sz="1800" dirty="0"/>
              <a:t>i</a:t>
            </a:r>
            <a:r>
              <a:rPr lang="en-GB" sz="1800" dirty="0"/>
              <a:t>o</a:t>
            </a:r>
            <a:r>
              <a:rPr lang="en-DE" sz="1800" dirty="0"/>
              <a:t>n</a:t>
            </a:r>
            <a:r>
              <a:rPr lang="en-GB" sz="1800" dirty="0"/>
              <a:t>s</a:t>
            </a:r>
            <a:r>
              <a:rPr lang="en-DE" sz="1800" dirty="0"/>
              <a:t> </a:t>
            </a:r>
            <a:r>
              <a:rPr lang="en-GB" sz="1800" dirty="0"/>
              <a:t>a</a:t>
            </a:r>
            <a:r>
              <a:rPr lang="en-DE" sz="1800" dirty="0"/>
              <a:t>r</a:t>
            </a:r>
            <a:r>
              <a:rPr lang="en-GB" sz="1800" dirty="0"/>
              <a:t>e</a:t>
            </a:r>
            <a:r>
              <a:rPr lang="en-DE" sz="1800" dirty="0"/>
              <a:t> </a:t>
            </a:r>
            <a:r>
              <a:rPr lang="en-GB" sz="1800" dirty="0"/>
              <a:t>n</a:t>
            </a:r>
            <a:r>
              <a:rPr lang="en-DE" sz="1800" dirty="0"/>
              <a:t>o</a:t>
            </a:r>
            <a:r>
              <a:rPr lang="en-GB" sz="1800" dirty="0"/>
              <a:t>t</a:t>
            </a:r>
            <a:r>
              <a:rPr lang="en-DE" sz="1800" dirty="0"/>
              <a:t> </a:t>
            </a:r>
            <a:r>
              <a:rPr lang="en-GB" sz="1800" dirty="0"/>
              <a:t>d</a:t>
            </a:r>
            <a:r>
              <a:rPr lang="en-DE" sz="1800" dirty="0"/>
              <a:t>i</a:t>
            </a:r>
            <a:r>
              <a:rPr lang="en-GB" sz="1800" dirty="0"/>
              <a:t>s</a:t>
            </a:r>
            <a:r>
              <a:rPr lang="en-DE" sz="1800" dirty="0"/>
              <a:t>c</a:t>
            </a:r>
            <a:r>
              <a:rPr lang="en-GB" sz="1800" dirty="0"/>
              <a:t>u</a:t>
            </a:r>
            <a:r>
              <a:rPr lang="en-DE" sz="1800" dirty="0"/>
              <a:t>s</a:t>
            </a:r>
            <a:r>
              <a:rPr lang="en-GB" sz="1800" dirty="0"/>
              <a:t>s</a:t>
            </a:r>
            <a:r>
              <a:rPr lang="en-DE" sz="1800" dirty="0"/>
              <a:t>e</a:t>
            </a:r>
            <a:r>
              <a:rPr lang="en-GB" sz="1800" dirty="0"/>
              <a:t>d</a:t>
            </a:r>
            <a:r>
              <a:rPr lang="en-DE" sz="1800" dirty="0"/>
              <a:t> </a:t>
            </a:r>
            <a:r>
              <a:rPr lang="en-GB" sz="1800" dirty="0"/>
              <a:t>i</a:t>
            </a:r>
            <a:r>
              <a:rPr lang="en-DE" sz="1800" dirty="0"/>
              <a:t>n</a:t>
            </a:r>
            <a:r>
              <a:rPr lang="en-US" sz="1800" dirty="0"/>
              <a:t> </a:t>
            </a:r>
            <a:r>
              <a:rPr lang="en-GB" sz="1800" dirty="0"/>
              <a:t>R</a:t>
            </a:r>
            <a:r>
              <a:rPr lang="en-DE" sz="1800" dirty="0"/>
              <a:t>A</a:t>
            </a:r>
            <a:r>
              <a:rPr lang="en-GB" sz="1800" dirty="0"/>
              <a:t>N</a:t>
            </a:r>
            <a:r>
              <a:rPr lang="en-DE" sz="1800" dirty="0"/>
              <a:t>3</a:t>
            </a:r>
            <a:endParaRPr lang="en-GB" sz="1800" dirty="0"/>
          </a:p>
          <a:p>
            <a:r>
              <a:rPr lang="en-GB" sz="2400" dirty="0"/>
              <a:t>TSVWG design team to set requirements for DTLS/SCTP</a:t>
            </a:r>
          </a:p>
          <a:p>
            <a:pPr lvl="1"/>
            <a:r>
              <a:rPr lang="en-GB" sz="2000" dirty="0"/>
              <a:t>Establish design goals and security requirements to scope the new specification</a:t>
            </a:r>
          </a:p>
          <a:p>
            <a:pPr lvl="1"/>
            <a:r>
              <a:rPr lang="en-GB" sz="2000" dirty="0"/>
              <a:t>Produce a short-lived draft to capture results, present and refine at IETF 118</a:t>
            </a:r>
          </a:p>
          <a:p>
            <a:pPr lvl="1"/>
            <a:r>
              <a:rPr lang="en-GB" sz="2000" dirty="0"/>
              <a:t>LS will be sent once a solution has been identified and is specified in enough detail to be reviewed</a:t>
            </a:r>
          </a:p>
        </p:txBody>
      </p:sp>
    </p:spTree>
    <p:extLst>
      <p:ext uri="{BB962C8B-B14F-4D97-AF65-F5344CB8AC3E}">
        <p14:creationId xmlns:p14="http://schemas.microsoft.com/office/powerpoint/2010/main" val="2843739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3D99874-8186-E4EC-929E-F35AC0946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3GPP SA5 -&gt; NETMOD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C7E4170-5904-1D19-7432-0C86A1A9D7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sz="2400" dirty="0">
                <a:hlinkClick r:id="rId2"/>
              </a:rPr>
              <a:t>LS on need for modeling isInvariant and SystemCreated in YANG</a:t>
            </a:r>
            <a:r>
              <a:rPr lang="en-US" sz="2400" dirty="0"/>
              <a:t> (2023/03/09)</a:t>
            </a:r>
          </a:p>
          <a:p>
            <a:r>
              <a:rPr lang="en-US" sz="2400" dirty="0"/>
              <a:t>3GPP Requirements</a:t>
            </a:r>
          </a:p>
          <a:p>
            <a:pPr lvl="1"/>
            <a:r>
              <a:rPr lang="en-US" sz="2000" dirty="0"/>
              <a:t>Solution to represent isInvariant and SystemCreated properties in YANG statements is needed to support 3GPP stage3 YANG data models</a:t>
            </a:r>
          </a:p>
          <a:p>
            <a:pPr lvl="1"/>
            <a:r>
              <a:rPr lang="en-US" sz="2000" dirty="0"/>
              <a:t>Views </a:t>
            </a:r>
            <a:r>
              <a:rPr lang="en-US" sz="2000" dirty="0">
                <a:hlinkClick r:id="rId3"/>
              </a:rPr>
              <a:t>draft-ma-netmod-immutable-flag</a:t>
            </a:r>
            <a:r>
              <a:rPr lang="en-US" sz="2000" dirty="0"/>
              <a:t> as a potential solution</a:t>
            </a:r>
          </a:p>
          <a:p>
            <a:r>
              <a:rPr lang="en-US" sz="2400" dirty="0"/>
              <a:t>Discussed in NETMOD at IETF 117</a:t>
            </a:r>
          </a:p>
          <a:p>
            <a:pPr lvl="1"/>
            <a:r>
              <a:rPr lang="en-US" sz="2000" dirty="0"/>
              <a:t>WG adoption poll for </a:t>
            </a:r>
            <a:r>
              <a:rPr lang="en-US" sz="2000" dirty="0">
                <a:hlinkClick r:id="rId4"/>
              </a:rPr>
              <a:t>draft-ma-netmod-immutable-flag-08</a:t>
            </a:r>
            <a:r>
              <a:rPr lang="en-US" sz="2000" dirty="0"/>
              <a:t> completed with mixed opinions</a:t>
            </a:r>
          </a:p>
          <a:p>
            <a:r>
              <a:rPr lang="en-US" sz="2400" dirty="0"/>
              <a:t>More discussion in NETMOD at IETF 118 based on </a:t>
            </a:r>
            <a:r>
              <a:rPr lang="en-US" sz="2400" dirty="0">
                <a:hlinkClick r:id="rId5"/>
              </a:rPr>
              <a:t>draft-ma-netmod-immutable-flag-09</a:t>
            </a:r>
            <a:r>
              <a:rPr lang="en-US" sz="2400" dirty="0"/>
              <a:t> posted (2023/10/21)</a:t>
            </a:r>
          </a:p>
          <a:p>
            <a:pPr lvl="1"/>
            <a:r>
              <a:rPr lang="en-US" sz="2000" dirty="0"/>
              <a:t>Concerns immutable flags break YANG architecture</a:t>
            </a:r>
          </a:p>
          <a:p>
            <a:pPr lvl="1"/>
            <a:r>
              <a:rPr lang="en-US" sz="2000" dirty="0"/>
              <a:t>Looking for a compromise that addresses 3GPP requirements without negative impact to YANG architecture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11292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289709"/>
            <a:ext cx="10515600" cy="1325563"/>
          </a:xfrm>
        </p:spPr>
        <p:txBody>
          <a:bodyPr>
            <a:noAutofit/>
          </a:bodyPr>
          <a:lstStyle/>
          <a:p>
            <a:r>
              <a:rPr lang="en-US" dirty="0"/>
              <a:t>IETF-&gt;3GPP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>
                <a:hlinkClick r:id="rId2"/>
              </a:rPr>
              <a:t>LS on a Framework for Network Slices in Networks Built from IETF Technologies</a:t>
            </a:r>
            <a:r>
              <a:rPr lang="en-DE" dirty="0">
                <a:hlinkClick r:id="rId2"/>
              </a:rPr>
              <a:t> </a:t>
            </a:r>
            <a:r>
              <a:rPr lang="en-DE" dirty="0"/>
              <a:t>(10/23)</a:t>
            </a:r>
          </a:p>
          <a:p>
            <a:r>
              <a:rPr lang="en-GB" dirty="0"/>
              <a:t>IETF Traffic Engineering Architecture and Signaling Working Group (teas)</a:t>
            </a:r>
            <a:r>
              <a:rPr lang="en-DE" dirty="0"/>
              <a:t> informs about drafts </a:t>
            </a:r>
            <a:r>
              <a:rPr lang="en-GB" dirty="0"/>
              <a:t>u</a:t>
            </a:r>
            <a:r>
              <a:rPr lang="en-DE" dirty="0"/>
              <a:t>n</a:t>
            </a:r>
            <a:r>
              <a:rPr lang="en-GB" dirty="0"/>
              <a:t>d</a:t>
            </a:r>
            <a:r>
              <a:rPr lang="en-DE" dirty="0"/>
              <a:t>e</a:t>
            </a:r>
            <a:r>
              <a:rPr lang="en-GB" dirty="0"/>
              <a:t>r</a:t>
            </a:r>
            <a:r>
              <a:rPr lang="en-DE" dirty="0"/>
              <a:t> </a:t>
            </a:r>
            <a:r>
              <a:rPr lang="en-GB" dirty="0"/>
              <a:t>d</a:t>
            </a:r>
            <a:r>
              <a:rPr lang="en-DE" dirty="0"/>
              <a:t>e</a:t>
            </a:r>
            <a:r>
              <a:rPr lang="en-GB" dirty="0"/>
              <a:t>v</a:t>
            </a:r>
            <a:r>
              <a:rPr lang="en-DE" dirty="0"/>
              <a:t>e</a:t>
            </a:r>
            <a:r>
              <a:rPr lang="en-GB" dirty="0"/>
              <a:t>l</a:t>
            </a:r>
            <a:r>
              <a:rPr lang="en-DE" dirty="0"/>
              <a:t>o</a:t>
            </a:r>
            <a:r>
              <a:rPr lang="en-GB" dirty="0"/>
              <a:t>p</a:t>
            </a:r>
            <a:r>
              <a:rPr lang="en-DE" dirty="0"/>
              <a:t>ment in the WG and ask  </a:t>
            </a:r>
            <a:r>
              <a:rPr lang="en-GB" dirty="0"/>
              <a:t>SA2, SA3, SA5, RAN3</a:t>
            </a:r>
            <a:r>
              <a:rPr lang="en-DE" dirty="0"/>
              <a:t> </a:t>
            </a:r>
            <a:r>
              <a:rPr lang="en-GB" dirty="0"/>
              <a:t>f</a:t>
            </a:r>
            <a:r>
              <a:rPr lang="en-DE" dirty="0"/>
              <a:t>o</a:t>
            </a:r>
            <a:r>
              <a:rPr lang="en-GB" dirty="0"/>
              <a:t>r</a:t>
            </a:r>
            <a:r>
              <a:rPr lang="en-DE" dirty="0"/>
              <a:t> </a:t>
            </a:r>
            <a:r>
              <a:rPr lang="en-GB" dirty="0"/>
              <a:t>f</a:t>
            </a:r>
            <a:r>
              <a:rPr lang="en-DE" dirty="0"/>
              <a:t>e</a:t>
            </a:r>
            <a:r>
              <a:rPr lang="en-GB" dirty="0"/>
              <a:t>e</a:t>
            </a:r>
            <a:r>
              <a:rPr lang="en-DE" dirty="0"/>
              <a:t>d</a:t>
            </a:r>
            <a:r>
              <a:rPr lang="en-GB" dirty="0"/>
              <a:t>b</a:t>
            </a:r>
            <a:r>
              <a:rPr lang="en-DE" dirty="0"/>
              <a:t>a</a:t>
            </a:r>
            <a:r>
              <a:rPr lang="en-GB" dirty="0"/>
              <a:t>c</a:t>
            </a:r>
            <a:r>
              <a:rPr lang="en-DE" dirty="0"/>
              <a:t>k</a:t>
            </a:r>
          </a:p>
          <a:p>
            <a:r>
              <a:rPr lang="en-GB" dirty="0"/>
              <a:t>R</a:t>
            </a:r>
            <a:r>
              <a:rPr lang="en-DE" dirty="0"/>
              <a:t>A</a:t>
            </a:r>
            <a:r>
              <a:rPr lang="en-GB" dirty="0"/>
              <a:t>N</a:t>
            </a:r>
            <a:r>
              <a:rPr lang="en-DE" dirty="0"/>
              <a:t>3 </a:t>
            </a:r>
            <a:r>
              <a:rPr lang="en-GB" dirty="0"/>
              <a:t>point of view this depends on implementation</a:t>
            </a:r>
            <a:r>
              <a:rPr lang="en-DE" dirty="0"/>
              <a:t> </a:t>
            </a:r>
            <a:r>
              <a:rPr lang="en-GB" dirty="0"/>
              <a:t>a</a:t>
            </a:r>
            <a:r>
              <a:rPr lang="en-DE" dirty="0"/>
              <a:t>n</a:t>
            </a:r>
            <a:r>
              <a:rPr lang="en-GB" dirty="0"/>
              <a:t>d</a:t>
            </a:r>
            <a:r>
              <a:rPr lang="en-DE" dirty="0"/>
              <a:t> </a:t>
            </a:r>
            <a:r>
              <a:rPr lang="en-GB" dirty="0"/>
              <a:t>i</a:t>
            </a:r>
            <a:r>
              <a:rPr lang="en-DE" dirty="0"/>
              <a:t>t </a:t>
            </a:r>
            <a:r>
              <a:rPr lang="en-GB" dirty="0"/>
              <a:t>is an interaction with transport layer, people can check</a:t>
            </a:r>
            <a:r>
              <a:rPr lang="en-DE" dirty="0"/>
              <a:t>. T</a:t>
            </a:r>
            <a:r>
              <a:rPr lang="en-GB" dirty="0"/>
              <a:t>he LS</a:t>
            </a:r>
            <a:r>
              <a:rPr lang="en-DE" dirty="0"/>
              <a:t> </a:t>
            </a:r>
            <a:r>
              <a:rPr lang="en-GB" dirty="0"/>
              <a:t>w</a:t>
            </a:r>
            <a:r>
              <a:rPr lang="en-DE" dirty="0"/>
              <a:t>a</a:t>
            </a:r>
            <a:r>
              <a:rPr lang="en-GB" dirty="0"/>
              <a:t>s</a:t>
            </a:r>
            <a:r>
              <a:rPr lang="en-DE" dirty="0"/>
              <a:t> </a:t>
            </a:r>
            <a:r>
              <a:rPr lang="en-GB" dirty="0"/>
              <a:t>n</a:t>
            </a:r>
            <a:r>
              <a:rPr lang="en-DE" dirty="0"/>
              <a:t>o</a:t>
            </a:r>
            <a:r>
              <a:rPr lang="en-GB" dirty="0"/>
              <a:t>t</a:t>
            </a:r>
            <a:r>
              <a:rPr lang="en-DE" dirty="0"/>
              <a:t>e</a:t>
            </a:r>
            <a:r>
              <a:rPr lang="en-GB" dirty="0"/>
              <a:t>d</a:t>
            </a:r>
            <a:r>
              <a:rPr lang="en-DE" dirty="0"/>
              <a:t>.</a:t>
            </a:r>
          </a:p>
          <a:p>
            <a:r>
              <a:rPr lang="en-DE" dirty="0"/>
              <a:t> The LS is noted </a:t>
            </a:r>
            <a:r>
              <a:rPr lang="en-GB" dirty="0"/>
              <a:t>w</a:t>
            </a:r>
            <a:r>
              <a:rPr lang="en-DE" dirty="0"/>
              <a:t>i</a:t>
            </a:r>
            <a:r>
              <a:rPr lang="en-GB" dirty="0"/>
              <a:t>t</a:t>
            </a:r>
            <a:r>
              <a:rPr lang="en-DE" dirty="0"/>
              <a:t>h</a:t>
            </a:r>
            <a:r>
              <a:rPr lang="en-GB" dirty="0"/>
              <a:t>o</a:t>
            </a:r>
            <a:r>
              <a:rPr lang="en-DE" dirty="0"/>
              <a:t>u</a:t>
            </a:r>
            <a:r>
              <a:rPr lang="en-GB" dirty="0"/>
              <a:t>t</a:t>
            </a:r>
            <a:r>
              <a:rPr lang="en-DE" dirty="0"/>
              <a:t> </a:t>
            </a:r>
            <a:r>
              <a:rPr lang="en-GB" dirty="0"/>
              <a:t>a</a:t>
            </a:r>
            <a:r>
              <a:rPr lang="en-DE" dirty="0"/>
              <a:t>n</a:t>
            </a:r>
            <a:r>
              <a:rPr lang="en-GB" dirty="0"/>
              <a:t>y</a:t>
            </a:r>
            <a:r>
              <a:rPr lang="en-DE" dirty="0"/>
              <a:t> </a:t>
            </a:r>
            <a:r>
              <a:rPr lang="en-GB" dirty="0"/>
              <a:t>a</a:t>
            </a:r>
            <a:r>
              <a:rPr lang="en-DE" dirty="0"/>
              <a:t>c</a:t>
            </a:r>
            <a:r>
              <a:rPr lang="en-GB" dirty="0"/>
              <a:t>t</a:t>
            </a:r>
            <a:r>
              <a:rPr lang="en-DE" dirty="0"/>
              <a:t>i</a:t>
            </a:r>
            <a:r>
              <a:rPr lang="en-GB" dirty="0"/>
              <a:t>o</a:t>
            </a:r>
            <a:r>
              <a:rPr lang="en-DE" dirty="0"/>
              <a:t>n d</a:t>
            </a:r>
            <a:r>
              <a:rPr lang="en-GB" dirty="0"/>
              <a:t>u</a:t>
            </a:r>
            <a:r>
              <a:rPr lang="en-DE" dirty="0"/>
              <a:t>r</a:t>
            </a:r>
            <a:r>
              <a:rPr lang="en-GB" dirty="0"/>
              <a:t>i</a:t>
            </a:r>
            <a:r>
              <a:rPr lang="en-DE" dirty="0"/>
              <a:t>n</a:t>
            </a:r>
            <a:r>
              <a:rPr lang="en-GB" dirty="0"/>
              <a:t>g</a:t>
            </a:r>
            <a:r>
              <a:rPr lang="en-DE" dirty="0"/>
              <a:t> </a:t>
            </a:r>
            <a:r>
              <a:rPr lang="en-GB" dirty="0"/>
              <a:t>t</a:t>
            </a:r>
            <a:r>
              <a:rPr lang="en-DE" dirty="0"/>
              <a:t>h</a:t>
            </a:r>
            <a:r>
              <a:rPr lang="en-GB" dirty="0"/>
              <a:t>e</a:t>
            </a:r>
            <a:r>
              <a:rPr lang="en-DE" dirty="0"/>
              <a:t> </a:t>
            </a:r>
            <a:r>
              <a:rPr lang="en-GB" dirty="0"/>
              <a:t>N</a:t>
            </a:r>
            <a:r>
              <a:rPr lang="en-DE" dirty="0"/>
              <a:t>o</a:t>
            </a:r>
            <a:r>
              <a:rPr lang="en-GB" dirty="0"/>
              <a:t>v</a:t>
            </a:r>
            <a:r>
              <a:rPr lang="en-DE" dirty="0"/>
              <a:t>e</a:t>
            </a:r>
            <a:r>
              <a:rPr lang="en-GB" dirty="0"/>
              <a:t>m</a:t>
            </a:r>
            <a:r>
              <a:rPr lang="en-DE" dirty="0"/>
              <a:t>b</a:t>
            </a:r>
            <a:r>
              <a:rPr lang="en-GB" dirty="0"/>
              <a:t>e</a:t>
            </a:r>
            <a:r>
              <a:rPr lang="en-DE" dirty="0"/>
              <a:t>r </a:t>
            </a:r>
            <a:r>
              <a:rPr lang="en-GB" dirty="0"/>
              <a:t>m</a:t>
            </a:r>
            <a:r>
              <a:rPr lang="en-DE" dirty="0"/>
              <a:t>e</a:t>
            </a:r>
            <a:r>
              <a:rPr lang="en-GB" dirty="0"/>
              <a:t>e</a:t>
            </a:r>
            <a:r>
              <a:rPr lang="en-DE" dirty="0"/>
              <a:t>t</a:t>
            </a:r>
            <a:r>
              <a:rPr lang="en-GB" dirty="0"/>
              <a:t>i</a:t>
            </a:r>
            <a:r>
              <a:rPr lang="en-DE" dirty="0"/>
              <a:t>n</a:t>
            </a:r>
            <a:r>
              <a:rPr lang="en-GB" dirty="0"/>
              <a:t>g</a:t>
            </a:r>
            <a:r>
              <a:rPr lang="en-DE" dirty="0"/>
              <a:t>s </a:t>
            </a:r>
            <a:r>
              <a:rPr lang="en-GB" dirty="0"/>
              <a:t>b</a:t>
            </a:r>
            <a:r>
              <a:rPr lang="en-DE" dirty="0"/>
              <a:t>y </a:t>
            </a:r>
            <a:r>
              <a:rPr lang="en-GB" dirty="0"/>
              <a:t>S</a:t>
            </a:r>
            <a:r>
              <a:rPr lang="en-DE" dirty="0"/>
              <a:t>A2 , </a:t>
            </a:r>
            <a:r>
              <a:rPr lang="en-GB" dirty="0"/>
              <a:t>S</a:t>
            </a:r>
            <a:r>
              <a:rPr lang="en-DE" dirty="0"/>
              <a:t>A3 </a:t>
            </a:r>
            <a:r>
              <a:rPr lang="en-GB" dirty="0"/>
              <a:t>a</a:t>
            </a:r>
            <a:r>
              <a:rPr lang="en-DE" dirty="0"/>
              <a:t>n</a:t>
            </a:r>
            <a:r>
              <a:rPr lang="en-GB" dirty="0"/>
              <a:t>d</a:t>
            </a:r>
            <a:r>
              <a:rPr lang="en-DE" dirty="0"/>
              <a:t> </a:t>
            </a:r>
            <a:r>
              <a:rPr lang="en-GB" dirty="0"/>
              <a:t>S</a:t>
            </a:r>
            <a:r>
              <a:rPr lang="en-DE" dirty="0"/>
              <a:t>A5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51646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07222825-62ea-40f3-96b5-5375c07996e2}" enabled="1" method="Privileged" siteId="{90c7a20a-f34b-40bf-bc48-b9253b6f5d20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43609</TotalTime>
  <Words>1702</Words>
  <Application>Microsoft Office PowerPoint</Application>
  <PresentationFormat>Widescreen</PresentationFormat>
  <Paragraphs>156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7" baseType="lpstr">
      <vt:lpstr>宋体</vt:lpstr>
      <vt:lpstr>Arial</vt:lpstr>
      <vt:lpstr>Arial </vt:lpstr>
      <vt:lpstr>Calibri</vt:lpstr>
      <vt:lpstr>Calibri Light</vt:lpstr>
      <vt:lpstr>Inter</vt:lpstr>
      <vt:lpstr>Times New Roman</vt:lpstr>
      <vt:lpstr>Office Theme</vt:lpstr>
      <vt:lpstr>PowerPoint Presentation</vt:lpstr>
      <vt:lpstr>Agenda </vt:lpstr>
      <vt:lpstr>3GPP-IETF Coordination</vt:lpstr>
      <vt:lpstr>IETF-3GPP Coordination meeting</vt:lpstr>
      <vt:lpstr>IETF - 3GPP IAB group</vt:lpstr>
      <vt:lpstr>IETF-3GPP Liaison Statements</vt:lpstr>
      <vt:lpstr>3GPP SA3 and RAN3 -&gt; IETF TSVWG</vt:lpstr>
      <vt:lpstr>3GPP SA5 -&gt; NETMOD</vt:lpstr>
      <vt:lpstr>IETF-&gt;3GPP</vt:lpstr>
      <vt:lpstr>Tracking requests to IANA</vt:lpstr>
      <vt:lpstr>IANA assignment request handling</vt:lpstr>
      <vt:lpstr>IETF Dependencies   </vt:lpstr>
      <vt:lpstr>New Published RFCs</vt:lpstr>
      <vt:lpstr>Published RFCs</vt:lpstr>
      <vt:lpstr>Published RFCs</vt:lpstr>
      <vt:lpstr>Published RFCs</vt:lpstr>
      <vt:lpstr>IETF reference updates</vt:lpstr>
      <vt:lpstr>Drafts in RFC Editor queue</vt:lpstr>
      <vt:lpstr>Drafts in RFC Editor queue</vt:lpstr>
      <vt:lpstr>Drafts under IESG review</vt:lpstr>
      <vt:lpstr>Drafts under IESG review</vt:lpstr>
      <vt:lpstr>Active WG documents</vt:lpstr>
      <vt:lpstr>Active WG document</vt:lpstr>
      <vt:lpstr>Active WG document</vt:lpstr>
      <vt:lpstr>Individual submissions</vt:lpstr>
      <vt:lpstr>Individual submissions</vt:lpstr>
      <vt:lpstr>Any Other Business</vt:lpstr>
      <vt:lpstr>PowerPoint Presentation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</cp:lastModifiedBy>
  <cp:revision>900</cp:revision>
  <dcterms:created xsi:type="dcterms:W3CDTF">2010-02-05T13:52:04Z</dcterms:created>
  <dcterms:modified xsi:type="dcterms:W3CDTF">2024-03-19T07:52:04Z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7222825-62ea-40f3-96b5-5375c07996e2_Enabled">
    <vt:lpwstr>true</vt:lpwstr>
  </property>
  <property fmtid="{D5CDD505-2E9C-101B-9397-08002B2CF9AE}" pid="3" name="MSIP_Label_07222825-62ea-40f3-96b5-5375c07996e2_SetDate">
    <vt:lpwstr>2021-12-10T08:58:09Z</vt:lpwstr>
  </property>
  <property fmtid="{D5CDD505-2E9C-101B-9397-08002B2CF9AE}" pid="4" name="MSIP_Label_07222825-62ea-40f3-96b5-5375c07996e2_Method">
    <vt:lpwstr>Privileged</vt:lpwstr>
  </property>
  <property fmtid="{D5CDD505-2E9C-101B-9397-08002B2CF9AE}" pid="5" name="MSIP_Label_07222825-62ea-40f3-96b5-5375c07996e2_Name">
    <vt:lpwstr>unrestricted_parent.2</vt:lpwstr>
  </property>
  <property fmtid="{D5CDD505-2E9C-101B-9397-08002B2CF9AE}" pid="6" name="MSIP_Label_07222825-62ea-40f3-96b5-5375c07996e2_SiteId">
    <vt:lpwstr>90c7a20a-f34b-40bf-bc48-b9253b6f5d20</vt:lpwstr>
  </property>
  <property fmtid="{D5CDD505-2E9C-101B-9397-08002B2CF9AE}" pid="7" name="MSIP_Label_07222825-62ea-40f3-96b5-5375c07996e2_ActionId">
    <vt:lpwstr>c3c14ad0-b0f0-48ce-b725-6e3feed24de0</vt:lpwstr>
  </property>
  <property fmtid="{D5CDD505-2E9C-101B-9397-08002B2CF9AE}" pid="8" name="MSIP_Label_07222825-62ea-40f3-96b5-5375c07996e2_ContentBits">
    <vt:lpwstr>0</vt:lpwstr>
  </property>
  <property fmtid="{D5CDD505-2E9C-101B-9397-08002B2CF9AE}" pid="9" name="_2015_ms_pID_725343">
    <vt:lpwstr>(3)h7bWGuxDglolP7AtXpdpeIpvYrG1A2z9qp2NxAUoTkF8uUBYWn8WKg0H7VnZ/GL9M0e0h2Pv
TqfLyLhBcs8bzWHfhNAr97GS/Xi4X/smIIeNBYfgcoatBeIQzGe6LuopzU2DQpjvgR3XBuFZ
OBP7vKUJA5R47itWXGLPKjjOfSVlQwOUuTMs7yFNeM+aqHNx6DBfYQe5JLF1jEKDXP3tNEwQ
yVwACM9H8qJEWU+AZU</vt:lpwstr>
  </property>
  <property fmtid="{D5CDD505-2E9C-101B-9397-08002B2CF9AE}" pid="10" name="_2015_ms_pID_7253431">
    <vt:lpwstr>jyp/Gkfw93F1GNkLx+o76/pzOwIxN5lOxwnb2nOxoN86t+Cej9cSf2
AJsKIIdndfNpcmOPsLdIC4E7/3Hzi4xH3wLwLKS97hMCUSWTnl7nXYYhPgSbWieuJDG4Gp+J
rdRRJ1lid42eQMvFjKh7B+YpuU9HxevPFEh3QOvXhbD5RAYLZyn+L7aXCF3zJJuopa1bHIfE
InpNOQRbvjM3Fs+YtcZKOwPtPR1yiyD0WRek</vt:lpwstr>
  </property>
  <property fmtid="{D5CDD505-2E9C-101B-9397-08002B2CF9AE}" pid="11" name="_2015_ms_pID_7253432">
    <vt:lpwstr>lw==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1710834697</vt:lpwstr>
  </property>
</Properties>
</file>