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4"/>
  </p:notesMasterIdLst>
  <p:handoutMasterIdLst>
    <p:handoutMasterId r:id="rId35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45" r:id="rId10"/>
    <p:sldId id="473" r:id="rId11"/>
    <p:sldId id="474" r:id="rId12"/>
    <p:sldId id="475" r:id="rId13"/>
    <p:sldId id="476" r:id="rId14"/>
    <p:sldId id="477" r:id="rId15"/>
    <p:sldId id="478" r:id="rId16"/>
    <p:sldId id="370" r:id="rId17"/>
    <p:sldId id="394" r:id="rId18"/>
    <p:sldId id="395" r:id="rId19"/>
    <p:sldId id="459" r:id="rId20"/>
    <p:sldId id="419" r:id="rId21"/>
    <p:sldId id="373" r:id="rId22"/>
    <p:sldId id="467" r:id="rId23"/>
    <p:sldId id="479" r:id="rId24"/>
    <p:sldId id="375" r:id="rId25"/>
    <p:sldId id="365" r:id="rId26"/>
    <p:sldId id="376" r:id="rId27"/>
    <p:sldId id="426" r:id="rId28"/>
    <p:sldId id="480" r:id="rId29"/>
    <p:sldId id="481" r:id="rId30"/>
    <p:sldId id="482" r:id="rId31"/>
    <p:sldId id="483" r:id="rId32"/>
    <p:sldId id="379" r:id="rId3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0000FF"/>
    <a:srgbClr val="75B91A"/>
    <a:srgbClr val="FF6600"/>
    <a:srgbClr val="FF00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1" autoAdjust="0"/>
    <p:restoredTop sz="96513" autoAdjust="0"/>
  </p:normalViewPr>
  <p:slideViewPr>
    <p:cSldViewPr snapToGrid="0">
      <p:cViewPr varScale="1">
        <p:scale>
          <a:sx n="78" d="100"/>
          <a:sy n="78" d="100"/>
        </p:scale>
        <p:origin x="755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FASMO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R18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  <c:pt idx="5">
                  <c:v>CT#102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</c:v>
                </c:pt>
                <c:pt idx="1">
                  <c:v>18</c:v>
                </c:pt>
                <c:pt idx="2">
                  <c:v>88</c:v>
                </c:pt>
                <c:pt idx="3">
                  <c:v>162</c:v>
                </c:pt>
                <c:pt idx="4">
                  <c:v>139</c:v>
                </c:pt>
                <c:pt idx="5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  <c:pt idx="5">
                  <c:v>CT#102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</c:v>
                </c:pt>
                <c:pt idx="1">
                  <c:v>103</c:v>
                </c:pt>
                <c:pt idx="2">
                  <c:v>86</c:v>
                </c:pt>
                <c:pt idx="3">
                  <c:v>118</c:v>
                </c:pt>
                <c:pt idx="4">
                  <c:v>92</c:v>
                </c:pt>
                <c:pt idx="5">
                  <c:v>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CT#97</c:v>
                </c:pt>
                <c:pt idx="1">
                  <c:v>CT#98</c:v>
                </c:pt>
                <c:pt idx="2">
                  <c:v>CT#99</c:v>
                </c:pt>
                <c:pt idx="3">
                  <c:v>CT#100</c:v>
                </c:pt>
                <c:pt idx="4">
                  <c:v>CT#101</c:v>
                </c:pt>
                <c:pt idx="5">
                  <c:v>CT#102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17</c:v>
                </c:pt>
                <c:pt idx="1">
                  <c:v>10</c:v>
                </c:pt>
                <c:pt idx="2">
                  <c:v>5</c:v>
                </c:pt>
                <c:pt idx="3">
                  <c:v>25</c:v>
                </c:pt>
                <c:pt idx="4">
                  <c:v>39</c:v>
                </c:pt>
                <c:pt idx="5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47464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0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6362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CT#102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 "/>
              </a:rPr>
              <a:t>Edinburgh</a:t>
            </a:r>
            <a:r>
              <a:rPr lang="en-US" altLang="en-US" sz="1200" b="1" dirty="0">
                <a:latin typeface="Arial "/>
              </a:rPr>
              <a:t>, </a:t>
            </a:r>
            <a:r>
              <a:rPr lang="en-US" altLang="zh-CN" sz="1200" b="1" dirty="0">
                <a:latin typeface="Arial "/>
              </a:rPr>
              <a:t>UK</a:t>
            </a:r>
            <a:r>
              <a:rPr lang="en-US" altLang="en-US" sz="1200" b="1" dirty="0">
                <a:latin typeface="Arial "/>
              </a:rPr>
              <a:t>, 11th – 12th </a:t>
            </a:r>
            <a:r>
              <a:rPr lang="en-US" altLang="zh-CN" sz="1200" b="1" dirty="0">
                <a:latin typeface="Arial "/>
              </a:rPr>
              <a:t>Decem</a:t>
            </a:r>
            <a:r>
              <a:rPr lang="en-US" altLang="en-US" sz="1200" b="1" dirty="0">
                <a:latin typeface="Arial "/>
              </a:rPr>
              <a:t>ber 2023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CP-233017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170.zip" TargetMode="External"/><Relationship Id="rId2" Type="http://schemas.openxmlformats.org/officeDocument/2006/relationships/hyperlink" Target="https://www.3gpp.org/ftp/tsg_ct/TSG_CT/TSGC_102_Edinburgh/Docs/CP-23302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022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iroshi.ishikawa.ev@nttdocomo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ongyue@chinamobile.com" TargetMode="External"/><Relationship Id="rId9" Type="http://schemas.openxmlformats.org/officeDocument/2006/relationships/hyperlink" Target="mailto:li.zhijun3@zte.com.cn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TSGCT4_119_Chicago/Docs/C4-235615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TSGCT4_119_Chicago/Docs/C4-235051.zip" TargetMode="External"/><Relationship Id="rId2" Type="http://schemas.openxmlformats.org/officeDocument/2006/relationships/hyperlink" Target="https://www.3gpp.org/ftp/tsg_ct/WG4_protocollars_ex-CN4/TSGCT4_119_Chicago/Docs/C4-23554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WG4_protocollars_ex-CN4/TSGCT4_118_Xiamen/Docs/C4-234572.zip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2_Edinburgh/Docs/CP-233025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26.zip" TargetMode="External"/><Relationship Id="rId2" Type="http://schemas.openxmlformats.org/officeDocument/2006/relationships/hyperlink" Target="https://www.3gpp.org/ftp/tsg_ct/TSG_CT/TSGC_102_Edinburgh/Docs/CP-233024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TSGCT4_119_Chicago/Docs/C4-235678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WG4_protocollars_ex-CN4/TSGCT4_119_Chicago/Docs/C4-235225.zip" TargetMode="External"/><Relationship Id="rId3" Type="http://schemas.openxmlformats.org/officeDocument/2006/relationships/hyperlink" Target="https://www.3gpp.org/ftp/tsg_ct/WG4_protocollars_ex-CN4/TSGCT4_119_Chicago/Docs/C4-235192.zip" TargetMode="External"/><Relationship Id="rId7" Type="http://schemas.openxmlformats.org/officeDocument/2006/relationships/hyperlink" Target="https://www.3gpp.org/ftp/tsg_ct/WG4_protocollars_ex-CN4/TSGCT4_118_Xiamen/Docs/C4-234647.zip" TargetMode="External"/><Relationship Id="rId12" Type="http://schemas.openxmlformats.org/officeDocument/2006/relationships/hyperlink" Target="https://www.3gpp.org/ftp/tsg_ct/WG4_protocollars_ex-CN4/TSGCT4_119_Chicago/Docs/C4-235613.zip" TargetMode="External"/><Relationship Id="rId2" Type="http://schemas.openxmlformats.org/officeDocument/2006/relationships/hyperlink" Target="https://www.3gpp.org/ftp/tsg_ct/WG4_protocollars_ex-CN4/TSGCT4_118_Xiamen/Docs/C4-23415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TSGCT4_118_Xiamen/Docs/C4-234423.zip" TargetMode="External"/><Relationship Id="rId11" Type="http://schemas.openxmlformats.org/officeDocument/2006/relationships/hyperlink" Target="https://www.3gpp.org/ftp/tsg_ct/WG4_protocollars_ex-CN4/TSGCT4_119_Chicago/Docs/C4-235408.zip" TargetMode="External"/><Relationship Id="rId5" Type="http://schemas.openxmlformats.org/officeDocument/2006/relationships/hyperlink" Target="https://www.3gpp.org/ftp/tsg_ct/WG4_protocollars_ex-CN4/TSGCT4_118_Xiamen/Docs/C4-234420.zip" TargetMode="External"/><Relationship Id="rId10" Type="http://schemas.openxmlformats.org/officeDocument/2006/relationships/hyperlink" Target="https://www.3gpp.org/ftp/tsg_ct/WG4_protocollars_ex-CN4/TSGCT4_119_Chicago/Docs/C4-235405.zip" TargetMode="External"/><Relationship Id="rId4" Type="http://schemas.openxmlformats.org/officeDocument/2006/relationships/hyperlink" Target="https://www.3gpp.org/ftp/tsg_ct/WG4_protocollars_ex-CN4/TSGCT4_118_Xiamen/Docs/C4-234419.zip" TargetMode="External"/><Relationship Id="rId9" Type="http://schemas.openxmlformats.org/officeDocument/2006/relationships/hyperlink" Target="https://www.3gpp.org/ftp/tsg_ct/WG4_protocollars_ex-CN4/TSGCT4_119_Chicago/Docs/C4-235404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061836"/>
              </p:ext>
            </p:extLst>
          </p:nvPr>
        </p:nvGraphicFramePr>
        <p:xfrm>
          <a:off x="129207" y="1914274"/>
          <a:ext cx="11820346" cy="2505536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CP-221083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800045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IETF QUIC Transport for Service Based Interfaces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FS_QUIC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CP-183245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1010001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home network triggered primary authentication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HN_Auth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CP-232028</a:t>
                      </a:r>
                      <a:endParaRPr lang="zh-CN" alt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  <a:endParaRPr lang="zh-CN" altLang="en-US" sz="10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xxxxxxxx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NRF API enhancements to avoid </a:t>
                      </a:r>
                      <a:r>
                        <a:rPr lang="en-US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and storing of redundant data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NRFe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11204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PRINS modification work (</a:t>
                      </a:r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under TEI18 in CT4, 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corresponding to 'Roaming5G' in stage2)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(1/3)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717664"/>
              </p:ext>
            </p:extLst>
          </p:nvPr>
        </p:nvGraphicFramePr>
        <p:xfrm>
          <a:off x="129207" y="1914274"/>
          <a:ext cx="11820346" cy="3258358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CP-223204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PIN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UAS 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990067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Ranging_SL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GMEC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AIML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AIMLsys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Slicing Phase 3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eMCSMI_IRail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E937E-7977-9310-0E65-E20472B140CB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46933341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(2/3)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497128"/>
              </p:ext>
            </p:extLst>
          </p:nvPr>
        </p:nvGraphicFramePr>
        <p:xfrm>
          <a:off x="129207" y="1914274"/>
          <a:ext cx="11820346" cy="3258358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ATSSS_Ph3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eNPN_Ph2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CP-231286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eUEPO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UEP18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CP-222238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AM Policy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2023-6-6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5WWC_Ph2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CP-231287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Seamless UE context recovery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SUECR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SFC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Detnet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DetNet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CP-231195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EC3BF-1EC2-CE9E-52E7-0608280DEB9A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395832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CT4 Supported (3/3)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919784"/>
              </p:ext>
            </p:extLst>
          </p:nvPr>
        </p:nvGraphicFramePr>
        <p:xfrm>
          <a:off x="129207" y="1785063"/>
          <a:ext cx="11820346" cy="3663934"/>
        </p:xfrm>
        <a:graphic>
          <a:graphicData uri="http://schemas.openxmlformats.org/drawingml/2006/table">
            <a:tbl>
              <a:tblPr firstRow="1" firstCol="1" bandRow="1"/>
              <a:tblGrid>
                <a:gridCol w="616228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980098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TEI18_IPv6PD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CP-223203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TEI18_SDNAEPC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CP-223111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TRS_URLLC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CP-221270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990104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eNA_Ph3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1000044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Slice-based PLMN Selection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PLMNsel_NS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b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(stopped)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1000046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MPS_WLAN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MPS_WLAN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CP-231356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990005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TEI18_DCAMP_Ph2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TEI18_DCAMP_Ph2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15314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1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1000040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TEI18_SLAMUP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TEI18_SLAMUP</a:t>
                      </a:r>
                    </a:p>
                  </a:txBody>
                  <a:tcPr marL="7684" marR="7684" marT="7684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48838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b"/>
                      <a:endParaRPr lang="en-US" altLang="zh-CN" sz="1100" b="0" i="0" u="none" strike="noStrike" kern="12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Network Slice Capability Exposure for Application Layer Enablement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NSCALE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686ED-F5A7-380E-5486-E29D0372B6C7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58520144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</a:t>
            </a:r>
            <a:r>
              <a:rPr lang="en-US" altLang="zh-CN" dirty="0" err="1"/>
              <a:t>Highlightings</a:t>
            </a:r>
            <a:r>
              <a:rPr lang="en-US" altLang="zh-CN" dirty="0"/>
              <a:t> (1/2)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2009377"/>
            <a:ext cx="10515600" cy="1523863"/>
          </a:xfrm>
        </p:spPr>
        <p:txBody>
          <a:bodyPr/>
          <a:lstStyle/>
          <a:p>
            <a:r>
              <a:rPr lang="en-US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FS_RedInfExp_SBI</a:t>
            </a: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The remaining work is to evaluation the solutions and make conclusions</a:t>
            </a:r>
          </a:p>
          <a:p>
            <a:r>
              <a:rPr lang="en-US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NRFe</a:t>
            </a: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New resource/reuse of existing resource for shared data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Extensibility to allow sharing of data at deep profile level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Allow Configuration of shared data at NRFs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Clarify Configuration aspects of shared data in NFs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Clarify sharing of data across NFs not belonging to an NF set</a:t>
            </a:r>
          </a:p>
          <a:p>
            <a:r>
              <a:rPr lang="en-US" altLang="ja-JP" sz="2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ShDatID_H</a:t>
            </a: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Agreement has not been reached on a general solution for all the shared data sets </a:t>
            </a: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</a:t>
            </a:r>
            <a:r>
              <a:rPr lang="en-US" altLang="zh-CN" dirty="0" err="1"/>
              <a:t>Highlightings</a:t>
            </a:r>
            <a:r>
              <a:rPr lang="en-US" altLang="zh-CN" dirty="0"/>
              <a:t> (2/2)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2049133"/>
            <a:ext cx="10515600" cy="1523863"/>
          </a:xfrm>
        </p:spPr>
        <p:txBody>
          <a:bodyPr/>
          <a:lstStyle/>
          <a:p>
            <a:r>
              <a:rPr lang="en-US" altLang="zh-CN" sz="2400" b="0" i="0" u="none" strike="noStrike" kern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eMCSMI_IRail</a:t>
            </a: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No contributions have been submitted yet. Companies of interest is highly encouraged to contribute to this WI next meeting.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NSCALE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The work item was newly created in Nov. meeting. The identified CT4 work is </a:t>
            </a:r>
            <a:r>
              <a:rPr lang="en-US" altLang="ja-JP" sz="200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not extensive.</a:t>
            </a:r>
            <a:endParaRPr lang="en-US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r>
              <a:rPr lang="en-US" altLang="zh-CN" sz="24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PLMNsel_NS</a:t>
            </a:r>
            <a:endParaRPr lang="en-US" altLang="zh-CN" sz="24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The work item is stopped. See slide 23</a:t>
            </a:r>
            <a:endParaRPr lang="en-US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endParaRPr lang="en-US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02696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700495"/>
              </p:ext>
            </p:extLst>
          </p:nvPr>
        </p:nvGraphicFramePr>
        <p:xfrm>
          <a:off x="776032" y="2116664"/>
          <a:ext cx="10411095" cy="1798172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CP-233023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29.175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Wang, Rong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(China Mobile)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CP-233170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29.586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Tang, </a:t>
                      </a: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Tingfang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(Xiaomi)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2124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/>
                        </a:rPr>
                        <a:t>CP-233022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29.176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Ji,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Mengdi</a:t>
                      </a: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 and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72668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293966"/>
              </p:ext>
            </p:extLst>
          </p:nvPr>
        </p:nvGraphicFramePr>
        <p:xfrm>
          <a:off x="776032" y="1855410"/>
          <a:ext cx="9047522" cy="1512864"/>
        </p:xfrm>
        <a:graphic>
          <a:graphicData uri="http://schemas.openxmlformats.org/drawingml/2006/table">
            <a:tbl>
              <a:tblPr firstRow="1" firstCol="1" bandRow="1"/>
              <a:tblGrid>
                <a:gridCol w="1024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06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u="sng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en-GB" sz="1000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5" name="TextBox 4"/>
          <p:cNvSpPr txBox="1"/>
          <p:nvPr/>
        </p:nvSpPr>
        <p:spPr>
          <a:xfrm rot="20522904">
            <a:off x="3910590" y="27365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essential corrections were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605690"/>
              </p:ext>
            </p:extLst>
          </p:nvPr>
        </p:nvGraphicFramePr>
        <p:xfrm>
          <a:off x="7295103" y="2152750"/>
          <a:ext cx="4230356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corrections were in the area of the following WIs:</a:t>
            </a:r>
          </a:p>
          <a:p>
            <a:pPr lvl="1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5G_ProSe, 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5MBS, MINT, eNS_Ph2, RPCPSET, 5GSAT_ARCH-CT, </a:t>
            </a:r>
            <a:r>
              <a:rPr lang="en-US" altLang="zh-CN" sz="1100" dirty="0" err="1">
                <a:latin typeface="Arial" panose="020B0604020202020204" pitchFamily="34" charset="0"/>
                <a:cs typeface="Arial" panose="020B0604020202020204" pitchFamily="34" charset="0"/>
              </a:rPr>
              <a:t>eCPSOR_CON</a:t>
            </a:r>
            <a:r>
              <a:rPr lang="en-US" altLang="zh-CN" sz="1100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altLang="zh-CN" sz="1100" dirty="0" err="1">
                <a:latin typeface="Arial" panose="020B0604020202020204" pitchFamily="34" charset="0"/>
                <a:cs typeface="Arial" panose="020B0604020202020204" pitchFamily="34" charset="0"/>
              </a:rPr>
              <a:t>IoT_SAT_ARCH_EPS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6124987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420518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250787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98" y="460038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2357764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7"/>
              </a:rPr>
              <a:t>hiroshi.ishikawa.ev</a:t>
            </a:r>
            <a:r>
              <a:rPr lang="en-US" altLang="en-US" sz="1800" dirty="0">
                <a:hlinkClick r:id="rId7"/>
              </a:rPr>
              <a:t>@nttdocomo.</a:t>
            </a:r>
            <a:r>
              <a:rPr lang="en-US" sz="1800" dirty="0">
                <a:hlinkClick r:id="rId7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1" y="2456497"/>
            <a:ext cx="1133893" cy="148672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4352946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9"/>
              </a:rPr>
              <a:t>li.zhijun3</a:t>
            </a:r>
            <a:r>
              <a:rPr lang="en-US" altLang="en-US" sz="1800" dirty="0">
                <a:hlinkClick r:id="rId9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996000" y="4228099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F/D CRs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Rel-18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Rel-18 work in CT4 is mainly going on schedule, while some of the WIs are behind schedule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2199597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4389926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79058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PRINS modification work (corresponding to 'Roaming5G' in stage2) is smoothly proceeding in CT4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7 </a:t>
            </a: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CRs got agreed on CT4#119 meeting</a:t>
            </a:r>
            <a:r>
              <a:rPr lang="de-DE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, covering: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de-DE" altLang="zh-CN" sz="16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general description on support of RI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de-DE" altLang="zh-CN" sz="16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new error code definition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error determined upon receipt of an N32-f request/response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applicative error upon receipt of an N32-f request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rejection of N32 connection establishment on RI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Aiming to complete the work in 2024Q1, given there is no significant change in stage2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A CR (29.531CR0177,</a:t>
            </a:r>
            <a:r>
              <a:rPr lang="zh-CN" altLang="en-US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see</a:t>
            </a:r>
            <a:r>
              <a:rPr lang="zh-CN" altLang="en-US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C4-235615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was submitted against Rel-15, to fix an error in the pattern of AMF set ID. CT4 agreed this is an essential correction which shall go back to Rel-15.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 (1/2)</a:t>
            </a:r>
          </a:p>
        </p:txBody>
      </p:sp>
    </p:spTree>
    <p:extLst>
      <p:ext uri="{BB962C8B-B14F-4D97-AF65-F5344CB8AC3E}">
        <p14:creationId xmlns:p14="http://schemas.microsoft.com/office/powerpoint/2010/main" val="181421109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412897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CT4 has agreed 29.244CR0782 (see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C4-235547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)as requested by SA3-LI in their LS in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C4-235051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. If SA3#91-LI-e-b meeting decides to change the requirement, CT4 will align accordingly.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CT4 was informed the WI </a:t>
            </a:r>
            <a:r>
              <a:rPr lang="en-US" altLang="zh-CN" sz="24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PLMNsel_NS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(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led by CT1) has been stopped, thus the corresponding work in CT4 is marked as “completed”. There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has only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one CR (see 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4"/>
              </a:rPr>
              <a:t>C4-234572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been agreed on this WI (agreed on CT4#118 meeting, October), it is not sent to this plenary for approval as consequence.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There are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38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CRs agreed with dependency on SA2. </a:t>
            </a:r>
            <a:endParaRPr lang="en-US" altLang="zh-CN" sz="24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 (2/2)</a:t>
            </a:r>
          </a:p>
        </p:txBody>
      </p:sp>
    </p:spTree>
    <p:extLst>
      <p:ext uri="{BB962C8B-B14F-4D97-AF65-F5344CB8AC3E}">
        <p14:creationId xmlns:p14="http://schemas.microsoft.com/office/powerpoint/2010/main" val="149772602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C1067AC6-D30D-AFC4-DFE9-020A9FB5C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79058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 is requested to report the current status of CT4 work on PRINS modification (corresponding to 'Roaming5G' in stage2), and ask SA to confirm the stability of stage2 requirement on this topic. 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The number of open API files are increasing but handled by the same number of delegates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</a:t>
            </a:r>
            <a:r>
              <a:rPr lang="en-GB" altLang="ja-JP" sz="2000">
                <a:latin typeface="Arial "/>
                <a:ea typeface="MS PGothic" pitchFamily="34" charset="-128"/>
                <a:cs typeface="Arial" pitchFamily="34" charset="0"/>
              </a:rPr>
              <a:t>meeting (CF3, ATIS) 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Approval(1/5)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040309"/>
              </p:ext>
            </p:extLst>
          </p:nvPr>
        </p:nvGraphicFramePr>
        <p:xfrm>
          <a:off x="607923" y="2128827"/>
          <a:ext cx="10967779" cy="365917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C4-235499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ULI of AUN3 device connected behind the 5G-CRG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0688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23.316-2115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C4-235478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Decorated NAI format for 5G-NSWO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0691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23.501-4803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C4-235456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LCS-PeriodicTriggeredInvokeArg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C4-235582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the LCS-</a:t>
                      </a:r>
                      <a:r>
                        <a:rPr lang="en-GB" sz="11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PeriodicTriggeredInvokeArg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Description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0769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C4-235127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Flow description within MBS Service Information if MBS data are transported in IP tunnel toward MB-UPF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23.247-0329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Indication of QoS Flow associated with the default QoS Rule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23.501-5002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23.502-4505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C4-235531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User Plane Node ID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0777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23.501-5016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C4-235551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User plane inactivity timer update from SMF towards UPF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0781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23.501-4749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23.501-4480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C4-235578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LADN Service Area in AccessAndMobilitySubscriptionData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1183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23.502-4527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Approval(2/5)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28616"/>
              </p:ext>
            </p:extLst>
          </p:nvPr>
        </p:nvGraphicFramePr>
        <p:xfrm>
          <a:off x="607923" y="2128827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event filters for Presence-In-AOI-Report event subscription targeting Any UE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Corrections to support Extended DRX in CM-IDLE state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23.502-4255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 in Nmbsmf_MBSSession_Create request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 in Nmbsmf_MBSSession_Create request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Location Dependent MBS broadcast session with multiple MB-SMFs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Location Dependent MBS broadcast session with multiple MB-SMFs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23.247-0331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C4-235548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UE already registered indication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Threshold based UE admission control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89700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Approval(3/5)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701440"/>
              </p:ext>
            </p:extLst>
          </p:nvPr>
        </p:nvGraphicFramePr>
        <p:xfrm>
          <a:off x="607923" y="2128827"/>
          <a:ext cx="10967779" cy="355224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the LocalNumberUpdate procedure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29.536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23.501-4649.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Nupf_GetPrivateUEIPaddr_Get response with GPSI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C4-235121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Achieved sampling ratio in Nupf_EventExposure_Notify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23.502-4467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Indication of QoS Flow associated with the default QoS Rule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23.501-5002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Area Session Policy ID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MBS Service Area not contained within the MB-SMF service area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23.247-0275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User Location Information of AUN3 device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C4-235695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Description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0483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98960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CT4#118 </a:t>
            </a:r>
            <a:r>
              <a:rPr lang="en-US" altLang="zh-CN" dirty="0"/>
              <a:t>Xiamen</a:t>
            </a:r>
            <a:r>
              <a:rPr lang="en-US" altLang="fr-FR" dirty="0"/>
              <a:t> (</a:t>
            </a:r>
            <a:r>
              <a:rPr lang="en-GB" altLang="fr-FR" dirty="0"/>
              <a:t>CN</a:t>
            </a:r>
            <a:r>
              <a:rPr lang="en-US" altLang="fr-FR" dirty="0"/>
              <a:t>)</a:t>
            </a:r>
          </a:p>
          <a:p>
            <a:pPr lvl="2"/>
            <a:r>
              <a:rPr lang="en-US" altLang="fr-FR" dirty="0"/>
              <a:t>CT4#119 Chicago (US)</a:t>
            </a:r>
          </a:p>
          <a:p>
            <a:pPr lvl="2"/>
            <a:endParaRPr lang="en-US" altLang="fr-FR" dirty="0"/>
          </a:p>
          <a:p>
            <a:pPr lvl="1"/>
            <a:r>
              <a:rPr lang="en-US" altLang="fr-FR" dirty="0"/>
              <a:t>E-meetings replacing ordinary meeting 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CT4#121 Athens (GR)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E-meetings replacing ordinary meeting :</a:t>
            </a:r>
          </a:p>
          <a:p>
            <a:pPr lvl="2"/>
            <a:r>
              <a:rPr lang="en-US" altLang="fr-FR" dirty="0"/>
              <a:t>CT4#120 Online  </a:t>
            </a:r>
            <a:r>
              <a:rPr lang="en-US" altLang="fr-FR" b="1" dirty="0">
                <a:solidFill>
                  <a:srgbClr val="FF0000"/>
                </a:solidFill>
              </a:rPr>
              <a:t>Cancelled</a:t>
            </a: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Approval(4/5)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954189"/>
              </p:ext>
            </p:extLst>
          </p:nvPr>
        </p:nvGraphicFramePr>
        <p:xfrm>
          <a:off x="607923" y="2128827"/>
          <a:ext cx="10967779" cy="373163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C4-235480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Access restriction for AUN3 devices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C4-235697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NSAC SAI 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Aligning the service name with stage-2 specification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23.501-5001</a:t>
                      </a:r>
                      <a:b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NSAC SAI 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C4-235481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Service restriction of AUN3 device access 5GC via W-5GAN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23.316-2122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C4-235664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Definition of NSAC Service Area.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23.501-5171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Addition of additional ULI of the MBSR UE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23.501-4950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C4-234537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the change of the PDU Session Type for a 5G VN group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23.501-4993</a:t>
                      </a:r>
                      <a:b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23.502-4496</a:t>
                      </a:r>
                      <a:b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29.522-1049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C4-235490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on delivery of N2 information for </a:t>
                      </a:r>
                      <a:r>
                        <a:rPr lang="en-GB" sz="11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rangingsl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38.413-0991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RAN3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C4-234467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DNAI-EAS Mappings data subset in the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29.519-0453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931396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Approval(5/5)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009285"/>
              </p:ext>
            </p:extLst>
          </p:nvPr>
        </p:nvGraphicFramePr>
        <p:xfrm>
          <a:off x="607923" y="2128827"/>
          <a:ext cx="10967779" cy="3498785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C4-235055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Security Scopes for access to AF QoS Data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29.519-0460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277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C4-235056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Security Scopes for group policy control data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29.519-0467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4055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C4-235163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ECSAddressRoaming</a:t>
                      </a: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data subset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29.519-0466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C4-235361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Periodic or triggered location events via user plane to an LCS Client or AF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29.122-0719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4472C4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C4-235457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Multiple QoS for Deferred Location Service Continuation from 5GS to 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C4-235431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Multiple QoS for Deferred Location Service Continuation from 5GS to 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0987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C4-235529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data type to represent a combination of S-NSSAI(s) and/or DNN(s)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29.518-0992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C4-234465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Periodic or triggered location events via user plane to an LCS Client or AF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29.515-0116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C4-235579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Multiple QoS for Deferred Location Service Continuation from 5GS to EPS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0206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068948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5796723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CT4#118: </a:t>
            </a:r>
            <a:r>
              <a:rPr lang="en-US" altLang="zh-CN" sz="1600" b="1" dirty="0">
                <a:solidFill>
                  <a:srgbClr val="0070C0"/>
                </a:solidFill>
              </a:rPr>
              <a:t>667</a:t>
            </a:r>
            <a:endParaRPr lang="en-GB" altLang="zh-CN" sz="1200" b="1" dirty="0">
              <a:solidFill>
                <a:srgbClr val="0070C0"/>
              </a:solidFill>
            </a:endParaRPr>
          </a:p>
          <a:p>
            <a:pPr lvl="1"/>
            <a:r>
              <a:rPr lang="en-US" sz="1600" dirty="0"/>
              <a:t>CT4#119: </a:t>
            </a:r>
            <a:r>
              <a:rPr lang="en-US" sz="1600" b="1" dirty="0">
                <a:solidFill>
                  <a:srgbClr val="0070C0"/>
                </a:solidFill>
              </a:rPr>
              <a:t>701</a:t>
            </a:r>
            <a:endParaRPr lang="en-GB" sz="1600" b="1" dirty="0">
              <a:solidFill>
                <a:srgbClr val="0070C0"/>
              </a:solidFill>
            </a:endParaRP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CT4#118: </a:t>
            </a:r>
            <a:r>
              <a:rPr lang="en-US" altLang="zh-CN" sz="1600" b="1" dirty="0">
                <a:solidFill>
                  <a:srgbClr val="0070C0"/>
                </a:solidFill>
              </a:rPr>
              <a:t>229</a:t>
            </a:r>
            <a:r>
              <a:rPr lang="en-US" altLang="zh-CN" sz="1600" dirty="0"/>
              <a:t>  94 (B), 118 (F/D), 17 (A) </a:t>
            </a:r>
          </a:p>
          <a:p>
            <a:pPr lvl="1"/>
            <a:r>
              <a:rPr lang="en-US" altLang="zh-CN" sz="1600" dirty="0"/>
              <a:t>CT4#119: </a:t>
            </a:r>
            <a:r>
              <a:rPr lang="en-US" altLang="zh-CN" sz="1600" b="1" dirty="0">
                <a:solidFill>
                  <a:srgbClr val="0070C0"/>
                </a:solidFill>
              </a:rPr>
              <a:t>255</a:t>
            </a:r>
            <a:r>
              <a:rPr lang="en-US" altLang="zh-CN" sz="1600" dirty="0"/>
              <a:t>  78 (B), 156 (F/D),  21 (A) </a:t>
            </a:r>
          </a:p>
          <a:p>
            <a:r>
              <a:rPr lang="en-US" sz="2400" dirty="0"/>
              <a:t>Agreed pCRs</a:t>
            </a:r>
          </a:p>
          <a:p>
            <a:pPr lvl="1"/>
            <a:r>
              <a:rPr lang="en-US" altLang="zh-CN" sz="1600" dirty="0"/>
              <a:t>CT4#118: </a:t>
            </a:r>
            <a:r>
              <a:rPr lang="en-US" altLang="zh-CN" sz="1600" b="1" dirty="0">
                <a:solidFill>
                  <a:srgbClr val="0070C0"/>
                </a:solidFill>
              </a:rPr>
              <a:t>16    </a:t>
            </a:r>
            <a:r>
              <a:rPr lang="en-US" altLang="zh-CN" sz="1600" dirty="0"/>
              <a:t>6 (29.175), 6 (29.176), 2 (29.585), 2 (29.866)</a:t>
            </a:r>
          </a:p>
          <a:p>
            <a:pPr lvl="1"/>
            <a:r>
              <a:rPr lang="en-US" altLang="zh-CN" sz="1600" dirty="0"/>
              <a:t>CT4#119: </a:t>
            </a:r>
            <a:r>
              <a:rPr lang="en-US" altLang="zh-CN" sz="1600" b="1" dirty="0">
                <a:solidFill>
                  <a:srgbClr val="0070C0"/>
                </a:solidFill>
              </a:rPr>
              <a:t>35    </a:t>
            </a:r>
            <a:r>
              <a:rPr lang="en-US" altLang="zh-CN" sz="1600" dirty="0"/>
              <a:t>7 (29.175), 3 (29.176), 9 (29.585), 3 (29.857), 2 (29.866), 8 (29.abc), 3 (29.xyz)</a:t>
            </a:r>
            <a:endParaRPr lang="en-GB" altLang="zh-CN" sz="1600" dirty="0"/>
          </a:p>
          <a:p>
            <a:pPr lvl="1"/>
            <a:endParaRPr lang="en-GB" altLang="zh-CN" sz="1600" dirty="0"/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CT4#118: </a:t>
            </a:r>
            <a:r>
              <a:rPr lang="en-US" altLang="zh-CN" sz="1600" b="1" dirty="0">
                <a:solidFill>
                  <a:srgbClr val="0070C0"/>
                </a:solidFill>
              </a:rPr>
              <a:t>147/188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0/18</a:t>
            </a:r>
            <a:r>
              <a:rPr lang="en-US" altLang="zh-CN" sz="1600" dirty="0"/>
              <a:t> (online)</a:t>
            </a:r>
          </a:p>
          <a:p>
            <a:pPr lvl="1">
              <a:defRPr/>
            </a:pPr>
            <a:r>
              <a:rPr lang="en-US" altLang="zh-CN" sz="1600" dirty="0"/>
              <a:t>CT4#119: </a:t>
            </a:r>
            <a:r>
              <a:rPr lang="zh-CN" altLang="en-US" sz="1600" dirty="0"/>
              <a:t> </a:t>
            </a:r>
            <a:r>
              <a:rPr lang="en-US" altLang="zh-CN" sz="1600" b="1" dirty="0">
                <a:solidFill>
                  <a:srgbClr val="0070C0"/>
                </a:solidFill>
              </a:rPr>
              <a:t>170/190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0/19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10 to 40 delegates depending on the topic.</a:t>
            </a:r>
          </a:p>
          <a:p>
            <a:pPr lvl="1"/>
            <a:r>
              <a:rPr lang="en-US" sz="2000" dirty="0"/>
              <a:t>Up to 5 delegates followed the  CT4 meeting</a:t>
            </a:r>
            <a:r>
              <a:rPr lang="de-DE" sz="2000" dirty="0"/>
              <a:t> using Microsoft Teams</a:t>
            </a:r>
          </a:p>
          <a:p>
            <a:pPr lvl="1"/>
            <a:r>
              <a:rPr lang="de-DE" altLang="zh-CN" sz="2000" dirty="0"/>
              <a:t>CT4#118 was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r>
              <a:rPr lang="de-DE" altLang="zh-CN" sz="2000" dirty="0"/>
              <a:t>CT4#119 was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219661"/>
              </p:ext>
            </p:extLst>
          </p:nvPr>
        </p:nvGraphicFramePr>
        <p:xfrm>
          <a:off x="439184" y="1906316"/>
          <a:ext cx="11022714" cy="2495799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CP-233025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NRF API enhancements to avoid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signalling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storing of redundant data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indent="-285750" algn="l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enhance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Nnrf_NFManagement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to </a:t>
                      </a: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</a:t>
                      </a:r>
                      <a:r>
                        <a:rPr lang="en-US" altLang="zh-CN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NfSetProfiles</a:t>
                      </a: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Shared profile data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enhance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Nnrf_NFDiscovery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to support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NfSetProfiles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Shared profile data</a:t>
                      </a:r>
                    </a:p>
                    <a:p>
                      <a:pPr marL="374650" indent="-285750" algn="l" defTabSz="914400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enhance </a:t>
                      </a:r>
                      <a:r>
                        <a:rPr lang="en-US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Nudr_GroupIDmap</a:t>
                      </a:r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service, allowing UDR consumers (NRF) to request mapping from RID to NF Group ID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75809"/>
              </p:ext>
            </p:extLst>
          </p:nvPr>
        </p:nvGraphicFramePr>
        <p:xfrm>
          <a:off x="439184" y="1906316"/>
          <a:ext cx="11022714" cy="1724972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CP-233024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SID on IMS Disaster Prevention and Restoration Enhancement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Delta: Adding new supporting company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CP-233026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Revised WID on CT Aspects of Edge Computing Phase 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remove 29.510, 29.505 as impacted </a:t>
                      </a:r>
                      <a:r>
                        <a:rPr lang="en-US" altLang="zh-CN" sz="16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TSes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to add 29.518 as impacted TS; to extend the work item by one plenary cycle.</a:t>
                      </a: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177977"/>
              </p:ext>
            </p:extLst>
          </p:nvPr>
        </p:nvGraphicFramePr>
        <p:xfrm>
          <a:off x="439184" y="1906316"/>
          <a:ext cx="11022714" cy="2448811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C4-235678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new   Rel-18 Network Slice Capability Exposure for Application Layer Enablement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250305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35977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71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880993"/>
              </p:ext>
            </p:extLst>
          </p:nvPr>
        </p:nvGraphicFramePr>
        <p:xfrm>
          <a:off x="439184" y="1857166"/>
          <a:ext cx="11022714" cy="4281231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7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1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7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C4-234151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Protocol enhancements for Mission Critical Services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127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C4-235192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Personal IoT Network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vivo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C4-234419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CT aspects on TEI18_DCAMP_Ph2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Telecom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C4-234420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CT aspects on TEI18_SLAMUP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Telecom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C4-234423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CT aspects of 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Ranging_SL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Xiaomi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750117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C4-234647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Next Generation Real time Communication services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China Mobile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49730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C4-235225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mission critical system migration and interconnection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363786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C4-235404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support for 5WWC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Nokia, Nokia Shanghai Bell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269524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C4-235405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Rel-18 Enhancements of UE Policy Control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314246"/>
                  </a:ext>
                </a:extLst>
              </a:tr>
              <a:tr h="29488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C4-235408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2100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2"/>
                        </a:rPr>
                        <a:t>C4-235613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Revised WID on CT aspects of proximity based services in 5GS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CATT, OPPO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041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23739"/>
              </p:ext>
            </p:extLst>
          </p:nvPr>
        </p:nvGraphicFramePr>
        <p:xfrm>
          <a:off x="129207" y="1914274"/>
          <a:ext cx="11820346" cy="3398195"/>
        </p:xfrm>
        <a:graphic>
          <a:graphicData uri="http://schemas.openxmlformats.org/drawingml/2006/table">
            <a:tbl>
              <a:tblPr firstRow="1" firstCol="1" bandRow="1"/>
              <a:tblGrid>
                <a:gridCol w="520193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96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5G_eLCS_Ph3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for 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5MBS_Ph2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98182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NR_REDCAP_Ph2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7045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CP-230337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980077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CP-220325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814632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980087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eNSAC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 aspects on 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TEI18_MLR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651093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 of Shared Data ID and Handling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ShDatID_H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CP-223024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058008"/>
                  </a:ext>
                </a:extLst>
              </a:tr>
              <a:tr h="29755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Enhancements on Service-based support for SMS in 5GC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eSMS_SBI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2023-12-15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CP-230025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168393"/>
                  </a:ext>
                </a:extLst>
              </a:tr>
              <a:tr h="20312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NRF API enhancements to avoid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and storing of redundant data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FS_NRFe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CP-231022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9003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6664C7-7CA5-9944-5425-F70823A62BA8}"/>
              </a:ext>
            </a:extLst>
          </p:cNvPr>
          <p:cNvSpPr txBox="1">
            <a:spLocks/>
          </p:cNvSpPr>
          <p:nvPr/>
        </p:nvSpPr>
        <p:spPr bwMode="auto">
          <a:xfrm>
            <a:off x="156356" y="5439328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3884528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111462</TotalTime>
  <Words>3246</Words>
  <Application>Microsoft Office PowerPoint</Application>
  <PresentationFormat>宽屏</PresentationFormat>
  <Paragraphs>944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CT#102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</vt:lpstr>
      <vt:lpstr>Work Plan CT4 Led (1/2)</vt:lpstr>
      <vt:lpstr>Work Plan CT4 Led (2/2)</vt:lpstr>
      <vt:lpstr>Work Plan CT4 Supported (1/3)</vt:lpstr>
      <vt:lpstr>Work Plan CT4 Supported (2/3)</vt:lpstr>
      <vt:lpstr>Work Plan CT4 Supported (3/3)</vt:lpstr>
      <vt:lpstr>Work Plan Highlightings (1/2)</vt:lpstr>
      <vt:lpstr>Work Plan Highlightings (2/2)</vt:lpstr>
      <vt:lpstr>TS/TR sent to CT plenary</vt:lpstr>
      <vt:lpstr>Exception sheets to CT plenary</vt:lpstr>
      <vt:lpstr>Release 16 Status</vt:lpstr>
      <vt:lpstr>Release 17 Status</vt:lpstr>
      <vt:lpstr>Release 18 Status</vt:lpstr>
      <vt:lpstr>Backward Incompatible Changes</vt:lpstr>
      <vt:lpstr>For Information to CT (1/2)</vt:lpstr>
      <vt:lpstr>For Information to CT (2/2)</vt:lpstr>
      <vt:lpstr>For Action to CT</vt:lpstr>
      <vt:lpstr>Acknowledgement</vt:lpstr>
      <vt:lpstr>Annex</vt:lpstr>
      <vt:lpstr>CRs for Conditional Approval(1/5)</vt:lpstr>
      <vt:lpstr>CRs for Conditional Approval(2/5)</vt:lpstr>
      <vt:lpstr>CRs for Conditional Approval(3/5)</vt:lpstr>
      <vt:lpstr>CRs for Conditional Approval(4/5)</vt:lpstr>
      <vt:lpstr>CRs for Conditional Approval(5/5)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1948</cp:revision>
  <cp:lastPrinted>2021-03-17T12:26:32Z</cp:lastPrinted>
  <dcterms:created xsi:type="dcterms:W3CDTF">2010-02-05T13:52:04Z</dcterms:created>
  <dcterms:modified xsi:type="dcterms:W3CDTF">2023-11-28T10:08:16Z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