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0"/>
  </p:notesMasterIdLst>
  <p:handoutMasterIdLst>
    <p:handoutMasterId r:id="rId31"/>
  </p:handoutMasterIdLst>
  <p:sldIdLst>
    <p:sldId id="341" r:id="rId3"/>
    <p:sldId id="363" r:id="rId4"/>
    <p:sldId id="366" r:id="rId5"/>
    <p:sldId id="377" r:id="rId6"/>
    <p:sldId id="368" r:id="rId7"/>
    <p:sldId id="455" r:id="rId8"/>
    <p:sldId id="446" r:id="rId9"/>
    <p:sldId id="457" r:id="rId10"/>
    <p:sldId id="463" r:id="rId11"/>
    <p:sldId id="464" r:id="rId12"/>
    <p:sldId id="470" r:id="rId13"/>
    <p:sldId id="471" r:id="rId14"/>
    <p:sldId id="370" r:id="rId15"/>
    <p:sldId id="440" r:id="rId16"/>
    <p:sldId id="407" r:id="rId17"/>
    <p:sldId id="414" r:id="rId18"/>
    <p:sldId id="410" r:id="rId19"/>
    <p:sldId id="459" r:id="rId20"/>
    <p:sldId id="441" r:id="rId21"/>
    <p:sldId id="431" r:id="rId22"/>
    <p:sldId id="375" r:id="rId23"/>
    <p:sldId id="477" r:id="rId24"/>
    <p:sldId id="365" r:id="rId25"/>
    <p:sldId id="376" r:id="rId26"/>
    <p:sldId id="469" r:id="rId27"/>
    <p:sldId id="479" r:id="rId28"/>
    <p:sldId id="398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9112" autoAdjust="0"/>
  </p:normalViewPr>
  <p:slideViewPr>
    <p:cSldViewPr snapToGrid="0">
      <p:cViewPr varScale="1">
        <p:scale>
          <a:sx n="114" d="100"/>
          <a:sy n="114" d="100"/>
        </p:scale>
        <p:origin x="49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C3AC5FF3-2F98-435F-A3B7-FD9F27B2C7E7}"/>
    <pc:docChg chg="modSld">
      <pc:chgData name="Lena Chaponniere" userId="21629b01-f0c0-43e2-866e-5265c1482fc0" providerId="ADAL" clId="{C3AC5FF3-2F98-435F-A3B7-FD9F27B2C7E7}" dt="2023-12-01T01:25:22.053" v="30" actId="6549"/>
      <pc:docMkLst>
        <pc:docMk/>
      </pc:docMkLst>
      <pc:sldChg chg="modSp mod">
        <pc:chgData name="Lena Chaponniere" userId="21629b01-f0c0-43e2-866e-5265c1482fc0" providerId="ADAL" clId="{C3AC5FF3-2F98-435F-A3B7-FD9F27B2C7E7}" dt="2023-12-01T01:25:22.053" v="30" actId="6549"/>
        <pc:sldMkLst>
          <pc:docMk/>
          <pc:sldMk cId="1043038686" sldId="459"/>
        </pc:sldMkLst>
        <pc:spChg chg="mod">
          <ac:chgData name="Lena Chaponniere" userId="21629b01-f0c0-43e2-866e-5265c1482fc0" providerId="ADAL" clId="{C3AC5FF3-2F98-435F-A3B7-FD9F27B2C7E7}" dt="2023-12-01T01:25:22.053" v="30" actId="6549"/>
          <ac:spMkLst>
            <pc:docMk/>
            <pc:sldMk cId="1043038686" sldId="459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CT#102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Edinburgh, GB; 11 - 12 December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CP-233013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30.11.2023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CT#102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422609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980102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 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Ranging_SL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0956770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914844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 aspects of 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for 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Network Slicing Phase 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9249539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857899"/>
              </p:ext>
            </p:extLst>
          </p:nvPr>
        </p:nvGraphicFramePr>
        <p:xfrm>
          <a:off x="657054" y="1816740"/>
          <a:ext cx="10059714" cy="2669834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Enhanced Mission Critical Push-to-talk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architecture phase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75834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07435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MBS support for V2X services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TEI18_MBS4V2X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12244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PLMN Selection based on Network Slice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PLMNsel_NS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 Item stopped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92279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Mission Critical ad hoc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Group Communications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61128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6925880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699679"/>
              </p:ext>
            </p:extLst>
          </p:nvPr>
        </p:nvGraphicFramePr>
        <p:xfrm>
          <a:off x="838200" y="2056493"/>
          <a:ext cx="10411095" cy="2214264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CP-233161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24.186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CP-233156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666155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CP-233160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70406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CP-233158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CP-233159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CP-233157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67886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97957"/>
              </p:ext>
            </p:extLst>
          </p:nvPr>
        </p:nvGraphicFramePr>
        <p:xfrm>
          <a:off x="838200" y="2056493"/>
          <a:ext cx="8895193" cy="1676619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AF788C-34AF-BC29-32B1-489E73EF8A58}"/>
              </a:ext>
            </a:extLst>
          </p:cNvPr>
          <p:cNvSpPr txBox="1"/>
          <p:nvPr/>
        </p:nvSpPr>
        <p:spPr>
          <a:xfrm rot="20522904">
            <a:off x="3910590" y="273658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Rel-16:</a:t>
            </a:r>
          </a:p>
          <a:p>
            <a:pPr lvl="1"/>
            <a:r>
              <a:rPr lang="en-US" sz="2000" dirty="0"/>
              <a:t>1 CAT F CR agreed to add new gate control parameters for TSN, backwards compatible</a:t>
            </a:r>
          </a:p>
          <a:p>
            <a:pPr lvl="1"/>
            <a:endParaRPr lang="en-US" sz="2000" dirty="0"/>
          </a:p>
          <a:p>
            <a:pPr marL="914400" lvl="2" indent="0">
              <a:buNone/>
            </a:pPr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1584"/>
              </p:ext>
            </p:extLst>
          </p:nvPr>
        </p:nvGraphicFramePr>
        <p:xfrm>
          <a:off x="215757" y="2282825"/>
          <a:ext cx="11736531" cy="1898770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737640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50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3525D4-23BE-E3D9-A305-16592BD64228}"/>
              </a:ext>
            </a:extLst>
          </p:cNvPr>
          <p:cNvSpPr txBox="1"/>
          <p:nvPr/>
        </p:nvSpPr>
        <p:spPr>
          <a:xfrm rot="20522904">
            <a:off x="4471422" y="304754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17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Number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Rel-17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corrections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remains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low</a:t>
            </a:r>
            <a:endParaRPr lang="es-ES" sz="2400" dirty="0"/>
          </a:p>
          <a:p>
            <a:r>
              <a:rPr lang="es-ES" sz="2400" dirty="0"/>
              <a:t> 21 CAT F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17, up </a:t>
            </a:r>
            <a:r>
              <a:rPr lang="es-ES" sz="2400" dirty="0" err="1"/>
              <a:t>from</a:t>
            </a:r>
            <a:r>
              <a:rPr lang="es-ES" sz="2400" dirty="0"/>
              <a:t> 11 in Q3’2023</a:t>
            </a:r>
          </a:p>
          <a:p>
            <a:pPr lvl="1"/>
            <a:r>
              <a:rPr lang="es-ES" sz="2000" dirty="0" err="1"/>
              <a:t>Likely</a:t>
            </a:r>
            <a:r>
              <a:rPr lang="es-ES" sz="2000" dirty="0"/>
              <a:t> </a:t>
            </a:r>
            <a:r>
              <a:rPr lang="es-ES" sz="2000" dirty="0" err="1"/>
              <a:t>due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fact</a:t>
            </a:r>
            <a:r>
              <a:rPr lang="es-ES" sz="2000" dirty="0"/>
              <a:t> </a:t>
            </a:r>
            <a:r>
              <a:rPr lang="es-ES" sz="2000" dirty="0" err="1"/>
              <a:t>that</a:t>
            </a:r>
            <a:r>
              <a:rPr lang="es-ES" sz="2000" dirty="0"/>
              <a:t> Q3 </a:t>
            </a:r>
            <a:r>
              <a:rPr lang="es-ES" sz="2000" dirty="0" err="1"/>
              <a:t>had</a:t>
            </a:r>
            <a:r>
              <a:rPr lang="es-ES" sz="2000" dirty="0"/>
              <a:t> </a:t>
            </a:r>
            <a:r>
              <a:rPr lang="es-ES" sz="2000" dirty="0" err="1"/>
              <a:t>only</a:t>
            </a:r>
            <a:r>
              <a:rPr lang="es-ES" sz="2000" dirty="0"/>
              <a:t> 1 meeting </a:t>
            </a:r>
            <a:r>
              <a:rPr lang="es-ES" sz="2000" dirty="0" err="1"/>
              <a:t>while</a:t>
            </a:r>
            <a:r>
              <a:rPr lang="es-ES" sz="2000" dirty="0"/>
              <a:t> Q4 </a:t>
            </a:r>
            <a:r>
              <a:rPr lang="es-ES" sz="2000" dirty="0" err="1"/>
              <a:t>had</a:t>
            </a:r>
            <a:r>
              <a:rPr lang="es-ES" sz="2000" dirty="0"/>
              <a:t> 2</a:t>
            </a:r>
          </a:p>
          <a:p>
            <a:pPr lvl="1"/>
            <a:r>
              <a:rPr lang="es-ES" sz="2000" dirty="0" err="1"/>
              <a:t>Not</a:t>
            </a:r>
            <a:r>
              <a:rPr lang="es-ES" sz="2000" dirty="0"/>
              <a:t> </a:t>
            </a:r>
            <a:r>
              <a:rPr lang="es-ES" sz="2000" dirty="0" err="1"/>
              <a:t>an</a:t>
            </a:r>
            <a:r>
              <a:rPr lang="es-ES" sz="2000" dirty="0"/>
              <a:t> </a:t>
            </a:r>
            <a:r>
              <a:rPr lang="es-ES" sz="2000" dirty="0" err="1"/>
              <a:t>indication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decrease</a:t>
            </a:r>
            <a:r>
              <a:rPr lang="es-ES" sz="2000" dirty="0"/>
              <a:t> in Rel-17 </a:t>
            </a:r>
            <a:r>
              <a:rPr lang="es-ES" sz="2000" dirty="0" err="1"/>
              <a:t>stability</a:t>
            </a:r>
            <a:r>
              <a:rPr lang="es-ES" sz="2000" dirty="0"/>
              <a:t> </a:t>
            </a:r>
          </a:p>
          <a:p>
            <a:r>
              <a:rPr lang="en-US" sz="2400" dirty="0"/>
              <a:t> 0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</a:t>
            </a:r>
            <a:r>
              <a:rPr lang="en-US"/>
              <a:t>” specifications</a:t>
            </a:r>
            <a:endParaRPr lang="en-US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459719"/>
              </p:ext>
            </p:extLst>
          </p:nvPr>
        </p:nvGraphicFramePr>
        <p:xfrm>
          <a:off x="215757" y="2282825"/>
          <a:ext cx="11736531" cy="146705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045">
                <a:tc>
                  <a:txBody>
                    <a:bodyPr/>
                    <a:lstStyle/>
                    <a:p>
                      <a:pPr fontAlgn="auto" hangingPunct="1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C1-239201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of definition and handling of HPLMN S-NSSAIs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Apple, Qualcomm Incorporated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C1-239394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Adding RSC in the U2N relay discovery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OPPO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24.554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768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C1-238204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on message Priority IE</a:t>
                      </a:r>
                    </a:p>
                  </a:txBody>
                  <a:tcPr marL="63500" marR="12700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China Mobile</a:t>
                      </a:r>
                    </a:p>
                  </a:txBody>
                  <a:tcPr marL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24.538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90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 No new CT1-led Work Item was agreed for Rel-18</a:t>
            </a:r>
          </a:p>
          <a:p>
            <a:r>
              <a:rPr lang="en-GB" sz="2400" dirty="0"/>
              <a:t> Most Rel-18 Work Items are progressing well but 14 of them still have a completion rate below 75%</a:t>
            </a:r>
          </a:p>
          <a:p>
            <a:pPr lvl="1"/>
            <a:r>
              <a:rPr lang="en-GB" sz="2000" dirty="0"/>
              <a:t>CT1 will have a January e-meeting focusing on these Work Items to progress toward on-time Rel-18 completion</a:t>
            </a:r>
          </a:p>
          <a:p>
            <a:r>
              <a:rPr lang="en-GB" sz="2000" dirty="0"/>
              <a:t> </a:t>
            </a:r>
            <a:r>
              <a:rPr lang="en-GB" sz="2400" dirty="0"/>
              <a:t>505 CAT F/B/C CRs and 218 </a:t>
            </a:r>
            <a:r>
              <a:rPr lang="en-GB" sz="2400" dirty="0" err="1"/>
              <a:t>pCRs</a:t>
            </a:r>
            <a:r>
              <a:rPr lang="en-GB" sz="2400" dirty="0"/>
              <a:t> agreed for Rel-18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CT1 January 2024 meeting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It was decided during CT1#144 to have a CT1 e-meeting in January 2024</a:t>
            </a:r>
          </a:p>
          <a:p>
            <a:r>
              <a:rPr lang="en-GB" sz="2000" dirty="0"/>
              <a:t> Meeting will be 5 working days long (Jan 22 to 26)</a:t>
            </a:r>
          </a:p>
          <a:p>
            <a:r>
              <a:rPr lang="en-GB" sz="2000" dirty="0"/>
              <a:t> Agenda will be restricted to specific Rel-18 Work Items to focus on Rel-18 completion</a:t>
            </a:r>
          </a:p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Representative for Metaverse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/>
              <a:t>CT1 discussed SA4 LS C1-237140 on Metaverse Standards Forum (MSF) and decided not to designate a representative, given that CT1 currently does not have any Metaverse-related work</a:t>
            </a:r>
          </a:p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xsd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file for TS 24.554</a:t>
            </a:r>
          </a:p>
          <a:p>
            <a:r>
              <a:rPr lang="en-US" sz="2000" dirty="0"/>
              <a:t> CT1 extended the decision made at CT1#143 to no longer include an .</a:t>
            </a:r>
            <a:r>
              <a:rPr lang="en-US" sz="2000" dirty="0" err="1"/>
              <a:t>xsd</a:t>
            </a:r>
            <a:r>
              <a:rPr lang="en-US" sz="2000" dirty="0"/>
              <a:t> file for specifications having an xml schema defined within their bodies (previously only applicable to Mission Critical specifications) also to TS 24.554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Stop of Rel-18 work on slice-based PLMN selection (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PLMNsel_NS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Based on SA1 LS C1-239237 indicating that SA1 removed the requirement on slice-based PLMN selection from TS 22.261 for Rel-18, CT1 stopped the corresponding work at CT1#145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All input documents for that Work Item were withdrawn, and CRs agreed at CT1#144 were un-agreed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CT4 and CT6 were informed</a:t>
            </a:r>
          </a:p>
          <a:p>
            <a:r>
              <a:rPr lang="en-GB" sz="2000" dirty="0"/>
              <a:t> The Work Item was set to 100% complete</a:t>
            </a:r>
          </a:p>
          <a:p>
            <a:r>
              <a:rPr lang="en-GB" sz="2000" dirty="0"/>
              <a:t> A CT1 CR was agreed via email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/>
              <a:t>to remove the 3 CRs to TS 23.122 already approved at CT#100 and CT#101 under that Work Item</a:t>
            </a:r>
          </a:p>
          <a:p>
            <a:r>
              <a:rPr lang="en-GB" sz="2000" dirty="0"/>
              <a:t> CT is kindly asked to approve this CT1 CR removing the feature from TS 23.122</a:t>
            </a:r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 (cont.)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Rel-18 completion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/>
              <a:t> Certain Work Items (such as </a:t>
            </a:r>
            <a:r>
              <a:rPr lang="en-US" sz="2000" dirty="0" err="1"/>
              <a:t>ranging_SL</a:t>
            </a:r>
            <a:r>
              <a:rPr lang="en-US" sz="2000" dirty="0"/>
              <a:t>) for which the stage 2 was declared 100% complete in June 2023 are still seeing significant activity in stage 2</a:t>
            </a:r>
          </a:p>
          <a:p>
            <a:r>
              <a:rPr lang="en-US" sz="2000" dirty="0"/>
              <a:t> This makes the stage 3 completion a moving target</a:t>
            </a:r>
          </a:p>
          <a:p>
            <a:r>
              <a:rPr lang="en-US" sz="2000" dirty="0"/>
              <a:t> CT is kindly requested to ask SA to urge SA WGs to avoid late stage 2 changes for Rel-18 in Q1’2024</a:t>
            </a:r>
          </a:p>
        </p:txBody>
      </p:sp>
    </p:spTree>
    <p:extLst>
      <p:ext uri="{BB962C8B-B14F-4D97-AF65-F5344CB8AC3E}">
        <p14:creationId xmlns:p14="http://schemas.microsoft.com/office/powerpoint/2010/main" val="155877411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GB" altLang="en-US" sz="2600" dirty="0">
                <a:ea typeface="MS PGothic" panose="020B0600070205080204" pitchFamily="34" charset="-128"/>
              </a:rPr>
              <a:t>CF3</a:t>
            </a:r>
            <a:r>
              <a:rPr lang="en-GB" sz="2600" dirty="0">
                <a:ea typeface="MS PGothic" panose="020B0600070205080204" pitchFamily="34" charset="-128"/>
              </a:rPr>
              <a:t> for hosting the meeting in Xiamen</a:t>
            </a:r>
            <a:r>
              <a:rPr lang="en-US" altLang="en-US" sz="2600" dirty="0">
                <a:ea typeface="MS PGothic" panose="020B0600070205080204" pitchFamily="34" charset="-128"/>
              </a:rPr>
              <a:t> 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ATIS for hosting the meeting in Chicago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and Achraf Khsiba for their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meetings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147747A-0BCB-6EF8-6DEA-557A03B99B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343831"/>
              </p:ext>
            </p:extLst>
          </p:nvPr>
        </p:nvGraphicFramePr>
        <p:xfrm>
          <a:off x="763137" y="2006804"/>
          <a:ext cx="10066363" cy="3784263"/>
        </p:xfrm>
        <a:graphic>
          <a:graphicData uri="http://schemas.openxmlformats.org/drawingml/2006/table">
            <a:tbl>
              <a:tblPr firstRow="1" firstCol="1" bandRow="1"/>
              <a:tblGrid>
                <a:gridCol w="412493">
                  <a:extLst>
                    <a:ext uri="{9D8B030D-6E8A-4147-A177-3AD203B41FA5}">
                      <a16:colId xmlns:a16="http://schemas.microsoft.com/office/drawing/2014/main" val="431538601"/>
                    </a:ext>
                  </a:extLst>
                </a:gridCol>
                <a:gridCol w="449256">
                  <a:extLst>
                    <a:ext uri="{9D8B030D-6E8A-4147-A177-3AD203B41FA5}">
                      <a16:colId xmlns:a16="http://schemas.microsoft.com/office/drawing/2014/main" val="1359965744"/>
                    </a:ext>
                  </a:extLst>
                </a:gridCol>
                <a:gridCol w="449797">
                  <a:extLst>
                    <a:ext uri="{9D8B030D-6E8A-4147-A177-3AD203B41FA5}">
                      <a16:colId xmlns:a16="http://schemas.microsoft.com/office/drawing/2014/main" val="1831699090"/>
                    </a:ext>
                  </a:extLst>
                </a:gridCol>
                <a:gridCol w="449797">
                  <a:extLst>
                    <a:ext uri="{9D8B030D-6E8A-4147-A177-3AD203B41FA5}">
                      <a16:colId xmlns:a16="http://schemas.microsoft.com/office/drawing/2014/main" val="2678022549"/>
                    </a:ext>
                  </a:extLst>
                </a:gridCol>
                <a:gridCol w="1147738">
                  <a:extLst>
                    <a:ext uri="{9D8B030D-6E8A-4147-A177-3AD203B41FA5}">
                      <a16:colId xmlns:a16="http://schemas.microsoft.com/office/drawing/2014/main" val="2384022887"/>
                    </a:ext>
                  </a:extLst>
                </a:gridCol>
                <a:gridCol w="383300">
                  <a:extLst>
                    <a:ext uri="{9D8B030D-6E8A-4147-A177-3AD203B41FA5}">
                      <a16:colId xmlns:a16="http://schemas.microsoft.com/office/drawing/2014/main" val="3579628795"/>
                    </a:ext>
                  </a:extLst>
                </a:gridCol>
                <a:gridCol w="765520">
                  <a:extLst>
                    <a:ext uri="{9D8B030D-6E8A-4147-A177-3AD203B41FA5}">
                      <a16:colId xmlns:a16="http://schemas.microsoft.com/office/drawing/2014/main" val="1409478283"/>
                    </a:ext>
                  </a:extLst>
                </a:gridCol>
                <a:gridCol w="613064">
                  <a:extLst>
                    <a:ext uri="{9D8B030D-6E8A-4147-A177-3AD203B41FA5}">
                      <a16:colId xmlns:a16="http://schemas.microsoft.com/office/drawing/2014/main" val="43286501"/>
                    </a:ext>
                  </a:extLst>
                </a:gridCol>
                <a:gridCol w="995824">
                  <a:extLst>
                    <a:ext uri="{9D8B030D-6E8A-4147-A177-3AD203B41FA5}">
                      <a16:colId xmlns:a16="http://schemas.microsoft.com/office/drawing/2014/main" val="1417106521"/>
                    </a:ext>
                  </a:extLst>
                </a:gridCol>
                <a:gridCol w="842288">
                  <a:extLst>
                    <a:ext uri="{9D8B030D-6E8A-4147-A177-3AD203B41FA5}">
                      <a16:colId xmlns:a16="http://schemas.microsoft.com/office/drawing/2014/main" val="926946516"/>
                    </a:ext>
                  </a:extLst>
                </a:gridCol>
                <a:gridCol w="842288">
                  <a:extLst>
                    <a:ext uri="{9D8B030D-6E8A-4147-A177-3AD203B41FA5}">
                      <a16:colId xmlns:a16="http://schemas.microsoft.com/office/drawing/2014/main" val="663076584"/>
                    </a:ext>
                  </a:extLst>
                </a:gridCol>
                <a:gridCol w="2714998">
                  <a:extLst>
                    <a:ext uri="{9D8B030D-6E8A-4147-A177-3AD203B41FA5}">
                      <a16:colId xmlns:a16="http://schemas.microsoft.com/office/drawing/2014/main" val="4191078861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39682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5691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the parameters of the Unavailability Period due to DC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C1-237734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CATT, xiaomi, vivo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5.3.26, 5.5.1.2.4, 5.5.1.3.2, 5.5.1.3.4, 8.2.6.1, 8.2.7.1, 9.11.3.a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24.301 CR 3928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301317"/>
                  </a:ext>
                </a:extLst>
              </a:tr>
              <a:tr h="8061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24.558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Eees_UEIdentifier API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18.2.0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C1-238110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Samsung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EDGEAPP_Ph2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5.1, 5.6 (new), 5.6.1 (new), 5.6.2 (new), 5.6.2.1 (new), 5.6.2.2 (new), 5.6.2.2.1 (new), 5.6.2.2.2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29.558 CR #0089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596946"/>
                  </a:ext>
                </a:extLst>
              </a:tr>
              <a:tr h="163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WLANSP from RSNPN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C1-238964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D.2.1.6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23.402 CR 3001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879273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WLANSP rules precedence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C1-238965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2, 3.1, 3.2, 4.3.2.1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1119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138074"/>
                  </a:ext>
                </a:extLst>
              </a:tr>
              <a:tr h="185017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SLPP transport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C1-238967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InterDigital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3.2, 4.1, 4.5.1, 4.5.2, 4.5.2A, 4.6.2.6, 5.3.5.2, 5.4.5.1, 5.4.5.2.1, 5.4.5.2.2, 5.4.5.2.3, 5.4.5.2.4, 5.4.5.2.5, 5.4.5.3.1, 5.4.5.3.2, 5.4.5.3.3, 5.5.1.2.4, 5.5.1.3.4, 8.2.10.7, 8.2.11.3, 9.11.3.39, 9.11.3.40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23.273 CR 0416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98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58321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E9DA746-145C-DE4D-E580-A97BACAEE7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442984"/>
              </p:ext>
            </p:extLst>
          </p:nvPr>
        </p:nvGraphicFramePr>
        <p:xfrm>
          <a:off x="769961" y="2095455"/>
          <a:ext cx="10515600" cy="1532501"/>
        </p:xfrm>
        <a:graphic>
          <a:graphicData uri="http://schemas.openxmlformats.org/drawingml/2006/table">
            <a:tbl>
              <a:tblPr firstRow="1" firstCol="1" bandRow="1"/>
              <a:tblGrid>
                <a:gridCol w="430902">
                  <a:extLst>
                    <a:ext uri="{9D8B030D-6E8A-4147-A177-3AD203B41FA5}">
                      <a16:colId xmlns:a16="http://schemas.microsoft.com/office/drawing/2014/main" val="3677913823"/>
                    </a:ext>
                  </a:extLst>
                </a:gridCol>
                <a:gridCol w="469305">
                  <a:extLst>
                    <a:ext uri="{9D8B030D-6E8A-4147-A177-3AD203B41FA5}">
                      <a16:colId xmlns:a16="http://schemas.microsoft.com/office/drawing/2014/main" val="1968718549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1586176286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2142802772"/>
                    </a:ext>
                  </a:extLst>
                </a:gridCol>
                <a:gridCol w="1198959">
                  <a:extLst>
                    <a:ext uri="{9D8B030D-6E8A-4147-A177-3AD203B41FA5}">
                      <a16:colId xmlns:a16="http://schemas.microsoft.com/office/drawing/2014/main" val="108393866"/>
                    </a:ext>
                  </a:extLst>
                </a:gridCol>
                <a:gridCol w="400406">
                  <a:extLst>
                    <a:ext uri="{9D8B030D-6E8A-4147-A177-3AD203B41FA5}">
                      <a16:colId xmlns:a16="http://schemas.microsoft.com/office/drawing/2014/main" val="131846284"/>
                    </a:ext>
                  </a:extLst>
                </a:gridCol>
                <a:gridCol w="799683">
                  <a:extLst>
                    <a:ext uri="{9D8B030D-6E8A-4147-A177-3AD203B41FA5}">
                      <a16:colId xmlns:a16="http://schemas.microsoft.com/office/drawing/2014/main" val="271876030"/>
                    </a:ext>
                  </a:extLst>
                </a:gridCol>
                <a:gridCol w="640424">
                  <a:extLst>
                    <a:ext uri="{9D8B030D-6E8A-4147-A177-3AD203B41FA5}">
                      <a16:colId xmlns:a16="http://schemas.microsoft.com/office/drawing/2014/main" val="4167662800"/>
                    </a:ext>
                  </a:extLst>
                </a:gridCol>
                <a:gridCol w="1040265">
                  <a:extLst>
                    <a:ext uri="{9D8B030D-6E8A-4147-A177-3AD203B41FA5}">
                      <a16:colId xmlns:a16="http://schemas.microsoft.com/office/drawing/2014/main" val="1789665815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1909354414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3343618797"/>
                    </a:ext>
                  </a:extLst>
                </a:gridCol>
                <a:gridCol w="2836162">
                  <a:extLst>
                    <a:ext uri="{9D8B030D-6E8A-4147-A177-3AD203B41FA5}">
                      <a16:colId xmlns:a16="http://schemas.microsoft.com/office/drawing/2014/main" val="4250133611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NSWO in 5GS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C1-238972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4803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110552"/>
                  </a:ext>
                </a:extLst>
              </a:tr>
              <a:tr h="342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5929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Remove the redundant case for unavailability during registration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C1-239024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CATT, Qualcomm Incorporated, Huawei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5.5.1.3.2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 5707 CR 5717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81411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Clarifications for forwarding the public warning notification by the 5G </a:t>
                      </a:r>
                      <a:r>
                        <a:rPr lang="en-US" sz="7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UE-to-network relay UE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18.2.0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C1-239065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8.2.14.1, 8.2.14.2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0341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068277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gate control information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16.9.0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C1-239194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TEI16, Vertical_LAN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9.x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CR4908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303994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gate control information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17.7.0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C1-239195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TEI16, Vertical_LAN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9.x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CR4909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82138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3A46C9-2BE8-A397-FBE2-11D61AA9F1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80212"/>
              </p:ext>
            </p:extLst>
          </p:nvPr>
        </p:nvGraphicFramePr>
        <p:xfrm>
          <a:off x="769961" y="3627956"/>
          <a:ext cx="10515600" cy="1300503"/>
        </p:xfrm>
        <a:graphic>
          <a:graphicData uri="http://schemas.openxmlformats.org/drawingml/2006/table">
            <a:tbl>
              <a:tblPr firstRow="1" firstCol="1" bandRow="1"/>
              <a:tblGrid>
                <a:gridCol w="430902">
                  <a:extLst>
                    <a:ext uri="{9D8B030D-6E8A-4147-A177-3AD203B41FA5}">
                      <a16:colId xmlns:a16="http://schemas.microsoft.com/office/drawing/2014/main" val="2898348019"/>
                    </a:ext>
                  </a:extLst>
                </a:gridCol>
                <a:gridCol w="469305">
                  <a:extLst>
                    <a:ext uri="{9D8B030D-6E8A-4147-A177-3AD203B41FA5}">
                      <a16:colId xmlns:a16="http://schemas.microsoft.com/office/drawing/2014/main" val="2873666106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1461780233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2135556839"/>
                    </a:ext>
                  </a:extLst>
                </a:gridCol>
                <a:gridCol w="1198959">
                  <a:extLst>
                    <a:ext uri="{9D8B030D-6E8A-4147-A177-3AD203B41FA5}">
                      <a16:colId xmlns:a16="http://schemas.microsoft.com/office/drawing/2014/main" val="1253166030"/>
                    </a:ext>
                  </a:extLst>
                </a:gridCol>
                <a:gridCol w="400406">
                  <a:extLst>
                    <a:ext uri="{9D8B030D-6E8A-4147-A177-3AD203B41FA5}">
                      <a16:colId xmlns:a16="http://schemas.microsoft.com/office/drawing/2014/main" val="1197996812"/>
                    </a:ext>
                  </a:extLst>
                </a:gridCol>
                <a:gridCol w="799683">
                  <a:extLst>
                    <a:ext uri="{9D8B030D-6E8A-4147-A177-3AD203B41FA5}">
                      <a16:colId xmlns:a16="http://schemas.microsoft.com/office/drawing/2014/main" val="3060314770"/>
                    </a:ext>
                  </a:extLst>
                </a:gridCol>
                <a:gridCol w="640424">
                  <a:extLst>
                    <a:ext uri="{9D8B030D-6E8A-4147-A177-3AD203B41FA5}">
                      <a16:colId xmlns:a16="http://schemas.microsoft.com/office/drawing/2014/main" val="986661541"/>
                    </a:ext>
                  </a:extLst>
                </a:gridCol>
                <a:gridCol w="1040265">
                  <a:extLst>
                    <a:ext uri="{9D8B030D-6E8A-4147-A177-3AD203B41FA5}">
                      <a16:colId xmlns:a16="http://schemas.microsoft.com/office/drawing/2014/main" val="1812469541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675726830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3014827048"/>
                    </a:ext>
                  </a:extLst>
                </a:gridCol>
                <a:gridCol w="2836162">
                  <a:extLst>
                    <a:ext uri="{9D8B030D-6E8A-4147-A177-3AD203B41FA5}">
                      <a16:colId xmlns:a16="http://schemas.microsoft.com/office/drawing/2014/main" val="1864248970"/>
                    </a:ext>
                  </a:extLst>
                </a:gridCol>
              </a:tblGrid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gate control information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C1-239196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TEI16, Vertical LAN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9.x (new)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CR4910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538896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WLANSP rules usage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C1-239220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3.1, 3.2, 5.2.2, 5.3.2.1, 5.3.2.3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1119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255734"/>
                  </a:ext>
                </a:extLst>
              </a:tr>
              <a:tr h="163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Decorated NAI for NSWO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C1-239221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6.3a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4803 TS 23.003 CR 0691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45974"/>
                  </a:ext>
                </a:extLst>
              </a:tr>
              <a:tr h="342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5847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Congestion handling for UE accessing SNPN for localized services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C1-239231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vivo, MediaTek Inc., InterDigital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5.3.9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4981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17804"/>
                  </a:ext>
                </a:extLst>
              </a:tr>
              <a:tr h="342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5698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5GMM sub-state handling for localized services in SNPN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C1-239232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5.2.2.2.1, 5.2.2.3.3, 5.2.3.2.3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23.122 CR 1168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01984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7F0CECB-F6BD-3D54-669B-7B05EBED9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343954"/>
              </p:ext>
            </p:extLst>
          </p:nvPr>
        </p:nvGraphicFramePr>
        <p:xfrm>
          <a:off x="769961" y="4928459"/>
          <a:ext cx="10515600" cy="1142542"/>
        </p:xfrm>
        <a:graphic>
          <a:graphicData uri="http://schemas.openxmlformats.org/drawingml/2006/table">
            <a:tbl>
              <a:tblPr firstRow="1" firstCol="1" bandRow="1"/>
              <a:tblGrid>
                <a:gridCol w="430902">
                  <a:extLst>
                    <a:ext uri="{9D8B030D-6E8A-4147-A177-3AD203B41FA5}">
                      <a16:colId xmlns:a16="http://schemas.microsoft.com/office/drawing/2014/main" val="2358525328"/>
                    </a:ext>
                  </a:extLst>
                </a:gridCol>
                <a:gridCol w="469305">
                  <a:extLst>
                    <a:ext uri="{9D8B030D-6E8A-4147-A177-3AD203B41FA5}">
                      <a16:colId xmlns:a16="http://schemas.microsoft.com/office/drawing/2014/main" val="3353733163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3872913563"/>
                    </a:ext>
                  </a:extLst>
                </a:gridCol>
                <a:gridCol w="469870">
                  <a:extLst>
                    <a:ext uri="{9D8B030D-6E8A-4147-A177-3AD203B41FA5}">
                      <a16:colId xmlns:a16="http://schemas.microsoft.com/office/drawing/2014/main" val="3767215445"/>
                    </a:ext>
                  </a:extLst>
                </a:gridCol>
                <a:gridCol w="1198959">
                  <a:extLst>
                    <a:ext uri="{9D8B030D-6E8A-4147-A177-3AD203B41FA5}">
                      <a16:colId xmlns:a16="http://schemas.microsoft.com/office/drawing/2014/main" val="3576318635"/>
                    </a:ext>
                  </a:extLst>
                </a:gridCol>
                <a:gridCol w="400406">
                  <a:extLst>
                    <a:ext uri="{9D8B030D-6E8A-4147-A177-3AD203B41FA5}">
                      <a16:colId xmlns:a16="http://schemas.microsoft.com/office/drawing/2014/main" val="3512626283"/>
                    </a:ext>
                  </a:extLst>
                </a:gridCol>
                <a:gridCol w="799683">
                  <a:extLst>
                    <a:ext uri="{9D8B030D-6E8A-4147-A177-3AD203B41FA5}">
                      <a16:colId xmlns:a16="http://schemas.microsoft.com/office/drawing/2014/main" val="2515883667"/>
                    </a:ext>
                  </a:extLst>
                </a:gridCol>
                <a:gridCol w="640424">
                  <a:extLst>
                    <a:ext uri="{9D8B030D-6E8A-4147-A177-3AD203B41FA5}">
                      <a16:colId xmlns:a16="http://schemas.microsoft.com/office/drawing/2014/main" val="3935878925"/>
                    </a:ext>
                  </a:extLst>
                </a:gridCol>
                <a:gridCol w="1040265">
                  <a:extLst>
                    <a:ext uri="{9D8B030D-6E8A-4147-A177-3AD203B41FA5}">
                      <a16:colId xmlns:a16="http://schemas.microsoft.com/office/drawing/2014/main" val="1089252952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3615029617"/>
                    </a:ext>
                  </a:extLst>
                </a:gridCol>
                <a:gridCol w="879877">
                  <a:extLst>
                    <a:ext uri="{9D8B030D-6E8A-4147-A177-3AD203B41FA5}">
                      <a16:colId xmlns:a16="http://schemas.microsoft.com/office/drawing/2014/main" val="727094209"/>
                    </a:ext>
                  </a:extLst>
                </a:gridCol>
                <a:gridCol w="2836162">
                  <a:extLst>
                    <a:ext uri="{9D8B030D-6E8A-4147-A177-3AD203B41FA5}">
                      <a16:colId xmlns:a16="http://schemas.microsoft.com/office/drawing/2014/main" val="1977908163"/>
                    </a:ext>
                  </a:extLst>
                </a:gridCol>
              </a:tblGrid>
              <a:tr h="4581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5934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for NAUN3 device connecting to 5GC via 5G-RG that is connected to NG-RAN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C1-239246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5WWC_Ph2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23.316 CR 2117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515647"/>
                  </a:ext>
                </a:extLst>
              </a:tr>
              <a:tr h="4581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Corrections for the cases that limit the requirements on 5G-RG to wireline access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C1-239248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5WWC_Ph2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4.1, 6.3.1, 7.3.6, 7.3A.6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23.316 CR 2116 TS 23.316 CR 2117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24921"/>
                  </a:ext>
                </a:extLst>
              </a:tr>
              <a:tr h="226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5882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Partially rejected NSSAI for RFSP derivation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C1-239282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ZTE, Huawei, HiSilicon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4783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34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8678545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CT1#144 (Xiamen)</a:t>
            </a:r>
          </a:p>
          <a:p>
            <a:pPr lvl="1"/>
            <a:r>
              <a:rPr lang="en-US" dirty="0"/>
              <a:t>CT1#145 (Chicago)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CT1#146 (electronic)</a:t>
            </a:r>
          </a:p>
          <a:p>
            <a:pPr lvl="2"/>
            <a:r>
              <a:rPr lang="en-US" altLang="fr-FR" dirty="0"/>
              <a:t>Begin	January 22</a:t>
            </a:r>
            <a:r>
              <a:rPr lang="en-US" altLang="fr-FR" baseline="30000" dirty="0"/>
              <a:t>nd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January 26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1"/>
            <a:r>
              <a:rPr lang="en-US" altLang="fr-FR" dirty="0"/>
              <a:t>CT1#147 Athens</a:t>
            </a:r>
          </a:p>
          <a:p>
            <a:pPr lvl="2"/>
            <a:r>
              <a:rPr lang="en-US" altLang="fr-FR" dirty="0"/>
              <a:t>Begin February 26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March 1</a:t>
            </a:r>
            <a:r>
              <a:rPr lang="en-US" altLang="fr-FR" baseline="30000" dirty="0"/>
              <a:t>st</a:t>
            </a:r>
            <a:r>
              <a:rPr lang="en-US" altLang="fr-FR" dirty="0"/>
              <a:t> 2024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CT1#144: 1,200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CT1#145: 1,119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CT1#144:</a:t>
            </a:r>
            <a:r>
              <a:rPr lang="en-US" sz="1800" dirty="0">
                <a:highlight>
                  <a:srgbClr val="FFFFFF"/>
                </a:highlight>
              </a:rPr>
              <a:t> Cat B/C/F:  274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CT1#145:</a:t>
            </a:r>
            <a:r>
              <a:rPr lang="en-US" sz="1800" dirty="0">
                <a:highlight>
                  <a:srgbClr val="FFFFFF"/>
                </a:highlight>
              </a:rPr>
              <a:t> Cat B/C/F:  253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CT1#144: 92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CT1#145: 126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CT1#144: 170 attended in person, ~ 3 attended remotely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CT1#145: 211 attended in person, ~ 8 attended remotely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CT1#144 and CT1#145 both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22892"/>
              </p:ext>
            </p:extLst>
          </p:nvPr>
        </p:nvGraphicFramePr>
        <p:xfrm>
          <a:off x="209550" y="2307766"/>
          <a:ext cx="11341319" cy="426278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84205CE-47F9-93DB-4635-5F1FBD3F3FC3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310257"/>
              </p:ext>
            </p:extLst>
          </p:nvPr>
        </p:nvGraphicFramePr>
        <p:xfrm>
          <a:off x="209550" y="2258443"/>
          <a:ext cx="11341319" cy="230837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CP-233210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Mission Critical Services over 5GProSe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12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CP-233211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Next Generation Real time Communication services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CP-233212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57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CP-233213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SEAL data delivery enabler for vertical applications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CP-233214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application layer support for V2X services; Phase 3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511983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CP-233215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</a:t>
                      </a:r>
                      <a:r>
                        <a:rPr lang="en-GB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Xiaomi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93242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CP-233216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Personal IoT Network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vivo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085037"/>
                  </a:ext>
                </a:extLst>
              </a:tr>
              <a:tr h="1878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CP-233217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system migration and interconnection enhancements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385409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CP-233218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layer support for Personal IoT Network (PINAPP)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Vivo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3150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CP-233219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Enhanced Service Enabler Architecture Layer for Verticals Phase 3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360469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CP-233220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proximity based services in 5GS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969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CP-233221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5WWC,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85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928857"/>
              </p:ext>
            </p:extLst>
          </p:nvPr>
        </p:nvGraphicFramePr>
        <p:xfrm>
          <a:off x="657054" y="1816740"/>
          <a:ext cx="9687858" cy="3181464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334538"/>
              </p:ext>
            </p:extLst>
          </p:nvPr>
        </p:nvGraphicFramePr>
        <p:xfrm>
          <a:off x="657054" y="1816740"/>
          <a:ext cx="9956082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7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3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7004">
                  <a:extLst>
                    <a:ext uri="{9D8B030D-6E8A-4147-A177-3AD203B41FA5}">
                      <a16:colId xmlns:a16="http://schemas.microsoft.com/office/drawing/2014/main" val="19969839"/>
                    </a:ext>
                  </a:extLst>
                </a:gridCol>
                <a:gridCol w="1027692">
                  <a:extLst>
                    <a:ext uri="{9D8B030D-6E8A-4147-A177-3AD203B41FA5}">
                      <a16:colId xmlns:a16="http://schemas.microsoft.com/office/drawing/2014/main" val="153513273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266C6-A3E4-7FD6-4284-50122404079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347583"/>
              </p:ext>
            </p:extLst>
          </p:nvPr>
        </p:nvGraphicFramePr>
        <p:xfrm>
          <a:off x="657054" y="1816740"/>
          <a:ext cx="9596418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59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660469564"/>
                    </a:ext>
                  </a:extLst>
                </a:gridCol>
                <a:gridCol w="1085088">
                  <a:extLst>
                    <a:ext uri="{9D8B030D-6E8A-4147-A177-3AD203B41FA5}">
                      <a16:colId xmlns:a16="http://schemas.microsoft.com/office/drawing/2014/main" val="374993239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Seamless UE context recovery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SUECR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9.9.23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3001B-4E52-3473-0E39-04568D3A111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1666923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9286</TotalTime>
  <Words>2926</Words>
  <Application>Microsoft Office PowerPoint</Application>
  <PresentationFormat>Widescreen</PresentationFormat>
  <Paragraphs>929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CT#102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Rel-18</vt:lpstr>
      <vt:lpstr>Work Plan Rel-18 (cont.)</vt:lpstr>
      <vt:lpstr>Work Plan Rel-18 (cont.)</vt:lpstr>
      <vt:lpstr>Work Plan Rel-18 (cont.)</vt:lpstr>
      <vt:lpstr>Work Plan Rel-18 (cont.)</vt:lpstr>
      <vt:lpstr>Work Plan Rel-18 (cont.)</vt:lpstr>
      <vt:lpstr>TS/TR sent to CT plenary</vt:lpstr>
      <vt:lpstr>Work Item Exception Sheets </vt:lpstr>
      <vt:lpstr>Status of older releases</vt:lpstr>
      <vt:lpstr>Backward Incompatible Changes pre-Rel-17</vt:lpstr>
      <vt:lpstr>Release 17 Status </vt:lpstr>
      <vt:lpstr>Backward Incompatible Changes Rel-17</vt:lpstr>
      <vt:lpstr>Release 18 Status </vt:lpstr>
      <vt:lpstr>For Information to CT</vt:lpstr>
      <vt:lpstr>For Action to CT</vt:lpstr>
      <vt:lpstr>For Action to CT (cont.)</vt:lpstr>
      <vt:lpstr>Acknowledgements</vt:lpstr>
      <vt:lpstr>Annex</vt:lpstr>
      <vt:lpstr>CRs for conditional approval</vt:lpstr>
      <vt:lpstr>CRs for conditional approval (cont.)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Chaponniere31</cp:lastModifiedBy>
  <cp:revision>1234</cp:revision>
  <dcterms:created xsi:type="dcterms:W3CDTF">2010-02-05T13:52:04Z</dcterms:created>
  <dcterms:modified xsi:type="dcterms:W3CDTF">2023-12-01T01:25:27Z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