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1"/>
  </p:notesMasterIdLst>
  <p:handoutMasterIdLst>
    <p:handoutMasterId r:id="rId32"/>
  </p:handoutMasterIdLst>
  <p:sldIdLst>
    <p:sldId id="341" r:id="rId2"/>
    <p:sldId id="296" r:id="rId3"/>
    <p:sldId id="447" r:id="rId4"/>
    <p:sldId id="1131" r:id="rId5"/>
    <p:sldId id="1132" r:id="rId6"/>
    <p:sldId id="275" r:id="rId7"/>
    <p:sldId id="1151" r:id="rId8"/>
    <p:sldId id="1152" r:id="rId9"/>
    <p:sldId id="1133" r:id="rId10"/>
    <p:sldId id="438" r:id="rId11"/>
    <p:sldId id="1134" r:id="rId12"/>
    <p:sldId id="455" r:id="rId13"/>
    <p:sldId id="411" r:id="rId14"/>
    <p:sldId id="1149" r:id="rId15"/>
    <p:sldId id="1150" r:id="rId16"/>
    <p:sldId id="1153" r:id="rId17"/>
    <p:sldId id="450" r:id="rId18"/>
    <p:sldId id="398" r:id="rId19"/>
    <p:sldId id="1154" r:id="rId20"/>
    <p:sldId id="405" r:id="rId21"/>
    <p:sldId id="437" r:id="rId22"/>
    <p:sldId id="407" r:id="rId23"/>
    <p:sldId id="443" r:id="rId24"/>
    <p:sldId id="1148" r:id="rId25"/>
    <p:sldId id="441" r:id="rId26"/>
    <p:sldId id="1144" r:id="rId27"/>
    <p:sldId id="451" r:id="rId28"/>
    <p:sldId id="1155" r:id="rId29"/>
    <p:sldId id="379" r:id="rId3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07" autoAdjust="0"/>
    <p:restoredTop sz="96327" autoAdjust="0"/>
  </p:normalViewPr>
  <p:slideViewPr>
    <p:cSldViewPr snapToGrid="0">
      <p:cViewPr varScale="1">
        <p:scale>
          <a:sx n="105" d="100"/>
          <a:sy n="105" d="100"/>
        </p:scale>
        <p:origin x="56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component/sppagebuilder/?view=page&amp;id=753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rfc9202/" TargetMode="External"/><Relationship Id="rId2" Type="http://schemas.openxmlformats.org/officeDocument/2006/relationships/hyperlink" Target="https://datatracker.ietf.org/doc/rfc9201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rfc9203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rfc9430/" TargetMode="External"/><Relationship Id="rId2" Type="http://schemas.openxmlformats.org/officeDocument/2006/relationships/hyperlink" Target="https://datatracker.ietf.org/doc/rfc9410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boro-opsawg-teas-attachment-circuit/" TargetMode="External"/><Relationship Id="rId2" Type="http://schemas.openxmlformats.org/officeDocument/2006/relationships/hyperlink" Target="https://datatracker.ietf.org/doc/draft-ietf-quic-multipath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jesske-update-p-visited-network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schwarz-mmusic-sdp-for-gw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liaison/1858/" TargetMode="External"/><Relationship Id="rId2" Type="http://schemas.openxmlformats.org/officeDocument/2006/relationships/hyperlink" Target="https://datatracker.ietf.org/liaison/1854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atatracker.ietf.org/meeting/interim-2023-tsvwg-01/session/tsvwg" TargetMode="External"/><Relationship Id="rId4" Type="http://schemas.openxmlformats.org/officeDocument/2006/relationships/hyperlink" Target="https://datatracker.ietf.org/liaison/1851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ma-netmod-immutable-flag/" TargetMode="External"/><Relationship Id="rId2" Type="http://schemas.openxmlformats.org/officeDocument/2006/relationships/hyperlink" Target="https://datatracker.ietf.org/liaison/1818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uthor-tools.ietf.org/iddiff?url2=draft-ma-netmod-immutable-flag-09" TargetMode="External"/><Relationship Id="rId4" Type="http://schemas.openxmlformats.org/officeDocument/2006/relationships/hyperlink" Target="https://datatracker.ietf.org/doc/draft-ma-netmod-immutable-flag/08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liaison/1861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E6F761F-73A8-FFE8-8A33-56DE0ED6050D}"/>
              </a:ext>
            </a:extLst>
          </p:cNvPr>
          <p:cNvSpPr txBox="1">
            <a:spLocks/>
          </p:cNvSpPr>
          <p:nvPr/>
        </p:nvSpPr>
        <p:spPr bwMode="auto">
          <a:xfrm>
            <a:off x="1099850" y="1122363"/>
            <a:ext cx="9992299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CT/SA#102</a:t>
            </a:r>
            <a:endParaRPr lang="fr-FR" altLang="fr-FR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85BBAFF-09A0-0F5A-632C-5C723C05B235}"/>
              </a:ext>
            </a:extLst>
          </p:cNvPr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DE" altLang="fr-FR"/>
              <a:t>P</a:t>
            </a:r>
            <a:r>
              <a:rPr lang="en-GB" altLang="fr-FR"/>
              <a:t>e</a:t>
            </a:r>
            <a:r>
              <a:rPr lang="en-DE" altLang="fr-FR"/>
              <a:t>t</a:t>
            </a:r>
            <a:r>
              <a:rPr lang="en-GB" altLang="fr-FR"/>
              <a:t>e</a:t>
            </a:r>
            <a:r>
              <a:rPr lang="en-DE" altLang="fr-FR"/>
              <a:t>r </a:t>
            </a:r>
            <a:r>
              <a:rPr lang="en-GB" altLang="fr-FR"/>
              <a:t>S</a:t>
            </a:r>
            <a:r>
              <a:rPr lang="en-DE" altLang="fr-FR"/>
              <a:t>c</a:t>
            </a:r>
            <a:r>
              <a:rPr lang="en-GB" altLang="fr-FR"/>
              <a:t>h</a:t>
            </a:r>
            <a:r>
              <a:rPr lang="en-DE" altLang="fr-FR"/>
              <a:t>m</a:t>
            </a:r>
            <a:r>
              <a:rPr lang="en-GB" altLang="fr-FR"/>
              <a:t>i</a:t>
            </a:r>
            <a:r>
              <a:rPr lang="en-DE" altLang="fr-FR"/>
              <a:t>t</a:t>
            </a:r>
            <a:r>
              <a:rPr lang="en-GB" altLang="fr-FR"/>
              <a:t>t</a:t>
            </a:r>
            <a:r>
              <a:rPr lang="fr-FR" altLang="fr-FR"/>
              <a:t> </a:t>
            </a:r>
            <a:r>
              <a:rPr lang="fr-FR" altLang="fr-FR" dirty="0"/>
              <a:t>(3GPP Liaison Manager to IETF)</a:t>
            </a:r>
          </a:p>
          <a:p>
            <a:pPr algn="ctr">
              <a:buFontTx/>
              <a:buNone/>
            </a:pPr>
            <a:r>
              <a:rPr lang="fr-FR" altLang="fr-FR" dirty="0"/>
              <a:t>Charles Eckel (IETF Liaison Manager to 3GPP)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Tracking requests to IANA</a:t>
            </a:r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assignment request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Triggered by review of Rel-17 specifications :</a:t>
            </a:r>
          </a:p>
          <a:p>
            <a:pPr lvl="1"/>
            <a:r>
              <a:rPr lang="en-US" dirty="0"/>
              <a:t>A lot of IANA assignment requests have been done</a:t>
            </a:r>
          </a:p>
          <a:p>
            <a:pPr lvl="1"/>
            <a:r>
              <a:rPr lang="en-US" dirty="0"/>
              <a:t>Any IANA assignment request must be indicated to the IETF liaison</a:t>
            </a:r>
          </a:p>
          <a:p>
            <a:pPr lvl="1"/>
            <a:r>
              <a:rPr lang="en-US" dirty="0"/>
              <a:t>Template for IANA assignment request as an Appendix included in the 3GPP spec requiring the assignment</a:t>
            </a:r>
          </a:p>
          <a:p>
            <a:pPr lvl="1"/>
            <a:r>
              <a:rPr lang="en-US" dirty="0"/>
              <a:t>To track the </a:t>
            </a:r>
            <a:r>
              <a:rPr lang="en-US"/>
              <a:t>requests MCC </a:t>
            </a:r>
            <a:r>
              <a:rPr lang="en-US" dirty="0"/>
              <a:t>has </a:t>
            </a:r>
            <a:r>
              <a:rPr lang="en-US"/>
              <a:t>created a web page:</a:t>
            </a:r>
            <a:br>
              <a:rPr lang="en-US"/>
            </a:br>
            <a:r>
              <a:rPr lang="en-US"/>
              <a:t> </a:t>
            </a:r>
            <a:r>
              <a:rPr lang="en-US" dirty="0">
                <a:hlinkClick r:id="rId2"/>
              </a:rPr>
              <a:t>IANA Pending Request Registry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35640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709739"/>
            <a:ext cx="10515600" cy="4432645"/>
          </a:xfrm>
        </p:spPr>
        <p:txBody>
          <a:bodyPr/>
          <a:lstStyle/>
          <a:p>
            <a:r>
              <a:rPr lang="en-US"/>
              <a:t>IETF Dependencies</a:t>
            </a:r>
            <a:br>
              <a:rPr lang="en-DE"/>
            </a:br>
            <a:br>
              <a:rPr lang="en-DE"/>
            </a:br>
            <a:br>
              <a:rPr lang="en-DE"/>
            </a:b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444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highlight>
                  <a:srgbClr val="FFFFFF"/>
                </a:highlight>
              </a:rPr>
              <a:t>Additional OAuth Parameters for Authorization in Constrained Environments (ACE), </a:t>
            </a:r>
            <a:r>
              <a:rPr lang="en-US">
                <a:highlight>
                  <a:srgbClr val="FFFFFF"/>
                </a:highlight>
                <a:hlinkClick r:id="rId2"/>
              </a:rPr>
              <a:t>RFC </a:t>
            </a:r>
            <a:r>
              <a:rPr lang="en-DE">
                <a:highlight>
                  <a:srgbClr val="FFFFFF"/>
                </a:highlight>
                <a:hlinkClick r:id="rId2"/>
              </a:rPr>
              <a:t>9201</a:t>
            </a:r>
            <a:endParaRPr lang="en-US">
              <a:highlight>
                <a:srgbClr val="FFFFFF"/>
              </a:highlight>
            </a:endParaRPr>
          </a:p>
          <a:p>
            <a:pPr lvl="1"/>
            <a:r>
              <a:rPr lang="en-GB">
                <a:highlight>
                  <a:srgbClr val="FFFFFF"/>
                </a:highlight>
              </a:rPr>
              <a:t>W</a:t>
            </a:r>
            <a:r>
              <a:rPr lang="en-DE">
                <a:highlight>
                  <a:srgbClr val="FFFFFF"/>
                </a:highlight>
              </a:rPr>
              <a:t>a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 IETF draft: </a:t>
            </a:r>
            <a:r>
              <a:rPr lang="en-GB">
                <a:highlight>
                  <a:srgbClr val="FFFFFF"/>
                </a:highlight>
              </a:rPr>
              <a:t>draft-ietf-ace-oauth-params</a:t>
            </a:r>
            <a:r>
              <a:rPr lang="en-DE">
                <a:highlight>
                  <a:srgbClr val="FFFFFF"/>
                </a:highlight>
              </a:rPr>
              <a:t>-16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Published 0</a:t>
            </a:r>
            <a:r>
              <a:rPr lang="en-DE">
                <a:highlight>
                  <a:srgbClr val="FFFFFF"/>
                </a:highlight>
              </a:rPr>
              <a:t>8</a:t>
            </a:r>
            <a:r>
              <a:rPr lang="en-US">
                <a:highlight>
                  <a:srgbClr val="FFFFFF"/>
                </a:highlight>
              </a:rPr>
              <a:t>/20</a:t>
            </a:r>
            <a:r>
              <a:rPr lang="en-DE">
                <a:highlight>
                  <a:srgbClr val="FFFFFF"/>
                </a:highlight>
              </a:rPr>
              <a:t>22</a:t>
            </a:r>
            <a:endParaRPr lang="en-US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Next step:</a:t>
            </a:r>
            <a:r>
              <a:rPr lang="en-DE">
                <a:highlight>
                  <a:srgbClr val="FFFFFF"/>
                </a:highlight>
              </a:rPr>
              <a:t>  </a:t>
            </a:r>
            <a:r>
              <a:rPr lang="en-US">
                <a:highlight>
                  <a:srgbClr val="FFFFFF"/>
                </a:highlight>
              </a:rPr>
              <a:t>CRs to 33.434</a:t>
            </a:r>
          </a:p>
          <a:p>
            <a:r>
              <a:rPr lang="en-GB">
                <a:highlight>
                  <a:srgbClr val="FFFFFF"/>
                </a:highlight>
              </a:rPr>
              <a:t>Datagram Transport Layer Security (DTLS) Profile for Authentication and Authorization for Constrained Environments (ACE)</a:t>
            </a:r>
            <a:r>
              <a:rPr lang="en-US">
                <a:highlight>
                  <a:srgbClr val="FFFFFF"/>
                </a:highlight>
              </a:rPr>
              <a:t> </a:t>
            </a:r>
            <a:r>
              <a:rPr lang="en-US">
                <a:highlight>
                  <a:srgbClr val="FFFFFF"/>
                </a:highlight>
                <a:hlinkClick r:id="rId3"/>
              </a:rPr>
              <a:t>RFC </a:t>
            </a:r>
            <a:r>
              <a:rPr lang="en-DE" u="sng">
                <a:solidFill>
                  <a:srgbClr val="0070C0"/>
                </a:solidFill>
                <a:highlight>
                  <a:srgbClr val="FFFFFF"/>
                </a:highligh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920</a:t>
            </a:r>
            <a:r>
              <a:rPr lang="en-DE" u="sng">
                <a:solidFill>
                  <a:srgbClr val="0070C0"/>
                </a:solidFill>
                <a:highlight>
                  <a:srgbClr val="FFFFFF"/>
                </a:highlight>
              </a:rPr>
              <a:t>2</a:t>
            </a:r>
            <a:endParaRPr lang="en-US" u="sng" dirty="0">
              <a:solidFill>
                <a:srgbClr val="0070C0"/>
              </a:solidFill>
              <a:highlight>
                <a:srgbClr val="FFFFFF"/>
              </a:highlight>
            </a:endParaRPr>
          </a:p>
          <a:p>
            <a:pPr lvl="1"/>
            <a:r>
              <a:rPr lang="en-GB">
                <a:highlight>
                  <a:srgbClr val="FFFFFF"/>
                </a:highlight>
              </a:rPr>
              <a:t>W</a:t>
            </a:r>
            <a:r>
              <a:rPr lang="en-DE">
                <a:highlight>
                  <a:srgbClr val="FFFFFF"/>
                </a:highlight>
              </a:rPr>
              <a:t>as 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F 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f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: </a:t>
            </a:r>
            <a:r>
              <a:rPr lang="en-GB">
                <a:highlight>
                  <a:srgbClr val="FFFFFF"/>
                </a:highlight>
              </a:rPr>
              <a:t>draft-ietf-ace-dtls-authorize-18.</a:t>
            </a:r>
            <a:endParaRPr lang="en-DE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Published 0</a:t>
            </a:r>
            <a:r>
              <a:rPr lang="en-DE">
                <a:highlight>
                  <a:srgbClr val="FFFFFF"/>
                </a:highlight>
              </a:rPr>
              <a:t>8</a:t>
            </a:r>
            <a:r>
              <a:rPr lang="en-US">
                <a:highlight>
                  <a:srgbClr val="FFFFFF"/>
                </a:highlight>
              </a:rPr>
              <a:t>/20</a:t>
            </a:r>
            <a:r>
              <a:rPr lang="en-DE">
                <a:highlight>
                  <a:srgbClr val="FFFFFF"/>
                </a:highlight>
              </a:rPr>
              <a:t>22</a:t>
            </a:r>
            <a:endParaRPr lang="en-US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Next step:</a:t>
            </a:r>
            <a:r>
              <a:rPr lang="en-DE">
                <a:highlight>
                  <a:srgbClr val="FFFFFF"/>
                </a:highlight>
              </a:rPr>
              <a:t>   </a:t>
            </a:r>
            <a:r>
              <a:rPr lang="en-US">
                <a:highlight>
                  <a:srgbClr val="FFFFFF"/>
                </a:highlight>
              </a:rPr>
              <a:t>CRs </a:t>
            </a:r>
            <a:r>
              <a:rPr lang="en-US" dirty="0">
                <a:highlight>
                  <a:srgbClr val="FFFFFF"/>
                </a:highlight>
              </a:rPr>
              <a:t>to 33.434</a:t>
            </a: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12288326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>
                <a:highlight>
                  <a:srgbClr val="FFFFFF"/>
                </a:highlight>
              </a:rPr>
              <a:t>The Object Security for Constrained RESTful Environments (OSCORE) Profile of the Authentication and Authorization for Constrained Environments (ACE) Framework</a:t>
            </a:r>
            <a:r>
              <a:rPr lang="en-US">
                <a:highlight>
                  <a:srgbClr val="FFFFFF"/>
                </a:highlight>
              </a:rPr>
              <a:t>, </a:t>
            </a:r>
            <a:r>
              <a:rPr lang="en-US">
                <a:highlight>
                  <a:srgbClr val="FFFFFF"/>
                </a:highlight>
                <a:hlinkClick r:id="rId2"/>
              </a:rPr>
              <a:t>RFC </a:t>
            </a:r>
            <a:r>
              <a:rPr lang="en-DE">
                <a:highlight>
                  <a:srgbClr val="FFFFFF"/>
                </a:highlight>
                <a:hlinkClick r:id="rId2"/>
              </a:rPr>
              <a:t>9203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GB">
                <a:highlight>
                  <a:srgbClr val="FFFFFF"/>
                </a:highlight>
              </a:rPr>
              <a:t>W</a:t>
            </a:r>
            <a:r>
              <a:rPr lang="en-DE">
                <a:highlight>
                  <a:srgbClr val="FFFFFF"/>
                </a:highlight>
              </a:rPr>
              <a:t>as 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F 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f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: </a:t>
            </a:r>
            <a:r>
              <a:rPr lang="en-GB">
                <a:highlight>
                  <a:srgbClr val="FFFFFF"/>
                </a:highlight>
              </a:rPr>
              <a:t>draft-ietf-ace-oscore-profile-19</a:t>
            </a:r>
            <a:endParaRPr lang="en-DE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Published 0</a:t>
            </a:r>
            <a:r>
              <a:rPr lang="en-DE">
                <a:highlight>
                  <a:srgbClr val="FFFFFF"/>
                </a:highlight>
              </a:rPr>
              <a:t>8</a:t>
            </a:r>
            <a:r>
              <a:rPr lang="en-US">
                <a:highlight>
                  <a:srgbClr val="FFFFFF"/>
                </a:highlight>
              </a:rPr>
              <a:t>/20</a:t>
            </a:r>
            <a:r>
              <a:rPr lang="en-DE">
                <a:highlight>
                  <a:srgbClr val="FFFFFF"/>
                </a:highlight>
              </a:rPr>
              <a:t>22</a:t>
            </a:r>
            <a:endParaRPr lang="en-US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Next step:</a:t>
            </a:r>
            <a:r>
              <a:rPr lang="en-DE">
                <a:highlight>
                  <a:srgbClr val="FFFFFF"/>
                </a:highlight>
              </a:rPr>
              <a:t>   </a:t>
            </a:r>
            <a:r>
              <a:rPr lang="en-US">
                <a:highlight>
                  <a:srgbClr val="FFFFFF"/>
                </a:highlight>
              </a:rPr>
              <a:t>CRs to 33.434</a:t>
            </a:r>
            <a:endParaRPr lang="en-DE">
              <a:highlight>
                <a:srgbClr val="FFFFFF"/>
              </a:highlight>
            </a:endParaRP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17765034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Handling of Identity Header Errors for Secure Telephone Identity Revisited (STIR),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RFC 9410</a:t>
            </a:r>
            <a:r>
              <a:rPr lang="en-US" dirty="0">
                <a:highlight>
                  <a:srgbClr val="FFFFFF"/>
                </a:highlight>
              </a:rPr>
              <a:t>		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Published 07/2023</a:t>
            </a:r>
            <a:endParaRPr lang="en-DE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CRs to 24.229 and 29.165</a:t>
            </a:r>
            <a:r>
              <a:rPr lang="en-DE">
                <a:highlight>
                  <a:srgbClr val="FFFFFF"/>
                </a:highlight>
              </a:rPr>
              <a:t> approved</a:t>
            </a:r>
            <a:endParaRPr lang="en-US">
              <a:highlight>
                <a:srgbClr val="FFFFFF"/>
              </a:highlight>
            </a:endParaRPr>
          </a:p>
          <a:p>
            <a:r>
              <a:rPr lang="en-US">
                <a:highlight>
                  <a:srgbClr val="FFFFFF"/>
                </a:highlight>
              </a:rPr>
              <a:t>Extension </a:t>
            </a:r>
            <a:r>
              <a:rPr lang="en-US" dirty="0">
                <a:highlight>
                  <a:srgbClr val="FFFFFF"/>
                </a:highlight>
              </a:rPr>
              <a:t>of the Datagram Transport Layer Security (DTLS</a:t>
            </a:r>
            <a:r>
              <a:rPr lang="en-US">
                <a:highlight>
                  <a:srgbClr val="FFFFFF"/>
                </a:highlight>
              </a:rPr>
              <a:t>) </a:t>
            </a:r>
            <a:r>
              <a:rPr lang="en-US">
                <a:highlight>
                  <a:srgbClr val="FFFFFF"/>
                </a:highlight>
                <a:hlinkClick r:id="rId3"/>
              </a:rPr>
              <a:t>RFC </a:t>
            </a:r>
            <a:r>
              <a:rPr lang="en-US" dirty="0">
                <a:highlight>
                  <a:srgbClr val="FFFFFF"/>
                </a:highlight>
                <a:hlinkClick r:id="rId3"/>
              </a:rPr>
              <a:t>9430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07/2023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</a:p>
          <a:p>
            <a:pPr lvl="2"/>
            <a:r>
              <a:rPr lang="en-US">
                <a:highlight>
                  <a:srgbClr val="FFFFFF"/>
                </a:highlight>
              </a:rPr>
              <a:t>CR </a:t>
            </a:r>
            <a:r>
              <a:rPr lang="en-US" dirty="0">
                <a:highlight>
                  <a:srgbClr val="FFFFFF"/>
                </a:highlight>
              </a:rPr>
              <a:t>to 33.434</a:t>
            </a: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09328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6351FF-578A-4A40-88D0-E35FEB699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reference updates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D83E5-1B35-4D87-BDA2-849C5DF5E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highlight>
                  <a:srgbClr val="FFFFFF"/>
                </a:highlight>
              </a:rPr>
              <a:t>None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464423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draft-ietf-stir-passport-rcd-26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US" dirty="0" err="1">
                <a:highlight>
                  <a:srgbClr val="FFFFFF"/>
                </a:highlight>
              </a:rPr>
              <a:t>PASSporT</a:t>
            </a:r>
            <a:r>
              <a:rPr lang="en-US" dirty="0">
                <a:highlight>
                  <a:srgbClr val="FFFFFF"/>
                </a:highlight>
              </a:rPr>
              <a:t> Extension for Rich Call Data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06/2023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Publish as Proposed Standard RFC, CRs to 33.127 and 33.128</a:t>
            </a:r>
          </a:p>
          <a:p>
            <a:r>
              <a:rPr lang="en-US" dirty="0">
                <a:highlight>
                  <a:srgbClr val="FFFFFF"/>
                </a:highlight>
              </a:rPr>
              <a:t>draft-ietf-stir-messaging-08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Messaging Use Cases and Extensions for STIR 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08/2023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Publish as Proposed Standard RFC, CRs to 33.127</a:t>
            </a:r>
          </a:p>
          <a:p>
            <a:pPr lvl="1"/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</a:rPr>
              <a:t>!!! WARNING !!! Wrong draft reference in 33.127</a:t>
            </a:r>
          </a:p>
          <a:p>
            <a:pPr lvl="2"/>
            <a:r>
              <a:rPr lang="en-US" sz="1400" i="1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IETF draft-ietf-stir-</a:t>
            </a:r>
            <a:r>
              <a:rPr lang="en-US" sz="1400" i="1" strike="sngStrike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passport-</a:t>
            </a:r>
            <a:r>
              <a:rPr lang="en-US" sz="1400" i="1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messaging-00, "Messaging Use Cases and Extensions for STIR"</a:t>
            </a:r>
            <a:r>
              <a:rPr lang="en-US" sz="1400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b="1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 lvl="1"/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7684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3GPP-IETF Coordination</a:t>
            </a:r>
            <a:endParaRPr lang="fr-FR" dirty="0"/>
          </a:p>
          <a:p>
            <a:pPr lvl="0"/>
            <a:r>
              <a:rPr lang="en-US" dirty="0"/>
              <a:t>Ongoing Liaison Statements exchanged between IETF and 3GPP</a:t>
            </a:r>
            <a:endParaRPr lang="fr-FR" dirty="0"/>
          </a:p>
          <a:p>
            <a:pPr lvl="0"/>
            <a:r>
              <a:rPr lang="en-US" dirty="0"/>
              <a:t>Ongoing IANA action</a:t>
            </a:r>
            <a:endParaRPr lang="fr-FR" dirty="0"/>
          </a:p>
          <a:p>
            <a:pPr lvl="0"/>
            <a:r>
              <a:rPr lang="en-US" dirty="0"/>
              <a:t>Status of the 3GPP-IETF dependencies</a:t>
            </a:r>
            <a:endParaRPr lang="fr-FR" dirty="0"/>
          </a:p>
          <a:p>
            <a:r>
              <a:rPr lang="fr-FR" dirty="0" err="1"/>
              <a:t>AoB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65828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draft-ietf-detnet-yang-18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Deterministic Networking (</a:t>
            </a:r>
            <a:r>
              <a:rPr lang="en-US" dirty="0" err="1">
                <a:highlight>
                  <a:srgbClr val="FFFFFF"/>
                </a:highlight>
              </a:rPr>
              <a:t>DetNet</a:t>
            </a:r>
            <a:r>
              <a:rPr lang="en-US" dirty="0">
                <a:highlight>
                  <a:srgbClr val="FFFFFF"/>
                </a:highlight>
              </a:rPr>
              <a:t>) YANG Model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07/2023, addressing AD evaluation and </a:t>
            </a:r>
            <a:r>
              <a:rPr lang="en-US">
                <a:highlight>
                  <a:srgbClr val="FFFFFF"/>
                </a:highlight>
              </a:rPr>
              <a:t>feedback </a:t>
            </a:r>
            <a:endParaRPr lang="en-DE">
              <a:highlight>
                <a:srgbClr val="FFFFFF"/>
              </a:highlight>
            </a:endParaRPr>
          </a:p>
          <a:p>
            <a:pPr lvl="1"/>
            <a:r>
              <a:rPr lang="en-DE">
                <a:highlight>
                  <a:srgbClr val="FFFFFF"/>
                </a:highlight>
              </a:rPr>
              <a:t>Is in state IESG last </a:t>
            </a:r>
            <a:r>
              <a:rPr lang="en-GB">
                <a:highlight>
                  <a:srgbClr val="FFFFFF"/>
                </a:highlight>
              </a:rPr>
              <a:t>c</a:t>
            </a:r>
            <a:r>
              <a:rPr lang="en-DE">
                <a:highlight>
                  <a:srgbClr val="FFFFFF"/>
                </a:highlight>
              </a:rPr>
              <a:t>all</a:t>
            </a:r>
            <a:r>
              <a:rPr lang="en-US">
                <a:highlight>
                  <a:srgbClr val="FFFFFF"/>
                </a:highlight>
              </a:rPr>
              <a:t> </a:t>
            </a:r>
          </a:p>
          <a:p>
            <a:pPr lvl="1"/>
            <a:r>
              <a:rPr lang="en-US"/>
              <a:t>Next </a:t>
            </a:r>
            <a:r>
              <a:rPr lang="en-US" dirty="0"/>
              <a:t>step:</a:t>
            </a:r>
          </a:p>
          <a:p>
            <a:pPr lvl="2"/>
            <a:r>
              <a:rPr lang="en-US" dirty="0"/>
              <a:t>Publish as Proposed Standard RFC </a:t>
            </a:r>
          </a:p>
          <a:p>
            <a:pPr lvl="2"/>
            <a:r>
              <a:rPr lang="en-US" dirty="0"/>
              <a:t>CRs to 23.501, 23.503 and 29.565		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documents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draft-ietf-quic-multipath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Multipath Extension for QUIC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WG document</a:t>
            </a:r>
            <a:r>
              <a:rPr lang="en-US">
                <a:highlight>
                  <a:srgbClr val="FFFFFF"/>
                </a:highlight>
              </a:rPr>
              <a:t>, draft-ietf-quic-multipath-0</a:t>
            </a:r>
            <a:r>
              <a:rPr lang="en-DE">
                <a:highlight>
                  <a:srgbClr val="FFFFFF"/>
                </a:highlight>
              </a:rPr>
              <a:t>6</a:t>
            </a:r>
            <a:r>
              <a:rPr lang="en-US">
                <a:highlight>
                  <a:srgbClr val="FFFFFF"/>
                </a:highlight>
              </a:rPr>
              <a:t> posted </a:t>
            </a:r>
            <a:r>
              <a:rPr lang="en-DE">
                <a:highlight>
                  <a:srgbClr val="FFFFFF"/>
                </a:highlight>
              </a:rPr>
              <a:t>10</a:t>
            </a:r>
            <a:r>
              <a:rPr lang="en-US">
                <a:highlight>
                  <a:srgbClr val="FFFFFF"/>
                </a:highlight>
              </a:rPr>
              <a:t>/2023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</a:t>
            </a:r>
            <a:r>
              <a:rPr lang="en-US">
                <a:highlight>
                  <a:srgbClr val="FFFFFF"/>
                </a:highlight>
              </a:rPr>
              <a:t>: </a:t>
            </a:r>
            <a:r>
              <a:rPr lang="en-DE">
                <a:highlight>
                  <a:srgbClr val="FFFFFF"/>
                </a:highlight>
              </a:rPr>
              <a:t>W</a:t>
            </a:r>
            <a:r>
              <a:rPr lang="en-GB">
                <a:highlight>
                  <a:srgbClr val="FFFFFF"/>
                </a:highlight>
              </a:rPr>
              <a:t>G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r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v</a:t>
            </a:r>
            <a:r>
              <a:rPr lang="en-DE">
                <a:highlight>
                  <a:srgbClr val="FFFFFF"/>
                </a:highlight>
              </a:rPr>
              <a:t>i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w</a:t>
            </a:r>
            <a:r>
              <a:rPr lang="en-US">
                <a:highlight>
                  <a:srgbClr val="FFFFFF"/>
                </a:highlight>
              </a:rPr>
              <a:t>, </a:t>
            </a:r>
            <a:r>
              <a:rPr lang="en-US" dirty="0">
                <a:highlight>
                  <a:srgbClr val="FFFFFF"/>
                </a:highlight>
              </a:rPr>
              <a:t>IESG review, RFC publication, SA2 CR to 23.501</a:t>
            </a:r>
          </a:p>
          <a:p>
            <a:r>
              <a:rPr lang="en-US">
                <a:highlight>
                  <a:srgbClr val="FFFFFF"/>
                </a:highlight>
                <a:hlinkClick r:id="rId3"/>
              </a:rPr>
              <a:t>draft-boro-opsawg-teas-attachment-circuit</a:t>
            </a:r>
            <a:r>
              <a:rPr lang="en-US">
                <a:highlight>
                  <a:srgbClr val="FFFFFF"/>
                </a:highlight>
              </a:rPr>
              <a:t>		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Title: </a:t>
            </a:r>
            <a:r>
              <a:rPr lang="en-US" altLang="zh-CN">
                <a:highlight>
                  <a:srgbClr val="FFFFFF"/>
                </a:highlight>
              </a:rPr>
              <a:t>YANG Data Models for 'Attachment Circuits'-as-a-Service (ACaaS)</a:t>
            </a:r>
            <a:endParaRPr lang="en-US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Status: draft-boro-opsawg-teas-attachment-circuit-07 posted 07/2023</a:t>
            </a:r>
            <a:endParaRPr lang="en-DE">
              <a:highlight>
                <a:srgbClr val="FFFFFF"/>
              </a:highlight>
            </a:endParaRPr>
          </a:p>
          <a:p>
            <a:pPr marL="457200" lvl="1" indent="0">
              <a:buNone/>
            </a:pPr>
            <a:r>
              <a:rPr lang="en-DE">
                <a:highlight>
                  <a:srgbClr val="FFFFFF"/>
                </a:highlight>
              </a:rPr>
              <a:t>	Ch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nged to: </a:t>
            </a:r>
            <a:r>
              <a:rPr lang="en-GB">
                <a:highlight>
                  <a:srgbClr val="FFFFFF"/>
                </a:highlight>
              </a:rPr>
              <a:t>draft-ietf-opsawg-teas-attachment-circuit</a:t>
            </a:r>
            <a:r>
              <a:rPr lang="en-DE">
                <a:highlight>
                  <a:srgbClr val="FFFFFF"/>
                </a:highlight>
              </a:rPr>
              <a:t>-03 </a:t>
            </a:r>
            <a:r>
              <a:rPr lang="en-GB">
                <a:highlight>
                  <a:srgbClr val="FFFFFF"/>
                </a:highlight>
              </a:rPr>
              <a:t>p</a:t>
            </a:r>
            <a:r>
              <a:rPr lang="en-DE">
                <a:highlight>
                  <a:srgbClr val="FFFFFF"/>
                </a:highlight>
              </a:rPr>
              <a:t>o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t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d 12/23</a:t>
            </a:r>
            <a:endParaRPr lang="en-US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Next steps: WG adoption updates, IESG review, RFC publication, SA5 CR to 28.541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374261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draft-jesske-update-p-visited-network</a:t>
            </a:r>
            <a:r>
              <a:rPr lang="en-US" dirty="0">
                <a:highlight>
                  <a:srgbClr val="FFFFFF"/>
                </a:highlight>
              </a:rPr>
              <a:t>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Update to P-Visited-Network-ID in SIP Requests and Responses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Agreement to handle within SIPCORE at IETF 116 coordination meeting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C</a:t>
            </a:r>
            <a:r>
              <a:rPr lang="en-US" dirty="0">
                <a:solidFill>
                  <a:srgbClr val="000000"/>
                </a:solidFill>
                <a:effectLst/>
              </a:rPr>
              <a:t>ompleted WGLC, agreement that best to deal with this as an update to RFC 7969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draft-ietf-siprcore-rfc7969bis to be posted, additional WG review, IESG review, RFC publication, CT1 CR to 24.229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51742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r>
              <a:rPr lang="en-US">
                <a:highlight>
                  <a:srgbClr val="FFFFFF"/>
                </a:highlight>
                <a:hlinkClick r:id="rId2"/>
              </a:rPr>
              <a:t>draft-schwarz-mmusic-sdp-for-gw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draft-schwarz-mmusic-sdp-for-gw-05, posted 05/2016, expired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 Still to be reactivated, published RFC, CT4 CR to 23.334 and 29.334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Action Point</a:t>
            </a:r>
            <a:r>
              <a:rPr lang="en-US">
                <a:highlight>
                  <a:srgbClr val="FFFFFF"/>
                </a:highlight>
              </a:rPr>
              <a:t>: N</a:t>
            </a:r>
            <a:r>
              <a:rPr lang="en-DE">
                <a:highlight>
                  <a:srgbClr val="FFFFFF"/>
                </a:highlight>
              </a:rPr>
              <a:t>o</a:t>
            </a:r>
            <a:r>
              <a:rPr lang="en-GB">
                <a:highlight>
                  <a:srgbClr val="FFFFFF"/>
                </a:highlight>
              </a:rPr>
              <a:t>b</a:t>
            </a:r>
            <a:r>
              <a:rPr lang="en-DE">
                <a:highlight>
                  <a:srgbClr val="FFFFFF"/>
                </a:highlight>
              </a:rPr>
              <a:t>o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y 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m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  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o </a:t>
            </a:r>
            <a:r>
              <a:rPr lang="en-GB">
                <a:highlight>
                  <a:srgbClr val="FFFFFF"/>
                </a:highlight>
              </a:rPr>
              <a:t>b</a:t>
            </a:r>
            <a:r>
              <a:rPr lang="en-DE">
                <a:highlight>
                  <a:srgbClr val="FFFFFF"/>
                </a:highlight>
              </a:rPr>
              <a:t>e </a:t>
            </a:r>
            <a:r>
              <a:rPr lang="en-GB">
                <a:highlight>
                  <a:srgbClr val="FFFFFF"/>
                </a:highlight>
              </a:rPr>
              <a:t>r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l</a:t>
            </a:r>
            <a:r>
              <a:rPr lang="en-GB">
                <a:highlight>
                  <a:srgbClr val="FFFFFF"/>
                </a:highlight>
              </a:rPr>
              <a:t>y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n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re</a:t>
            </a:r>
            <a:r>
              <a:rPr lang="en-DE">
                <a:highlight>
                  <a:srgbClr val="FFFFFF"/>
                </a:highlight>
              </a:rPr>
              <a:t>s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n 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h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o</a:t>
            </a:r>
            <a:r>
              <a:rPr lang="en-GB">
                <a:highlight>
                  <a:srgbClr val="FFFFFF"/>
                </a:highlight>
              </a:rPr>
              <a:t>p</a:t>
            </a:r>
            <a:r>
              <a:rPr lang="en-DE">
                <a:highlight>
                  <a:srgbClr val="FFFFFF"/>
                </a:highlight>
              </a:rPr>
              <a:t>i</a:t>
            </a:r>
            <a:r>
              <a:rPr lang="en-GB">
                <a:highlight>
                  <a:srgbClr val="FFFFFF"/>
                </a:highlight>
              </a:rPr>
              <a:t>c</a:t>
            </a:r>
            <a:r>
              <a:rPr lang="en-DE">
                <a:highlight>
                  <a:srgbClr val="FFFFFF"/>
                </a:highlight>
              </a:rPr>
              <a:t>. 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n </a:t>
            </a:r>
            <a:r>
              <a:rPr lang="en-GB">
                <a:highlight>
                  <a:srgbClr val="FFFFFF"/>
                </a:highlight>
              </a:rPr>
              <a:t>p</a:t>
            </a:r>
            <a:r>
              <a:rPr lang="en-DE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nciple 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h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f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s </a:t>
            </a:r>
            <a:r>
              <a:rPr lang="en-US">
                <a:highlight>
                  <a:srgbClr val="FFFFFF"/>
                </a:highlight>
              </a:rPr>
              <a:t>mainly aiming to register “UDP/DTLS” as a "m="-line “proto” codepoint for SDP</a:t>
            </a:r>
            <a:r>
              <a:rPr lang="en-DE">
                <a:highlight>
                  <a:srgbClr val="FFFFFF"/>
                </a:highlight>
              </a:rPr>
              <a:t>. 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o</a:t>
            </a:r>
            <a:r>
              <a:rPr lang="en-GB">
                <a:highlight>
                  <a:srgbClr val="FFFFFF"/>
                </a:highlight>
              </a:rPr>
              <a:t>m</a:t>
            </a:r>
            <a:r>
              <a:rPr lang="en-DE">
                <a:highlight>
                  <a:srgbClr val="FFFFFF"/>
                </a:highlight>
              </a:rPr>
              <a:t>e 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l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g</a:t>
            </a:r>
            <a:r>
              <a:rPr lang="en-DE">
                <a:highlight>
                  <a:srgbClr val="FFFFFF"/>
                </a:highlight>
              </a:rPr>
              <a:t>a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w</a:t>
            </a:r>
            <a:r>
              <a:rPr lang="en-DE">
                <a:highlight>
                  <a:srgbClr val="FFFFFF"/>
                </a:highlight>
              </a:rPr>
              <a:t>o</a:t>
            </a:r>
            <a:r>
              <a:rPr lang="en-GB">
                <a:highlight>
                  <a:srgbClr val="FFFFFF"/>
                </a:highlight>
              </a:rPr>
              <a:t>r</a:t>
            </a:r>
            <a:r>
              <a:rPr lang="en-DE">
                <a:highlight>
                  <a:srgbClr val="FFFFFF"/>
                </a:highlight>
              </a:rPr>
              <a:t>k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n</a:t>
            </a:r>
            <a:r>
              <a:rPr lang="en-GB">
                <a:highlight>
                  <a:srgbClr val="FFFFFF"/>
                </a:highlight>
              </a:rPr>
              <a:t>g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n</a:t>
            </a:r>
            <a:r>
              <a:rPr lang="en-DE">
                <a:highlight>
                  <a:srgbClr val="FFFFFF"/>
                </a:highlight>
              </a:rPr>
              <a:t>o</a:t>
            </a:r>
            <a:r>
              <a:rPr lang="en-GB">
                <a:highlight>
                  <a:srgbClr val="FFFFFF"/>
                </a:highlight>
              </a:rPr>
              <a:t>w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o</a:t>
            </a:r>
            <a:r>
              <a:rPr lang="en-DE">
                <a:highlight>
                  <a:srgbClr val="FFFFFF"/>
                </a:highlight>
              </a:rPr>
              <a:t>n 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w</a:t>
            </a:r>
            <a:r>
              <a:rPr lang="en-DE">
                <a:highlight>
                  <a:srgbClr val="FFFFFF"/>
                </a:highlight>
              </a:rPr>
              <a:t>a</a:t>
            </a:r>
            <a:r>
              <a:rPr lang="en-GB">
                <a:highlight>
                  <a:srgbClr val="FFFFFF"/>
                </a:highlight>
              </a:rPr>
              <a:t>y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f</a:t>
            </a:r>
            <a:r>
              <a:rPr lang="en-DE">
                <a:highlight>
                  <a:srgbClr val="FFFFFF"/>
                </a:highlight>
              </a:rPr>
              <a:t>o</a:t>
            </a:r>
            <a:r>
              <a:rPr lang="en-GB">
                <a:highlight>
                  <a:srgbClr val="FFFFFF"/>
                </a:highlight>
              </a:rPr>
              <a:t>r</a:t>
            </a:r>
            <a:r>
              <a:rPr lang="en-DE">
                <a:highlight>
                  <a:srgbClr val="FFFFFF"/>
                </a:highlight>
              </a:rPr>
              <a:t>w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.</a:t>
            </a:r>
            <a:r>
              <a:rPr lang="en-US">
                <a:highlight>
                  <a:srgbClr val="FFFFFF"/>
                </a:highlight>
              </a:rPr>
              <a:t> 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endParaRPr lang="en-DE">
              <a:highlight>
                <a:srgbClr val="FFFF00"/>
              </a:highlight>
            </a:endParaRPr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643662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Any Other Business</a:t>
            </a:r>
          </a:p>
        </p:txBody>
      </p:sp>
    </p:spTree>
    <p:extLst>
      <p:ext uri="{BB962C8B-B14F-4D97-AF65-F5344CB8AC3E}">
        <p14:creationId xmlns:p14="http://schemas.microsoft.com/office/powerpoint/2010/main" val="16717522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2AB2E5-863C-4EB3-93CA-B93A16DF3EBA}"/>
              </a:ext>
            </a:extLst>
          </p:cNvPr>
          <p:cNvSpPr txBox="1">
            <a:spLocks/>
          </p:cNvSpPr>
          <p:nvPr/>
        </p:nvSpPr>
        <p:spPr>
          <a:xfrm>
            <a:off x="708691" y="1862661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DE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m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n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r</a:t>
            </a:r>
            <a:endParaRPr lang="en-US">
              <a:highlight>
                <a:srgbClr val="FFFFFF"/>
              </a:highlight>
            </a:endParaRPr>
          </a:p>
          <a:p>
            <a:pPr marL="457200" lvl="1" indent="0">
              <a:buNone/>
            </a:pPr>
            <a:r>
              <a:rPr lang="en-DE">
                <a:highlight>
                  <a:srgbClr val="FFFFFF"/>
                </a:highlight>
              </a:rPr>
              <a:t>To al</a:t>
            </a:r>
            <a:r>
              <a:rPr lang="en-GB">
                <a:highlight>
                  <a:srgbClr val="FFFFFF"/>
                </a:highlight>
              </a:rPr>
              <a:t>l</a:t>
            </a:r>
            <a:r>
              <a:rPr lang="en-DE">
                <a:highlight>
                  <a:srgbClr val="FFFFFF"/>
                </a:highlight>
              </a:rPr>
              <a:t>o</a:t>
            </a:r>
            <a:r>
              <a:rPr lang="en-GB">
                <a:highlight>
                  <a:srgbClr val="FFFFFF"/>
                </a:highlight>
              </a:rPr>
              <a:t>w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c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n</a:t>
            </a:r>
            <a:r>
              <a:rPr lang="en-GB">
                <a:highlight>
                  <a:srgbClr val="FFFFFF"/>
                </a:highlight>
              </a:rPr>
              <a:t>g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o</a:t>
            </a:r>
            <a:r>
              <a:rPr lang="en-DE">
                <a:highlight>
                  <a:srgbClr val="FFFFFF"/>
                </a:highlight>
              </a:rPr>
              <a:t>f 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l</a:t>
            </a:r>
            <a:r>
              <a:rPr lang="en-GB">
                <a:highlight>
                  <a:srgbClr val="FFFFFF"/>
                </a:highlight>
              </a:rPr>
              <a:t>l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F 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f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s </a:t>
            </a:r>
            <a:r>
              <a:rPr lang="en-GB">
                <a:highlight>
                  <a:srgbClr val="FFFFFF"/>
                </a:highlight>
              </a:rPr>
              <a:t>r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f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r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n</a:t>
            </a:r>
            <a:r>
              <a:rPr lang="en-DE">
                <a:highlight>
                  <a:srgbClr val="FFFFFF"/>
                </a:highlight>
              </a:rPr>
              <a:t>c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d 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n 3</a:t>
            </a:r>
            <a:r>
              <a:rPr lang="en-GB">
                <a:highlight>
                  <a:srgbClr val="FFFFFF"/>
                </a:highlight>
              </a:rPr>
              <a:t>G</a:t>
            </a:r>
            <a:r>
              <a:rPr lang="en-DE">
                <a:highlight>
                  <a:srgbClr val="FFFFFF"/>
                </a:highlight>
              </a:rPr>
              <a:t>P</a:t>
            </a:r>
            <a:r>
              <a:rPr lang="en-GB">
                <a:highlight>
                  <a:srgbClr val="FFFFFF"/>
                </a:highlight>
              </a:rPr>
              <a:t>P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pecifications</a:t>
            </a:r>
          </a:p>
          <a:p>
            <a:pPr marL="457200" lvl="1" indent="0">
              <a:buNone/>
            </a:pPr>
            <a:endParaRPr lang="en-DE">
              <a:highlight>
                <a:srgbClr val="FFFFFF"/>
              </a:highlight>
            </a:endParaRPr>
          </a:p>
          <a:p>
            <a:pPr lvl="1"/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F  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p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n</a:t>
            </a:r>
            <a:r>
              <a:rPr lang="en-DE">
                <a:highlight>
                  <a:srgbClr val="FFFFFF"/>
                </a:highlight>
              </a:rPr>
              <a:t>d</a:t>
            </a:r>
            <a:r>
              <a:rPr lang="en-GB">
                <a:highlight>
                  <a:srgbClr val="FFFFFF"/>
                </a:highlight>
              </a:rPr>
              <a:t>en</a:t>
            </a:r>
            <a:r>
              <a:rPr lang="en-DE">
                <a:highlight>
                  <a:srgbClr val="FFFFFF"/>
                </a:highlight>
              </a:rPr>
              <a:t>c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n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w</a:t>
            </a:r>
            <a:r>
              <a:rPr lang="en-DE">
                <a:highlight>
                  <a:srgbClr val="FFFFFF"/>
                </a:highlight>
              </a:rPr>
              <a:t>l</a:t>
            </a:r>
            <a:r>
              <a:rPr lang="en-GB">
                <a:highlight>
                  <a:srgbClr val="FFFFFF"/>
                </a:highlight>
              </a:rPr>
              <a:t>y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n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o</a:t>
            </a:r>
            <a:r>
              <a:rPr lang="en-DE">
                <a:highlight>
                  <a:srgbClr val="FFFFFF"/>
                </a:highlight>
              </a:rPr>
              <a:t>d</a:t>
            </a:r>
            <a:r>
              <a:rPr lang="en-GB">
                <a:highlight>
                  <a:srgbClr val="FFFFFF"/>
                </a:highlight>
              </a:rPr>
              <a:t>u</a:t>
            </a:r>
            <a:r>
              <a:rPr lang="en-DE">
                <a:highlight>
                  <a:srgbClr val="FFFFFF"/>
                </a:highlight>
              </a:rPr>
              <a:t>c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d in 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 3GPP specification should be reported  to the workplan manager </a:t>
            </a:r>
            <a:r>
              <a:rPr lang="en-GB">
                <a:highlight>
                  <a:srgbClr val="FFFFFF"/>
                </a:highlight>
              </a:rPr>
              <a:t>b</a:t>
            </a:r>
            <a:r>
              <a:rPr lang="en-DE">
                <a:highlight>
                  <a:srgbClr val="FFFFFF"/>
                </a:highlight>
              </a:rPr>
              <a:t>y 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h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  3GPP WG chair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.</a:t>
            </a:r>
          </a:p>
          <a:p>
            <a:pPr lvl="1"/>
            <a:r>
              <a:rPr lang="en-DE">
                <a:highlight>
                  <a:srgbClr val="FFFFFF"/>
                </a:highlight>
              </a:rPr>
              <a:t>IETF Coordinator  will trace the progress of the IETF draf</a:t>
            </a:r>
            <a:r>
              <a:rPr lang="en-GB">
                <a:highlight>
                  <a:srgbClr val="FFFFFF"/>
                </a:highlight>
              </a:rPr>
              <a:t>t</a:t>
            </a:r>
            <a:endParaRPr lang="en-DE">
              <a:highlight>
                <a:srgbClr val="FFFFFF"/>
              </a:highlight>
            </a:endParaRPr>
          </a:p>
          <a:p>
            <a:pPr lvl="1"/>
            <a:r>
              <a:rPr lang="en-DE">
                <a:highlight>
                  <a:srgbClr val="FFFFFF"/>
                </a:highlight>
              </a:rPr>
              <a:t>The workplan mangare will add a line to the workplan for each IETF draft.</a:t>
            </a:r>
          </a:p>
          <a:p>
            <a:pPr lvl="1"/>
            <a:r>
              <a:rPr lang="en-DE">
                <a:highlight>
                  <a:srgbClr val="FFFFFF"/>
                </a:highlight>
              </a:rPr>
              <a:t>The workplan manager will mar</a:t>
            </a:r>
            <a:r>
              <a:rPr lang="en-GB">
                <a:highlight>
                  <a:srgbClr val="FFFFFF"/>
                </a:highlight>
              </a:rPr>
              <a:t>k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h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a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k 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s </a:t>
            </a:r>
            <a:r>
              <a:rPr lang="en-GB">
                <a:highlight>
                  <a:srgbClr val="FFFFFF"/>
                </a:highlight>
              </a:rPr>
              <a:t>c</a:t>
            </a:r>
            <a:r>
              <a:rPr lang="en-DE">
                <a:highlight>
                  <a:srgbClr val="FFFFFF"/>
                </a:highlight>
              </a:rPr>
              <a:t>o</a:t>
            </a:r>
            <a:r>
              <a:rPr lang="en-GB">
                <a:highlight>
                  <a:srgbClr val="FFFFFF"/>
                </a:highlight>
              </a:rPr>
              <a:t>m</a:t>
            </a:r>
            <a:r>
              <a:rPr lang="en-DE">
                <a:highlight>
                  <a:srgbClr val="FFFFFF"/>
                </a:highlight>
              </a:rPr>
              <a:t>p</a:t>
            </a:r>
            <a:r>
              <a:rPr lang="en-GB">
                <a:highlight>
                  <a:srgbClr val="FFFFFF"/>
                </a:highlight>
              </a:rPr>
              <a:t>l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o</a:t>
            </a:r>
            <a:r>
              <a:rPr lang="en-DE">
                <a:highlight>
                  <a:srgbClr val="FFFFFF"/>
                </a:highlight>
              </a:rPr>
              <a:t>n</a:t>
            </a:r>
            <a:r>
              <a:rPr lang="en-GB">
                <a:highlight>
                  <a:srgbClr val="FFFFFF"/>
                </a:highlight>
              </a:rPr>
              <a:t>c</a:t>
            </a:r>
            <a:r>
              <a:rPr lang="en-DE">
                <a:highlight>
                  <a:srgbClr val="FFFFFF"/>
                </a:highlight>
              </a:rPr>
              <a:t>e 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h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 IETF draft becomes an RFC and the RFC is referenced in the 3GPP TS</a:t>
            </a:r>
            <a:endParaRPr lang="en-US">
              <a:highlight>
                <a:srgbClr val="FFFF00"/>
              </a:highlight>
            </a:endParaRPr>
          </a:p>
          <a:p>
            <a:pPr lvl="1"/>
            <a:endParaRPr lang="en-DE">
              <a:highlight>
                <a:srgbClr val="FFFF00"/>
              </a:highlight>
            </a:endParaRPr>
          </a:p>
          <a:p>
            <a:pPr lvl="1"/>
            <a:endParaRPr lang="fr-FR"/>
          </a:p>
          <a:p>
            <a:endParaRPr lang="fr-FR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77503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pic>
        <p:nvPicPr>
          <p:cNvPr id="4" name="Picture 2" descr="Photo of Charles Eckel">
            <a:extLst>
              <a:ext uri="{FF2B5EF4-FFF2-40B4-BE49-F238E27FC236}">
                <a16:creationId xmlns:a16="http://schemas.microsoft.com/office/drawing/2014/main" id="{714364A6-D26A-E732-006D-70DB3DF039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3"/>
          <a:stretch/>
        </p:blipFill>
        <p:spPr bwMode="auto">
          <a:xfrm>
            <a:off x="10544718" y="5341539"/>
            <a:ext cx="634560" cy="7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A0E8A7C-7126-B787-A73F-CEB4C55F6945}"/>
              </a:ext>
            </a:extLst>
          </p:cNvPr>
          <p:cNvSpPr txBox="1">
            <a:spLocks/>
          </p:cNvSpPr>
          <p:nvPr/>
        </p:nvSpPr>
        <p:spPr bwMode="auto">
          <a:xfrm>
            <a:off x="8151172" y="53997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Charles Eckel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 Manager to 3GPP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err="1"/>
              <a:t>eckelcu@cisco.com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E78727-EC57-4C1F-AE67-8A90DF122B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65" y="5341538"/>
            <a:ext cx="680195" cy="954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285257-864C-4C3C-A2FC-DEC9FF8B4720}"/>
              </a:ext>
            </a:extLst>
          </p:cNvPr>
          <p:cNvSpPr/>
          <p:nvPr/>
        </p:nvSpPr>
        <p:spPr>
          <a:xfrm>
            <a:off x="1012722" y="5341538"/>
            <a:ext cx="42910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400">
                <a:latin typeface="+mn-lt"/>
              </a:rPr>
              <a:t>Peter Schmitt</a:t>
            </a:r>
          </a:p>
          <a:p>
            <a:r>
              <a:rPr lang="fr-FR" altLang="en-US" sz="1400">
                <a:latin typeface="+mn-lt"/>
              </a:rPr>
              <a:t>TSG CT Chair</a:t>
            </a:r>
          </a:p>
          <a:p>
            <a:r>
              <a:rPr lang="fr-FR" altLang="en-US" sz="1400">
                <a:latin typeface="+mn-lt"/>
              </a:rPr>
              <a:t>CCSA</a:t>
            </a:r>
          </a:p>
          <a:p>
            <a:r>
              <a:rPr lang="en-US" altLang="en-US" sz="1400">
                <a:latin typeface="+mn-lt"/>
              </a:rPr>
              <a:t>peter.schmitt@huawei.com</a:t>
            </a:r>
            <a:endParaRPr lang="fr-FR" alt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3GPP-IETF Coordination</a:t>
            </a:r>
          </a:p>
        </p:txBody>
      </p:sp>
    </p:spTree>
    <p:extLst>
      <p:ext uri="{BB962C8B-B14F-4D97-AF65-F5344CB8AC3E}">
        <p14:creationId xmlns:p14="http://schemas.microsoft.com/office/powerpoint/2010/main" val="2878941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FA639E-2037-198D-F994-CD16A6420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IETF-3GPP Coordination meeting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6D46C29-6BE7-A0D9-F33D-9D9B433DC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Last: @IETF#118 (Prague)</a:t>
            </a:r>
          </a:p>
          <a:p>
            <a:pPr lvl="1"/>
            <a:r>
              <a:rPr lang="en-US" dirty="0"/>
              <a:t>2023, November 6, 11:45 - 12:45 (CET)(remote access provided)</a:t>
            </a:r>
          </a:p>
          <a:p>
            <a:pPr lvl="1"/>
            <a:r>
              <a:rPr lang="en-US" dirty="0"/>
              <a:t>With CT chair, IETF liaison, IESG members, IAB members, WG chairs and delegates. About 25 attendees</a:t>
            </a:r>
          </a:p>
          <a:p>
            <a:pPr lvl="1"/>
            <a:r>
              <a:rPr lang="en-US" dirty="0"/>
              <a:t>LSs exchanged smoothly</a:t>
            </a:r>
          </a:p>
          <a:p>
            <a:pPr lvl="2"/>
            <a:r>
              <a:rPr lang="en-US" dirty="0"/>
              <a:t>Recommend IETG WG chairs continue to work with Charles and Peter to post LSs</a:t>
            </a:r>
          </a:p>
          <a:p>
            <a:pPr lvl="1"/>
            <a:r>
              <a:rPr lang="en-US" dirty="0"/>
              <a:t>Remaining dependencies (about 7) under control</a:t>
            </a:r>
          </a:p>
          <a:p>
            <a:r>
              <a:rPr lang="en-US" dirty="0"/>
              <a:t>Next: @IETF#119 (Brisbane, AUS)</a:t>
            </a:r>
          </a:p>
          <a:p>
            <a:pPr lvl="1"/>
            <a:r>
              <a:rPr lang="en-US" dirty="0"/>
              <a:t>Will be held on 2024, March 18 (</a:t>
            </a:r>
            <a:r>
              <a:rPr lang="en-US" dirty="0">
                <a:solidFill>
                  <a:srgbClr val="FF0000"/>
                </a:solidFill>
              </a:rPr>
              <a:t>same week as CT/SA#103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Remote access will be provided</a:t>
            </a:r>
          </a:p>
          <a:p>
            <a:pPr lvl="1"/>
            <a:endParaRPr lang="en-GB" dirty="0"/>
          </a:p>
          <a:p>
            <a:pPr lvl="1"/>
            <a:endParaRPr lang="en-US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734642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DB42F-020E-EB77-E1D2-6F98C8476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IETF </a:t>
            </a:r>
            <a:r>
              <a:rPr lang="en-US" dirty="0"/>
              <a:t>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42B90-004D-50C2-E289-DA60F0FFC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Created in April 2023, similar to the IETF-IEEE IAB group</a:t>
            </a:r>
          </a:p>
          <a:p>
            <a:r>
              <a:rPr lang="en-US" dirty="0"/>
              <a:t>Group description</a:t>
            </a:r>
          </a:p>
          <a:p>
            <a:pPr lvl="1"/>
            <a:r>
              <a:rPr lang="en-US" dirty="0"/>
              <a:t>The purpose of this group is to support coordination activities between IETF and 3GPP as documented in </a:t>
            </a:r>
            <a:r>
              <a:rPr lang="en-US" b="1" i="1" dirty="0">
                <a:solidFill>
                  <a:srgbClr val="FF0000"/>
                </a:solidFill>
              </a:rPr>
              <a:t>RFC 3113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Led jointly by the 3GPP and IETF liaison managers </a:t>
            </a:r>
          </a:p>
          <a:p>
            <a:pPr lvl="1"/>
            <a:r>
              <a:rPr lang="en-US" dirty="0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dirty="0"/>
              <a:t>See: </a:t>
            </a:r>
            <a:r>
              <a:rPr lang="en-US" dirty="0">
                <a:hlinkClick r:id="rId2"/>
              </a:rPr>
              <a:t>https://datatracker.ietf.org/group/ietf3gpp/about/</a:t>
            </a:r>
            <a:r>
              <a:rPr lang="en-US" dirty="0"/>
              <a:t> </a:t>
            </a:r>
          </a:p>
          <a:p>
            <a:r>
              <a:rPr lang="en-US" dirty="0"/>
              <a:t>Action Points:</a:t>
            </a:r>
          </a:p>
          <a:p>
            <a:pPr lvl="1"/>
            <a:r>
              <a:rPr lang="en-US" dirty="0"/>
              <a:t>Update the dependency list tool or create a new one (with IETF support)</a:t>
            </a:r>
          </a:p>
          <a:p>
            <a:pPr lvl="1"/>
            <a:r>
              <a:rPr lang="en-US" dirty="0"/>
              <a:t>Update RFC 3113: "3GPP-IETF Standardization Collaboration" (2001)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142699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IETF-3GPP Liaison Statements</a:t>
            </a:r>
          </a:p>
        </p:txBody>
      </p:sp>
    </p:spTree>
    <p:extLst>
      <p:ext uri="{BB962C8B-B14F-4D97-AF65-F5344CB8AC3E}">
        <p14:creationId xmlns:p14="http://schemas.microsoft.com/office/powerpoint/2010/main" val="210426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3GPP SA3 and RAN3 -&gt; IETF TSVWG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>
                <a:hlinkClick r:id="rId2"/>
              </a:rPr>
              <a:t>Reply LS on DTLS for SCTP</a:t>
            </a:r>
            <a:r>
              <a:rPr lang="en-US" sz="2400" dirty="0"/>
              <a:t> (2023/08/21) from SA3 </a:t>
            </a:r>
          </a:p>
          <a:p>
            <a:r>
              <a:rPr lang="en-US" sz="2400" dirty="0">
                <a:hlinkClick r:id="rId3"/>
              </a:rPr>
              <a:t>Reply LS on DTLS for SCTP next steps and request for input</a:t>
            </a:r>
            <a:r>
              <a:rPr lang="en-US" sz="2400" dirty="0"/>
              <a:t> (2023/08/30) from RAN 3</a:t>
            </a:r>
          </a:p>
          <a:p>
            <a:r>
              <a:rPr lang="en-US" sz="2400" dirty="0"/>
              <a:t>Both in response to </a:t>
            </a:r>
            <a:r>
              <a:rPr lang="en-US" sz="2400" dirty="0">
                <a:hlinkClick r:id="rId4"/>
              </a:rPr>
              <a:t>DTLS for SCTP next steps and request for input </a:t>
            </a:r>
            <a:r>
              <a:rPr lang="en-US" sz="2400" dirty="0"/>
              <a:t> (2023/08/04)</a:t>
            </a:r>
          </a:p>
          <a:p>
            <a:pPr lvl="1"/>
            <a:r>
              <a:rPr lang="en-US" sz="1800" dirty="0"/>
              <a:t>TSVWG lists architectural and security requirements TSVWG has taken into consideration towards developing a solution and asks if interpretation of requirements is correct, if 3GPP has preference or feedback on proposed solutions, and encourages participation in </a:t>
            </a:r>
            <a:r>
              <a:rPr lang="en-US" sz="1800" dirty="0">
                <a:hlinkClick r:id="rId5"/>
              </a:rPr>
              <a:t>interim TSVWG meeting</a:t>
            </a:r>
            <a:r>
              <a:rPr lang="en-US" sz="1800" dirty="0"/>
              <a:t> September 19.</a:t>
            </a:r>
          </a:p>
          <a:p>
            <a:r>
              <a:rPr lang="en-US" sz="2400" dirty="0"/>
              <a:t>Feedback from SA3:</a:t>
            </a:r>
          </a:p>
          <a:p>
            <a:pPr lvl="1"/>
            <a:r>
              <a:rPr lang="en-US" sz="1800" dirty="0"/>
              <a:t>TSVWG’s interpretation of security requirements is correct – they are generic best-practice properties of a security protocol.</a:t>
            </a:r>
          </a:p>
          <a:p>
            <a:pPr lvl="1"/>
            <a:r>
              <a:rPr lang="en-US" sz="1800" dirty="0"/>
              <a:t>S</a:t>
            </a:r>
            <a:r>
              <a:rPr lang="en-DE" sz="1800"/>
              <a:t>olu</a:t>
            </a:r>
            <a:r>
              <a:rPr lang="en-US" sz="1800" dirty="0"/>
              <a:t>t</a:t>
            </a:r>
            <a:r>
              <a:rPr lang="en-DE" sz="1800"/>
              <a:t>ion (ii) </a:t>
            </a:r>
            <a:r>
              <a:rPr lang="en-US" sz="1800" dirty="0"/>
              <a:t>preferred because it appears to have</a:t>
            </a:r>
            <a:r>
              <a:rPr lang="en-DE" sz="1800"/>
              <a:t> lower </a:t>
            </a:r>
            <a:r>
              <a:rPr lang="en-US" sz="1800" dirty="0"/>
              <a:t>implementation </a:t>
            </a:r>
            <a:r>
              <a:rPr lang="en-DE" sz="1800"/>
              <a:t>effort</a:t>
            </a:r>
            <a:endParaRPr lang="en-US" sz="1800" dirty="0"/>
          </a:p>
          <a:p>
            <a:r>
              <a:rPr lang="en-US" sz="2400" dirty="0"/>
              <a:t>Feedback from </a:t>
            </a:r>
            <a:r>
              <a:rPr lang="en-DE" sz="2400"/>
              <a:t>R</a:t>
            </a:r>
            <a:r>
              <a:rPr lang="en-US" sz="2400" dirty="0"/>
              <a:t>A</a:t>
            </a:r>
            <a:r>
              <a:rPr lang="en-DE" sz="2400"/>
              <a:t>N</a:t>
            </a:r>
            <a:r>
              <a:rPr lang="en-US" sz="2400" dirty="0"/>
              <a:t>3:</a:t>
            </a:r>
          </a:p>
          <a:p>
            <a:pPr lvl="1"/>
            <a:r>
              <a:rPr lang="en-GB" sz="1800" dirty="0"/>
              <a:t>RAN3 does not want to limit the maximum message size of application protocols. For this reason, any solution with a limit on message size will not meet RAN3 requirements</a:t>
            </a:r>
          </a:p>
          <a:p>
            <a:pPr lvl="1"/>
            <a:r>
              <a:rPr lang="en-GB" sz="1800" dirty="0"/>
              <a:t>S</a:t>
            </a:r>
            <a:r>
              <a:rPr lang="en-DE" sz="1800"/>
              <a:t>C</a:t>
            </a:r>
            <a:r>
              <a:rPr lang="en-GB" sz="1800" dirty="0"/>
              <a:t>T</a:t>
            </a:r>
            <a:r>
              <a:rPr lang="en-DE" sz="1800"/>
              <a:t>P </a:t>
            </a:r>
            <a:r>
              <a:rPr lang="en-GB" sz="1800" dirty="0" err="1"/>
              <a:t>i</a:t>
            </a:r>
            <a:r>
              <a:rPr lang="en-DE" sz="1800"/>
              <a:t>m</a:t>
            </a:r>
            <a:r>
              <a:rPr lang="en-GB" sz="1800" dirty="0"/>
              <a:t>p</a:t>
            </a:r>
            <a:r>
              <a:rPr lang="en-DE" sz="1800"/>
              <a:t>l</a:t>
            </a:r>
            <a:r>
              <a:rPr lang="en-GB" sz="1800" dirty="0"/>
              <a:t>e</a:t>
            </a:r>
            <a:r>
              <a:rPr lang="en-DE" sz="1800"/>
              <a:t>m</a:t>
            </a:r>
            <a:r>
              <a:rPr lang="en-GB" sz="1800" dirty="0"/>
              <a:t>e</a:t>
            </a:r>
            <a:r>
              <a:rPr lang="en-DE" sz="1800"/>
              <a:t>n</a:t>
            </a:r>
            <a:r>
              <a:rPr lang="en-GB" sz="1800" dirty="0"/>
              <a:t>t</a:t>
            </a:r>
            <a:r>
              <a:rPr lang="en-DE" sz="1800"/>
              <a:t>a</a:t>
            </a:r>
            <a:r>
              <a:rPr lang="en-GB" sz="1800" dirty="0"/>
              <a:t>t</a:t>
            </a:r>
            <a:r>
              <a:rPr lang="en-DE" sz="1800"/>
              <a:t>i</a:t>
            </a:r>
            <a:r>
              <a:rPr lang="en-GB" sz="1800" dirty="0"/>
              <a:t>o</a:t>
            </a:r>
            <a:r>
              <a:rPr lang="en-DE" sz="1800"/>
              <a:t>n</a:t>
            </a:r>
            <a:r>
              <a:rPr lang="en-GB" sz="1800" dirty="0"/>
              <a:t>s</a:t>
            </a:r>
            <a:r>
              <a:rPr lang="en-DE" sz="1800"/>
              <a:t> </a:t>
            </a:r>
            <a:r>
              <a:rPr lang="en-GB" sz="1800" dirty="0"/>
              <a:t>a</a:t>
            </a:r>
            <a:r>
              <a:rPr lang="en-DE" sz="1800"/>
              <a:t>r</a:t>
            </a:r>
            <a:r>
              <a:rPr lang="en-GB" sz="1800" dirty="0"/>
              <a:t>e</a:t>
            </a:r>
            <a:r>
              <a:rPr lang="en-DE" sz="1800"/>
              <a:t> </a:t>
            </a:r>
            <a:r>
              <a:rPr lang="en-GB" sz="1800" dirty="0"/>
              <a:t>n</a:t>
            </a:r>
            <a:r>
              <a:rPr lang="en-DE" sz="1800"/>
              <a:t>o</a:t>
            </a:r>
            <a:r>
              <a:rPr lang="en-GB" sz="1800" dirty="0"/>
              <a:t>t</a:t>
            </a:r>
            <a:r>
              <a:rPr lang="en-DE" sz="1800"/>
              <a:t> </a:t>
            </a:r>
            <a:r>
              <a:rPr lang="en-GB" sz="1800" dirty="0"/>
              <a:t>d</a:t>
            </a:r>
            <a:r>
              <a:rPr lang="en-DE" sz="1800"/>
              <a:t>i</a:t>
            </a:r>
            <a:r>
              <a:rPr lang="en-GB" sz="1800" dirty="0"/>
              <a:t>s</a:t>
            </a:r>
            <a:r>
              <a:rPr lang="en-DE" sz="1800"/>
              <a:t>c</a:t>
            </a:r>
            <a:r>
              <a:rPr lang="en-GB" sz="1800" dirty="0"/>
              <a:t>u</a:t>
            </a:r>
            <a:r>
              <a:rPr lang="en-DE" sz="1800"/>
              <a:t>s</a:t>
            </a:r>
            <a:r>
              <a:rPr lang="en-GB" sz="1800" dirty="0"/>
              <a:t>s</a:t>
            </a:r>
            <a:r>
              <a:rPr lang="en-DE" sz="1800"/>
              <a:t>e</a:t>
            </a:r>
            <a:r>
              <a:rPr lang="en-GB" sz="1800" dirty="0"/>
              <a:t>d</a:t>
            </a:r>
            <a:r>
              <a:rPr lang="en-DE" sz="1800"/>
              <a:t> </a:t>
            </a:r>
            <a:r>
              <a:rPr lang="en-GB" sz="1800" dirty="0" err="1"/>
              <a:t>i</a:t>
            </a:r>
            <a:r>
              <a:rPr lang="en-DE" sz="1800"/>
              <a:t>n</a:t>
            </a:r>
            <a:r>
              <a:rPr lang="en-US" sz="1800" dirty="0"/>
              <a:t> </a:t>
            </a:r>
            <a:r>
              <a:rPr lang="en-GB" sz="1800" dirty="0"/>
              <a:t>R</a:t>
            </a:r>
            <a:r>
              <a:rPr lang="en-DE" sz="1800"/>
              <a:t>A</a:t>
            </a:r>
            <a:r>
              <a:rPr lang="en-GB" sz="1800" dirty="0"/>
              <a:t>N</a:t>
            </a:r>
            <a:r>
              <a:rPr lang="en-DE" sz="1800"/>
              <a:t>3</a:t>
            </a:r>
            <a:endParaRPr lang="en-GB" sz="1800" dirty="0"/>
          </a:p>
          <a:p>
            <a:r>
              <a:rPr lang="en-GB" sz="2400" dirty="0"/>
              <a:t>TSVWG design team to set requirements for DTLS/SCTP</a:t>
            </a:r>
          </a:p>
          <a:p>
            <a:pPr lvl="1"/>
            <a:r>
              <a:rPr lang="en-GB" sz="2000" dirty="0"/>
              <a:t>Establish design goals and security requirements to scope the new specification</a:t>
            </a:r>
          </a:p>
          <a:p>
            <a:pPr lvl="1"/>
            <a:r>
              <a:rPr lang="en-GB" sz="2000" dirty="0"/>
              <a:t>Produce a short-lived draft to capture results, present and refine at IETF 118</a:t>
            </a:r>
          </a:p>
          <a:p>
            <a:pPr lvl="1"/>
            <a:r>
              <a:rPr lang="en-GB" sz="2000" dirty="0"/>
              <a:t>LS will be sent once a solution has been identified and is specified in enough detail to be reviewed</a:t>
            </a:r>
          </a:p>
        </p:txBody>
      </p:sp>
    </p:spTree>
    <p:extLst>
      <p:ext uri="{BB962C8B-B14F-4D97-AF65-F5344CB8AC3E}">
        <p14:creationId xmlns:p14="http://schemas.microsoft.com/office/powerpoint/2010/main" val="284373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D99874-8186-E4EC-929E-F35AC0946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3GPP SA5 -&gt; NETMOD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7E4170-5904-1D19-7432-0C86A1A9D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>
                <a:hlinkClick r:id="rId2"/>
              </a:rPr>
              <a:t>LS on need for modeling isInvariant and SystemCreated in YANG</a:t>
            </a:r>
            <a:r>
              <a:rPr lang="en-US" sz="2400" dirty="0"/>
              <a:t> (2023/03/09)</a:t>
            </a:r>
          </a:p>
          <a:p>
            <a:r>
              <a:rPr lang="en-US" sz="2400" dirty="0"/>
              <a:t>3GPP Requirements</a:t>
            </a:r>
          </a:p>
          <a:p>
            <a:pPr lvl="1"/>
            <a:r>
              <a:rPr lang="en-US" sz="2000" dirty="0"/>
              <a:t>Solution to represent </a:t>
            </a:r>
            <a:r>
              <a:rPr lang="en-US" sz="2000" dirty="0" err="1"/>
              <a:t>isInvariant</a:t>
            </a:r>
            <a:r>
              <a:rPr lang="en-US" sz="2000" dirty="0"/>
              <a:t> and </a:t>
            </a:r>
            <a:r>
              <a:rPr lang="en-US" sz="2000" dirty="0" err="1"/>
              <a:t>SystemCreated</a:t>
            </a:r>
            <a:r>
              <a:rPr lang="en-US" sz="2000" dirty="0"/>
              <a:t> properties in YANG statements is needed to support 3GPP stage3 YANG data models</a:t>
            </a:r>
          </a:p>
          <a:p>
            <a:pPr lvl="1"/>
            <a:r>
              <a:rPr lang="en-US" sz="2000" dirty="0"/>
              <a:t>Views </a:t>
            </a:r>
            <a:r>
              <a:rPr lang="en-US" sz="2000" dirty="0">
                <a:hlinkClick r:id="rId3"/>
              </a:rPr>
              <a:t>draft-ma-netmod-immutable-flag</a:t>
            </a:r>
            <a:r>
              <a:rPr lang="en-US" sz="2000" dirty="0"/>
              <a:t> as a potential solution</a:t>
            </a:r>
          </a:p>
          <a:p>
            <a:r>
              <a:rPr lang="en-US" sz="2400" dirty="0"/>
              <a:t>Discussed in NETMOD at IETF 117</a:t>
            </a:r>
          </a:p>
          <a:p>
            <a:pPr lvl="1"/>
            <a:r>
              <a:rPr lang="en-US" sz="2000" dirty="0"/>
              <a:t>WG adoption poll for </a:t>
            </a:r>
            <a:r>
              <a:rPr lang="en-US" sz="2000" dirty="0">
                <a:hlinkClick r:id="rId4"/>
              </a:rPr>
              <a:t>draft-ma-netmod-immutable-flag-08</a:t>
            </a:r>
            <a:r>
              <a:rPr lang="en-US" sz="2000" dirty="0"/>
              <a:t> completed with mixed opinions</a:t>
            </a:r>
          </a:p>
          <a:p>
            <a:r>
              <a:rPr lang="en-US" sz="2400" dirty="0"/>
              <a:t>More discussion in NETMOD at IETF 118 based on </a:t>
            </a:r>
            <a:r>
              <a:rPr lang="en-US" sz="2400" dirty="0">
                <a:hlinkClick r:id="rId5"/>
              </a:rPr>
              <a:t>draft-ma-netmod-immutable-flag-09</a:t>
            </a:r>
            <a:r>
              <a:rPr lang="en-US" sz="2400" dirty="0"/>
              <a:t> posted (2023/10/21)</a:t>
            </a:r>
          </a:p>
          <a:p>
            <a:pPr lvl="1"/>
            <a:r>
              <a:rPr lang="en-US" sz="2000" dirty="0"/>
              <a:t>Concerns immutable flags break YANG architecture</a:t>
            </a:r>
          </a:p>
          <a:p>
            <a:pPr lvl="1"/>
            <a:r>
              <a:rPr lang="en-US" sz="2000" dirty="0"/>
              <a:t>Looking for a compromise that addresses 3GPP requirements without negative impact to YANG architecture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129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89709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IETF-</a:t>
            </a:r>
            <a:r>
              <a:rPr lang="en-US"/>
              <a:t>&gt;3GPP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hlinkClick r:id="rId2"/>
              </a:rPr>
              <a:t>LS on a Framework for Network Slices in Networks Built from IETF Technologies</a:t>
            </a:r>
            <a:r>
              <a:rPr lang="en-DE">
                <a:hlinkClick r:id="rId2"/>
              </a:rPr>
              <a:t> </a:t>
            </a:r>
            <a:r>
              <a:rPr lang="en-DE"/>
              <a:t>(10/23)</a:t>
            </a:r>
          </a:p>
          <a:p>
            <a:r>
              <a:rPr lang="en-GB" dirty="0"/>
              <a:t>IETF Traffic Engineering Architecture and </a:t>
            </a:r>
            <a:r>
              <a:rPr lang="en-GB" dirty="0" err="1"/>
              <a:t>Signaling</a:t>
            </a:r>
            <a:r>
              <a:rPr lang="en-GB" dirty="0"/>
              <a:t> Working Group (teas)</a:t>
            </a:r>
            <a:r>
              <a:rPr lang="en-DE"/>
              <a:t> informs about drafts </a:t>
            </a:r>
            <a:r>
              <a:rPr lang="en-GB" dirty="0"/>
              <a:t>u</a:t>
            </a:r>
            <a:r>
              <a:rPr lang="en-DE"/>
              <a:t>n</a:t>
            </a:r>
            <a:r>
              <a:rPr lang="en-GB" dirty="0"/>
              <a:t>d</a:t>
            </a:r>
            <a:r>
              <a:rPr lang="en-DE"/>
              <a:t>e</a:t>
            </a:r>
            <a:r>
              <a:rPr lang="en-GB" dirty="0"/>
              <a:t>r</a:t>
            </a:r>
            <a:r>
              <a:rPr lang="en-DE"/>
              <a:t> </a:t>
            </a:r>
            <a:r>
              <a:rPr lang="en-GB" dirty="0"/>
              <a:t>d</a:t>
            </a:r>
            <a:r>
              <a:rPr lang="en-DE"/>
              <a:t>e</a:t>
            </a:r>
            <a:r>
              <a:rPr lang="en-GB" dirty="0"/>
              <a:t>v</a:t>
            </a:r>
            <a:r>
              <a:rPr lang="en-DE"/>
              <a:t>e</a:t>
            </a:r>
            <a:r>
              <a:rPr lang="en-GB" dirty="0"/>
              <a:t>l</a:t>
            </a:r>
            <a:r>
              <a:rPr lang="en-DE"/>
              <a:t>o</a:t>
            </a:r>
            <a:r>
              <a:rPr lang="en-GB" dirty="0"/>
              <a:t>p</a:t>
            </a:r>
            <a:r>
              <a:rPr lang="en-DE"/>
              <a:t>ment in the WG and ask  </a:t>
            </a:r>
            <a:r>
              <a:rPr lang="en-GB" dirty="0"/>
              <a:t>SA2, SA3, SA5, RAN3</a:t>
            </a:r>
            <a:r>
              <a:rPr lang="en-DE"/>
              <a:t> </a:t>
            </a:r>
            <a:r>
              <a:rPr lang="en-GB" dirty="0"/>
              <a:t>f</a:t>
            </a:r>
            <a:r>
              <a:rPr lang="en-DE"/>
              <a:t>o</a:t>
            </a:r>
            <a:r>
              <a:rPr lang="en-GB" dirty="0"/>
              <a:t>r</a:t>
            </a:r>
            <a:r>
              <a:rPr lang="en-DE"/>
              <a:t> </a:t>
            </a:r>
            <a:r>
              <a:rPr lang="en-GB" dirty="0"/>
              <a:t>f</a:t>
            </a:r>
            <a:r>
              <a:rPr lang="en-DE"/>
              <a:t>e</a:t>
            </a:r>
            <a:r>
              <a:rPr lang="en-GB" dirty="0"/>
              <a:t>e</a:t>
            </a:r>
            <a:r>
              <a:rPr lang="en-DE"/>
              <a:t>d</a:t>
            </a:r>
            <a:r>
              <a:rPr lang="en-GB" dirty="0"/>
              <a:t>b</a:t>
            </a:r>
            <a:r>
              <a:rPr lang="en-DE"/>
              <a:t>a</a:t>
            </a:r>
            <a:r>
              <a:rPr lang="en-GB" dirty="0"/>
              <a:t>c</a:t>
            </a:r>
            <a:r>
              <a:rPr lang="en-DE"/>
              <a:t>k</a:t>
            </a:r>
          </a:p>
          <a:p>
            <a:r>
              <a:rPr lang="en-GB"/>
              <a:t>R</a:t>
            </a:r>
            <a:r>
              <a:rPr lang="en-DE"/>
              <a:t>A</a:t>
            </a:r>
            <a:r>
              <a:rPr lang="en-GB" dirty="0"/>
              <a:t>N</a:t>
            </a:r>
            <a:r>
              <a:rPr lang="en-DE"/>
              <a:t>3 </a:t>
            </a:r>
            <a:r>
              <a:rPr lang="en-GB" dirty="0"/>
              <a:t>point of view this depends on implementation</a:t>
            </a:r>
            <a:r>
              <a:rPr lang="en-DE"/>
              <a:t> </a:t>
            </a:r>
            <a:r>
              <a:rPr lang="en-GB" dirty="0"/>
              <a:t>a</a:t>
            </a:r>
            <a:r>
              <a:rPr lang="en-DE"/>
              <a:t>n</a:t>
            </a:r>
            <a:r>
              <a:rPr lang="en-GB" dirty="0"/>
              <a:t>d</a:t>
            </a:r>
            <a:r>
              <a:rPr lang="en-DE"/>
              <a:t> </a:t>
            </a:r>
            <a:r>
              <a:rPr lang="en-GB" dirty="0" err="1"/>
              <a:t>i</a:t>
            </a:r>
            <a:r>
              <a:rPr lang="en-DE"/>
              <a:t>t </a:t>
            </a:r>
            <a:r>
              <a:rPr lang="en-GB" dirty="0"/>
              <a:t>is an interaction with transport layer, people can check</a:t>
            </a:r>
            <a:r>
              <a:rPr lang="en-DE"/>
              <a:t>. T</a:t>
            </a:r>
            <a:r>
              <a:rPr lang="en-GB" dirty="0"/>
              <a:t>he LS</a:t>
            </a:r>
            <a:r>
              <a:rPr lang="en-DE"/>
              <a:t> </a:t>
            </a:r>
            <a:r>
              <a:rPr lang="en-GB" dirty="0"/>
              <a:t>w</a:t>
            </a:r>
            <a:r>
              <a:rPr lang="en-DE"/>
              <a:t>a</a:t>
            </a:r>
            <a:r>
              <a:rPr lang="en-GB" dirty="0"/>
              <a:t>s</a:t>
            </a:r>
            <a:r>
              <a:rPr lang="en-DE"/>
              <a:t> </a:t>
            </a:r>
            <a:r>
              <a:rPr lang="en-GB" dirty="0"/>
              <a:t>n</a:t>
            </a:r>
            <a:r>
              <a:rPr lang="en-DE"/>
              <a:t>o</a:t>
            </a:r>
            <a:r>
              <a:rPr lang="en-GB" dirty="0"/>
              <a:t>t</a:t>
            </a:r>
            <a:r>
              <a:rPr lang="en-DE"/>
              <a:t>e</a:t>
            </a:r>
            <a:r>
              <a:rPr lang="en-GB"/>
              <a:t>d</a:t>
            </a:r>
            <a:r>
              <a:rPr lang="en-DE"/>
              <a:t>.</a:t>
            </a:r>
          </a:p>
          <a:p>
            <a:r>
              <a:rPr lang="en-DE"/>
              <a:t> The LS is noted </a:t>
            </a:r>
            <a:r>
              <a:rPr lang="en-GB"/>
              <a:t>w</a:t>
            </a:r>
            <a:r>
              <a:rPr lang="en-DE"/>
              <a:t>i</a:t>
            </a:r>
            <a:r>
              <a:rPr lang="en-GB"/>
              <a:t>t</a:t>
            </a:r>
            <a:r>
              <a:rPr lang="en-DE"/>
              <a:t>h</a:t>
            </a:r>
            <a:r>
              <a:rPr lang="en-GB"/>
              <a:t>o</a:t>
            </a:r>
            <a:r>
              <a:rPr lang="en-DE"/>
              <a:t>u</a:t>
            </a:r>
            <a:r>
              <a:rPr lang="en-GB"/>
              <a:t>t</a:t>
            </a:r>
            <a:r>
              <a:rPr lang="en-DE"/>
              <a:t> 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y</a:t>
            </a:r>
            <a:r>
              <a:rPr lang="en-DE"/>
              <a:t> </a:t>
            </a:r>
            <a:r>
              <a:rPr lang="en-GB"/>
              <a:t>a</a:t>
            </a:r>
            <a:r>
              <a:rPr lang="en-DE"/>
              <a:t>c</a:t>
            </a:r>
            <a:r>
              <a:rPr lang="en-GB"/>
              <a:t>t</a:t>
            </a:r>
            <a:r>
              <a:rPr lang="en-DE"/>
              <a:t>i</a:t>
            </a:r>
            <a:r>
              <a:rPr lang="en-GB"/>
              <a:t>o</a:t>
            </a:r>
            <a:r>
              <a:rPr lang="en-DE"/>
              <a:t>n d</a:t>
            </a:r>
            <a:r>
              <a:rPr lang="en-GB"/>
              <a:t>u</a:t>
            </a:r>
            <a:r>
              <a:rPr lang="en-DE"/>
              <a:t>r</a:t>
            </a:r>
            <a:r>
              <a:rPr lang="en-GB"/>
              <a:t>i</a:t>
            </a:r>
            <a:r>
              <a:rPr lang="en-DE"/>
              <a:t>n</a:t>
            </a:r>
            <a:r>
              <a:rPr lang="en-GB"/>
              <a:t>g</a:t>
            </a:r>
            <a:r>
              <a:rPr lang="en-DE"/>
              <a:t> </a:t>
            </a:r>
            <a:r>
              <a:rPr lang="en-GB"/>
              <a:t>t</a:t>
            </a:r>
            <a:r>
              <a:rPr lang="en-DE"/>
              <a:t>h</a:t>
            </a:r>
            <a:r>
              <a:rPr lang="en-GB"/>
              <a:t>e</a:t>
            </a:r>
            <a:r>
              <a:rPr lang="en-DE"/>
              <a:t> </a:t>
            </a:r>
            <a:r>
              <a:rPr lang="en-GB"/>
              <a:t>N</a:t>
            </a:r>
            <a:r>
              <a:rPr lang="en-DE"/>
              <a:t>o</a:t>
            </a:r>
            <a:r>
              <a:rPr lang="en-GB"/>
              <a:t>v</a:t>
            </a:r>
            <a:r>
              <a:rPr lang="en-DE"/>
              <a:t>e</a:t>
            </a:r>
            <a:r>
              <a:rPr lang="en-GB"/>
              <a:t>m</a:t>
            </a:r>
            <a:r>
              <a:rPr lang="en-DE"/>
              <a:t>b</a:t>
            </a:r>
            <a:r>
              <a:rPr lang="en-GB"/>
              <a:t>e</a:t>
            </a:r>
            <a:r>
              <a:rPr lang="en-DE"/>
              <a:t>r </a:t>
            </a:r>
            <a:r>
              <a:rPr lang="en-GB"/>
              <a:t>m</a:t>
            </a:r>
            <a:r>
              <a:rPr lang="en-DE"/>
              <a:t>e</a:t>
            </a:r>
            <a:r>
              <a:rPr lang="en-GB"/>
              <a:t>e</a:t>
            </a:r>
            <a:r>
              <a:rPr lang="en-DE"/>
              <a:t>t</a:t>
            </a:r>
            <a:r>
              <a:rPr lang="en-GB"/>
              <a:t>i</a:t>
            </a:r>
            <a:r>
              <a:rPr lang="en-DE"/>
              <a:t>n</a:t>
            </a:r>
            <a:r>
              <a:rPr lang="en-GB"/>
              <a:t>g</a:t>
            </a:r>
            <a:r>
              <a:rPr lang="en-DE"/>
              <a:t>s </a:t>
            </a:r>
            <a:r>
              <a:rPr lang="en-GB"/>
              <a:t>b</a:t>
            </a:r>
            <a:r>
              <a:rPr lang="en-DE"/>
              <a:t>y </a:t>
            </a:r>
            <a:r>
              <a:rPr lang="en-GB"/>
              <a:t>S</a:t>
            </a:r>
            <a:r>
              <a:rPr lang="en-DE"/>
              <a:t>A2 , </a:t>
            </a:r>
            <a:r>
              <a:rPr lang="en-GB"/>
              <a:t>S</a:t>
            </a:r>
            <a:r>
              <a:rPr lang="en-DE"/>
              <a:t>A3 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d</a:t>
            </a:r>
            <a:r>
              <a:rPr lang="en-DE"/>
              <a:t> </a:t>
            </a:r>
            <a:r>
              <a:rPr lang="en-GB"/>
              <a:t>S</a:t>
            </a:r>
            <a:r>
              <a:rPr lang="en-DE"/>
              <a:t>A5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51646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42424</TotalTime>
  <Words>1730</Words>
  <Application>Microsoft Office PowerPoint</Application>
  <PresentationFormat>Widescreen</PresentationFormat>
  <Paragraphs>164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SimSun</vt:lpstr>
      <vt:lpstr>Arial</vt:lpstr>
      <vt:lpstr>Calibri</vt:lpstr>
      <vt:lpstr>Calibri Light</vt:lpstr>
      <vt:lpstr>Times New Roman</vt:lpstr>
      <vt:lpstr>Office Theme</vt:lpstr>
      <vt:lpstr>PowerPoint Presentation</vt:lpstr>
      <vt:lpstr>Agenda </vt:lpstr>
      <vt:lpstr>3GPP-IETF Coordination</vt:lpstr>
      <vt:lpstr>IETF-3GPP Coordination meeting</vt:lpstr>
      <vt:lpstr>IETF - 3GPP IAB group</vt:lpstr>
      <vt:lpstr>IETF-3GPP Liaison Statements</vt:lpstr>
      <vt:lpstr>3GPP SA3 and RAN3 -&gt; IETF TSVWG</vt:lpstr>
      <vt:lpstr>3GPP SA5 -&gt; NETMOD</vt:lpstr>
      <vt:lpstr>IETF-&gt;3GPP</vt:lpstr>
      <vt:lpstr>Tracking requests to IANA</vt:lpstr>
      <vt:lpstr>IANA assignment request handling</vt:lpstr>
      <vt:lpstr>IETF Dependencies   </vt:lpstr>
      <vt:lpstr>New Published RFCs</vt:lpstr>
      <vt:lpstr>Published RFCs</vt:lpstr>
      <vt:lpstr>Published RFCs</vt:lpstr>
      <vt:lpstr>Published RFCs</vt:lpstr>
      <vt:lpstr>IETF reference updates</vt:lpstr>
      <vt:lpstr>Drafts in RFC Editor queue</vt:lpstr>
      <vt:lpstr>Drafts in RFC Editor queue</vt:lpstr>
      <vt:lpstr>Drafts under IESG review</vt:lpstr>
      <vt:lpstr>Drafts under IESG review</vt:lpstr>
      <vt:lpstr>Active WG documents</vt:lpstr>
      <vt:lpstr>Active WG document</vt:lpstr>
      <vt:lpstr>Active WG document</vt:lpstr>
      <vt:lpstr>Individual submissions</vt:lpstr>
      <vt:lpstr>Individual submissions</vt:lpstr>
      <vt:lpstr>Any Other Business</vt:lpstr>
      <vt:lpstr>PowerPoint Presentation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</cp:lastModifiedBy>
  <cp:revision>884</cp:revision>
  <dcterms:created xsi:type="dcterms:W3CDTF">2010-02-05T13:52:04Z</dcterms:created>
  <dcterms:modified xsi:type="dcterms:W3CDTF">2023-12-08T14:20:37Z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(3)av7git9aOgiNT3FUL92tn1bSnqv3WNc4URikSIVyghOnVc+pP74StHV9luGhzCJa8YGBZeiT
pye4GuyEThjykngH/CfYodEtI4jMfzyMgbW+UdT+vcE4BsHQwCmCpmYw5s1jhqJdjnmd+k4l
l7Nh+/84qCkBVMRmFs2ppPyZ3pWuLAq3j9xVxQR5OaWpRutualHIAvdFoE5/UQHquzNRPXJ7
vmLSEDSbANpRz1fYY2</vt:lpwstr>
  </property>
  <property fmtid="{D5CDD505-2E9C-101B-9397-08002B2CF9AE}" pid="10" name="_2015_ms_pID_7253431">
    <vt:lpwstr>W1RLx4D9N3e0t8urVtXo/vuPUC8wniIUwsl9/oU5Ep/sr1GMBQ967p
PTrhnq8TKyxXiIaIAgTQtMCxi5TpXjEphiO3ez3kzPTXRrS5kOdqC2QT1pGafZ5eC7Sn3k3G
HHfzxGuKJPhDguJ/ZxOiJMCb4WqjEHR5ObQPJHy/bR+Ru97vnvzsfxmqZNqjD1rPKMRtj0a7
pPeVyrEAp+d45llhUpVlMWt6SeQf/skjrh7G</vt:lpwstr>
  </property>
  <property fmtid="{D5CDD505-2E9C-101B-9397-08002B2CF9AE}" pid="11" name="_2015_ms_pID_7253432">
    <vt:lpwstr>JA==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1702018821</vt:lpwstr>
  </property>
</Properties>
</file>