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8"/>
  </p:notesMasterIdLst>
  <p:handoutMasterIdLst>
    <p:handoutMasterId r:id="rId29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267" r:id="rId8"/>
    <p:sldId id="1145" r:id="rId9"/>
    <p:sldId id="459" r:id="rId10"/>
    <p:sldId id="1133" r:id="rId11"/>
    <p:sldId id="438" r:id="rId12"/>
    <p:sldId id="1134" r:id="rId13"/>
    <p:sldId id="455" r:id="rId14"/>
    <p:sldId id="411" r:id="rId15"/>
    <p:sldId id="1146" r:id="rId16"/>
    <p:sldId id="450" r:id="rId17"/>
    <p:sldId id="398" r:id="rId18"/>
    <p:sldId id="403" r:id="rId19"/>
    <p:sldId id="405" r:id="rId20"/>
    <p:sldId id="437" r:id="rId21"/>
    <p:sldId id="407" r:id="rId22"/>
    <p:sldId id="443" r:id="rId23"/>
    <p:sldId id="441" r:id="rId24"/>
    <p:sldId id="1144" r:id="rId25"/>
    <p:sldId id="451" r:id="rId26"/>
    <p:sldId id="379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84" autoAdjust="0"/>
    <p:restoredTop sz="96327" autoAdjust="0"/>
  </p:normalViewPr>
  <p:slideViewPr>
    <p:cSldViewPr snapToGrid="0">
      <p:cViewPr varScale="1">
        <p:scale>
          <a:sx n="64" d="100"/>
          <a:sy n="64" d="100"/>
        </p:scale>
        <p:origin x="81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430/" TargetMode="External"/><Relationship Id="rId2" Type="http://schemas.openxmlformats.org/officeDocument/2006/relationships/hyperlink" Target="https://datatracker.ietf.org/doc/rfc9410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jesske-update-p-visited-network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schwarz-mmusic-sdp-for-gw/" TargetMode="External"/><Relationship Id="rId2" Type="http://schemas.openxmlformats.org/officeDocument/2006/relationships/hyperlink" Target="https://datatracker.ietf.org/doc/draft-boro-opsawg-teas-attachment-circuit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meeting/interim-2023-tsvwg-01/session/tsvwg" TargetMode="External"/><Relationship Id="rId2" Type="http://schemas.openxmlformats.org/officeDocument/2006/relationships/hyperlink" Target="https://datatracker.ietf.org/liaison/1851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meeting/interim-2023-tsvwg-01/session/tsvwg" TargetMode="External"/><Relationship Id="rId2" Type="http://schemas.openxmlformats.org/officeDocument/2006/relationships/hyperlink" Target="https://datatracker.ietf.org/liaison/1851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tracker.ietf.org/doc/draft-ma-netmod-immutable-flag/0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</a:t>
            </a:r>
            <a:r>
              <a:rPr lang="en-DE" altLang="en-US"/>
              <a:t>10</a:t>
            </a:r>
            <a:r>
              <a:rPr lang="en-US" altLang="en-US" dirty="0"/>
              <a:t>1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/>
              <a:t>P</a:t>
            </a:r>
            <a:r>
              <a:rPr lang="en-GB" altLang="fr-FR"/>
              <a:t>e</a:t>
            </a:r>
            <a:r>
              <a:rPr lang="en-DE" altLang="fr-FR"/>
              <a:t>t</a:t>
            </a:r>
            <a:r>
              <a:rPr lang="en-GB" altLang="fr-FR"/>
              <a:t>e</a:t>
            </a:r>
            <a:r>
              <a:rPr lang="en-DE" altLang="fr-FR"/>
              <a:t>r </a:t>
            </a:r>
            <a:r>
              <a:rPr lang="en-GB" altLang="fr-FR"/>
              <a:t>S</a:t>
            </a:r>
            <a:r>
              <a:rPr lang="en-DE" altLang="fr-FR"/>
              <a:t>c</a:t>
            </a:r>
            <a:r>
              <a:rPr lang="en-GB" altLang="fr-FR"/>
              <a:t>h</a:t>
            </a:r>
            <a:r>
              <a:rPr lang="en-DE" altLang="fr-FR"/>
              <a:t>m</a:t>
            </a:r>
            <a:r>
              <a:rPr lang="en-GB" altLang="fr-FR"/>
              <a:t>i</a:t>
            </a:r>
            <a:r>
              <a:rPr lang="en-DE" altLang="fr-FR"/>
              <a:t>t</a:t>
            </a:r>
            <a:r>
              <a:rPr lang="en-GB" altLang="fr-FR"/>
              <a:t>t</a:t>
            </a:r>
            <a:r>
              <a:rPr lang="fr-FR" altLang="fr-FR"/>
              <a:t> </a:t>
            </a:r>
            <a:r>
              <a:rPr lang="fr-FR" altLang="fr-FR" dirty="0"/>
              <a:t>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</a:t>
            </a:r>
            <a:r>
              <a:rPr lang="en-US"/>
              <a:t>&gt;3GPP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DE" dirty="0"/>
              <a:t>N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GB" dirty="0"/>
              <a:t>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1646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Triggered by review of Rel-17 specifications :</a:t>
            </a:r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3GPP spec requiring the assignment</a:t>
            </a:r>
          </a:p>
          <a:p>
            <a:pPr lvl="1"/>
            <a:r>
              <a:rPr lang="en-US" dirty="0"/>
              <a:t>To track the requests ETSI has created an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Dependencies</a:t>
            </a: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Handling of Identity Header Errors for Secure Telephone Identity Revisited (STIR),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9410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CRs to 24.229 and 29.165</a:t>
            </a:r>
          </a:p>
          <a:p>
            <a:r>
              <a:rPr lang="en-US" dirty="0">
                <a:highlight>
                  <a:srgbClr val="FFFFFF"/>
                </a:highlight>
              </a:rPr>
              <a:t>Extension of the Datagram Transport Layer Security (DTLS) Profile for Authentication and Authorization for Constrained Environments (ACE) to Transport Layer Security (TLS),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5884379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None (were any of the CRs listed in previous slide approves during </a:t>
            </a:r>
            <a:r>
              <a:rPr lang="en-US" dirty="0" err="1">
                <a:highlight>
                  <a:srgbClr val="FFFFFF"/>
                </a:highlight>
              </a:rPr>
              <a:t>Goteberg</a:t>
            </a:r>
            <a:r>
              <a:rPr lang="en-US" dirty="0">
                <a:highlight>
                  <a:srgbClr val="FFFFFF"/>
                </a:highlight>
              </a:rPr>
              <a:t> meetings?)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 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dirty="0" err="1">
                <a:highlight>
                  <a:srgbClr val="FFFFFF"/>
                </a:highlight>
              </a:rPr>
              <a:t>PASSporT</a:t>
            </a:r>
            <a:r>
              <a:rPr lang="en-US" dirty="0">
                <a:highlight>
                  <a:srgbClr val="FFFFFF"/>
                </a:highlight>
              </a:rPr>
              <a:t>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 dirty="0">
                <a:highlight>
                  <a:srgbClr val="FFFFFF"/>
                </a:highlight>
              </a:rPr>
              <a:t>draft-ietf-stir-messaging-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Messaging Use Cases and Extensions for STIR 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08/2023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</a:rPr>
              <a:t>!!! WARNING !!! Wrong draft reference in 33.127</a:t>
            </a:r>
          </a:p>
          <a:p>
            <a:pPr lvl="2"/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IETF draft-ietf-stir-</a:t>
            </a:r>
            <a:r>
              <a:rPr lang="en-US" sz="1400" i="1" strike="sngStrike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passport-</a:t>
            </a:r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messaging-00, "Messaging Use Cases and Extensions for STIR"</a:t>
            </a:r>
            <a:r>
              <a:rPr lang="en-US" sz="140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3GPP-IETF </a:t>
            </a:r>
            <a:r>
              <a:rPr lang="en-US" dirty="0"/>
              <a:t>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pPr lvl="0"/>
            <a:r>
              <a:rPr lang="en-US" dirty="0"/>
              <a:t>For Information</a:t>
            </a:r>
          </a:p>
          <a:p>
            <a:pPr lvl="1"/>
            <a:r>
              <a:rPr lang="fr-FR" dirty="0"/>
              <a:t>Release roadmap</a:t>
            </a:r>
          </a:p>
          <a:p>
            <a:r>
              <a:rPr lang="fr-FR" dirty="0" err="1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draft-ietf-detnet-yang-18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Deterministic Networking (</a:t>
            </a:r>
            <a:r>
              <a:rPr lang="en-US" dirty="0" err="1">
                <a:highlight>
                  <a:srgbClr val="FFFFFF"/>
                </a:highlight>
              </a:rPr>
              <a:t>DetNet</a:t>
            </a:r>
            <a:r>
              <a:rPr lang="en-US" dirty="0">
                <a:highlight>
                  <a:srgbClr val="FFFFFF"/>
                </a:highlight>
              </a:rPr>
              <a:t>) YANG Model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07/2023, addressing AD evaluation and feedback </a:t>
            </a:r>
          </a:p>
          <a:p>
            <a:pPr lvl="1"/>
            <a:r>
              <a:rPr lang="en-US" dirty="0"/>
              <a:t>Next step:</a:t>
            </a:r>
          </a:p>
          <a:p>
            <a:pPr lvl="2"/>
            <a:r>
              <a:rPr lang="en-US" dirty="0"/>
              <a:t>Publish as Proposed Standard RFC </a:t>
            </a:r>
          </a:p>
          <a:p>
            <a:pPr lvl="2"/>
            <a:r>
              <a:rPr lang="en-US" dirty="0"/>
              <a:t>CRs to 23.501, 23.503 and 29.565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document, draft-ietf-quic-multipath-05 posted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draft update, IESG review, RFC publication, SA2 CR to 23.501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Last Call completed, draft-jesske-update-p-visited-network-05 posted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</a:t>
            </a:r>
            <a:r>
              <a:rPr lang="en-US" dirty="0" err="1">
                <a:highlight>
                  <a:srgbClr val="FFFFFF"/>
                </a:highlight>
              </a:rPr>
              <a:t>Additonal</a:t>
            </a:r>
            <a:r>
              <a:rPr lang="en-US" dirty="0">
                <a:highlight>
                  <a:srgbClr val="FFFFFF"/>
                </a:highlight>
              </a:rPr>
              <a:t> 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draft-boro-opsawg-teas-attachment-circuit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altLang="zh-CN" dirty="0">
                <a:highlight>
                  <a:srgbClr val="FFFFFF"/>
                </a:highlight>
              </a:rPr>
              <a:t>YANG Data Models for 'Attachment Circuits'-as-a-Service (</a:t>
            </a:r>
            <a:r>
              <a:rPr lang="en-US" altLang="zh-CN" dirty="0" err="1">
                <a:highlight>
                  <a:srgbClr val="FFFFFF"/>
                </a:highlight>
              </a:rPr>
              <a:t>ACaaS</a:t>
            </a:r>
            <a:r>
              <a:rPr lang="en-US" altLang="zh-CN" dirty="0">
                <a:highlight>
                  <a:srgbClr val="FFFFFF"/>
                </a:highlight>
              </a:rPr>
              <a:t>)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draft-boro-opsawg-teas-attachment-circuit-07 posted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Point: contact an ITU expert to help us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5551D9A-3DA1-7CD3-047F-8AA104398669}"/>
              </a:ext>
            </a:extLst>
          </p:cNvPr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 dirty="0"/>
              <a:t>e</a:t>
            </a:r>
            <a:r>
              <a:rPr lang="en-DE" altLang="en-US" sz="1400"/>
              <a:t>t</a:t>
            </a:r>
            <a:r>
              <a:rPr lang="en-GB" altLang="en-US" sz="1400" dirty="0"/>
              <a:t>e</a:t>
            </a:r>
            <a:r>
              <a:rPr lang="en-DE" altLang="en-US" sz="1400"/>
              <a:t>r </a:t>
            </a:r>
            <a:r>
              <a:rPr lang="en-GB" altLang="en-US" sz="1400" dirty="0"/>
              <a:t>S</a:t>
            </a:r>
            <a:r>
              <a:rPr lang="en-DE" altLang="en-US" sz="1400"/>
              <a:t>c</a:t>
            </a:r>
            <a:r>
              <a:rPr lang="en-GB" altLang="en-US" sz="1400" dirty="0"/>
              <a:t>h</a:t>
            </a:r>
            <a:r>
              <a:rPr lang="en-DE" altLang="en-US" sz="1400"/>
              <a:t>m</a:t>
            </a:r>
            <a:r>
              <a:rPr lang="en-GB" altLang="en-US" sz="1400" dirty="0" err="1"/>
              <a:t>i</a:t>
            </a:r>
            <a:r>
              <a:rPr lang="en-DE" altLang="en-US" sz="1400"/>
              <a:t>t</a:t>
            </a:r>
            <a:r>
              <a:rPr lang="en-GB" altLang="en-US" sz="1400" dirty="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ighlight>
                  <a:srgbClr val="FFFF00"/>
                </a:highlight>
              </a:rPr>
              <a:t>lionel.morand@orange.com</a:t>
            </a:r>
            <a:endParaRPr lang="fr-FR" altLang="en-US" sz="1400" dirty="0">
              <a:highlight>
                <a:srgbClr val="FFFF00"/>
              </a:highlight>
            </a:endParaRPr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Last: @IETF#117 (San Francisco)</a:t>
            </a:r>
          </a:p>
          <a:p>
            <a:pPr lvl="1"/>
            <a:r>
              <a:rPr lang="en-US" dirty="0"/>
              <a:t>2023, July 24, 11:45 - 12:45 (PDT, UTC-7)(remote access provided)</a:t>
            </a:r>
          </a:p>
          <a:p>
            <a:pPr lvl="1"/>
            <a:r>
              <a:rPr lang="en-US" dirty="0"/>
              <a:t>With CT chair, IETF liaison, IESG members, IAB members, WG chairs and delegates. About 40 attendees</a:t>
            </a:r>
          </a:p>
          <a:p>
            <a:pPr lvl="1"/>
            <a:r>
              <a:rPr lang="en-US" dirty="0"/>
              <a:t>Some issues with the LS sent by IETF.</a:t>
            </a:r>
          </a:p>
          <a:p>
            <a:pPr lvl="2"/>
            <a:r>
              <a:rPr lang="en-US" dirty="0"/>
              <a:t>Reminder to IETF: LS from IETF have to be sent in a formatted document attached to the email sent to the 3GPP Liaison coordinator</a:t>
            </a:r>
          </a:p>
          <a:p>
            <a:pPr lvl="2"/>
            <a:r>
              <a:rPr lang="en-US" dirty="0"/>
              <a:t>Recommend IETG WG chairs work with Charles and Peter to post LSs in future</a:t>
            </a:r>
          </a:p>
          <a:p>
            <a:pPr lvl="1"/>
            <a:r>
              <a:rPr lang="en-US" dirty="0"/>
              <a:t>Remaining dependencies (about 7) under control</a:t>
            </a:r>
          </a:p>
          <a:p>
            <a:r>
              <a:rPr lang="en-US" dirty="0"/>
              <a:t>Next: @IETF#118 (Prague)</a:t>
            </a:r>
          </a:p>
          <a:p>
            <a:pPr lvl="1"/>
            <a:r>
              <a:rPr lang="en-US" dirty="0"/>
              <a:t>Will be held on 2023, November 6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3GPP-&gt;IETF</a:t>
            </a:r>
            <a:br>
              <a:rPr lang="en-US" sz="3200" dirty="0"/>
            </a:br>
            <a:r>
              <a:rPr lang="en-US" dirty="0"/>
              <a:t>Reply LS </a:t>
            </a:r>
            <a:r>
              <a:rPr lang="en-GB" dirty="0"/>
              <a:t>on </a:t>
            </a:r>
            <a:r>
              <a:rPr lang="en-US" dirty="0"/>
              <a:t>DTLS for SCTP</a:t>
            </a:r>
            <a:endParaRPr lang="en-US" sz="6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response to </a:t>
            </a:r>
            <a:r>
              <a:rPr lang="en-US" dirty="0">
                <a:hlinkClick r:id="rId2"/>
              </a:rPr>
              <a:t>Reply LS on DTLS for SCTP next steps and request for input</a:t>
            </a:r>
            <a:r>
              <a:rPr lang="en-US" dirty="0"/>
              <a:t> (08/23)</a:t>
            </a:r>
          </a:p>
          <a:p>
            <a:pPr lvl="1"/>
            <a:r>
              <a:rPr lang="en-US" dirty="0"/>
              <a:t>IETF TSVWG to SA3, has listed the architectural and security requirements that IETF TSVWG has taken into consideration towards developing a solution.</a:t>
            </a:r>
          </a:p>
          <a:p>
            <a:pPr lvl="1"/>
            <a:r>
              <a:rPr lang="en-US" dirty="0"/>
              <a:t>Asks if interpretation of requirements is correct, if 3GPP has preference or feedback on proposed solutions, and encourages participation in </a:t>
            </a:r>
            <a:r>
              <a:rPr lang="en-US" dirty="0">
                <a:hlinkClick r:id="rId3"/>
              </a:rPr>
              <a:t>interim TSVWG meeting</a:t>
            </a:r>
            <a:r>
              <a:rPr lang="en-US" dirty="0"/>
              <a:t> September 19.</a:t>
            </a:r>
            <a:endParaRPr lang="fr-FR" dirty="0"/>
          </a:p>
          <a:p>
            <a:r>
              <a:rPr lang="en-US" dirty="0"/>
              <a:t>Feedback from SA3:</a:t>
            </a:r>
          </a:p>
          <a:p>
            <a:pPr lvl="1"/>
            <a:r>
              <a:rPr lang="en-US" dirty="0"/>
              <a:t>SA3’s perspective, TSVWG’s interpretation of all the security requirements is correct – they are generic best-practice properties of a security protocol.</a:t>
            </a:r>
          </a:p>
          <a:p>
            <a:pPr lvl="1"/>
            <a:r>
              <a:rPr lang="en-US" dirty="0"/>
              <a:t>SA3’s </a:t>
            </a:r>
            <a:r>
              <a:rPr lang="en-DE"/>
              <a:t>p</a:t>
            </a:r>
            <a:r>
              <a:rPr lang="en-GB" dirty="0"/>
              <a:t>r</a:t>
            </a:r>
            <a:r>
              <a:rPr lang="en-DE"/>
              <a:t>o</a:t>
            </a:r>
            <a:r>
              <a:rPr lang="en-GB" dirty="0"/>
              <a:t>v</a:t>
            </a:r>
            <a:r>
              <a:rPr lang="en-DE"/>
              <a:t>i</a:t>
            </a:r>
            <a:r>
              <a:rPr lang="en-GB" dirty="0"/>
              <a:t>d</a:t>
            </a:r>
            <a:r>
              <a:rPr lang="en-DE"/>
              <a:t>e</a:t>
            </a:r>
            <a:r>
              <a:rPr lang="en-GB" dirty="0"/>
              <a:t>s</a:t>
            </a:r>
            <a:r>
              <a:rPr lang="en-DE"/>
              <a:t> </a:t>
            </a:r>
            <a:r>
              <a:rPr lang="en-GB" dirty="0"/>
              <a:t>f</a:t>
            </a:r>
            <a:r>
              <a:rPr lang="en-DE"/>
              <a:t>e</a:t>
            </a:r>
            <a:r>
              <a:rPr lang="en-GB" dirty="0"/>
              <a:t>e</a:t>
            </a:r>
            <a:r>
              <a:rPr lang="en-DE"/>
              <a:t>d</a:t>
            </a:r>
            <a:r>
              <a:rPr lang="en-GB" dirty="0"/>
              <a:t>b</a:t>
            </a:r>
            <a:r>
              <a:rPr lang="en-DE"/>
              <a:t>a</a:t>
            </a:r>
            <a:r>
              <a:rPr lang="en-GB" dirty="0"/>
              <a:t>c</a:t>
            </a:r>
            <a:r>
              <a:rPr lang="en-DE"/>
              <a:t>k </a:t>
            </a:r>
            <a:r>
              <a:rPr lang="en-GB" dirty="0"/>
              <a:t>o</a:t>
            </a:r>
            <a:r>
              <a:rPr lang="en-DE"/>
              <a:t>n </a:t>
            </a:r>
            <a:r>
              <a:rPr lang="en-GB" dirty="0" err="1"/>
              <a:t>i</a:t>
            </a:r>
            <a:r>
              <a:rPr lang="en-DE"/>
              <a:t>m</a:t>
            </a:r>
            <a:r>
              <a:rPr lang="en-GB" dirty="0"/>
              <a:t>p</a:t>
            </a:r>
            <a:r>
              <a:rPr lang="en-DE"/>
              <a:t>l</a:t>
            </a:r>
            <a:r>
              <a:rPr lang="en-GB" dirty="0"/>
              <a:t>e</a:t>
            </a:r>
            <a:r>
              <a:rPr lang="en-DE"/>
              <a:t>m</a:t>
            </a:r>
            <a:r>
              <a:rPr lang="en-GB" dirty="0"/>
              <a:t>e</a:t>
            </a:r>
            <a:r>
              <a:rPr lang="en-DE"/>
              <a:t>n</a:t>
            </a:r>
            <a:r>
              <a:rPr lang="en-GB" dirty="0"/>
              <a:t>t</a:t>
            </a:r>
            <a:r>
              <a:rPr lang="en-DE"/>
              <a:t>ation  effort on the different solution provided by TSVWG, Solu</a:t>
            </a:r>
            <a:r>
              <a:rPr lang="en-US" dirty="0"/>
              <a:t>t</a:t>
            </a:r>
            <a:r>
              <a:rPr lang="en-DE"/>
              <a:t>ion (ii) has lower effort</a:t>
            </a:r>
            <a:endParaRPr lang="en-US" dirty="0"/>
          </a:p>
          <a:p>
            <a:pPr lvl="1"/>
            <a:r>
              <a:rPr lang="en-US" dirty="0"/>
              <a:t>SA3 prefers Solution (ii) due to the answer to the previous question</a:t>
            </a:r>
          </a:p>
        </p:txBody>
      </p:sp>
    </p:spTree>
    <p:extLst>
      <p:ext uri="{BB962C8B-B14F-4D97-AF65-F5344CB8AC3E}">
        <p14:creationId xmlns:p14="http://schemas.microsoft.com/office/powerpoint/2010/main" val="9532223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sz="4400" dirty="0"/>
              <a:t>3GPP-&gt;IETF</a:t>
            </a:r>
            <a:br>
              <a:rPr lang="en-US" sz="4400" dirty="0"/>
            </a:br>
            <a:r>
              <a:rPr lang="en-US" dirty="0"/>
              <a:t>Reply LS </a:t>
            </a:r>
            <a:r>
              <a:rPr lang="en-GB" dirty="0"/>
              <a:t>on </a:t>
            </a:r>
            <a:r>
              <a:rPr lang="en-US" dirty="0"/>
              <a:t>DTLS for SCTP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response to </a:t>
            </a:r>
            <a:r>
              <a:rPr lang="en-US" dirty="0">
                <a:hlinkClick r:id="rId2"/>
              </a:rPr>
              <a:t>Reply LS on DTLS for SCTP next steps and request for input</a:t>
            </a:r>
            <a:r>
              <a:rPr lang="en-US" dirty="0"/>
              <a:t> (08/23)</a:t>
            </a:r>
          </a:p>
          <a:p>
            <a:pPr lvl="1"/>
            <a:r>
              <a:rPr lang="en-US" dirty="0"/>
              <a:t>IETF TSVWG to SA3, has listed the architectural and security requirements that IETF TSVWG has taken into consideration towards developing a solution.</a:t>
            </a:r>
          </a:p>
          <a:p>
            <a:pPr lvl="1"/>
            <a:r>
              <a:rPr lang="en-US" dirty="0"/>
              <a:t>Asks if interpretation of requirements is correct, if 3GPP has preference or feedback on proposed solutions, and encourages participation in </a:t>
            </a:r>
            <a:r>
              <a:rPr lang="en-US" dirty="0">
                <a:hlinkClick r:id="rId3"/>
              </a:rPr>
              <a:t>interim TSVWG meeting</a:t>
            </a:r>
            <a:r>
              <a:rPr lang="en-US" dirty="0"/>
              <a:t> September 19.</a:t>
            </a:r>
          </a:p>
          <a:p>
            <a:r>
              <a:rPr lang="en-US" dirty="0"/>
              <a:t>Feedback from </a:t>
            </a:r>
            <a:r>
              <a:rPr lang="en-DE"/>
              <a:t>R</a:t>
            </a:r>
            <a:r>
              <a:rPr lang="en-US" dirty="0"/>
              <a:t>A</a:t>
            </a:r>
            <a:r>
              <a:rPr lang="en-DE"/>
              <a:t>N</a:t>
            </a:r>
            <a:r>
              <a:rPr lang="en-US" dirty="0"/>
              <a:t>3: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/>
              <a:t>S</a:t>
            </a:r>
            <a:r>
              <a:rPr lang="en-DE"/>
              <a:t>C</a:t>
            </a:r>
            <a:r>
              <a:rPr lang="en-GB" dirty="0"/>
              <a:t>T</a:t>
            </a:r>
            <a:r>
              <a:rPr lang="en-DE"/>
              <a:t>P </a:t>
            </a:r>
            <a:r>
              <a:rPr lang="en-GB" dirty="0" err="1"/>
              <a:t>i</a:t>
            </a:r>
            <a:r>
              <a:rPr lang="en-DE"/>
              <a:t>m</a:t>
            </a:r>
            <a:r>
              <a:rPr lang="en-GB" dirty="0"/>
              <a:t>p</a:t>
            </a:r>
            <a:r>
              <a:rPr lang="en-DE"/>
              <a:t>l</a:t>
            </a:r>
            <a:r>
              <a:rPr lang="en-GB" dirty="0"/>
              <a:t>e</a:t>
            </a:r>
            <a:r>
              <a:rPr lang="en-DE"/>
              <a:t>m</a:t>
            </a:r>
            <a:r>
              <a:rPr lang="en-GB" dirty="0"/>
              <a:t>e</a:t>
            </a:r>
            <a:r>
              <a:rPr lang="en-DE"/>
              <a:t>n</a:t>
            </a:r>
            <a:r>
              <a:rPr lang="en-GB" dirty="0"/>
              <a:t>t</a:t>
            </a:r>
            <a:r>
              <a:rPr lang="en-DE"/>
              <a:t>a</a:t>
            </a:r>
            <a:r>
              <a:rPr lang="en-GB" dirty="0"/>
              <a:t>t</a:t>
            </a:r>
            <a:r>
              <a:rPr lang="en-DE"/>
              <a:t>i</a:t>
            </a:r>
            <a:r>
              <a:rPr lang="en-GB" dirty="0"/>
              <a:t>o</a:t>
            </a:r>
            <a:r>
              <a:rPr lang="en-DE"/>
              <a:t>n</a:t>
            </a:r>
            <a:r>
              <a:rPr lang="en-GB" dirty="0"/>
              <a:t>s</a:t>
            </a:r>
            <a:r>
              <a:rPr lang="en-DE"/>
              <a:t> </a:t>
            </a:r>
            <a:r>
              <a:rPr lang="en-GB" dirty="0"/>
              <a:t>a</a:t>
            </a:r>
            <a:r>
              <a:rPr lang="en-DE"/>
              <a:t>r</a:t>
            </a:r>
            <a:r>
              <a:rPr lang="en-GB" dirty="0"/>
              <a:t>e</a:t>
            </a:r>
            <a:r>
              <a:rPr lang="en-DE"/>
              <a:t> </a:t>
            </a:r>
            <a:r>
              <a:rPr lang="en-GB" dirty="0"/>
              <a:t>n</a:t>
            </a:r>
            <a:r>
              <a:rPr lang="en-DE"/>
              <a:t>o</a:t>
            </a:r>
            <a:r>
              <a:rPr lang="en-GB" dirty="0"/>
              <a:t>t</a:t>
            </a:r>
            <a:r>
              <a:rPr lang="en-DE"/>
              <a:t> </a:t>
            </a:r>
            <a:r>
              <a:rPr lang="en-GB" dirty="0"/>
              <a:t>d</a:t>
            </a:r>
            <a:r>
              <a:rPr lang="en-DE"/>
              <a:t>i</a:t>
            </a:r>
            <a:r>
              <a:rPr lang="en-GB" dirty="0"/>
              <a:t>s</a:t>
            </a:r>
            <a:r>
              <a:rPr lang="en-DE"/>
              <a:t>c</a:t>
            </a:r>
            <a:r>
              <a:rPr lang="en-GB" dirty="0"/>
              <a:t>u</a:t>
            </a:r>
            <a:r>
              <a:rPr lang="en-DE"/>
              <a:t>s</a:t>
            </a:r>
            <a:r>
              <a:rPr lang="en-GB" dirty="0"/>
              <a:t>s</a:t>
            </a:r>
            <a:r>
              <a:rPr lang="en-DE"/>
              <a:t>e</a:t>
            </a:r>
            <a:r>
              <a:rPr lang="en-GB" dirty="0"/>
              <a:t>d</a:t>
            </a:r>
            <a:r>
              <a:rPr lang="en-DE"/>
              <a:t> </a:t>
            </a:r>
            <a:r>
              <a:rPr lang="en-GB" dirty="0" err="1"/>
              <a:t>i</a:t>
            </a:r>
            <a:r>
              <a:rPr lang="en-DE"/>
              <a:t>n</a:t>
            </a:r>
            <a:r>
              <a:rPr lang="en-US" dirty="0"/>
              <a:t> </a:t>
            </a:r>
            <a:r>
              <a:rPr lang="en-GB" dirty="0"/>
              <a:t>R</a:t>
            </a:r>
            <a:r>
              <a:rPr lang="en-DE"/>
              <a:t>A</a:t>
            </a:r>
            <a:r>
              <a:rPr lang="en-GB" dirty="0"/>
              <a:t>N</a:t>
            </a:r>
            <a:r>
              <a:rPr lang="en-DE"/>
              <a:t>3</a:t>
            </a:r>
            <a:endParaRPr lang="en-US" dirty="0"/>
          </a:p>
          <a:p>
            <a:pPr lvl="1"/>
            <a:r>
              <a:rPr lang="en-GB" dirty="0"/>
              <a:t>RAN3 does not want to limit the maximum message size of application protocols. For this reason, any solution with a limit on message size will not meet RAN3 requirements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227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3GPP-&gt;IETF:</a:t>
            </a:r>
            <a:br>
              <a:rPr lang="en-US" dirty="0"/>
            </a:br>
            <a:r>
              <a:rPr lang="en-US" dirty="0" err="1"/>
              <a:t>isInvariant</a:t>
            </a:r>
            <a:r>
              <a:rPr lang="en-US" dirty="0"/>
              <a:t> and </a:t>
            </a:r>
            <a:r>
              <a:rPr lang="en-US" dirty="0" err="1"/>
              <a:t>SystemCreated</a:t>
            </a:r>
            <a:r>
              <a:rPr lang="en-US" dirty="0"/>
              <a:t> in YANG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LS on need for modeling </a:t>
            </a:r>
            <a:r>
              <a:rPr lang="en-US" dirty="0" err="1">
                <a:hlinkClick r:id="rId2"/>
              </a:rPr>
              <a:t>isInvariant</a:t>
            </a:r>
            <a:r>
              <a:rPr lang="en-US" dirty="0">
                <a:hlinkClick r:id="rId2"/>
              </a:rPr>
              <a:t> and </a:t>
            </a:r>
            <a:r>
              <a:rPr lang="en-US" dirty="0" err="1">
                <a:hlinkClick r:id="rId2"/>
              </a:rPr>
              <a:t>SystemCreated</a:t>
            </a:r>
            <a:r>
              <a:rPr lang="en-US" dirty="0">
                <a:hlinkClick r:id="rId2"/>
              </a:rPr>
              <a:t> in YANG</a:t>
            </a:r>
            <a:r>
              <a:rPr lang="en-US" dirty="0"/>
              <a:t> to </a:t>
            </a:r>
            <a:r>
              <a:rPr lang="en-US" dirty="0" err="1"/>
              <a:t>Netmod</a:t>
            </a:r>
            <a:r>
              <a:rPr lang="en-US" dirty="0"/>
              <a:t> (03/23)</a:t>
            </a:r>
          </a:p>
          <a:p>
            <a:r>
              <a:rPr lang="en-US" dirty="0"/>
              <a:t>3GPP Requirements</a:t>
            </a:r>
          </a:p>
          <a:p>
            <a:pPr lvl="1"/>
            <a:r>
              <a:rPr lang="en-US" dirty="0"/>
              <a:t>A solution to represent the </a:t>
            </a:r>
            <a:r>
              <a:rPr lang="en-US" dirty="0" err="1"/>
              <a:t>isInvariant</a:t>
            </a:r>
            <a:r>
              <a:rPr lang="en-US" dirty="0"/>
              <a:t> and </a:t>
            </a:r>
            <a:r>
              <a:rPr lang="en-US" dirty="0" err="1"/>
              <a:t>SystemCreated</a:t>
            </a:r>
            <a:r>
              <a:rPr lang="en-US" dirty="0"/>
              <a:t> properties in IETF defined YANG statements is needed to support 3GPP stage3 YANG data model.</a:t>
            </a:r>
          </a:p>
          <a:p>
            <a:pPr lvl="1"/>
            <a:r>
              <a:rPr lang="en-US" dirty="0"/>
              <a:t>3GPP SA5 sees </a:t>
            </a:r>
            <a:r>
              <a:rPr lang="en-US" dirty="0">
                <a:hlinkClick r:id="rId3"/>
              </a:rPr>
              <a:t>draft-ma-</a:t>
            </a:r>
            <a:r>
              <a:rPr lang="en-US" dirty="0" err="1">
                <a:hlinkClick r:id="rId3"/>
              </a:rPr>
              <a:t>netmod</a:t>
            </a:r>
            <a:r>
              <a:rPr lang="en-US" dirty="0">
                <a:hlinkClick r:id="rId3"/>
              </a:rPr>
              <a:t>-immutable-flag</a:t>
            </a:r>
            <a:r>
              <a:rPr lang="en-US" dirty="0"/>
              <a:t> as a potential solution</a:t>
            </a:r>
          </a:p>
          <a:p>
            <a:r>
              <a:rPr lang="en-US" dirty="0"/>
              <a:t>Discussed in NETMOD at IETF 117</a:t>
            </a:r>
          </a:p>
          <a:p>
            <a:pPr lvl="1"/>
            <a:r>
              <a:rPr lang="en-US" dirty="0"/>
              <a:t>WG adoption poll for </a:t>
            </a:r>
            <a:r>
              <a:rPr lang="en-US" dirty="0">
                <a:hlinkClick r:id="rId4"/>
              </a:rPr>
              <a:t>draft-ma-netmod-immutable-flag-08</a:t>
            </a:r>
            <a:r>
              <a:rPr lang="en-US" dirty="0"/>
              <a:t> open Sept 5-19</a:t>
            </a:r>
          </a:p>
          <a:p>
            <a:pPr lvl="1"/>
            <a:r>
              <a:rPr lang="en-US" dirty="0"/>
              <a:t>Interested companies should be active on the NETMOD mailing list, review the draft, and share their opinions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267910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36225</TotalTime>
  <Words>1231</Words>
  <Application>Microsoft Office PowerPoint</Application>
  <PresentationFormat>Widescreen</PresentationFormat>
  <Paragraphs>135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3GPP-&gt;IETF Reply LS on DTLS for SCTP</vt:lpstr>
      <vt:lpstr>3GPP-&gt;IETF Reply LS on DTLS for SCTP</vt:lpstr>
      <vt:lpstr>3GPP-&gt;IETF: isInvariant and SystemCreated in YANG </vt:lpstr>
      <vt:lpstr>IETF-&gt;3GPP</vt:lpstr>
      <vt:lpstr>Tracking requests to IANA</vt:lpstr>
      <vt:lpstr>IANA assignment request handling</vt:lpstr>
      <vt:lpstr>IETF Dependencies</vt:lpstr>
      <vt:lpstr>New 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Individual submissions</vt:lpstr>
      <vt:lpstr>Individual submissions</vt:lpstr>
      <vt:lpstr>Any Other Business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851</cp:revision>
  <dcterms:created xsi:type="dcterms:W3CDTF">2010-02-05T13:52:04Z</dcterms:created>
  <dcterms:modified xsi:type="dcterms:W3CDTF">2023-09-11T05:31:27Z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(3)VFMSWQGwIOXKriLM5SdwGIzCj+FVXT6wP/wIAf4EeoxiRpYwrAXT5Y31jbuE+XuXKsAD6IVl
1XyFvPZUHcXDIIdiNzw0y9FjtSMUq6dv28fNHHp8nJ9pDCR6xs66WwQo+Qca+5ZICHpC2YB9
RCzDBsVgoKsGPLE27XE98TwMnlz1rbaHIAGD5JmiH5vSofbbtpLEpTWCn0unmjmRzKGgYEOq
cmPwQGzlVnMyb+oJLk</vt:lpwstr>
  </property>
  <property fmtid="{D5CDD505-2E9C-101B-9397-08002B2CF9AE}" pid="10" name="_2015_ms_pID_7253431">
    <vt:lpwstr>3Sbp26cPxv6nIFfAfPS5gHGdzOaFAemTw8lDRtS9vsBIdfBbYW4Mdy
EeyCmPBjKhvLZc6ffc+tZ4xb8MSKpYlQleYfka6ACw07G0CY1ddQ9giXQ1RczpP3us2AYGKy
gS0Y+8vsheyGm0wl67fa6ZJ3jZt6k7ybOAyzgTEw1VrO5h+pI3bLrQ4VkQf+Y6MYJS9HLGcb
8qf5/mKhFkz0X7RMEIWQwS4VCqYEskAO91VN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1694404784</vt:lpwstr>
  </property>
</Properties>
</file>