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29"/>
  </p:notesMasterIdLst>
  <p:handoutMasterIdLst>
    <p:handoutMasterId r:id="rId30"/>
  </p:handoutMasterIdLst>
  <p:sldIdLst>
    <p:sldId id="341" r:id="rId2"/>
    <p:sldId id="363" r:id="rId3"/>
    <p:sldId id="366" r:id="rId4"/>
    <p:sldId id="377" r:id="rId5"/>
    <p:sldId id="448" r:id="rId6"/>
    <p:sldId id="449" r:id="rId7"/>
    <p:sldId id="450" r:id="rId8"/>
    <p:sldId id="451" r:id="rId9"/>
    <p:sldId id="472" r:id="rId10"/>
    <p:sldId id="445" r:id="rId11"/>
    <p:sldId id="473" r:id="rId12"/>
    <p:sldId id="474" r:id="rId13"/>
    <p:sldId id="475" r:id="rId14"/>
    <p:sldId id="476" r:id="rId15"/>
    <p:sldId id="370" r:id="rId16"/>
    <p:sldId id="394" r:id="rId17"/>
    <p:sldId id="395" r:id="rId18"/>
    <p:sldId id="459" r:id="rId19"/>
    <p:sldId id="419" r:id="rId20"/>
    <p:sldId id="373" r:id="rId21"/>
    <p:sldId id="467" r:id="rId22"/>
    <p:sldId id="375" r:id="rId23"/>
    <p:sldId id="365" r:id="rId24"/>
    <p:sldId id="376" r:id="rId25"/>
    <p:sldId id="426" r:id="rId26"/>
    <p:sldId id="477" r:id="rId27"/>
    <p:sldId id="379" r:id="rId28"/>
  </p:sldIdLst>
  <p:sldSz cx="12192000" cy="6858000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 userDrawn="1">
          <p15:clr>
            <a:srgbClr val="A4A3A4"/>
          </p15:clr>
        </p15:guide>
        <p15:guide id="2" pos="2208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P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Song Yue" initials="Yue" lastIdx="1" clrIdx="1">
    <p:extLst>
      <p:ext uri="{19B8F6BF-5375-455C-9EA6-DF929625EA0E}">
        <p15:presenceInfo xmlns:p15="http://schemas.microsoft.com/office/powerpoint/2012/main" userId="Song Yu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4FC24"/>
    <a:srgbClr val="75B91A"/>
    <a:srgbClr val="FF6600"/>
    <a:srgbClr val="FF0000"/>
    <a:srgbClr val="33CC33"/>
    <a:srgbClr val="000000"/>
    <a:srgbClr val="FFFFFF"/>
    <a:srgbClr val="694646"/>
    <a:srgbClr val="1A4669"/>
    <a:srgbClr val="C6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81" autoAdjust="0"/>
    <p:restoredTop sz="96513" autoAdjust="0"/>
  </p:normalViewPr>
  <p:slideViewPr>
    <p:cSldViewPr snapToGrid="0">
      <p:cViewPr varScale="1">
        <p:scale>
          <a:sx n="78" d="100"/>
          <a:sy n="78" d="100"/>
        </p:scale>
        <p:origin x="755" y="8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3900" y="40"/>
      </p:cViewPr>
      <p:guideLst>
        <p:guide orient="horz" pos="2928"/>
        <p:guide pos="220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400" dirty="0"/>
              <a:t>R16  FASMO CRs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CT#95</c:v>
                </c:pt>
                <c:pt idx="1">
                  <c:v>CT#96</c:v>
                </c:pt>
                <c:pt idx="2">
                  <c:v>CT#97</c:v>
                </c:pt>
                <c:pt idx="3">
                  <c:v>CT#98</c:v>
                </c:pt>
                <c:pt idx="4">
                  <c:v>CT#99</c:v>
                </c:pt>
                <c:pt idx="5">
                  <c:v>CT#100</c:v>
                </c:pt>
                <c:pt idx="6">
                  <c:v>CT#101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47</c:v>
                </c:pt>
                <c:pt idx="1">
                  <c:v>23</c:v>
                </c:pt>
                <c:pt idx="2">
                  <c:v>26</c:v>
                </c:pt>
                <c:pt idx="3">
                  <c:v>11</c:v>
                </c:pt>
                <c:pt idx="4">
                  <c:v>9</c:v>
                </c:pt>
                <c:pt idx="5">
                  <c:v>12</c:v>
                </c:pt>
                <c:pt idx="6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289-4CFC-B589-CA43B29C0184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1238900511"/>
        <c:axId val="1238900991"/>
      </c:barChart>
      <c:catAx>
        <c:axId val="123890051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38900991"/>
        <c:crosses val="autoZero"/>
        <c:auto val="1"/>
        <c:lblAlgn val="ctr"/>
        <c:lblOffset val="100"/>
        <c:noMultiLvlLbl val="0"/>
      </c:catAx>
      <c:valAx>
        <c:axId val="1238900991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23890051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400" dirty="0"/>
              <a:t>R17</a:t>
            </a:r>
            <a:r>
              <a:rPr lang="en-US" sz="1400" baseline="0" dirty="0"/>
              <a:t> CAT F</a:t>
            </a:r>
            <a:r>
              <a:rPr lang="en-US" sz="1400" dirty="0"/>
              <a:t> CRs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CT#95</c:v>
                </c:pt>
                <c:pt idx="1">
                  <c:v>CT#96</c:v>
                </c:pt>
                <c:pt idx="2">
                  <c:v>CT#97</c:v>
                </c:pt>
                <c:pt idx="3">
                  <c:v>CT#98</c:v>
                </c:pt>
                <c:pt idx="4">
                  <c:v>CT#99</c:v>
                </c:pt>
                <c:pt idx="5">
                  <c:v>CT#100</c:v>
                </c:pt>
                <c:pt idx="6">
                  <c:v>CT#101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152</c:v>
                </c:pt>
                <c:pt idx="1">
                  <c:v>128</c:v>
                </c:pt>
                <c:pt idx="2">
                  <c:v>187</c:v>
                </c:pt>
                <c:pt idx="3">
                  <c:v>81</c:v>
                </c:pt>
                <c:pt idx="4">
                  <c:v>46</c:v>
                </c:pt>
                <c:pt idx="5">
                  <c:v>47</c:v>
                </c:pt>
                <c:pt idx="6">
                  <c:v>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289-4CFC-B589-CA43B29C0184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1238900511"/>
        <c:axId val="1238900991"/>
      </c:barChart>
      <c:catAx>
        <c:axId val="123890051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38900991"/>
        <c:crosses val="autoZero"/>
        <c:auto val="1"/>
        <c:lblAlgn val="ctr"/>
        <c:lblOffset val="100"/>
        <c:noMultiLvlLbl val="0"/>
      </c:catAx>
      <c:valAx>
        <c:axId val="1238900991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23890051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600" dirty="0"/>
              <a:t>R18 CRs/</a:t>
            </a:r>
            <a:r>
              <a:rPr lang="en-US" altLang="zh-CN" sz="1600" dirty="0" err="1"/>
              <a:t>pCRs</a:t>
            </a:r>
            <a:endParaRPr lang="zh-CN" altLang="en-US" sz="1600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CAT B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CT#97</c:v>
                </c:pt>
                <c:pt idx="1">
                  <c:v>CT#98</c:v>
                </c:pt>
                <c:pt idx="2">
                  <c:v>CT#99</c:v>
                </c:pt>
                <c:pt idx="3">
                  <c:v>CT#100</c:v>
                </c:pt>
                <c:pt idx="4">
                  <c:v>CT#101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9</c:v>
                </c:pt>
                <c:pt idx="1">
                  <c:v>18</c:v>
                </c:pt>
                <c:pt idx="2">
                  <c:v>88</c:v>
                </c:pt>
                <c:pt idx="3">
                  <c:v>162</c:v>
                </c:pt>
                <c:pt idx="4">
                  <c:v>139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F3E-4DCB-A92C-6E388E61D6C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CAT F/C/D</c:v>
                </c:pt>
              </c:strCache>
            </c:strRef>
          </c:tx>
          <c:spPr>
            <a:solidFill>
              <a:schemeClr val="accent2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CT#97</c:v>
                </c:pt>
                <c:pt idx="1">
                  <c:v>CT#98</c:v>
                </c:pt>
                <c:pt idx="2">
                  <c:v>CT#99</c:v>
                </c:pt>
                <c:pt idx="3">
                  <c:v>CT#100</c:v>
                </c:pt>
                <c:pt idx="4">
                  <c:v>CT#101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8</c:v>
                </c:pt>
                <c:pt idx="1">
                  <c:v>103</c:v>
                </c:pt>
                <c:pt idx="2">
                  <c:v>86</c:v>
                </c:pt>
                <c:pt idx="3">
                  <c:v>118</c:v>
                </c:pt>
                <c:pt idx="4">
                  <c:v>92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F3E-4DCB-A92C-6E388E61D6C7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pCR </c:v>
                </c:pt>
              </c:strCache>
            </c:strRef>
          </c:tx>
          <c:spPr>
            <a:solidFill>
              <a:srgbClr val="75B91A">
                <a:alpha val="85000"/>
              </a:srgb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CT#97</c:v>
                </c:pt>
                <c:pt idx="1">
                  <c:v>CT#98</c:v>
                </c:pt>
                <c:pt idx="2">
                  <c:v>CT#99</c:v>
                </c:pt>
                <c:pt idx="3">
                  <c:v>CT#100</c:v>
                </c:pt>
                <c:pt idx="4">
                  <c:v>CT#101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17</c:v>
                </c:pt>
                <c:pt idx="1">
                  <c:v>10</c:v>
                </c:pt>
                <c:pt idx="2">
                  <c:v>5</c:v>
                </c:pt>
                <c:pt idx="3">
                  <c:v>25</c:v>
                </c:pt>
                <c:pt idx="4">
                  <c:v>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F3E-4DCB-A92C-6E388E61D6C7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1238900511"/>
        <c:axId val="1238900991"/>
      </c:barChart>
      <c:catAx>
        <c:axId val="123890051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38900991"/>
        <c:crosses val="autoZero"/>
        <c:auto val="1"/>
        <c:lblAlgn val="ctr"/>
        <c:lblOffset val="100"/>
        <c:noMultiLvlLbl val="0"/>
      </c:catAx>
      <c:valAx>
        <c:axId val="1238900991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23890051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5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5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05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3038912" cy="465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1489" y="1"/>
            <a:ext cx="3038912" cy="465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995"/>
            <a:ext cx="3038912" cy="465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1489" y="8830995"/>
            <a:ext cx="3038912" cy="465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3038912" cy="465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489" y="1"/>
            <a:ext cx="3038912" cy="465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6913"/>
            <a:ext cx="61976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5792" y="4415498"/>
            <a:ext cx="5138816" cy="41842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995"/>
            <a:ext cx="3038912" cy="465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489" y="8830995"/>
            <a:ext cx="3038912" cy="465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4899079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 dirty="0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44887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133350" y="47464"/>
            <a:ext cx="581025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363621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CT#101</a:t>
            </a:r>
          </a:p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Bangalore, India, 11th – 12th September 2023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CP-232017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TSGC_101_Bangalore/Docs/CP-232024.zip" TargetMode="External"/><Relationship Id="rId2" Type="http://schemas.openxmlformats.org/officeDocument/2006/relationships/hyperlink" Target="https://www.3gpp.org/ftp/tsg_ct/tsg_ct/TSGC_101_Bangalore/Docs/CP-232023.zip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tsg_ct/tsg_ct/TSGC_101_Bangalore/Docs/CP-232022.zip" TargetMode="Externa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mailto:iroshi.ishikawa.ev@nttdocomo.com" TargetMode="External"/><Relationship Id="rId3" Type="http://schemas.openxmlformats.org/officeDocument/2006/relationships/image" Target="../media/image2.jpeg"/><Relationship Id="rId7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11" Type="http://schemas.openxmlformats.org/officeDocument/2006/relationships/image" Target="../media/image6.jpeg"/><Relationship Id="rId5" Type="http://schemas.openxmlformats.org/officeDocument/2006/relationships/hyperlink" Target="mailto:kimmo.kymalainen@3gpp.org" TargetMode="External"/><Relationship Id="rId10" Type="http://schemas.openxmlformats.org/officeDocument/2006/relationships/hyperlink" Target="mailto:li.zhijun3@zte.com.cn" TargetMode="External"/><Relationship Id="rId4" Type="http://schemas.openxmlformats.org/officeDocument/2006/relationships/hyperlink" Target="mailto:songyue@chinamobile.com" TargetMode="External"/><Relationship Id="rId9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TSGC_101_Bangalore/Docs/CP-232077.zip" TargetMode="External"/><Relationship Id="rId2" Type="http://schemas.openxmlformats.org/officeDocument/2006/relationships/hyperlink" Target="https://www.3gpp.org/ftp/tsg_ct/tsg_ct/TSGC_101_Bangalore/Docs/CP-232076.zip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TSGC_101_Bangalore/Docs/CP-232028.zip" TargetMode="External"/><Relationship Id="rId2" Type="http://schemas.openxmlformats.org/officeDocument/2006/relationships/hyperlink" Target="https://www.3gpp.org/ftp/tsg_ct/tsg_ct/TSGC_101_Bangalore/Docs/CP-232026.zip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TSGC_101_Bangalore/Docs/CP-232027.zip" TargetMode="External"/><Relationship Id="rId2" Type="http://schemas.openxmlformats.org/officeDocument/2006/relationships/hyperlink" Target="https://www.3gpp.org/ftp/tsg_ct/tsg_ct/TSGC_101_Bangalore/Docs/CP-232025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tsg_ct/TSGC_101_Bangalore/Docs/CP-232031.zip" TargetMode="External"/><Relationship Id="rId5" Type="http://schemas.openxmlformats.org/officeDocument/2006/relationships/hyperlink" Target="https://www.3gpp.org/ftp/tsg_ct/tsg_ct/TSGC_101_Bangalore/Docs/CP-232030.zip" TargetMode="External"/><Relationship Id="rId4" Type="http://schemas.openxmlformats.org/officeDocument/2006/relationships/hyperlink" Target="https://www.3gpp.org/ftp/tsg_ct/tsg_ct/TSGC_101_Bangalore/Docs/CP-232029.zip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WG4_protocollars_ex-CN4/TSGCT4_117_Goteborg/Docs/C4-233507.zip" TargetMode="External"/><Relationship Id="rId7" Type="http://schemas.openxmlformats.org/officeDocument/2006/relationships/hyperlink" Target="https://www.3gpp.org/ftp/tsg_ct/WG4_protocollars_ex-CN4/TSGCT4_117_Goteborg/Docs/C4-233509.zip" TargetMode="External"/><Relationship Id="rId2" Type="http://schemas.openxmlformats.org/officeDocument/2006/relationships/hyperlink" Target="https://www.3gpp.org/ftp/tsg_ct/WG4_protocollars_ex-CN4/TSGCT4_117_Goteborg/Docs/C4-233505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WG4_protocollars_ex-CN4/TSGCT4_117_Goteborg/Docs/C4-233508.zip" TargetMode="External"/><Relationship Id="rId5" Type="http://schemas.openxmlformats.org/officeDocument/2006/relationships/hyperlink" Target="https://www.3gpp.org/ftp/tsg_ct/WG4_protocollars_ex-CN4/TSGCT4_117_Goteborg/Docs/C4-233282.zip" TargetMode="External"/><Relationship Id="rId4" Type="http://schemas.openxmlformats.org/officeDocument/2006/relationships/hyperlink" Target="https://www.3gpp.org/ftp/tsg_ct/WG4_protocollars_ex-CN4/TSGCT4_117_Goteborg/Docs/C4-233516.zip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WG4_protocollars_ex-CN4/TSGCT4_117_Goteborg/Docs/C4-233371.zip" TargetMode="External"/><Relationship Id="rId2" Type="http://schemas.openxmlformats.org/officeDocument/2006/relationships/hyperlink" Target="https://www.3gpp.org/ftp/tsg_ct/WG4_protocollars_ex-CN4/TSGCT4_117_Goteborg/Docs/C4-233510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WG4_protocollars_ex-CN4/TSGCT4_117_Goteborg/Docs/C4-233218.zip" TargetMode="External"/><Relationship Id="rId5" Type="http://schemas.openxmlformats.org/officeDocument/2006/relationships/hyperlink" Target="https://www.3gpp.org/ftp/tsg_ct/WG4_protocollars_ex-CN4/TSGCT4_117_Goteborg/Docs/C4-233349.zip" TargetMode="External"/><Relationship Id="rId4" Type="http://schemas.openxmlformats.org/officeDocument/2006/relationships/hyperlink" Target="https://www.3gpp.org/ftp/tsg_ct/WG4_protocollars_ex-CN4/TSGCT4_117_Goteborg/Docs/C4-233848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1524000" y="1539806"/>
            <a:ext cx="9144000" cy="2387600"/>
          </a:xfrm>
        </p:spPr>
        <p:txBody>
          <a:bodyPr/>
          <a:lstStyle/>
          <a:p>
            <a:pPr eaLnBrk="1" hangingPunct="1"/>
            <a:r>
              <a:rPr lang="en-US" altLang="en-US" dirty="0"/>
              <a:t>CT WG4 Status Report </a:t>
            </a:r>
            <a:br>
              <a:rPr lang="en-US" altLang="en-US" dirty="0"/>
            </a:br>
            <a:r>
              <a:rPr lang="en-US" altLang="en-US" dirty="0"/>
              <a:t>to TSG CT#101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subTitle" idx="1"/>
          </p:nvPr>
        </p:nvSpPr>
        <p:spPr>
          <a:xfrm>
            <a:off x="1524000" y="4317650"/>
            <a:ext cx="9144000" cy="1655762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US" altLang="zh-CN" dirty="0"/>
              <a:t>Yue Song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r>
              <a:rPr lang="fi-FI" altLang="en-US" sz="2000" dirty="0"/>
              <a:t>3GPP CT4 Chair</a:t>
            </a:r>
            <a:r>
              <a:rPr lang="en-GB" altLang="en-US" sz="2000" dirty="0"/>
              <a:t>, China Mobile</a:t>
            </a: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Work Plan CT4 Led (1/2)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9122226"/>
              </p:ext>
            </p:extLst>
          </p:nvPr>
        </p:nvGraphicFramePr>
        <p:xfrm>
          <a:off x="129207" y="1914274"/>
          <a:ext cx="11820346" cy="3398195"/>
        </p:xfrm>
        <a:graphic>
          <a:graphicData uri="http://schemas.openxmlformats.org/drawingml/2006/table">
            <a:tbl>
              <a:tblPr firstRow="1" firstCol="1" bandRow="1"/>
              <a:tblGrid>
                <a:gridCol w="520193">
                  <a:extLst>
                    <a:ext uri="{9D8B030D-6E8A-4147-A177-3AD203B41FA5}">
                      <a16:colId xmlns:a16="http://schemas.microsoft.com/office/drawing/2014/main" val="37050211"/>
                    </a:ext>
                  </a:extLst>
                </a:gridCol>
                <a:gridCol w="48966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511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397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610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14407">
                  <a:extLst>
                    <a:ext uri="{9D8B030D-6E8A-4147-A177-3AD203B41FA5}">
                      <a16:colId xmlns:a16="http://schemas.microsoft.com/office/drawing/2014/main" val="3431085799"/>
                    </a:ext>
                  </a:extLst>
                </a:gridCol>
                <a:gridCol w="73967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8250">
                  <a:extLst>
                    <a:ext uri="{9D8B030D-6E8A-4147-A177-3AD203B41FA5}">
                      <a16:colId xmlns:a16="http://schemas.microsoft.com/office/drawing/2014/main" val="3775740313"/>
                    </a:ext>
                  </a:extLst>
                </a:gridCol>
              </a:tblGrid>
              <a:tr h="2924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UID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Name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Acronym</a:t>
                      </a:r>
                      <a:endParaRPr lang="en-US" sz="1200" noProof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Target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Old%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New%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Change or Comment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980059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5G_eLCS_Ph3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5G_eLCS_Ph3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2024-3-3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CP-223023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990077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for 5MBS_Ph2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5MBS_Ph2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2024-3-3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CP-231024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2981826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980068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NR_REDCAP_Ph2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NR_REDCAP_Ph2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2023-12-12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CP-223021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507045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990002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UPF enhancement for exposure and SBA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UPEAS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2024-3-3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CP-230337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4054746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980077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EDGE_Ph2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EDGE_Ph2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2023-12-12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CP-220325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2814632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980087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</a:t>
                      </a:r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eNSAC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eNSAC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2023-12-12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CP-223026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2905707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980002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CT aspects on TEI18_MLR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TEI18_MLR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2023-12-12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CP-223022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9651093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980004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Enhancement of Shared Data ID and Handling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ShDatID_H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2024-3-3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CP-223024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5058008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990003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Enhancements on Service-based support for SMS in 5GC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eSMS_SBI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2023-12-15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CP-230025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4168393"/>
                  </a:ext>
                </a:extLst>
              </a:tr>
              <a:tr h="203127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960002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Study on NRF API enhancements to avoid </a:t>
                      </a:r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signalling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and storing of redundant data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FS_NRFe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2023-9-9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CP-231022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990038"/>
                  </a:ext>
                </a:extLst>
              </a:tr>
            </a:tbl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E16664C7-7CA5-9944-5425-F70823A62BA8}"/>
              </a:ext>
            </a:extLst>
          </p:cNvPr>
          <p:cNvSpPr txBox="1">
            <a:spLocks/>
          </p:cNvSpPr>
          <p:nvPr/>
        </p:nvSpPr>
        <p:spPr bwMode="auto">
          <a:xfrm>
            <a:off x="156356" y="5439328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Green row   </a:t>
            </a:r>
            <a:r>
              <a:rPr lang="fi-FI" altLang="de-DE" sz="1000" dirty="0">
                <a:latin typeface="Arial" panose="020B0604020202020204" pitchFamily="34" charset="0"/>
              </a:rPr>
              <a:t>–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</a:rPr>
              <a:t>Yellow row  </a:t>
            </a:r>
            <a:r>
              <a:rPr lang="fi-FI" altLang="de-DE" sz="1000" dirty="0">
                <a:latin typeface="Arial" panose="020B0604020202020204" pitchFamily="34" charset="0"/>
              </a:rPr>
              <a:t>– small outstanding issues</a:t>
            </a:r>
            <a:br>
              <a:rPr lang="fi-FI" altLang="de-DE" sz="1000" dirty="0">
                <a:latin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</a:rPr>
              <a:t>Red  row     </a:t>
            </a:r>
            <a:r>
              <a:rPr lang="fi-FI" altLang="de-DE" sz="1000" dirty="0">
                <a:latin typeface="Arial" panose="020B0604020202020204" pitchFamily="34" charset="0"/>
              </a:rPr>
              <a:t>– Exception sheet 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 - 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</a:rPr>
              <a:t>red text</a:t>
            </a:r>
            <a:r>
              <a:rPr lang="fi-FI" altLang="de-DE" sz="1000" dirty="0">
                <a:solidFill>
                  <a:srgbClr val="0070C0"/>
                </a:solidFill>
                <a:latin typeface="Arial" panose="020B0604020202020204" pitchFamily="34" charset="0"/>
              </a:rPr>
              <a:t> </a:t>
            </a:r>
            <a:r>
              <a:rPr lang="fi-FI" altLang="de-DE" sz="1000" dirty="0">
                <a:latin typeface="Arial" panose="020B0604020202020204" pitchFamily="34" charset="0"/>
              </a:rPr>
              <a:t>     -  Updated text since last plenary</a:t>
            </a:r>
          </a:p>
        </p:txBody>
      </p:sp>
    </p:spTree>
    <p:extLst>
      <p:ext uri="{BB962C8B-B14F-4D97-AF65-F5344CB8AC3E}">
        <p14:creationId xmlns:p14="http://schemas.microsoft.com/office/powerpoint/2010/main" val="1338845280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Work Plan CT4 Led (2/2)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1999533"/>
              </p:ext>
            </p:extLst>
          </p:nvPr>
        </p:nvGraphicFramePr>
        <p:xfrm>
          <a:off x="129207" y="1914274"/>
          <a:ext cx="11820346" cy="1865019"/>
        </p:xfrm>
        <a:graphic>
          <a:graphicData uri="http://schemas.openxmlformats.org/drawingml/2006/table">
            <a:tbl>
              <a:tblPr firstRow="1" firstCol="1" bandRow="1"/>
              <a:tblGrid>
                <a:gridCol w="606289">
                  <a:extLst>
                    <a:ext uri="{9D8B030D-6E8A-4147-A177-3AD203B41FA5}">
                      <a16:colId xmlns:a16="http://schemas.microsoft.com/office/drawing/2014/main" val="37050211"/>
                    </a:ext>
                  </a:extLst>
                </a:gridCol>
                <a:gridCol w="48105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511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397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610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14407">
                  <a:extLst>
                    <a:ext uri="{9D8B030D-6E8A-4147-A177-3AD203B41FA5}">
                      <a16:colId xmlns:a16="http://schemas.microsoft.com/office/drawing/2014/main" val="3431085799"/>
                    </a:ext>
                  </a:extLst>
                </a:gridCol>
                <a:gridCol w="73967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8250">
                  <a:extLst>
                    <a:ext uri="{9D8B030D-6E8A-4147-A177-3AD203B41FA5}">
                      <a16:colId xmlns:a16="http://schemas.microsoft.com/office/drawing/2014/main" val="3775740313"/>
                    </a:ext>
                  </a:extLst>
                </a:gridCol>
              </a:tblGrid>
              <a:tr h="2924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UID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Name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Acronym</a:t>
                      </a:r>
                      <a:endParaRPr lang="en-US" sz="1200" noProof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Target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Old%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New%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Change or Comment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960001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CT4 aspects of SBIProtoc18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SBIProtoc18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2023-12-12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CP-221083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800045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Study on IETF QUIC Transport for Service Based Interfaces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FS_QUIC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2023-12-12</a:t>
                      </a:r>
                      <a:endParaRPr lang="zh-CN" alt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80%</a:t>
                      </a:r>
                      <a:endParaRPr lang="zh-CN" alt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CP-183245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2981826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1000001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Study on Reducing Information Exposure over SBI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FS_RedInfExp_SBI</a:t>
                      </a:r>
                      <a:endParaRPr lang="en-US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2023-12-12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GB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GB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CP-231350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GB" sz="10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GB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4054746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r>
                        <a:rPr lang="en-US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1010001</a:t>
                      </a:r>
                      <a:endParaRPr lang="zh-CN" altLang="en-US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CT aspects of home network triggered primary authentication</a:t>
                      </a:r>
                      <a:endParaRPr lang="zh-CN" altLang="en-US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b="0" i="0" u="none" strike="noStrike" kern="1200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HN_Auth</a:t>
                      </a:r>
                      <a:endParaRPr lang="zh-CN" altLang="en-US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2024-3-3</a:t>
                      </a:r>
                      <a:endParaRPr lang="zh-CN" altLang="en-US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altLang="zh-CN" sz="10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</a:t>
                      </a:r>
                      <a:endParaRPr lang="zh-CN" altLang="en-US" sz="10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altLang="zh-CN" sz="10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CP-232028</a:t>
                      </a:r>
                      <a:endParaRPr lang="zh-CN" altLang="en-US" sz="10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altLang="zh-CN" sz="10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40%</a:t>
                      </a:r>
                      <a:endParaRPr lang="zh-CN" altLang="en-US" sz="10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Newly created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2814632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1010003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Study on IMS Disaster Prevention and Restoration Enhancement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FS_IMS_RES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2024-3-3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CP-232026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Newly created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2905707"/>
                  </a:ext>
                </a:extLst>
              </a:tr>
            </a:tbl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01380B-6202-C64A-85C0-5D725E521265}"/>
              </a:ext>
            </a:extLst>
          </p:cNvPr>
          <p:cNvSpPr txBox="1">
            <a:spLocks/>
          </p:cNvSpPr>
          <p:nvPr/>
        </p:nvSpPr>
        <p:spPr bwMode="auto">
          <a:xfrm>
            <a:off x="156356" y="5439328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Green row   </a:t>
            </a:r>
            <a:r>
              <a:rPr lang="fi-FI" altLang="de-DE" sz="1000" dirty="0">
                <a:latin typeface="Arial" panose="020B0604020202020204" pitchFamily="34" charset="0"/>
              </a:rPr>
              <a:t>–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</a:rPr>
              <a:t>Yellow row  </a:t>
            </a:r>
            <a:r>
              <a:rPr lang="fi-FI" altLang="de-DE" sz="1000" dirty="0">
                <a:latin typeface="Arial" panose="020B0604020202020204" pitchFamily="34" charset="0"/>
              </a:rPr>
              <a:t>– small outstanding issues</a:t>
            </a:r>
            <a:br>
              <a:rPr lang="fi-FI" altLang="de-DE" sz="1000" dirty="0">
                <a:latin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</a:rPr>
              <a:t>Red  row     </a:t>
            </a:r>
            <a:r>
              <a:rPr lang="fi-FI" altLang="de-DE" sz="1000" dirty="0">
                <a:latin typeface="Arial" panose="020B0604020202020204" pitchFamily="34" charset="0"/>
              </a:rPr>
              <a:t>– Exception sheet 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 - 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</a:rPr>
              <a:t>red text</a:t>
            </a:r>
            <a:r>
              <a:rPr lang="fi-FI" altLang="de-DE" sz="1000" dirty="0">
                <a:solidFill>
                  <a:srgbClr val="0070C0"/>
                </a:solidFill>
                <a:latin typeface="Arial" panose="020B0604020202020204" pitchFamily="34" charset="0"/>
              </a:rPr>
              <a:t> </a:t>
            </a:r>
            <a:r>
              <a:rPr lang="fi-FI" altLang="de-DE" sz="1000" dirty="0">
                <a:latin typeface="Arial" panose="020B0604020202020204" pitchFamily="34" charset="0"/>
              </a:rPr>
              <a:t>     -  Updated text since last plenary</a:t>
            </a:r>
          </a:p>
        </p:txBody>
      </p:sp>
    </p:spTree>
    <p:extLst>
      <p:ext uri="{BB962C8B-B14F-4D97-AF65-F5344CB8AC3E}">
        <p14:creationId xmlns:p14="http://schemas.microsoft.com/office/powerpoint/2010/main" val="2224474742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altLang="zh-CN" dirty="0"/>
              <a:t>Work Plan CT4 Supported (1/3)</a:t>
            </a:r>
            <a:endParaRPr lang="en-US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2688557"/>
              </p:ext>
            </p:extLst>
          </p:nvPr>
        </p:nvGraphicFramePr>
        <p:xfrm>
          <a:off x="129207" y="1914274"/>
          <a:ext cx="11820346" cy="3258358"/>
        </p:xfrm>
        <a:graphic>
          <a:graphicData uri="http://schemas.openxmlformats.org/drawingml/2006/table">
            <a:tbl>
              <a:tblPr firstRow="1" firstCol="1" bandRow="1"/>
              <a:tblGrid>
                <a:gridCol w="616228">
                  <a:extLst>
                    <a:ext uri="{9D8B030D-6E8A-4147-A177-3AD203B41FA5}">
                      <a16:colId xmlns:a16="http://schemas.microsoft.com/office/drawing/2014/main" val="37050211"/>
                    </a:ext>
                  </a:extLst>
                </a:gridCol>
                <a:gridCol w="4800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511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397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610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14407">
                  <a:extLst>
                    <a:ext uri="{9D8B030D-6E8A-4147-A177-3AD203B41FA5}">
                      <a16:colId xmlns:a16="http://schemas.microsoft.com/office/drawing/2014/main" val="3431085799"/>
                    </a:ext>
                  </a:extLst>
                </a:gridCol>
                <a:gridCol w="73967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8250">
                  <a:extLst>
                    <a:ext uri="{9D8B030D-6E8A-4147-A177-3AD203B41FA5}">
                      <a16:colId xmlns:a16="http://schemas.microsoft.com/office/drawing/2014/main" val="3775740313"/>
                    </a:ext>
                  </a:extLst>
                </a:gridCol>
              </a:tblGrid>
              <a:tr h="2924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UID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Name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Acronym</a:t>
                      </a:r>
                      <a:endParaRPr lang="en-US" sz="1200" noProof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Target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Old%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New%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Change or Comment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980054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5GSATB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5GSATB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2023-12-12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60%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CP-223204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990059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PIN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PIN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2024-3-3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CP-230197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2981826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990064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UAS Ph2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UAS_Ph2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2024-3-3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CP-230330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507045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990067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</a:t>
                      </a:r>
                      <a:r>
                        <a:rPr lang="en-US" sz="11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Ranging_SL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Ranging_SL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2024-3-3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30%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CP-230331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4054746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980062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5G_ProSe_Ph2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5G_ProSe_Ph2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2023-12-12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30%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CP-223110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2814632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990071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GMEC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GMEC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2024-3-3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40%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CP-231194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2905707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990074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AIML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AIMLsys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2024-3-3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60%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CP-230329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9651093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990082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Network Slicing Phase 3 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eNS_Ph3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2024-3-3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45%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CP-230194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5058008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990084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XRM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XRM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2024-3-3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65%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CP-231196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4168393"/>
                  </a:ext>
                </a:extLst>
              </a:tr>
              <a:tr h="203127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980071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</a:t>
                      </a:r>
                      <a:r>
                        <a:rPr lang="en-US" sz="11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eMCSMI_IRail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eMCSMI_IRail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2023-12-12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CP-223105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990038"/>
                  </a:ext>
                </a:extLst>
              </a:tr>
            </a:tbl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9E937E-7977-9310-0E65-E20472B140CB}"/>
              </a:ext>
            </a:extLst>
          </p:cNvPr>
          <p:cNvSpPr txBox="1">
            <a:spLocks/>
          </p:cNvSpPr>
          <p:nvPr/>
        </p:nvSpPr>
        <p:spPr bwMode="auto">
          <a:xfrm>
            <a:off x="156356" y="5439328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Green row   </a:t>
            </a:r>
            <a:r>
              <a:rPr lang="fi-FI" altLang="de-DE" sz="1000" dirty="0">
                <a:latin typeface="Arial" panose="020B0604020202020204" pitchFamily="34" charset="0"/>
              </a:rPr>
              <a:t>–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</a:rPr>
              <a:t>Yellow row  </a:t>
            </a:r>
            <a:r>
              <a:rPr lang="fi-FI" altLang="de-DE" sz="1000" dirty="0">
                <a:latin typeface="Arial" panose="020B0604020202020204" pitchFamily="34" charset="0"/>
              </a:rPr>
              <a:t>– small outstanding issues</a:t>
            </a:r>
            <a:br>
              <a:rPr lang="fi-FI" altLang="de-DE" sz="1000" dirty="0">
                <a:latin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</a:rPr>
              <a:t>Red  row     </a:t>
            </a:r>
            <a:r>
              <a:rPr lang="fi-FI" altLang="de-DE" sz="1000" dirty="0">
                <a:latin typeface="Arial" panose="020B0604020202020204" pitchFamily="34" charset="0"/>
              </a:rPr>
              <a:t>– Exception sheet 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 - 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</a:rPr>
              <a:t>red text</a:t>
            </a:r>
            <a:r>
              <a:rPr lang="fi-FI" altLang="de-DE" sz="1000" dirty="0">
                <a:solidFill>
                  <a:srgbClr val="0070C0"/>
                </a:solidFill>
                <a:latin typeface="Arial" panose="020B0604020202020204" pitchFamily="34" charset="0"/>
              </a:rPr>
              <a:t> </a:t>
            </a:r>
            <a:r>
              <a:rPr lang="fi-FI" altLang="de-DE" sz="1000" dirty="0">
                <a:latin typeface="Arial" panose="020B0604020202020204" pitchFamily="34" charset="0"/>
              </a:rPr>
              <a:t>     -  Updated text since last plenary</a:t>
            </a:r>
          </a:p>
        </p:txBody>
      </p:sp>
    </p:spTree>
    <p:extLst>
      <p:ext uri="{BB962C8B-B14F-4D97-AF65-F5344CB8AC3E}">
        <p14:creationId xmlns:p14="http://schemas.microsoft.com/office/powerpoint/2010/main" val="2469333416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altLang="zh-CN" dirty="0"/>
              <a:t>Work Plan CT4 Supported (2/3)</a:t>
            </a:r>
            <a:endParaRPr lang="en-US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0841899"/>
              </p:ext>
            </p:extLst>
          </p:nvPr>
        </p:nvGraphicFramePr>
        <p:xfrm>
          <a:off x="129207" y="1914274"/>
          <a:ext cx="11820346" cy="3258358"/>
        </p:xfrm>
        <a:graphic>
          <a:graphicData uri="http://schemas.openxmlformats.org/drawingml/2006/table">
            <a:tbl>
              <a:tblPr firstRow="1" firstCol="1" bandRow="1"/>
              <a:tblGrid>
                <a:gridCol w="616228">
                  <a:extLst>
                    <a:ext uri="{9D8B030D-6E8A-4147-A177-3AD203B41FA5}">
                      <a16:colId xmlns:a16="http://schemas.microsoft.com/office/drawing/2014/main" val="37050211"/>
                    </a:ext>
                  </a:extLst>
                </a:gridCol>
                <a:gridCol w="4800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511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397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610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14407">
                  <a:extLst>
                    <a:ext uri="{9D8B030D-6E8A-4147-A177-3AD203B41FA5}">
                      <a16:colId xmlns:a16="http://schemas.microsoft.com/office/drawing/2014/main" val="3431085799"/>
                    </a:ext>
                  </a:extLst>
                </a:gridCol>
                <a:gridCol w="73967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8250">
                  <a:extLst>
                    <a:ext uri="{9D8B030D-6E8A-4147-A177-3AD203B41FA5}">
                      <a16:colId xmlns:a16="http://schemas.microsoft.com/office/drawing/2014/main" val="3775740313"/>
                    </a:ext>
                  </a:extLst>
                </a:gridCol>
              </a:tblGrid>
              <a:tr h="2924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UID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Name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Acronym</a:t>
                      </a:r>
                      <a:endParaRPr lang="en-US" sz="1200" noProof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Target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Old%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New%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Change or Comment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990087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NG_RTC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NG_RTC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2024-3-3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CP-230335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990090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ATSSS_Ph3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ATSSS_Ph3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2024-3-3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CP-230334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2981826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980080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eNPN_Ph2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eNPN_Ph2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2024-3-3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65%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CP-231286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507045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990093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</a:t>
                      </a:r>
                      <a:r>
                        <a:rPr lang="en-US" sz="11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eUEPO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eUEPO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2024-3-3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30%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CP-231192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4054746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970046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CT4 aspects of UEP18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UEP18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2023-12-12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CP-222238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2814632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990095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5G AM Policy 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AMP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2023-6-6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CP-231302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2905707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980085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5WWC_Ph2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5WWC_Ph2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2024-3-3</a:t>
                      </a:r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65%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CP-231287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9651093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980090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Seamless UE context recovery 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SUECR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2023-9-9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75%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CP-223113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5058008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980092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SFC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SFC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2023-12-12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80%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CP-231193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4168393"/>
                  </a:ext>
                </a:extLst>
              </a:tr>
              <a:tr h="203127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980095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</a:t>
                      </a:r>
                      <a:r>
                        <a:rPr lang="en-US" sz="11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Detnet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DetNet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2023-12-12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80%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CP-231195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990038"/>
                  </a:ext>
                </a:extLst>
              </a:tr>
            </a:tbl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EEC3BF-1EC2-CE9E-52E7-0608280DEB9A}"/>
              </a:ext>
            </a:extLst>
          </p:cNvPr>
          <p:cNvSpPr txBox="1">
            <a:spLocks/>
          </p:cNvSpPr>
          <p:nvPr/>
        </p:nvSpPr>
        <p:spPr bwMode="auto">
          <a:xfrm>
            <a:off x="156356" y="5439328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Green row   </a:t>
            </a:r>
            <a:r>
              <a:rPr lang="fi-FI" altLang="de-DE" sz="1000" dirty="0">
                <a:latin typeface="Arial" panose="020B0604020202020204" pitchFamily="34" charset="0"/>
              </a:rPr>
              <a:t>–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</a:rPr>
              <a:t>Yellow row  </a:t>
            </a:r>
            <a:r>
              <a:rPr lang="fi-FI" altLang="de-DE" sz="1000" dirty="0">
                <a:latin typeface="Arial" panose="020B0604020202020204" pitchFamily="34" charset="0"/>
              </a:rPr>
              <a:t>– small outstanding issues</a:t>
            </a:r>
            <a:br>
              <a:rPr lang="fi-FI" altLang="de-DE" sz="1000" dirty="0">
                <a:latin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</a:rPr>
              <a:t>Red  row     </a:t>
            </a:r>
            <a:r>
              <a:rPr lang="fi-FI" altLang="de-DE" sz="1000" dirty="0">
                <a:latin typeface="Arial" panose="020B0604020202020204" pitchFamily="34" charset="0"/>
              </a:rPr>
              <a:t>– Exception sheet 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 - 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</a:rPr>
              <a:t>red text</a:t>
            </a:r>
            <a:r>
              <a:rPr lang="fi-FI" altLang="de-DE" sz="1000" dirty="0">
                <a:solidFill>
                  <a:srgbClr val="0070C0"/>
                </a:solidFill>
                <a:latin typeface="Arial" panose="020B0604020202020204" pitchFamily="34" charset="0"/>
              </a:rPr>
              <a:t> </a:t>
            </a:r>
            <a:r>
              <a:rPr lang="fi-FI" altLang="de-DE" sz="1000" dirty="0">
                <a:latin typeface="Arial" panose="020B0604020202020204" pitchFamily="34" charset="0"/>
              </a:rPr>
              <a:t>     -  Updated text since last plenary</a:t>
            </a:r>
          </a:p>
        </p:txBody>
      </p:sp>
    </p:spTree>
    <p:extLst>
      <p:ext uri="{BB962C8B-B14F-4D97-AF65-F5344CB8AC3E}">
        <p14:creationId xmlns:p14="http://schemas.microsoft.com/office/powerpoint/2010/main" val="133958329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altLang="zh-CN" dirty="0"/>
              <a:t>Work Plan CT4 Supported (3/3)</a:t>
            </a:r>
            <a:endParaRPr lang="en-US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4178108"/>
              </p:ext>
            </p:extLst>
          </p:nvPr>
        </p:nvGraphicFramePr>
        <p:xfrm>
          <a:off x="129207" y="1914274"/>
          <a:ext cx="11820346" cy="3258358"/>
        </p:xfrm>
        <a:graphic>
          <a:graphicData uri="http://schemas.openxmlformats.org/drawingml/2006/table">
            <a:tbl>
              <a:tblPr firstRow="1" firstCol="1" bandRow="1"/>
              <a:tblGrid>
                <a:gridCol w="616228">
                  <a:extLst>
                    <a:ext uri="{9D8B030D-6E8A-4147-A177-3AD203B41FA5}">
                      <a16:colId xmlns:a16="http://schemas.microsoft.com/office/drawing/2014/main" val="37050211"/>
                    </a:ext>
                  </a:extLst>
                </a:gridCol>
                <a:gridCol w="4800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511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397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610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14407">
                  <a:extLst>
                    <a:ext uri="{9D8B030D-6E8A-4147-A177-3AD203B41FA5}">
                      <a16:colId xmlns:a16="http://schemas.microsoft.com/office/drawing/2014/main" val="3431085799"/>
                    </a:ext>
                  </a:extLst>
                </a:gridCol>
                <a:gridCol w="73967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8250">
                  <a:extLst>
                    <a:ext uri="{9D8B030D-6E8A-4147-A177-3AD203B41FA5}">
                      <a16:colId xmlns:a16="http://schemas.microsoft.com/office/drawing/2014/main" val="3775740313"/>
                    </a:ext>
                  </a:extLst>
                </a:gridCol>
              </a:tblGrid>
              <a:tr h="2924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UID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Name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Acronym</a:t>
                      </a:r>
                      <a:endParaRPr lang="en-US" sz="1200" noProof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Target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Old%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New%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Change or Comment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980098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TEI18_IPv6PD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TEI18_IPv6PD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2023-12-12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CP-223203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980101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TEI18_SDNAEPC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TEI18_SDNAEPC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2024-3-3</a:t>
                      </a:r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CP-223111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2981826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980104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TRS_URLLC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TRS_URLLC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2023-12-12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CP-231360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507045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990102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VMR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VMR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2024-3-3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CP-230192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4054746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980107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CT4 aspects of MCProtoc18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MCProtoc18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2023-12-12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80%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CP-221270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2814632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990104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eNA_Ph3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eNA_Ph3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2024-3-3</a:t>
                      </a:r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30%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CP-230119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2905707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1000044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Slice-based PLMN Selection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PLMNsel_NS</a:t>
                      </a:r>
                      <a:endParaRPr lang="en-US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2024-3-3</a:t>
                      </a:r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CP-231358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9651093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1000046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CT4 aspects of MPS_WLAN</a:t>
                      </a:r>
                      <a:endParaRPr lang="en-US" altLang="zh-CN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MPS_WLAN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2024-3-3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CP-231356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5058008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algn="l" fontAlgn="b"/>
                      <a:endParaRPr lang="en-US" altLang="zh-CN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4168393"/>
                  </a:ext>
                </a:extLst>
              </a:tr>
              <a:tr h="203127">
                <a:tc>
                  <a:txBody>
                    <a:bodyPr/>
                    <a:lstStyle/>
                    <a:p>
                      <a:pPr algn="l" fontAlgn="b"/>
                      <a:endParaRPr lang="en-US" altLang="zh-CN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990038"/>
                  </a:ext>
                </a:extLst>
              </a:tr>
            </a:tbl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2686ED-F5A7-380E-5486-E29D0372B6C7}"/>
              </a:ext>
            </a:extLst>
          </p:cNvPr>
          <p:cNvSpPr txBox="1">
            <a:spLocks/>
          </p:cNvSpPr>
          <p:nvPr/>
        </p:nvSpPr>
        <p:spPr bwMode="auto">
          <a:xfrm>
            <a:off x="156356" y="5439328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Green row   </a:t>
            </a:r>
            <a:r>
              <a:rPr lang="fi-FI" altLang="de-DE" sz="1000" dirty="0">
                <a:latin typeface="Arial" panose="020B0604020202020204" pitchFamily="34" charset="0"/>
              </a:rPr>
              <a:t>–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</a:rPr>
              <a:t>Yellow row  </a:t>
            </a:r>
            <a:r>
              <a:rPr lang="fi-FI" altLang="de-DE" sz="1000" dirty="0">
                <a:latin typeface="Arial" panose="020B0604020202020204" pitchFamily="34" charset="0"/>
              </a:rPr>
              <a:t>– small outstanding issues</a:t>
            </a:r>
            <a:br>
              <a:rPr lang="fi-FI" altLang="de-DE" sz="1000" dirty="0">
                <a:latin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</a:rPr>
              <a:t>Red  row     </a:t>
            </a:r>
            <a:r>
              <a:rPr lang="fi-FI" altLang="de-DE" sz="1000" dirty="0">
                <a:latin typeface="Arial" panose="020B0604020202020204" pitchFamily="34" charset="0"/>
              </a:rPr>
              <a:t>– Exception sheet 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 - 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</a:rPr>
              <a:t>red text</a:t>
            </a:r>
            <a:r>
              <a:rPr lang="fi-FI" altLang="de-DE" sz="1000" dirty="0">
                <a:solidFill>
                  <a:srgbClr val="0070C0"/>
                </a:solidFill>
                <a:latin typeface="Arial" panose="020B0604020202020204" pitchFamily="34" charset="0"/>
              </a:rPr>
              <a:t> </a:t>
            </a:r>
            <a:r>
              <a:rPr lang="fi-FI" altLang="de-DE" sz="1000" dirty="0">
                <a:latin typeface="Arial" panose="020B0604020202020204" pitchFamily="34" charset="0"/>
              </a:rPr>
              <a:t>     -  Updated text since last plenary</a:t>
            </a:r>
          </a:p>
        </p:txBody>
      </p:sp>
    </p:spTree>
    <p:extLst>
      <p:ext uri="{BB962C8B-B14F-4D97-AF65-F5344CB8AC3E}">
        <p14:creationId xmlns:p14="http://schemas.microsoft.com/office/powerpoint/2010/main" val="585201442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7546404"/>
              </p:ext>
            </p:extLst>
          </p:nvPr>
        </p:nvGraphicFramePr>
        <p:xfrm>
          <a:off x="776032" y="2116664"/>
          <a:ext cx="10411095" cy="1798172"/>
        </p:xfrm>
        <a:graphic>
          <a:graphicData uri="http://schemas.openxmlformats.org/drawingml/2006/table">
            <a:tbl>
              <a:tblPr firstRow="1" firstCol="1" bandRow="1"/>
              <a:tblGrid>
                <a:gridCol w="11934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240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159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35132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Version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Sent for 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219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u="non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  <a:hlinkClick r:id="rId2"/>
                        </a:rPr>
                        <a:t>CP-232023</a:t>
                      </a:r>
                      <a:endParaRPr lang="en-US" sz="1600" u="non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TR 29.831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1.1.0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Wiehe</a:t>
                      </a:r>
                      <a:r>
                        <a:rPr lang="en-US" altLang="zh-CN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, Ulrich (Nokia)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Approval</a:t>
                      </a:r>
                      <a:endParaRPr lang="en-US" sz="16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219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u="non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  <a:hlinkClick r:id="rId3"/>
                        </a:rPr>
                        <a:t>CP-232024</a:t>
                      </a:r>
                      <a:endParaRPr lang="en-US" sz="1600" u="non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TR 29.893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1.8.0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Qi, </a:t>
                      </a:r>
                      <a:r>
                        <a:rPr lang="en-US" altLang="zh-CN" sz="16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Caixia</a:t>
                      </a:r>
                      <a:endParaRPr lang="en-US" altLang="zh-CN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(Huawei)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Approval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0726685"/>
                  </a:ext>
                </a:extLst>
              </a:tr>
              <a:tr h="45219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u="non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  <a:hlinkClick r:id="rId4"/>
                        </a:rPr>
                        <a:t>CP-232022</a:t>
                      </a:r>
                      <a:endParaRPr lang="en-US" sz="1600" u="non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TS 29.585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0.2.0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Landais, Bruno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(Nokia)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Information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9060053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TS/TR sent to CT plenary</a:t>
            </a:r>
          </a:p>
        </p:txBody>
      </p:sp>
    </p:spTree>
    <p:extLst>
      <p:ext uri="{BB962C8B-B14F-4D97-AF65-F5344CB8AC3E}">
        <p14:creationId xmlns:p14="http://schemas.microsoft.com/office/powerpoint/2010/main" val="3808174252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0293966"/>
              </p:ext>
            </p:extLst>
          </p:nvPr>
        </p:nvGraphicFramePr>
        <p:xfrm>
          <a:off x="776032" y="1855410"/>
          <a:ext cx="9047522" cy="1512864"/>
        </p:xfrm>
        <a:graphic>
          <a:graphicData uri="http://schemas.openxmlformats.org/drawingml/2006/table">
            <a:tbl>
              <a:tblPr firstRow="1" firstCol="1" bandRow="1"/>
              <a:tblGrid>
                <a:gridCol w="10241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932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159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26614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Sent for 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450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u="sng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endParaRPr lang="en-GB" sz="1000" kern="1200" noProof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006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u="sng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endParaRPr lang="en-GB" sz="1000" kern="1200" noProof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000" u="non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endParaRPr lang="en-GB" sz="1000" kern="1200" noProof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Exception sheets to CT plenary</a:t>
            </a:r>
          </a:p>
        </p:txBody>
      </p:sp>
      <p:sp>
        <p:nvSpPr>
          <p:cNvPr id="5" name="TextBox 4"/>
          <p:cNvSpPr txBox="1"/>
          <p:nvPr/>
        </p:nvSpPr>
        <p:spPr>
          <a:xfrm rot="20522904">
            <a:off x="3910590" y="2736587"/>
            <a:ext cx="16594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None this time</a:t>
            </a:r>
          </a:p>
        </p:txBody>
      </p:sp>
    </p:spTree>
    <p:extLst>
      <p:ext uri="{BB962C8B-B14F-4D97-AF65-F5344CB8AC3E}">
        <p14:creationId xmlns:p14="http://schemas.microsoft.com/office/powerpoint/2010/main" val="2838521691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Release 16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36268" y="2162801"/>
            <a:ext cx="6788499" cy="4014161"/>
          </a:xfrm>
          <a:noFill/>
        </p:spPr>
        <p:txBody>
          <a:bodyPr/>
          <a:lstStyle/>
          <a:p>
            <a:pPr marL="0" indent="0"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Overall Rel-16 </a:t>
            </a:r>
          </a:p>
          <a:p>
            <a:r>
              <a:rPr lang="en-US" altLang="zh-CN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essential corrections were agreed for Rel-16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The corrections were in the area of the following WIs:</a:t>
            </a:r>
          </a:p>
          <a:p>
            <a:pPr lvl="1"/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LOLC, 5G_eLCS, TEI16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lvl="1">
              <a:spcBef>
                <a:spcPts val="1000"/>
              </a:spcBef>
              <a:buBlip>
                <a:blip r:embed="rId2"/>
              </a:buBlip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All CRs are agreed by consensus and we agreed that they fulfill FASMO criteria.</a:t>
            </a:r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1" indent="0">
              <a:spcBef>
                <a:spcPts val="1000"/>
              </a:spcBef>
              <a:buNone/>
            </a:pPr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A1C92AA4-00B8-54D8-F51B-6945517232E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23750224"/>
              </p:ext>
            </p:extLst>
          </p:nvPr>
        </p:nvGraphicFramePr>
        <p:xfrm>
          <a:off x="7295103" y="2152750"/>
          <a:ext cx="4230356" cy="24292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904411494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Release 17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36268" y="2162801"/>
            <a:ext cx="6788499" cy="4014161"/>
          </a:xfrm>
          <a:noFill/>
        </p:spPr>
        <p:txBody>
          <a:bodyPr/>
          <a:lstStyle/>
          <a:p>
            <a:pPr marL="0" indent="0"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Overall Rel-17 </a:t>
            </a:r>
          </a:p>
          <a:p>
            <a:r>
              <a:rPr lang="en-US" altLang="zh-CN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37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CAT F CRs were agreed for Rel-17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The corrections were in the area of the following WIs:</a:t>
            </a:r>
          </a:p>
          <a:p>
            <a:pPr lvl="1"/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5G_ProSe, SBIProtoc17, ID_UAS, eEDGE_5GC, eNA_Ph2, 5MBS, SMS_SBI, 5G_eLCS_ph2, LOLC,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lvl="1">
              <a:spcBef>
                <a:spcPts val="1000"/>
              </a:spcBef>
              <a:buBlip>
                <a:blip r:embed="rId2"/>
              </a:buBlip>
            </a:pPr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A1C92AA4-00B8-54D8-F51B-6945517232E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39999825"/>
              </p:ext>
            </p:extLst>
          </p:nvPr>
        </p:nvGraphicFramePr>
        <p:xfrm>
          <a:off x="7295103" y="2152750"/>
          <a:ext cx="4230356" cy="23690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334496196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Release 18 Status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89B6A2AF-515E-318C-C0CD-75E87BE6C0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6269" y="2162801"/>
            <a:ext cx="5659732" cy="4014161"/>
          </a:xfrm>
          <a:noFill/>
        </p:spPr>
        <p:txBody>
          <a:bodyPr/>
          <a:lstStyle/>
          <a:p>
            <a:pPr marL="0" indent="0"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Overall Rel-18 </a:t>
            </a:r>
          </a:p>
          <a:p>
            <a:r>
              <a:rPr lang="en-US" altLang="zh-CN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139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CAT B CRs were agreed for Rel-18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lvl="1">
              <a:spcBef>
                <a:spcPts val="1000"/>
              </a:spcBef>
              <a:buBlip>
                <a:blip r:embed="rId2"/>
              </a:buBlip>
            </a:pPr>
            <a:r>
              <a:rPr lang="en-US" altLang="zh-CN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92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CAT F/C/D CRs were agreed for Rel-18</a:t>
            </a:r>
          </a:p>
          <a:p>
            <a:pPr marL="228600" lvl="1">
              <a:spcBef>
                <a:spcPts val="1000"/>
              </a:spcBef>
              <a:buBlip>
                <a:blip r:embed="rId2"/>
              </a:buBlip>
            </a:pPr>
            <a:r>
              <a:rPr lang="en-US" altLang="zh-CN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39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pRs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were agreed for Rel-18</a:t>
            </a:r>
          </a:p>
          <a:p>
            <a:pPr marL="228600" lvl="1">
              <a:spcBef>
                <a:spcPts val="1000"/>
              </a:spcBef>
              <a:buBlip>
                <a:blip r:embed="rId2"/>
              </a:buBlip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Rel-18 work in CT4 is now going on schedule</a:t>
            </a:r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84ACC878-07B3-8648-A48B-7F02A2640C5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39647166"/>
              </p:ext>
            </p:extLst>
          </p:nvPr>
        </p:nvGraphicFramePr>
        <p:xfrm>
          <a:off x="6226624" y="2244495"/>
          <a:ext cx="4866752" cy="29705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016075995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altLang="en-US" dirty="0"/>
              <a:t>TSG CT4 Officials</a:t>
            </a:r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2051201" y="2420518"/>
            <a:ext cx="3343275" cy="1566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Song Yue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</a:t>
            </a:r>
            <a:r>
              <a:rPr lang="en-US" altLang="zh-CN" sz="1800" dirty="0"/>
              <a:t>C</a:t>
            </a:r>
            <a:r>
              <a:rPr lang="fr-FR" altLang="en-US" sz="1800" dirty="0"/>
              <a:t>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  <a:br>
              <a:rPr lang="fr-FR" altLang="en-US" sz="1800" dirty="0"/>
            </a:br>
            <a:r>
              <a:rPr lang="en-US" sz="1800" dirty="0">
                <a:hlinkClick r:id="rId4"/>
              </a:rPr>
              <a:t>songyue@chinamobile.com</a:t>
            </a:r>
            <a:endParaRPr 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1" name="Content Placeholder 2"/>
          <p:cNvSpPr txBox="1">
            <a:spLocks/>
          </p:cNvSpPr>
          <p:nvPr/>
        </p:nvSpPr>
        <p:spPr bwMode="auto">
          <a:xfrm>
            <a:off x="7523780" y="2507878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2156354" y="4524188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>
                <a:hlinkClick r:id="rId5"/>
              </a:rPr>
              <a:t>kimmo.kymalainen@3gpp.org</a:t>
            </a:r>
            <a:endParaRPr lang="en-US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pic>
        <p:nvPicPr>
          <p:cNvPr id="4106" name="Picture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600389"/>
            <a:ext cx="13239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307" y="2303864"/>
            <a:ext cx="1093276" cy="1602076"/>
          </a:xfrm>
          <a:prstGeom prst="rect">
            <a:avLst/>
          </a:prstGeom>
        </p:spPr>
      </p:pic>
      <p:sp>
        <p:nvSpPr>
          <p:cNvPr id="10" name="Content Placeholder 2"/>
          <p:cNvSpPr txBox="1">
            <a:spLocks/>
          </p:cNvSpPr>
          <p:nvPr/>
        </p:nvSpPr>
        <p:spPr bwMode="auto">
          <a:xfrm>
            <a:off x="7458075" y="2357764"/>
            <a:ext cx="3750009" cy="1533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Hiroshi Ishikawa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Vicechair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TTC</a:t>
            </a:r>
            <a:br>
              <a:rPr lang="fr-FR" altLang="en-US" sz="1800" dirty="0"/>
            </a:br>
            <a:r>
              <a:rPr lang="en-US" sz="1800" dirty="0">
                <a:hlinkClick r:id="rId8"/>
              </a:rPr>
              <a:t>hiroshi.ishikawa.ev</a:t>
            </a:r>
            <a:r>
              <a:rPr lang="en-US" altLang="en-US" sz="1800" dirty="0">
                <a:hlinkClick r:id="rId8"/>
              </a:rPr>
              <a:t>@nttdocomo.</a:t>
            </a:r>
            <a:r>
              <a:rPr lang="en-US" sz="1800" dirty="0">
                <a:hlinkClick r:id="rId8"/>
              </a:rPr>
              <a:t>com</a:t>
            </a:r>
            <a:endParaRPr 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6231" y="2456497"/>
            <a:ext cx="1133893" cy="148672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2DC9D45-E89F-34E7-7BB9-9A8CFA2CB0E0}"/>
              </a:ext>
            </a:extLst>
          </p:cNvPr>
          <p:cNvSpPr txBox="1">
            <a:spLocks/>
          </p:cNvSpPr>
          <p:nvPr/>
        </p:nvSpPr>
        <p:spPr bwMode="auto">
          <a:xfrm>
            <a:off x="7458075" y="4352946"/>
            <a:ext cx="3750009" cy="1533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dirty="0"/>
              <a:t>Li Zhijun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Vicechair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ETSI</a:t>
            </a:r>
            <a:br>
              <a:rPr lang="fr-FR" altLang="en-US" sz="1800" dirty="0"/>
            </a:br>
            <a:r>
              <a:rPr lang="en-US" altLang="zh-CN" sz="1800" dirty="0">
                <a:hlinkClick r:id="rId10"/>
              </a:rPr>
              <a:t>li.zhijun3</a:t>
            </a:r>
            <a:r>
              <a:rPr lang="en-US" altLang="en-US" sz="1800" dirty="0">
                <a:hlinkClick r:id="rId10"/>
              </a:rPr>
              <a:t>@zte.com.cn</a:t>
            </a:r>
            <a:endParaRPr lang="en-US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3C2520BF-DF7C-8135-34DE-D086C62B84D2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27" b="8344"/>
          <a:stretch/>
        </p:blipFill>
        <p:spPr>
          <a:xfrm>
            <a:off x="5996000" y="4228099"/>
            <a:ext cx="1313758" cy="1571418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Backward Incompatible Changes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US" dirty="0"/>
              <a:t> In “Frozen” specification, with impact on other TSG WGs</a:t>
            </a:r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5038503"/>
              </p:ext>
            </p:extLst>
          </p:nvPr>
        </p:nvGraphicFramePr>
        <p:xfrm>
          <a:off x="209550" y="2282825"/>
          <a:ext cx="11742738" cy="2273730"/>
        </p:xfrm>
        <a:graphic>
          <a:graphicData uri="http://schemas.openxmlformats.org/drawingml/2006/table">
            <a:tbl>
              <a:tblPr firstRow="1" firstCol="1" bandRow="1"/>
              <a:tblGrid>
                <a:gridCol w="11127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52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54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 TS 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 TSG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WG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 rot="21197728">
            <a:off x="2768600" y="3334038"/>
            <a:ext cx="58913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rgbClr val="FF0000"/>
                </a:solidFill>
              </a:rPr>
              <a:t>No CR was marked as backward incompatible this time.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0431914"/>
      </p:ext>
    </p:extLst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CB852093-2BE7-9FAF-8287-3C2F27259B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790583" cy="435133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en-US" altLang="zh-CN" sz="24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 Two set of Diameter related CRs were submitted against Rel-11 and Rel-12 </a:t>
            </a:r>
            <a:r>
              <a:rPr lang="en-US" altLang="zh-CN" sz="18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(See </a:t>
            </a:r>
            <a:r>
              <a:rPr lang="en-US" altLang="zh-CN" sz="18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  <a:hlinkClick r:id="rId2"/>
              </a:rPr>
              <a:t>CP-232076</a:t>
            </a:r>
            <a:r>
              <a:rPr lang="en-US" altLang="zh-CN" sz="18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  and </a:t>
            </a:r>
            <a:r>
              <a:rPr lang="en-US" altLang="zh-CN" sz="18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  <a:hlinkClick r:id="rId3"/>
              </a:rPr>
              <a:t>CP-232077</a:t>
            </a:r>
            <a:r>
              <a:rPr lang="en-US" altLang="zh-CN" sz="18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)</a:t>
            </a:r>
            <a:br>
              <a:rPr lang="en-US" altLang="zh-CN" sz="24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</a:br>
            <a:r>
              <a:rPr lang="en-US" altLang="zh-CN" sz="24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  CT4 has discussed these CRs and agreed they are FASMO and shall go back to deeply frozen releases.</a:t>
            </a:r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de-DE" altLang="zh-CN" sz="24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 CT4 has concluded the study on QUIC Transport for 5G SBI. Taking into account various factors comprehensively, CT4 made the conclusion of not recommending HTTP/3(QUIC) for 5G SBI.</a:t>
            </a:r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de-DE" altLang="zh-CN" sz="24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 Three CRs with dependency of stage2 (see annex)</a:t>
            </a: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01979517-CB98-F2A3-9381-8F8A8215B3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For Information to CT</a:t>
            </a:r>
          </a:p>
        </p:txBody>
      </p:sp>
    </p:spTree>
    <p:extLst>
      <p:ext uri="{BB962C8B-B14F-4D97-AF65-F5344CB8AC3E}">
        <p14:creationId xmlns:p14="http://schemas.microsoft.com/office/powerpoint/2010/main" val="1814211094"/>
      </p:ext>
    </p:extLst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For Action to CT</a:t>
            </a:r>
          </a:p>
        </p:txBody>
      </p:sp>
      <p:sp>
        <p:nvSpPr>
          <p:cNvPr id="3" name="TextBox 4">
            <a:extLst>
              <a:ext uri="{FF2B5EF4-FFF2-40B4-BE49-F238E27FC236}">
                <a16:creationId xmlns:a16="http://schemas.microsoft.com/office/drawing/2014/main" id="{C92808E0-DE0B-FF62-F463-78568206F68C}"/>
              </a:ext>
            </a:extLst>
          </p:cNvPr>
          <p:cNvSpPr txBox="1"/>
          <p:nvPr/>
        </p:nvSpPr>
        <p:spPr>
          <a:xfrm rot="20522904">
            <a:off x="4493406" y="3167390"/>
            <a:ext cx="24833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rgbClr val="FF0000"/>
                </a:solidFill>
              </a:rPr>
              <a:t>None this time</a:t>
            </a:r>
          </a:p>
        </p:txBody>
      </p:sp>
    </p:spTree>
    <p:extLst>
      <p:ext uri="{BB962C8B-B14F-4D97-AF65-F5344CB8AC3E}">
        <p14:creationId xmlns:p14="http://schemas.microsoft.com/office/powerpoint/2010/main" val="3484087205"/>
      </p:ext>
    </p:extLst>
  </p:cSld>
  <p:clrMapOvr>
    <a:masterClrMapping/>
  </p:clrMapOvr>
  <p:transition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altLang="en-US" dirty="0"/>
              <a:t>Acknowledgement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788505" y="1905137"/>
            <a:ext cx="10515600" cy="4351338"/>
          </a:xfrm>
        </p:spPr>
        <p:txBody>
          <a:bodyPr/>
          <a:lstStyle/>
          <a:p>
            <a:r>
              <a:rPr lang="en-US" altLang="ja-JP" sz="3200" dirty="0">
                <a:ea typeface="MS PGothic" pitchFamily="34" charset="-128"/>
                <a:cs typeface="Arial" pitchFamily="34" charset="0"/>
              </a:rPr>
              <a:t>The Chair wants to:</a:t>
            </a:r>
          </a:p>
          <a:p>
            <a:pPr lvl="1"/>
            <a:r>
              <a:rPr lang="en-GB" altLang="ja-JP" sz="2000" dirty="0">
                <a:latin typeface="Arial "/>
                <a:ea typeface="MS PGothic" pitchFamily="34" charset="-128"/>
                <a:cs typeface="Arial" pitchFamily="34" charset="0"/>
              </a:rPr>
              <a:t>Thank CT4 delegates for their hard work,  their dedication and their excellent team spirit and to be open for compromises during the discussions and in the offline discussion.</a:t>
            </a:r>
          </a:p>
          <a:p>
            <a:pPr lvl="1"/>
            <a:r>
              <a:rPr lang="en-GB" altLang="ja-JP" sz="2000" dirty="0">
                <a:latin typeface="Arial "/>
                <a:ea typeface="MS PGothic" pitchFamily="34" charset="-128"/>
                <a:cs typeface="Arial" pitchFamily="34" charset="0"/>
              </a:rPr>
              <a:t>Thank the CT4 vice chairs for chairing the parallel sessions, their support  before and during the meeting. </a:t>
            </a:r>
          </a:p>
          <a:p>
            <a:pPr lvl="1"/>
            <a:r>
              <a:rPr lang="en-GB" altLang="ja-JP" sz="2000" dirty="0">
                <a:latin typeface="Arial "/>
                <a:ea typeface="MS PGothic" pitchFamily="34" charset="-128"/>
                <a:cs typeface="Arial" pitchFamily="34" charset="0"/>
              </a:rPr>
              <a:t>Thank the WI and spec rapporteurs for their priceless coordination work and the pre-editing work of the 5GC specifications and check of the Open API files. The number of open API files are increasing but handled by the same number of delegates</a:t>
            </a:r>
          </a:p>
          <a:p>
            <a:pPr lvl="1"/>
            <a:r>
              <a:rPr lang="en-GB" altLang="ja-JP" sz="2000" dirty="0">
                <a:latin typeface="Arial "/>
                <a:ea typeface="MS PGothic" pitchFamily="34" charset="-128"/>
                <a:cs typeface="Arial" pitchFamily="34" charset="0"/>
              </a:rPr>
              <a:t>Thank Kimmo for his excellent work and support as MCC. </a:t>
            </a:r>
          </a:p>
          <a:p>
            <a:pPr lvl="1"/>
            <a:r>
              <a:rPr lang="en-GB" altLang="ja-JP" sz="2000" dirty="0">
                <a:latin typeface="Arial "/>
                <a:ea typeface="MS PGothic" pitchFamily="34" charset="-128"/>
                <a:cs typeface="Arial" pitchFamily="34" charset="0"/>
              </a:rPr>
              <a:t>Thanks to the Host of the meeting (</a:t>
            </a:r>
            <a:r>
              <a:rPr lang="en-GB" dirty="0"/>
              <a:t>E3MAG</a:t>
            </a:r>
            <a:r>
              <a:rPr lang="en-GB" altLang="ja-JP" sz="2000" dirty="0">
                <a:latin typeface="Arial "/>
                <a:ea typeface="MS PGothic" pitchFamily="34" charset="-128"/>
                <a:cs typeface="Arial" pitchFamily="34" charset="0"/>
              </a:rPr>
              <a:t>) and the support during the meeting. </a:t>
            </a:r>
            <a:endParaRPr lang="en-US" altLang="ja-JP" sz="2000" dirty="0">
              <a:latin typeface="Arial "/>
              <a:ea typeface="MS PGothic" pitchFamily="34" charset="-128"/>
              <a:cs typeface="Arial" pitchFamily="34" charset="0"/>
            </a:endParaRPr>
          </a:p>
          <a:p>
            <a:pPr lvl="1"/>
            <a:endParaRPr lang="en-GB" altLang="ja-JP" sz="2000" dirty="0">
              <a:latin typeface="Arial "/>
              <a:ea typeface="MS PGothic" pitchFamily="34" charset="-128"/>
              <a:cs typeface="Arial" pitchFamily="34" charset="0"/>
            </a:endParaRPr>
          </a:p>
          <a:p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178767412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CRs for Conditional Approval(1/2)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3082975"/>
              </p:ext>
            </p:extLst>
          </p:nvPr>
        </p:nvGraphicFramePr>
        <p:xfrm>
          <a:off x="607923" y="2128827"/>
          <a:ext cx="10967779" cy="3830191"/>
        </p:xfrm>
        <a:graphic>
          <a:graphicData uri="http://schemas.openxmlformats.org/drawingml/2006/table">
            <a:tbl>
              <a:tblPr/>
              <a:tblGrid>
                <a:gridCol w="1488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676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73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53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7344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354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6600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TD#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</a:t>
                      </a:r>
                      <a:r>
                        <a:rPr lang="en-GB" sz="1400" b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</a:t>
                      </a: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Specs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Affected WG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8865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C4-233873</a:t>
                      </a:r>
                      <a:endParaRPr lang="zh-CN" altLang="en-US" sz="14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Nudm_UECM_ReauthNotification</a:t>
                      </a: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service operation</a:t>
                      </a:r>
                      <a:endParaRPr lang="zh-CN" altLang="en-US" sz="14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29.503</a:t>
                      </a:r>
                      <a:endParaRPr lang="zh-CN" altLang="en-US" sz="14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1112</a:t>
                      </a:r>
                      <a:endParaRPr lang="zh-CN" altLang="en-US" sz="14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33.501-1695</a:t>
                      </a:r>
                      <a:endParaRPr lang="zh-CN" altLang="en-US" sz="14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SA3</a:t>
                      </a:r>
                      <a:endParaRPr lang="zh-CN" altLang="en-US" sz="140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5868631"/>
                  </a:ext>
                </a:extLst>
              </a:tr>
              <a:tr h="277673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C4-233716</a:t>
                      </a:r>
                      <a:endParaRPr lang="zh-CN" altLang="en-US" sz="14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Support on MSK Indication</a:t>
                      </a:r>
                      <a:endParaRPr lang="zh-CN" altLang="en-US" sz="14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29.503</a:t>
                      </a:r>
                      <a:endParaRPr lang="zh-CN" altLang="en-US" sz="14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1136</a:t>
                      </a:r>
                      <a:endParaRPr lang="zh-CN" altLang="en-US" sz="14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33.501-1726</a:t>
                      </a:r>
                      <a:endParaRPr lang="zh-CN" altLang="en-US" sz="14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SA3</a:t>
                      </a:r>
                      <a:endParaRPr lang="zh-CN" altLang="en-US" sz="140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3179599"/>
                  </a:ext>
                </a:extLst>
              </a:tr>
              <a:tr h="405507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C4-233717</a:t>
                      </a:r>
                      <a:endParaRPr lang="zh-CN" altLang="en-US" sz="14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Update the description of MSK to support authentication for AUN3 devices behind 5G-RG</a:t>
                      </a:r>
                      <a:endParaRPr lang="zh-CN" altLang="en-US" sz="14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29.509</a:t>
                      </a:r>
                      <a:endParaRPr lang="zh-CN" altLang="en-US" sz="14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0200</a:t>
                      </a:r>
                      <a:endParaRPr lang="zh-CN" altLang="en-US" sz="14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33.501-1726</a:t>
                      </a:r>
                      <a:endParaRPr lang="zh-CN" altLang="en-US" sz="14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SA3</a:t>
                      </a:r>
                      <a:endParaRPr lang="zh-CN" altLang="en-US" sz="140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2325972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C4-233591</a:t>
                      </a:r>
                      <a:endParaRPr lang="zh-CN" altLang="en-US" sz="14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MPS for WLAN EPC trusted attach</a:t>
                      </a:r>
                      <a:endParaRPr lang="zh-CN" altLang="en-US" sz="14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29.273</a:t>
                      </a:r>
                      <a:endParaRPr lang="zh-CN" altLang="en-US" sz="14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0540</a:t>
                      </a:r>
                      <a:endParaRPr lang="zh-CN" altLang="en-US" sz="14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24.302-0753</a:t>
                      </a:r>
                      <a:endParaRPr lang="zh-CN" altLang="en-US" sz="14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CT1</a:t>
                      </a:r>
                      <a:endParaRPr lang="zh-CN" altLang="en-US" sz="14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C4-233592</a:t>
                      </a:r>
                      <a:endParaRPr lang="zh-CN" altLang="en-US" sz="14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MPS for WLAN EPC untrusted attach</a:t>
                      </a:r>
                      <a:endParaRPr lang="zh-CN" altLang="en-US" sz="14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29.273</a:t>
                      </a:r>
                      <a:endParaRPr lang="zh-CN" altLang="en-US" sz="14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0541</a:t>
                      </a:r>
                      <a:endParaRPr lang="zh-CN" altLang="en-US" sz="14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24.302-0753</a:t>
                      </a:r>
                      <a:endParaRPr lang="zh-CN" altLang="en-US" sz="14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CT1</a:t>
                      </a:r>
                      <a:endParaRPr lang="zh-CN" altLang="en-US" sz="14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C4-233880</a:t>
                      </a:r>
                      <a:endParaRPr lang="zh-CN" altLang="en-US" sz="14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An update of CP-SOR (SOR-SNPN-SI-LS) Information for SNPNs</a:t>
                      </a:r>
                      <a:endParaRPr lang="zh-CN" altLang="en-US" sz="14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29.503</a:t>
                      </a:r>
                      <a:endParaRPr lang="zh-CN" altLang="en-US" sz="14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1142</a:t>
                      </a:r>
                      <a:endParaRPr lang="zh-CN" altLang="en-US" sz="14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24.501-5471</a:t>
                      </a:r>
                      <a:endParaRPr lang="zh-CN" altLang="en-US" sz="14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CT1</a:t>
                      </a:r>
                      <a:endParaRPr lang="zh-CN" altLang="en-US" sz="14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C4-233718</a:t>
                      </a:r>
                      <a:endParaRPr lang="zh-CN" altLang="en-US" sz="14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TNAP IDs support</a:t>
                      </a:r>
                      <a:endParaRPr lang="zh-CN" altLang="en-US" sz="14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29.504</a:t>
                      </a:r>
                      <a:endParaRPr lang="zh-CN" altLang="en-US" sz="14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0228</a:t>
                      </a:r>
                      <a:endParaRPr lang="zh-CN" altLang="en-US" sz="14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29.519-0422</a:t>
                      </a:r>
                      <a:b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</a:b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29.519-3423</a:t>
                      </a:r>
                      <a:endParaRPr lang="zh-CN" altLang="en-US" sz="14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CT3</a:t>
                      </a:r>
                      <a:endParaRPr lang="zh-CN" altLang="en-US" sz="14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C4-233664</a:t>
                      </a:r>
                      <a:endParaRPr lang="zh-CN" altLang="en-US" sz="14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Correction to ServiceParameterDataPatch data type</a:t>
                      </a:r>
                      <a:endParaRPr lang="zh-CN" altLang="en-US" sz="14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29.504</a:t>
                      </a:r>
                      <a:endParaRPr lang="zh-CN" altLang="en-US" sz="14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0231</a:t>
                      </a:r>
                      <a:endParaRPr lang="zh-CN" altLang="en-US" sz="14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29.519-0415</a:t>
                      </a:r>
                      <a:endParaRPr lang="zh-CN" altLang="en-US" sz="14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CT3</a:t>
                      </a:r>
                      <a:endParaRPr lang="zh-CN" altLang="en-US" sz="14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C4-233665</a:t>
                      </a:r>
                      <a:endParaRPr lang="zh-CN" altLang="en-US" sz="14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Correction to ServiceParameterDataPatch data type</a:t>
                      </a:r>
                      <a:endParaRPr lang="zh-CN" altLang="en-US" sz="14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29.504</a:t>
                      </a:r>
                      <a:endParaRPr lang="zh-CN" altLang="en-US" sz="14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0232</a:t>
                      </a:r>
                      <a:endParaRPr lang="zh-CN" altLang="en-US" sz="14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29.519-417</a:t>
                      </a:r>
                      <a:endParaRPr lang="zh-CN" altLang="en-US" sz="14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CT3</a:t>
                      </a:r>
                      <a:endParaRPr lang="zh-CN" altLang="en-US" sz="14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C4-233532</a:t>
                      </a:r>
                      <a:endParaRPr lang="zh-CN" altLang="en-US" sz="14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Add new feature for 5G ProSe_Ph2</a:t>
                      </a:r>
                      <a:endParaRPr lang="zh-CN" altLang="en-US" sz="14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29.504</a:t>
                      </a:r>
                      <a:endParaRPr lang="zh-CN" altLang="en-US" sz="14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0233</a:t>
                      </a:r>
                      <a:endParaRPr lang="zh-CN" altLang="en-US" sz="14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29.519-0421</a:t>
                      </a:r>
                      <a:endParaRPr lang="zh-CN" altLang="en-US" sz="14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CT3</a:t>
                      </a:r>
                      <a:endParaRPr lang="zh-CN" altLang="en-US" sz="14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37333764"/>
      </p:ext>
    </p:extLst>
  </p:cSld>
  <p:clrMapOvr>
    <a:masterClrMapping/>
  </p:clrMapOvr>
  <p:transition>
    <p:wipe dir="r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CRs for Conditional Approval(2/2)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8705672"/>
              </p:ext>
            </p:extLst>
          </p:nvPr>
        </p:nvGraphicFramePr>
        <p:xfrm>
          <a:off x="607923" y="2108948"/>
          <a:ext cx="10967779" cy="3814327"/>
        </p:xfrm>
        <a:graphic>
          <a:graphicData uri="http://schemas.openxmlformats.org/drawingml/2006/table">
            <a:tbl>
              <a:tblPr/>
              <a:tblGrid>
                <a:gridCol w="1488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676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73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53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7344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354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6600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TD#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</a:t>
                      </a:r>
                      <a:r>
                        <a:rPr lang="en-GB" sz="1400" b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</a:t>
                      </a: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Specs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Affected WG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8865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C4-233393</a:t>
                      </a:r>
                      <a:endParaRPr lang="zh-CN" altLang="en-US" sz="14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New feature </a:t>
                      </a:r>
                      <a:r>
                        <a:rPr lang="en-GB" sz="140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EnhancedUePolicy</a:t>
                      </a: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for Policy Data</a:t>
                      </a:r>
                      <a:endParaRPr lang="zh-CN" altLang="en-US" sz="14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29.504</a:t>
                      </a:r>
                      <a:endParaRPr lang="zh-CN" altLang="en-US" sz="14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0234</a:t>
                      </a:r>
                      <a:endParaRPr lang="zh-CN" altLang="en-US" sz="14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29.519-0420</a:t>
                      </a:r>
                      <a:endParaRPr lang="zh-CN" altLang="en-US" sz="14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CT3</a:t>
                      </a:r>
                      <a:endParaRPr lang="zh-CN" altLang="en-US" sz="14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5868631"/>
                  </a:ext>
                </a:extLst>
              </a:tr>
              <a:tr h="277673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C4-233696</a:t>
                      </a:r>
                      <a:endParaRPr lang="zh-CN" altLang="en-US" sz="14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New feature SLAMUP for Policy Data</a:t>
                      </a:r>
                      <a:endParaRPr lang="zh-CN" altLang="en-US" sz="14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29.504</a:t>
                      </a:r>
                      <a:endParaRPr lang="zh-CN" altLang="en-US" sz="14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0235</a:t>
                      </a:r>
                      <a:endParaRPr lang="zh-CN" altLang="en-US" sz="14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29.519-0418</a:t>
                      </a:r>
                      <a:b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</a:b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29.519-0419</a:t>
                      </a:r>
                      <a:endParaRPr lang="zh-CN" altLang="en-US" sz="14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CT3</a:t>
                      </a:r>
                      <a:endParaRPr lang="zh-CN" altLang="en-US" sz="14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3179599"/>
                  </a:ext>
                </a:extLst>
              </a:tr>
              <a:tr h="405507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C4-233719</a:t>
                      </a:r>
                      <a:endParaRPr lang="zh-CN" altLang="en-US" sz="14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New feature for URSP enforcement and VPLMN specific URSP</a:t>
                      </a:r>
                      <a:endParaRPr lang="zh-CN" altLang="en-US" sz="14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29.504</a:t>
                      </a:r>
                      <a:endParaRPr lang="zh-CN" altLang="en-US" sz="14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0236</a:t>
                      </a:r>
                      <a:endParaRPr lang="zh-CN" altLang="en-US" sz="14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29.519-0436</a:t>
                      </a:r>
                      <a:endParaRPr lang="zh-CN" altLang="en-US" sz="14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CT3</a:t>
                      </a:r>
                      <a:endParaRPr lang="zh-CN" altLang="en-US" sz="14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2325972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C4-233663</a:t>
                      </a:r>
                      <a:endParaRPr lang="zh-CN" altLang="en-US" sz="14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Feature support for Operator Specific Data in AccessandMobilityPolicyData</a:t>
                      </a:r>
                      <a:endParaRPr lang="zh-CN" altLang="en-US" sz="14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29.504</a:t>
                      </a:r>
                      <a:endParaRPr lang="zh-CN" altLang="en-US" sz="14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0237</a:t>
                      </a:r>
                      <a:endParaRPr lang="zh-CN" altLang="en-US" sz="14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29.519-0425</a:t>
                      </a:r>
                      <a:endParaRPr lang="zh-CN" altLang="en-US" sz="14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CT3</a:t>
                      </a:r>
                      <a:endParaRPr lang="zh-CN" altLang="en-US" sz="14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C4-233599</a:t>
                      </a:r>
                      <a:endParaRPr lang="zh-CN" altLang="en-US" sz="14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AVP for MPS for WLAN</a:t>
                      </a:r>
                      <a:endParaRPr lang="zh-CN" altLang="en-US" sz="14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29.230</a:t>
                      </a:r>
                      <a:endParaRPr lang="zh-CN" altLang="en-US" sz="14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0706</a:t>
                      </a:r>
                      <a:endParaRPr lang="zh-CN" altLang="en-US" sz="14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29.273-0540</a:t>
                      </a:r>
                      <a:endParaRPr lang="zh-CN" altLang="en-US" sz="14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CT4</a:t>
                      </a:r>
                      <a:endParaRPr lang="zh-CN" altLang="en-US" sz="14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C4-233660</a:t>
                      </a:r>
                      <a:endParaRPr lang="zh-CN" altLang="en-US" sz="14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Immediate Reporting Handling</a:t>
                      </a:r>
                      <a:endParaRPr lang="zh-CN" altLang="en-US" sz="14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29.503</a:t>
                      </a:r>
                      <a:endParaRPr lang="zh-CN" altLang="en-US" sz="14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1131</a:t>
                      </a:r>
                      <a:endParaRPr lang="zh-CN" altLang="en-US" sz="14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23.632-0043</a:t>
                      </a:r>
                      <a:endParaRPr lang="zh-CN" altLang="en-US" sz="14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CT4</a:t>
                      </a:r>
                      <a:endParaRPr lang="zh-CN" altLang="en-US" sz="14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C4-233861</a:t>
                      </a:r>
                      <a:endParaRPr lang="zh-CN" altLang="en-US" sz="14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Update on AMF service for MT procedures for ranging_SL</a:t>
                      </a:r>
                      <a:endParaRPr lang="zh-CN" altLang="en-US" sz="14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29.518</a:t>
                      </a:r>
                      <a:endParaRPr lang="zh-CN" altLang="en-US" sz="14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0956</a:t>
                      </a:r>
                      <a:endParaRPr lang="zh-CN" altLang="en-US" sz="14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29.572-0193</a:t>
                      </a:r>
                      <a:endParaRPr lang="zh-CN" altLang="en-US" sz="14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CT4</a:t>
                      </a:r>
                      <a:endParaRPr lang="zh-CN" altLang="en-US" sz="14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C4-233661</a:t>
                      </a:r>
                      <a:endParaRPr lang="zh-CN" altLang="en-US" sz="14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Immediate Reporting Handling</a:t>
                      </a:r>
                      <a:endParaRPr lang="zh-CN" altLang="en-US" sz="14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29.563</a:t>
                      </a:r>
                      <a:endParaRPr lang="zh-CN" altLang="en-US" sz="14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0077</a:t>
                      </a:r>
                      <a:endParaRPr lang="zh-CN" altLang="en-US" sz="14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23.632-0043</a:t>
                      </a:r>
                      <a:endParaRPr lang="zh-CN" altLang="en-US" sz="14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CT4</a:t>
                      </a:r>
                      <a:endParaRPr lang="zh-CN" altLang="en-US" sz="14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C4-233862</a:t>
                      </a:r>
                      <a:endParaRPr lang="zh-CN" altLang="en-US" sz="14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Update on LMF service for MT procedures for ranging_SL</a:t>
                      </a:r>
                      <a:endParaRPr lang="zh-CN" altLang="en-US" sz="14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29.572</a:t>
                      </a:r>
                      <a:endParaRPr lang="zh-CN" altLang="en-US" sz="14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0193</a:t>
                      </a:r>
                      <a:endParaRPr lang="zh-CN" altLang="en-US" sz="14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29.518-0956</a:t>
                      </a:r>
                      <a:endParaRPr lang="zh-CN" altLang="en-US" sz="14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CT4</a:t>
                      </a:r>
                      <a:endParaRPr lang="zh-CN" altLang="en-US" sz="14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77144183"/>
      </p:ext>
    </p:extLst>
  </p:cSld>
  <p:clrMapOvr>
    <a:masterClrMapping/>
  </p:clrMapOvr>
  <p:transition>
    <p:wipe dir="r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45499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  <a:cs typeface="Arial" pitchFamily="34" charset="0"/>
              </a:rPr>
              <a:t>Yue Song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WG4 Chair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</a:rPr>
              <a:t>songyue</a:t>
            </a: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@chinamobile.com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Meeting Calendar</a:t>
            </a:r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4987925" cy="4351338"/>
          </a:xfrm>
        </p:spPr>
        <p:txBody>
          <a:bodyPr/>
          <a:lstStyle/>
          <a:p>
            <a:r>
              <a:rPr lang="en-US" altLang="fr-FR" dirty="0"/>
              <a:t>Since the last CT plenary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/>
              <a:t>CT4#117 </a:t>
            </a:r>
            <a:r>
              <a:rPr lang="en-US" altLang="zh-CN" dirty="0"/>
              <a:t>Goteborg</a:t>
            </a:r>
            <a:r>
              <a:rPr lang="en-US" altLang="fr-FR" dirty="0"/>
              <a:t> (</a:t>
            </a:r>
            <a:r>
              <a:rPr lang="en-GB" altLang="fr-FR" dirty="0"/>
              <a:t>SE</a:t>
            </a:r>
            <a:r>
              <a:rPr lang="en-US" altLang="fr-FR" dirty="0"/>
              <a:t>)</a:t>
            </a:r>
          </a:p>
          <a:p>
            <a:pPr lvl="2"/>
            <a:endParaRPr lang="en-US" altLang="fr-FR" dirty="0"/>
          </a:p>
          <a:p>
            <a:pPr lvl="1"/>
            <a:r>
              <a:rPr lang="en-US" altLang="fr-FR" dirty="0"/>
              <a:t>E-meetings replacing ordinary meeting :</a:t>
            </a:r>
          </a:p>
          <a:p>
            <a:pPr lvl="2"/>
            <a:r>
              <a:rPr lang="en-US" altLang="fr-FR" dirty="0"/>
              <a:t>none</a:t>
            </a:r>
          </a:p>
          <a:p>
            <a:pPr marL="457200" lvl="1" indent="0">
              <a:buNone/>
            </a:pPr>
            <a:endParaRPr lang="en-US" altLang="fr-FR" dirty="0"/>
          </a:p>
          <a:p>
            <a:pPr lvl="2"/>
            <a:endParaRPr lang="en-US" altLang="fr-FR" dirty="0"/>
          </a:p>
          <a:p>
            <a:pPr lvl="2"/>
            <a:endParaRPr lang="en-US" altLang="fr-FR" dirty="0"/>
          </a:p>
          <a:p>
            <a:pPr lvl="2"/>
            <a:endParaRPr lang="en-US" altLang="fr-FR" dirty="0"/>
          </a:p>
        </p:txBody>
      </p:sp>
      <p:sp>
        <p:nvSpPr>
          <p:cNvPr id="5124" name="Espace réservé du contenu 3"/>
          <p:cNvSpPr txBox="1">
            <a:spLocks/>
          </p:cNvSpPr>
          <p:nvPr/>
        </p:nvSpPr>
        <p:spPr bwMode="auto">
          <a:xfrm>
            <a:off x="6215063" y="1833563"/>
            <a:ext cx="5477404" cy="435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fr-FR" dirty="0"/>
              <a:t>Upcoming Meetings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/>
              <a:t>CT4#118 Xiamen (CN)</a:t>
            </a:r>
          </a:p>
          <a:p>
            <a:pPr lvl="2"/>
            <a:r>
              <a:rPr lang="en-US" altLang="fr-FR" dirty="0"/>
              <a:t>CT4#119 Chicago (US)</a:t>
            </a:r>
          </a:p>
          <a:p>
            <a:pPr marL="914400" lvl="2" indent="0">
              <a:buNone/>
            </a:pPr>
            <a:endParaRPr lang="en-US" altLang="fr-FR" dirty="0"/>
          </a:p>
          <a:p>
            <a:pPr lvl="1"/>
            <a:r>
              <a:rPr lang="en-US" altLang="fr-FR" dirty="0"/>
              <a:t>E-meetings replacing ordinary meeting :</a:t>
            </a:r>
          </a:p>
          <a:p>
            <a:pPr lvl="2"/>
            <a:r>
              <a:rPr lang="en-US" altLang="fr-FR" dirty="0"/>
              <a:t>none</a:t>
            </a:r>
          </a:p>
          <a:p>
            <a:pPr marL="914400" lvl="2" indent="0">
              <a:buNone/>
            </a:pPr>
            <a:endParaRPr lang="en-US" altLang="fr-FR" dirty="0"/>
          </a:p>
          <a:p>
            <a:pPr marL="0" indent="0">
              <a:buNone/>
            </a:pPr>
            <a:endParaRPr lang="en-US" altLang="fr-FR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TSG WG CT4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781878" y="1842325"/>
            <a:ext cx="5257800" cy="4351338"/>
          </a:xfrm>
        </p:spPr>
        <p:txBody>
          <a:bodyPr/>
          <a:lstStyle/>
          <a:p>
            <a:r>
              <a:rPr lang="en-US" sz="2400" dirty="0"/>
              <a:t>Number of handled documents</a:t>
            </a:r>
          </a:p>
          <a:p>
            <a:pPr lvl="1"/>
            <a:r>
              <a:rPr lang="en-US" sz="1600" dirty="0"/>
              <a:t>CT4#117: </a:t>
            </a:r>
            <a:r>
              <a:rPr lang="en-US" sz="1600" b="1" dirty="0">
                <a:solidFill>
                  <a:srgbClr val="0070C0"/>
                </a:solidFill>
              </a:rPr>
              <a:t>887</a:t>
            </a:r>
            <a:endParaRPr lang="en-GB" sz="1200" b="1" dirty="0">
              <a:solidFill>
                <a:srgbClr val="0070C0"/>
              </a:solidFill>
            </a:endParaRPr>
          </a:p>
          <a:p>
            <a:r>
              <a:rPr lang="en-US" sz="2400" dirty="0"/>
              <a:t>Agreed CRs </a:t>
            </a:r>
          </a:p>
          <a:p>
            <a:pPr lvl="1"/>
            <a:r>
              <a:rPr lang="en-US" altLang="zh-CN" sz="1600" dirty="0"/>
              <a:t>CT4#117: </a:t>
            </a:r>
            <a:r>
              <a:rPr lang="en-US" altLang="zh-CN" sz="1600" b="1" dirty="0">
                <a:solidFill>
                  <a:srgbClr val="0070C0"/>
                </a:solidFill>
              </a:rPr>
              <a:t>314</a:t>
            </a:r>
            <a:r>
              <a:rPr lang="en-US" altLang="zh-CN" sz="1600" dirty="0"/>
              <a:t>  139 (B), 129 (F/D), 44 (A), 2 (C) </a:t>
            </a:r>
          </a:p>
          <a:p>
            <a:r>
              <a:rPr lang="en-US" sz="2400" dirty="0"/>
              <a:t>Agreed pCRs</a:t>
            </a:r>
          </a:p>
          <a:p>
            <a:pPr lvl="1"/>
            <a:r>
              <a:rPr lang="en-US" altLang="zh-CN" sz="1600" dirty="0"/>
              <a:t>CT4#117: </a:t>
            </a:r>
            <a:r>
              <a:rPr lang="en-US" altLang="zh-CN" sz="1600" b="1" dirty="0">
                <a:solidFill>
                  <a:srgbClr val="0070C0"/>
                </a:solidFill>
              </a:rPr>
              <a:t>39    </a:t>
            </a:r>
            <a:r>
              <a:rPr lang="en-US" altLang="zh-CN" sz="1600" dirty="0"/>
              <a:t>8 (29.175), 3 (29.176), 8 (29.585)</a:t>
            </a:r>
            <a:br>
              <a:rPr lang="en-US" altLang="zh-CN" sz="1600" dirty="0"/>
            </a:br>
            <a:r>
              <a:rPr lang="en-US" altLang="zh-CN" sz="1600" dirty="0"/>
              <a:t>                           8 (29.831), 9 (29.857), 3 (29.893)</a:t>
            </a:r>
            <a:endParaRPr lang="en-GB" altLang="zh-CN" sz="1600" dirty="0"/>
          </a:p>
          <a:p>
            <a:r>
              <a:rPr lang="en-US" sz="2400" dirty="0"/>
              <a:t>Attendances</a:t>
            </a:r>
          </a:p>
          <a:p>
            <a:pPr marL="630238" lvl="2"/>
            <a:r>
              <a:rPr lang="en-US" altLang="fr-FR" sz="1600" dirty="0"/>
              <a:t>CT4#117:</a:t>
            </a:r>
            <a:r>
              <a:rPr lang="zh-CN" altLang="en-US" sz="1600" dirty="0"/>
              <a:t>    </a:t>
            </a:r>
            <a:r>
              <a:rPr lang="en-US" altLang="zh-CN" sz="1600" b="1" dirty="0">
                <a:solidFill>
                  <a:srgbClr val="0070C0"/>
                </a:solidFill>
              </a:rPr>
              <a:t>172/199</a:t>
            </a:r>
            <a:r>
              <a:rPr lang="en-US" altLang="zh-CN" sz="1600" dirty="0"/>
              <a:t> (F2F) ,  </a:t>
            </a:r>
            <a:r>
              <a:rPr lang="en-US" altLang="zh-CN" sz="1600" b="1" dirty="0">
                <a:solidFill>
                  <a:srgbClr val="0070C0"/>
                </a:solidFill>
              </a:rPr>
              <a:t>0/11</a:t>
            </a:r>
            <a:r>
              <a:rPr lang="en-US" altLang="zh-CN" sz="1600" dirty="0"/>
              <a:t> (online)</a:t>
            </a:r>
            <a:br>
              <a:rPr lang="en-US" altLang="zh-CN" sz="1600" dirty="0"/>
            </a:br>
            <a:br>
              <a:rPr lang="en-US" altLang="fr-FR" sz="1600" dirty="0"/>
            </a:br>
            <a:endParaRPr lang="en-US" altLang="fr-FR" sz="1000" dirty="0"/>
          </a:p>
          <a:p>
            <a:pPr lvl="2"/>
            <a:endParaRPr lang="en-US" altLang="fr-FR" sz="1600" dirty="0"/>
          </a:p>
          <a:p>
            <a:pPr lvl="2"/>
            <a:endParaRPr lang="en-US" altLang="fr-FR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664806" y="182244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fr-FR" dirty="0"/>
              <a:t>Other information </a:t>
            </a:r>
          </a:p>
          <a:p>
            <a:pPr marL="685800" lvl="2">
              <a:spcBef>
                <a:spcPts val="1000"/>
              </a:spcBef>
              <a:buBlip>
                <a:blip r:embed="rId2"/>
              </a:buBlip>
            </a:pPr>
            <a:r>
              <a:rPr lang="de-DE" sz="2400" dirty="0"/>
              <a:t>some statistics</a:t>
            </a:r>
          </a:p>
          <a:p>
            <a:pPr lvl="1"/>
            <a:r>
              <a:rPr lang="en-US" sz="2000" dirty="0"/>
              <a:t>In Meeting rooms  we  had 10 to 40 delegates depending on the topic.</a:t>
            </a:r>
          </a:p>
          <a:p>
            <a:pPr lvl="1"/>
            <a:r>
              <a:rPr lang="en-US" sz="2000" dirty="0"/>
              <a:t>Up to 5 delegates followed the  CT4 meeting</a:t>
            </a:r>
            <a:r>
              <a:rPr lang="de-DE" sz="2000" dirty="0"/>
              <a:t> using Microsoft Teams</a:t>
            </a:r>
          </a:p>
          <a:p>
            <a:pPr lvl="1"/>
            <a:r>
              <a:rPr lang="de-DE" altLang="zh-CN" sz="2000" dirty="0"/>
              <a:t>CT4#117 was 5 </a:t>
            </a:r>
            <a:r>
              <a:rPr lang="en-GB" altLang="zh-CN" sz="2000" dirty="0"/>
              <a:t>days</a:t>
            </a:r>
            <a:r>
              <a:rPr lang="de-DE" altLang="zh-CN" sz="2000" dirty="0"/>
              <a:t> </a:t>
            </a:r>
            <a:r>
              <a:rPr lang="en-GB" altLang="zh-CN" sz="2000" dirty="0"/>
              <a:t>long</a:t>
            </a:r>
          </a:p>
          <a:p>
            <a:pPr lvl="1"/>
            <a:endParaRPr lang="de-DE" sz="2000" dirty="0"/>
          </a:p>
          <a:p>
            <a:pPr marL="457200" lvl="2" indent="0">
              <a:spcBef>
                <a:spcPts val="1000"/>
              </a:spcBef>
              <a:buNone/>
            </a:pPr>
            <a:endParaRPr lang="de-DE" sz="2400" dirty="0"/>
          </a:p>
          <a:p>
            <a:pPr marL="457200" lvl="2" indent="0">
              <a:spcBef>
                <a:spcPts val="1000"/>
              </a:spcBef>
              <a:buNone/>
            </a:pPr>
            <a:endParaRPr lang="de-DE" sz="2000" dirty="0"/>
          </a:p>
          <a:p>
            <a:pPr lvl="1"/>
            <a:endParaRPr lang="de-DE" sz="2000" dirty="0"/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39375" y="301330"/>
            <a:ext cx="10515600" cy="1059637"/>
          </a:xfrm>
        </p:spPr>
        <p:txBody>
          <a:bodyPr/>
          <a:lstStyle/>
          <a:p>
            <a:r>
              <a:rPr lang="en-US" altLang="fr-FR" sz="3600" dirty="0"/>
              <a:t>New Agreed Study/Work Items led by CT4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4464924"/>
              </p:ext>
            </p:extLst>
          </p:nvPr>
        </p:nvGraphicFramePr>
        <p:xfrm>
          <a:off x="439184" y="1906316"/>
          <a:ext cx="11022714" cy="2913946"/>
        </p:xfrm>
        <a:graphic>
          <a:graphicData uri="http://schemas.openxmlformats.org/drawingml/2006/table">
            <a:tbl>
              <a:tblPr firstRow="1" firstCol="1" bandRow="1"/>
              <a:tblGrid>
                <a:gridCol w="13658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304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771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492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6623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 b="1" noProof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en-US" sz="1600" noProof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8861"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6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2"/>
                        </a:rPr>
                        <a:t>CP-232026</a:t>
                      </a:r>
                      <a:endParaRPr lang="en-GB" sz="1600" b="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fontAlgn="t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IMS Disaster Prevention and Restoration Enhancement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China Telecom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74650" indent="-285750" algn="l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create/enhance corresponding the restoration mechanism to support the normal use of voice, video and SMS services in the IMS network.</a:t>
                      </a:r>
                    </a:p>
                    <a:p>
                      <a:pPr marL="374650" indent="-285750" algn="l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create/enhance corresponding network disaster-prevention mechanisms</a:t>
                      </a:r>
                      <a:endParaRPr 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9568102"/>
                  </a:ext>
                </a:extLst>
              </a:tr>
              <a:tr h="369935"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6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/>
                        </a:rPr>
                        <a:t>CP-232028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fontAlgn="t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CT aspects of home network triggered primary authentication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Huawei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To enhance AMF, UDM, UDR services to support home network triggered primary authentication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5268690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39375" y="301330"/>
            <a:ext cx="10515600" cy="1059637"/>
          </a:xfrm>
        </p:spPr>
        <p:txBody>
          <a:bodyPr/>
          <a:lstStyle/>
          <a:p>
            <a:r>
              <a:rPr lang="en-US" altLang="zh-CN" sz="3600" dirty="0"/>
              <a:t>Revised</a:t>
            </a:r>
            <a:r>
              <a:rPr lang="en-US" altLang="fr-FR" sz="3600" dirty="0"/>
              <a:t> Study/Work Items led by CT4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186815"/>
              </p:ext>
            </p:extLst>
          </p:nvPr>
        </p:nvGraphicFramePr>
        <p:xfrm>
          <a:off x="439184" y="1906316"/>
          <a:ext cx="11022714" cy="3788977"/>
        </p:xfrm>
        <a:graphic>
          <a:graphicData uri="http://schemas.openxmlformats.org/drawingml/2006/table">
            <a:tbl>
              <a:tblPr firstRow="1" firstCol="1" bandRow="1"/>
              <a:tblGrid>
                <a:gridCol w="13658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304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771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492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6623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 b="1" noProof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en-US" sz="1600" noProof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9935"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2"/>
                        </a:rPr>
                        <a:t>CP-232025</a:t>
                      </a:r>
                      <a:endParaRPr lang="en-GB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fontAlgn="t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Enhancement of NSAC for maximum number of UEs with at least one PDU session/PDN connection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ZTE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Delta: </a:t>
                      </a: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To extend the working period by two plenary cycles</a:t>
                      </a:r>
                      <a:endParaRPr 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6127"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/>
                        </a:rPr>
                        <a:t>CP-232027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fontAlgn="t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CT aspects of UPF enhancement for exposure and SBA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China Mobile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Delta: To support event exposure used by DCCF and MFAF; to support multiple notifications with in one message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6127"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"/>
                        </a:rPr>
                        <a:t>CP-232029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fontAlgn="t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Revised WID on CT aspects of enhancement to the 5GC location services - phase 3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CATT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Delta: </a:t>
                      </a: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To include more specifications impacted by PRU and LCS continuity procedures</a:t>
                      </a:r>
                      <a:endParaRPr lang="en-US" sz="1600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6250305"/>
                  </a:ext>
                </a:extLst>
              </a:tr>
              <a:tr h="376127"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5"/>
                        </a:rPr>
                        <a:t>CP-232030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fontAlgn="t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Enhancement on Shared Data ID and Handling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Huawei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Delta: To extend the working period by two plenary cycles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935977"/>
                  </a:ext>
                </a:extLst>
              </a:tr>
              <a:tr h="376127"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6"/>
                        </a:rPr>
                        <a:t>CP-232031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fontAlgn="t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CT aspects for the architectural enhancements for 5G Multicast-Broadcast services Phase 2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Huawei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Delta: To remove the potential impact on MBSF API to support group message delivery for MBS via MBSF/MBSTF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194711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77027116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au 3">
            <a:extLst>
              <a:ext uri="{FF2B5EF4-FFF2-40B4-BE49-F238E27FC236}">
                <a16:creationId xmlns:a16="http://schemas.microsoft.com/office/drawing/2014/main" id="{D6988956-C14A-9FC3-A3A0-E36D077955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7136741"/>
              </p:ext>
            </p:extLst>
          </p:nvPr>
        </p:nvGraphicFramePr>
        <p:xfrm>
          <a:off x="439184" y="1906316"/>
          <a:ext cx="11022714" cy="1202685"/>
        </p:xfrm>
        <a:graphic>
          <a:graphicData uri="http://schemas.openxmlformats.org/drawingml/2006/table">
            <a:tbl>
              <a:tblPr firstRow="1" firstCol="1" bandRow="1"/>
              <a:tblGrid>
                <a:gridCol w="13658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304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771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492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6623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 b="1" noProof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en-US" sz="1600" noProof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9935"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GB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6127">
                <a:tc>
                  <a:txBody>
                    <a:bodyPr/>
                    <a:lstStyle/>
                    <a:p>
                      <a:pPr algn="ctr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600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39375" y="301330"/>
            <a:ext cx="10515600" cy="1059637"/>
          </a:xfrm>
        </p:spPr>
        <p:txBody>
          <a:bodyPr/>
          <a:lstStyle/>
          <a:p>
            <a:r>
              <a:rPr lang="en-US" altLang="fr-FR" sz="3600" dirty="0"/>
              <a:t>New Agreed Study/Work Items endorsed by CT4</a:t>
            </a:r>
          </a:p>
        </p:txBody>
      </p:sp>
      <p:sp>
        <p:nvSpPr>
          <p:cNvPr id="2" name="TextBox 4">
            <a:extLst>
              <a:ext uri="{FF2B5EF4-FFF2-40B4-BE49-F238E27FC236}">
                <a16:creationId xmlns:a16="http://schemas.microsoft.com/office/drawing/2014/main" id="{64F5D5BD-79B4-A20A-3DC6-006E0C13D966}"/>
              </a:ext>
            </a:extLst>
          </p:cNvPr>
          <p:cNvSpPr txBox="1"/>
          <p:nvPr/>
        </p:nvSpPr>
        <p:spPr>
          <a:xfrm rot="20522904">
            <a:off x="3910590" y="2627258"/>
            <a:ext cx="16594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None this time</a:t>
            </a:r>
          </a:p>
        </p:txBody>
      </p:sp>
    </p:spTree>
    <p:extLst>
      <p:ext uri="{BB962C8B-B14F-4D97-AF65-F5344CB8AC3E}">
        <p14:creationId xmlns:p14="http://schemas.microsoft.com/office/powerpoint/2010/main" val="399971090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39375" y="301330"/>
            <a:ext cx="10515600" cy="1059637"/>
          </a:xfrm>
        </p:spPr>
        <p:txBody>
          <a:bodyPr/>
          <a:lstStyle/>
          <a:p>
            <a:r>
              <a:rPr lang="en-US" altLang="zh-CN" sz="3600" dirty="0"/>
              <a:t>Revised</a:t>
            </a:r>
            <a:r>
              <a:rPr lang="en-US" altLang="fr-FR" sz="3600" dirty="0"/>
              <a:t> Study/Work Items endorsed by CT4 (1/2)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8846160"/>
              </p:ext>
            </p:extLst>
          </p:nvPr>
        </p:nvGraphicFramePr>
        <p:xfrm>
          <a:off x="439184" y="1886983"/>
          <a:ext cx="11022714" cy="4409108"/>
        </p:xfrm>
        <a:graphic>
          <a:graphicData uri="http://schemas.openxmlformats.org/drawingml/2006/table">
            <a:tbl>
              <a:tblPr firstRow="1" firstCol="1" bandRow="1"/>
              <a:tblGrid>
                <a:gridCol w="13658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304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771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492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6623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 b="1" noProof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en-US" sz="1600" noProof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9935"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hlinkClick r:id="rId2"/>
                        </a:rPr>
                        <a:t>C4-233505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WID revised   Rel-18 Revised WID on support for 5WWC Phase 2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Nokia, Nokia Shanghai Bell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6127"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hlinkClick r:id="rId3"/>
                        </a:rPr>
                        <a:t>C4-233507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WID revised   Rel-18 Revised WID on CT aspects of MPS_WLAN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Peraton Labs, CISA ECD, AT&amp;T, T-Mobile USA, Verizon, Google Inc.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600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9935"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hlinkClick r:id="rId4"/>
                        </a:rPr>
                        <a:t>C4-233516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WID revised   Rel-18 Revised WID on CT aspects of enhancement of 5G UE Policy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Intel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4885"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hlinkClick r:id="rId5"/>
                        </a:rPr>
                        <a:t>C4-233282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WID revised   Rel-18 Revised WID on 5GC/EPC enhancement for satellite access Phase 2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Qualcomm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4885"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hlinkClick r:id="rId6"/>
                        </a:rPr>
                        <a:t>C4-233508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WID revised   Rel-18 Revised WID on 5GSATB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CATT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55750117"/>
                  </a:ext>
                </a:extLst>
              </a:tr>
              <a:tr h="294885"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hlinkClick r:id="rId7"/>
                        </a:rPr>
                        <a:t>C4-233509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WID revised   Rel-18 Revised WID on Next Generation Real time Communication services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China Mobile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24973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39806839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39375" y="301330"/>
            <a:ext cx="10515600" cy="1059637"/>
          </a:xfrm>
        </p:spPr>
        <p:txBody>
          <a:bodyPr/>
          <a:lstStyle/>
          <a:p>
            <a:r>
              <a:rPr lang="en-US" altLang="zh-CN" sz="3600" dirty="0"/>
              <a:t>Revised</a:t>
            </a:r>
            <a:r>
              <a:rPr lang="en-US" altLang="fr-FR" sz="3600" dirty="0"/>
              <a:t> Study/Work Items endorsed by CT4 (2/2)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2173864"/>
              </p:ext>
            </p:extLst>
          </p:nvPr>
        </p:nvGraphicFramePr>
        <p:xfrm>
          <a:off x="439184" y="1886983"/>
          <a:ext cx="11022714" cy="3382703"/>
        </p:xfrm>
        <a:graphic>
          <a:graphicData uri="http://schemas.openxmlformats.org/drawingml/2006/table">
            <a:tbl>
              <a:tblPr firstRow="1" firstCol="1" bandRow="1"/>
              <a:tblGrid>
                <a:gridCol w="13658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304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771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492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6623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 b="1" noProof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en-US" sz="1600" noProof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9935"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hlinkClick r:id="rId2"/>
                        </a:rPr>
                        <a:t>C4-233510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WID revised   Rel-18 Revised WID on CT aspects on 5G AM Policy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China Telecom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6127"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hlinkClick r:id="rId3"/>
                        </a:rPr>
                        <a:t>C4-233371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WID revised   Rel-18 Revised WID on Rel-18 Generic Group Management, Exposure and Communication Enhancements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Huawei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600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9935"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hlinkClick r:id="rId4"/>
                        </a:rPr>
                        <a:t>C4-233848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WID revised   Rel-18 Revised WID on Architecture Enhancements for XR and media services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China Mobile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4885"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hlinkClick r:id="rId5"/>
                        </a:rPr>
                        <a:t>C4-233349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WID revised   Rel-18 Revised WID of VMR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Qualcomm Incorporated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4885"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hlinkClick r:id="rId6"/>
                        </a:rPr>
                        <a:t>C4-233218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WID revised   Rel-18 Revised WID on PLMN Selection based on Network Slice</a:t>
                      </a:r>
                      <a:endParaRPr lang="zh-CN" altLang="en-US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ZTE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557501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10936321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108565</TotalTime>
  <Words>2450</Words>
  <Application>Microsoft Office PowerPoint</Application>
  <PresentationFormat>宽屏</PresentationFormat>
  <Paragraphs>713</Paragraphs>
  <Slides>27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4" baseType="lpstr">
      <vt:lpstr>Arial </vt:lpstr>
      <vt:lpstr>等线</vt:lpstr>
      <vt:lpstr>Arial</vt:lpstr>
      <vt:lpstr>Calibri</vt:lpstr>
      <vt:lpstr>Calibri Light</vt:lpstr>
      <vt:lpstr>Times New Roman</vt:lpstr>
      <vt:lpstr>Office Theme</vt:lpstr>
      <vt:lpstr>CT WG4 Status Report  to TSG CT#101</vt:lpstr>
      <vt:lpstr>TSG CT4 Officials</vt:lpstr>
      <vt:lpstr>Meeting Calendar</vt:lpstr>
      <vt:lpstr>TSG WG CT4 Statistics</vt:lpstr>
      <vt:lpstr>New Agreed Study/Work Items led by CT4</vt:lpstr>
      <vt:lpstr>Revised Study/Work Items led by CT4</vt:lpstr>
      <vt:lpstr>New Agreed Study/Work Items endorsed by CT4</vt:lpstr>
      <vt:lpstr>Revised Study/Work Items endorsed by CT4 (1/2)</vt:lpstr>
      <vt:lpstr>Revised Study/Work Items endorsed by CT4 (2/2)</vt:lpstr>
      <vt:lpstr>Work Plan CT4 Led (1/2)</vt:lpstr>
      <vt:lpstr>Work Plan CT4 Led (2/2)</vt:lpstr>
      <vt:lpstr>Work Plan CT4 Supported (1/3)</vt:lpstr>
      <vt:lpstr>Work Plan CT4 Supported (2/3)</vt:lpstr>
      <vt:lpstr>Work Plan CT4 Supported (3/3)</vt:lpstr>
      <vt:lpstr>TS/TR sent to CT plenary</vt:lpstr>
      <vt:lpstr>Exception sheets to CT plenary</vt:lpstr>
      <vt:lpstr>Release 16 Status</vt:lpstr>
      <vt:lpstr>Release 17 Status</vt:lpstr>
      <vt:lpstr>Release 18 Status</vt:lpstr>
      <vt:lpstr>Backward Incompatible Changes</vt:lpstr>
      <vt:lpstr>For Information to CT</vt:lpstr>
      <vt:lpstr>For Action to CT</vt:lpstr>
      <vt:lpstr>Acknowledgement</vt:lpstr>
      <vt:lpstr>Annex</vt:lpstr>
      <vt:lpstr>CRs for Conditional Approval(1/2)</vt:lpstr>
      <vt:lpstr>CRs for Conditional Approval(2/2)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rapporteur</cp:lastModifiedBy>
  <cp:revision>1815</cp:revision>
  <cp:lastPrinted>2021-03-17T12:26:32Z</cp:lastPrinted>
  <dcterms:created xsi:type="dcterms:W3CDTF">2010-02-05T13:52:04Z</dcterms:created>
  <dcterms:modified xsi:type="dcterms:W3CDTF">2023-08-30T08:42:18Z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(3)MIp/u5V4cj/vEHrRuyIlQFU2y46mzIUrt68gj/EXkdHgrizv0qxQja0AmufhoBXhUZmZpPo6
jFzoxKVeJCTjhzDTFG5TdOLBa+rKjkKIJBPOJiPXrORuDySY6Z2TGaok5rLlK7aemum884GU
O6E3ZVqhg85aT0sqMaq8XMky2VvteNnybFDj+U3uBW9aTcXuUiZAGktlRGqS9OXlqFWwRgjm
uA9+ez0H+MIoIol1d6</vt:lpwstr>
  </property>
  <property fmtid="{D5CDD505-2E9C-101B-9397-08002B2CF9AE}" pid="3" name="_2015_ms_pID_7253431">
    <vt:lpwstr>CYB3VuTlKwIUEWR+/a10o0nMun+4VbSU52RtkkYuMWm/TB6mEISEQ8
aOCpbuCdI6i3mUwMSPqg61l708QlxC+ERqMG/AP5NE0ZexvZeM3MZRD0BOYQAXSPRsFL3+1Z
+zcKP1dZNCia/+LMsq+uRTtPcdcx62vftP6M1ckRXS9V90xQYFmt7QF8cbfU3N2w6c34JiC+
17QAMRB41weoT6ogUW2wJhakktpGlLklw1NY</vt:lpwstr>
  </property>
  <property fmtid="{D5CDD505-2E9C-101B-9397-08002B2CF9AE}" pid="4" name="_2015_ms_pID_7253432">
    <vt:lpwstr>wQ==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1678464151</vt:lpwstr>
  </property>
</Properties>
</file>