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444" r:id="rId3"/>
    <p:sldId id="366" r:id="rId4"/>
    <p:sldId id="405" r:id="rId5"/>
    <p:sldId id="445" r:id="rId6"/>
    <p:sldId id="480" r:id="rId7"/>
    <p:sldId id="495" r:id="rId8"/>
    <p:sldId id="476" r:id="rId9"/>
    <p:sldId id="496" r:id="rId10"/>
    <p:sldId id="492" r:id="rId11"/>
    <p:sldId id="477" r:id="rId12"/>
    <p:sldId id="458" r:id="rId13"/>
    <p:sldId id="441" r:id="rId14"/>
    <p:sldId id="474" r:id="rId15"/>
    <p:sldId id="478" r:id="rId16"/>
    <p:sldId id="479" r:id="rId17"/>
    <p:sldId id="481" r:id="rId18"/>
    <p:sldId id="482" r:id="rId19"/>
    <p:sldId id="485" r:id="rId20"/>
    <p:sldId id="486" r:id="rId21"/>
    <p:sldId id="498" r:id="rId22"/>
    <p:sldId id="499" r:id="rId23"/>
    <p:sldId id="401" r:id="rId24"/>
    <p:sldId id="475" r:id="rId25"/>
    <p:sldId id="373" r:id="rId26"/>
    <p:sldId id="374" r:id="rId27"/>
    <p:sldId id="375" r:id="rId28"/>
    <p:sldId id="365" r:id="rId29"/>
    <p:sldId id="376" r:id="rId30"/>
    <p:sldId id="387" r:id="rId31"/>
    <p:sldId id="379" r:id="rId3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3E53B"/>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86410" autoAdjust="0"/>
  </p:normalViewPr>
  <p:slideViewPr>
    <p:cSldViewPr snapToGrid="0">
      <p:cViewPr varScale="1">
        <p:scale>
          <a:sx n="116" d="100"/>
          <a:sy n="116" d="100"/>
        </p:scale>
        <p:origin x="33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11762" y="84287"/>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a:t>
            </a:r>
            <a:r>
              <a:rPr lang="sv-SE" altLang="en-US" sz="1200" b="1" dirty="0" smtClean="0">
                <a:latin typeface="Arial" panose="020B0604020202020204" pitchFamily="34" charset="0"/>
                <a:cs typeface="Arial" panose="020B0604020202020204" pitchFamily="34" charset="0"/>
              </a:rPr>
              <a:t>101</a:t>
            </a:r>
            <a:endParaRPr lang="sv-SE" altLang="en-US" sz="1200" b="1" dirty="0">
              <a:latin typeface="Arial" panose="020B0604020202020204" pitchFamily="34" charset="0"/>
              <a:cs typeface="Arial" panose="020B0604020202020204" pitchFamily="34" charset="0"/>
            </a:endParaRPr>
          </a:p>
          <a:p>
            <a:r>
              <a:rPr lang="en-GB" altLang="zh-CN" sz="1200" b="1" kern="1200" dirty="0" smtClean="0">
                <a:solidFill>
                  <a:schemeClr val="tx1"/>
                </a:solidFill>
                <a:effectLst/>
                <a:latin typeface="Arial" pitchFamily="34" charset="0"/>
                <a:ea typeface="+mn-ea"/>
                <a:cs typeface="Arial" pitchFamily="34" charset="0"/>
              </a:rPr>
              <a:t>Bangalore, INDIA, 11th - 12th Sep 2023</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panose="020B0604020202020204" pitchFamily="34" charset="0"/>
                <a:cs typeface="Arial" panose="020B0604020202020204" pitchFamily="34" charset="0"/>
              </a:rPr>
              <a:t>CP-232015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a:t>
            </a:r>
            <a:r>
              <a:rPr lang="en-US" altLang="en-US" dirty="0" smtClean="0"/>
              <a:t>CT#101</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2923252890"/>
              </p:ext>
            </p:extLst>
          </p:nvPr>
        </p:nvGraphicFramePr>
        <p:xfrm>
          <a:off x="284585" y="1791370"/>
          <a:ext cx="11013394" cy="387398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393837">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a:t>
                      </a: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141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980065</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SEAL_Ph3</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60%</a:t>
                      </a: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CP-232170</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eNPN_Ph2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CP-231286</a:t>
                      </a:r>
                      <a:endPar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980084</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Support for </a:t>
                      </a:r>
                      <a:r>
                        <a:rPr lang="en-GB" altLang="zh-CN" sz="1000" kern="1200" dirty="0">
                          <a:solidFill>
                            <a:schemeClr val="tx1"/>
                          </a:solidFill>
                          <a:effectLst/>
                          <a:latin typeface="Arial" panose="020B0604020202020204" pitchFamily="34" charset="0"/>
                          <a:ea typeface="宋体" panose="02010600030101010101" pitchFamily="2" charset="-122"/>
                          <a:cs typeface="+mn-cs"/>
                        </a:rPr>
                        <a:t>wireless and wireline convergence for the 5G system architecture</a:t>
                      </a:r>
                      <a:r>
                        <a:rPr lang="en-GB" sz="1000" kern="1200" dirty="0">
                          <a:solidFill>
                            <a:schemeClr val="tx1"/>
                          </a:solidFill>
                          <a:effectLst/>
                          <a:latin typeface="Arial" panose="020B0604020202020204" pitchFamily="34" charset="0"/>
                          <a:ea typeface="宋体" panose="02010600030101010101" pitchFamily="2" charset="-122"/>
                          <a:cs typeface="+mn-cs"/>
                        </a:rPr>
                        <a:t>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5WWC_Ph2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80</a:t>
                      </a: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CP-232171</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980100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TEI18_SDNAEPC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CP-230188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393837">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980086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err="1">
                          <a:solidFill>
                            <a:schemeClr val="tx1"/>
                          </a:solidFill>
                          <a:effectLst/>
                          <a:latin typeface="Arial" panose="020B0604020202020204" pitchFamily="34" charset="0"/>
                          <a:ea typeface="宋体" panose="02010600030101010101" pitchFamily="2" charset="-122"/>
                          <a:cs typeface="+mn-cs"/>
                        </a:rPr>
                        <a:t>eNSAC</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CP-232025</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980073</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V2XAPP_Ph3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CP-231285</a:t>
                      </a:r>
                      <a:endPar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SEALDD</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50%</a:t>
                      </a: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CP-231284</a:t>
                      </a:r>
                      <a:endParaRPr lang="fr-FR"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343207">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CT Aspects of Application Layer Support for </a:t>
                      </a:r>
                      <a:r>
                        <a:rPr lang="en-GB" altLang="zh-CN" sz="1000" kern="1200" dirty="0" err="1">
                          <a:solidFill>
                            <a:schemeClr val="tx1"/>
                          </a:solidFill>
                          <a:effectLst/>
                          <a:latin typeface="Arial" panose="020B0604020202020204" pitchFamily="34" charset="0"/>
                          <a:ea typeface="宋体" panose="02010600030101010101" pitchFamily="2" charset="-122"/>
                          <a:cs typeface="+mn-cs"/>
                        </a:rPr>
                        <a:t>Uncrewed</a:t>
                      </a:r>
                      <a:r>
                        <a:rPr lang="en-GB" altLang="zh-CN" sz="1000" kern="1200" dirty="0">
                          <a:solidFill>
                            <a:schemeClr val="tx1"/>
                          </a:solidFill>
                          <a:effectLst/>
                          <a:latin typeface="Arial" panose="020B0604020202020204" pitchFamily="34" charset="0"/>
                          <a:ea typeface="宋体" panose="02010600030101010101" pitchFamily="2" charset="-122"/>
                          <a:cs typeface="+mn-cs"/>
                        </a:rPr>
                        <a:t> Aerial Systems (UAS),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UASAPP_Ph2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Arial" panose="020B0604020202020204" pitchFamily="34" charset="0"/>
                        </a:rPr>
                        <a:t>CP-230189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980061</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5G_ProSe_Ph2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80</a:t>
                      </a: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CP-223110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980058</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5G_eLCS_Ph3</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mn-ea"/>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CP-232029</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980076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EDGE_Ph2</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1414">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980089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SUECR</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CP-223262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r h="2014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980106</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chemeClr val="tx1"/>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mn-cs"/>
                        </a:rPr>
                        <a:t>MCProtoc18</a:t>
                      </a:r>
                      <a:endParaRPr lang="zh-CN" altLang="en-US"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60</a:t>
                      </a: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CP-223103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72419205"/>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(2/2) </a:t>
            </a:r>
          </a:p>
        </p:txBody>
      </p:sp>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316053452"/>
              </p:ext>
            </p:extLst>
          </p:nvPr>
        </p:nvGraphicFramePr>
        <p:xfrm>
          <a:off x="361425" y="1791374"/>
          <a:ext cx="11013394" cy="3671975"/>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84475">
                  <a:extLst>
                    <a:ext uri="{9D8B030D-6E8A-4147-A177-3AD203B41FA5}">
                      <a16:colId xmlns="" xmlns:a16="http://schemas.microsoft.com/office/drawing/2014/main" val="20001"/>
                    </a:ext>
                  </a:extLst>
                </a:gridCol>
                <a:gridCol w="1180843">
                  <a:extLst>
                    <a:ext uri="{9D8B030D-6E8A-4147-A177-3AD203B41FA5}">
                      <a16:colId xmlns="" xmlns:a16="http://schemas.microsoft.com/office/drawing/2014/main" val="20002"/>
                    </a:ext>
                  </a:extLst>
                </a:gridCol>
                <a:gridCol w="747635">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73264">
                  <a:extLst>
                    <a:ext uri="{9D8B030D-6E8A-4147-A177-3AD203B41FA5}">
                      <a16:colId xmlns="" xmlns:a16="http://schemas.microsoft.com/office/drawing/2014/main" val="979862970"/>
                    </a:ext>
                  </a:extLst>
                </a:gridCol>
                <a:gridCol w="640224">
                  <a:extLst>
                    <a:ext uri="{9D8B030D-6E8A-4147-A177-3AD203B41FA5}">
                      <a16:colId xmlns="" xmlns:a16="http://schemas.microsoft.com/office/drawing/2014/main" val="3618433566"/>
                    </a:ext>
                  </a:extLst>
                </a:gridCol>
              </a:tblGrid>
              <a:tr h="400985">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990076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the architectural enhancements for 5G Multicast-Broadcast services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5MBS_Ph2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CP-232031</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layer support for Personal </a:t>
                      </a:r>
                      <a:r>
                        <a:rPr lang="en-GB" sz="1000" kern="1200" dirty="0" err="1">
                          <a:solidFill>
                            <a:srgbClr val="000000"/>
                          </a:solidFill>
                          <a:effectLst/>
                          <a:latin typeface="Arial" panose="020B0604020202020204" pitchFamily="34" charset="0"/>
                          <a:ea typeface="宋体" panose="02010600030101010101" pitchFamily="2" charset="-122"/>
                          <a:cs typeface="+mn-cs"/>
                        </a:rPr>
                        <a:t>IoT</a:t>
                      </a:r>
                      <a:r>
                        <a:rPr lang="en-GB" sz="1000" kern="1200" dirty="0">
                          <a:solidFill>
                            <a:srgbClr val="000000"/>
                          </a:solidFill>
                          <a:effectLst/>
                          <a:latin typeface="Arial" panose="020B0604020202020204" pitchFamily="34" charset="0"/>
                          <a:ea typeface="宋体" panose="02010600030101010101" pitchFamily="2" charset="-122"/>
                          <a:cs typeface="+mn-cs"/>
                        </a:rPr>
                        <a:t> Network</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PINAPP</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30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071">
                <a:tc>
                  <a:txBody>
                    <a:bodyPr/>
                    <a:lstStyle/>
                    <a:p>
                      <a:pPr algn="just">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990101</a:t>
                      </a:r>
                      <a:endParaRPr lang="zh-CN"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strike="sngStrike" kern="1200" baseline="0" dirty="0">
                          <a:solidFill>
                            <a:srgbClr val="000000"/>
                          </a:solidFill>
                          <a:effectLst/>
                          <a:latin typeface="Arial" panose="020B0604020202020204" pitchFamily="34" charset="0"/>
                          <a:ea typeface="宋体" panose="02010600030101010101" pitchFamily="2" charset="-122"/>
                          <a:cs typeface="+mn-cs"/>
                        </a:rPr>
                        <a:t>CT Aspect of Architecture Enhancements for Vehicle Mounted Relays</a:t>
                      </a:r>
                      <a:endParaRPr lang="zh-CN" altLang="en-US"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strike="sngStrike" kern="1200" baseline="0" dirty="0">
                          <a:solidFill>
                            <a:srgbClr val="000000"/>
                          </a:solidFill>
                          <a:effectLst/>
                          <a:latin typeface="Arial" panose="020B0604020202020204" pitchFamily="34" charset="0"/>
                          <a:ea typeface="宋体" panose="02010600030101010101" pitchFamily="2" charset="-122"/>
                          <a:cs typeface="+mn-cs"/>
                        </a:rPr>
                        <a:t>VMR</a:t>
                      </a:r>
                      <a:endParaRPr lang="zh-CN" altLang="en-US"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strike="sngStrike" kern="1200" baseline="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strike="sngStrike"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strike="sngStrike"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strike="sngStrike" kern="1200" baseline="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CP-232168</a:t>
                      </a:r>
                      <a:endParaRPr lang="fr-FR" altLang="zh-CN" sz="1000" strike="sngStrike" kern="1200" baseline="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990097</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Application Data Analytics Enablement Service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ADAES</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400985">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Access Traffic Steering, Switching and Splitting support in 5G system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ATSSS_Ph3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990058</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Personal IoT Network</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PIN</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65%</a:t>
                      </a:r>
                      <a:endPar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13239">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990092</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UPF enhancement for exposure and SBA</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UPEAS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90%</a:t>
                      </a: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95%</a:t>
                      </a:r>
                      <a:endParaRPr 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CP-232027</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Next Generation Real time Communication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NG_RTC</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mn-ea"/>
                          <a:cs typeface="Arial" panose="020B0604020202020204" pitchFamily="34" charset="0"/>
                        </a:rPr>
                        <a:t>90%</a:t>
                      </a:r>
                      <a:endParaRPr lang="en-US" altLang="zh-CN"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CP-232169</a:t>
                      </a:r>
                      <a:endParaRPr lang="fr-FR" altLang="zh-CN" sz="1000" kern="120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990063</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 of Further Architecture Enhancement for UAV and UAM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UAS_Ph2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60</a:t>
                      </a: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05071">
                <a:tc>
                  <a:txBody>
                    <a:bodyPr/>
                    <a:lstStyle/>
                    <a:p>
                      <a:pPr algn="just">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990055</a:t>
                      </a:r>
                      <a:endParaRPr lang="zh-CN"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strike="sngStrike" kern="1200" baseline="0" dirty="0">
                          <a:solidFill>
                            <a:srgbClr val="000000"/>
                          </a:solidFill>
                          <a:effectLst/>
                          <a:latin typeface="Arial" panose="020B0604020202020204" pitchFamily="34" charset="0"/>
                          <a:ea typeface="宋体" panose="02010600030101010101" pitchFamily="2" charset="-122"/>
                          <a:cs typeface="+mn-cs"/>
                        </a:rPr>
                        <a:t>5GC/EPC enhancement for satellite access Phase 2</a:t>
                      </a:r>
                      <a:endParaRPr lang="zh-CN" altLang="en-US"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strike="sngStrike" kern="1200" baseline="0" dirty="0">
                          <a:solidFill>
                            <a:srgbClr val="000000"/>
                          </a:solidFill>
                          <a:effectLst/>
                          <a:latin typeface="Arial" panose="020B0604020202020204" pitchFamily="34" charset="0"/>
                          <a:ea typeface="宋体" panose="02010600030101010101" pitchFamily="2" charset="-122"/>
                          <a:cs typeface="+mn-cs"/>
                        </a:rPr>
                        <a:t>5GSAT_Ph2</a:t>
                      </a:r>
                      <a:endParaRPr lang="zh-CN" altLang="en-US" sz="1000" strike="sngStrike" kern="1200" baseline="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strike="sngStrike" kern="1200" baseline="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strike="sngStrike" kern="1200" baseline="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strike="sngStrike"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strike="sngStrike" kern="1200" baseline="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strike="sngStrike" kern="1200" baseline="0" noProof="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CP-232167</a:t>
                      </a:r>
                      <a:endParaRPr lang="fr-FR" altLang="zh-CN" sz="1000" strike="sngStrike" kern="1200" baseline="0" noProof="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031619841"/>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990099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for enabling MSGin5G Service phase 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5GMARCH_Ph2</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85%</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990066</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Ranging based services and sidelink positioning</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Ranging_SL</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60%</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CP-230331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990081</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Stage 3 of Network Slicing Phase 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eNS_Ph3</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a:solidFill>
                            <a:srgbClr val="000000"/>
                          </a:solidFill>
                          <a:effectLst/>
                          <a:latin typeface="Arial" panose="020B0604020202020204" pitchFamily="34" charset="0"/>
                          <a:ea typeface="宋体" panose="02010600030101010101" pitchFamily="2" charset="-122"/>
                          <a:cs typeface="+mn-cs"/>
                        </a:rPr>
                        <a:t>03/24</a:t>
                      </a:r>
                      <a:endParaRPr lang="en-US" altLang="zh-CN" sz="1000" kern="1200" noProof="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05071">
                <a:tc>
                  <a:txBody>
                    <a:bodyPr/>
                    <a:lstStyle/>
                    <a:p>
                      <a:pPr algn="just">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990069</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a:solidFill>
                            <a:srgbClr val="000000"/>
                          </a:solidFill>
                          <a:effectLst/>
                          <a:latin typeface="Arial" panose="020B0604020202020204" pitchFamily="34" charset="0"/>
                          <a:ea typeface="宋体" panose="02010600030101010101" pitchFamily="2" charset="-122"/>
                          <a:cs typeface="+mn-cs"/>
                        </a:rPr>
                        <a:t>CT aspects of 5G-enabled fused location service capability exposure</a:t>
                      </a:r>
                      <a:endParaRPr lang="zh-CN" altLang="en-US" sz="10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just" defTabSz="914400" rtl="0" eaLnBrk="1" latinLnBrk="0" hangingPunct="1">
                        <a:lnSpc>
                          <a:spcPct val="107000"/>
                        </a:lnSpc>
                        <a:spcAft>
                          <a:spcPts val="0"/>
                        </a:spcAft>
                      </a:pPr>
                      <a:r>
                        <a:rPr lang="en-GB" sz="1000" kern="1200" dirty="0">
                          <a:solidFill>
                            <a:srgbClr val="000000"/>
                          </a:solidFill>
                          <a:effectLst/>
                          <a:latin typeface="Arial" panose="020B0604020202020204" pitchFamily="34" charset="0"/>
                          <a:ea typeface="宋体" panose="02010600030101010101" pitchFamily="2" charset="-122"/>
                          <a:cs typeface="+mn-cs"/>
                        </a:rPr>
                        <a:t>5GFLS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just" defTabSz="914400" rtl="0" eaLnBrk="1" latinLnBrk="0" hangingPunct="1">
                        <a:lnSpc>
                          <a:spcPct val="107000"/>
                        </a:lnSpc>
                        <a:spcAft>
                          <a:spcPts val="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85%</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rPr>
                        <a:t>CP-230195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008495772"/>
                  </a:ext>
                </a:extLst>
              </a:tr>
            </a:tbl>
          </a:graphicData>
        </a:graphic>
      </p:graphicFrame>
    </p:spTree>
    <p:extLst>
      <p:ext uri="{BB962C8B-B14F-4D97-AF65-F5344CB8AC3E}">
        <p14:creationId xmlns:p14="http://schemas.microsoft.com/office/powerpoint/2010/main" val="240383409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4103588651"/>
              </p:ext>
            </p:extLst>
          </p:nvPr>
        </p:nvGraphicFramePr>
        <p:xfrm>
          <a:off x="381667" y="2006146"/>
          <a:ext cx="10515600" cy="1087249"/>
        </p:xfrm>
        <a:graphic>
          <a:graphicData uri="http://schemas.openxmlformats.org/drawingml/2006/table">
            <a:tbl>
              <a:tblPr firstRow="1" firstCol="1" bandRow="1"/>
              <a:tblGrid>
                <a:gridCol w="1396076">
                  <a:extLst>
                    <a:ext uri="{9D8B030D-6E8A-4147-A177-3AD203B41FA5}">
                      <a16:colId xmlns="" xmlns:a16="http://schemas.microsoft.com/office/drawing/2014/main" val="20000"/>
                    </a:ext>
                  </a:extLst>
                </a:gridCol>
                <a:gridCol w="4110734">
                  <a:extLst>
                    <a:ext uri="{9D8B030D-6E8A-4147-A177-3AD203B41FA5}">
                      <a16:colId xmlns="" xmlns:a16="http://schemas.microsoft.com/office/drawing/2014/main" val="20001"/>
                    </a:ext>
                  </a:extLst>
                </a:gridCol>
                <a:gridCol w="1364464">
                  <a:extLst>
                    <a:ext uri="{9D8B030D-6E8A-4147-A177-3AD203B41FA5}">
                      <a16:colId xmlns="" xmlns:a16="http://schemas.microsoft.com/office/drawing/2014/main" val="20002"/>
                    </a:ext>
                  </a:extLst>
                </a:gridCol>
                <a:gridCol w="1571723">
                  <a:extLst>
                    <a:ext uri="{9D8B030D-6E8A-4147-A177-3AD203B41FA5}">
                      <a16:colId xmlns="" xmlns:a16="http://schemas.microsoft.com/office/drawing/2014/main" val="20003"/>
                    </a:ext>
                  </a:extLst>
                </a:gridCol>
                <a:gridCol w="2072603">
                  <a:extLst>
                    <a:ext uri="{9D8B030D-6E8A-4147-A177-3AD203B41FA5}">
                      <a16:colId xmlns="" xmlns:a16="http://schemas.microsoft.com/office/drawing/2014/main" val="1391414016"/>
                    </a:ext>
                  </a:extLst>
                </a:gridCol>
              </a:tblGrid>
              <a:tr h="244293">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1" kern="1200" dirty="0">
                          <a:solidFill>
                            <a:srgbClr val="FFFFFF"/>
                          </a:solidFill>
                          <a:effectLst/>
                          <a:latin typeface="Arial"/>
                          <a:ea typeface="Times New Roman"/>
                          <a:cs typeface="+mn-cs"/>
                        </a:rPr>
                        <a:t>Sent for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5" name="Tableau 3">
            <a:extLst>
              <a:ext uri="{FF2B5EF4-FFF2-40B4-BE49-F238E27FC236}">
                <a16:creationId xmlns=""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245254337"/>
              </p:ext>
            </p:extLst>
          </p:nvPr>
        </p:nvGraphicFramePr>
        <p:xfrm>
          <a:off x="381667" y="1940243"/>
          <a:ext cx="10830029" cy="1512257"/>
        </p:xfrm>
        <a:graphic>
          <a:graphicData uri="http://schemas.openxmlformats.org/drawingml/2006/table">
            <a:tbl>
              <a:tblPr firstRow="1" firstCol="1" bandRow="1"/>
              <a:tblGrid>
                <a:gridCol w="1441336">
                  <a:extLst>
                    <a:ext uri="{9D8B030D-6E8A-4147-A177-3AD203B41FA5}">
                      <a16:colId xmlns="" xmlns:a16="http://schemas.microsoft.com/office/drawing/2014/main" val="20000"/>
                    </a:ext>
                  </a:extLst>
                </a:gridCol>
                <a:gridCol w="3119487">
                  <a:extLst>
                    <a:ext uri="{9D8B030D-6E8A-4147-A177-3AD203B41FA5}">
                      <a16:colId xmlns="" xmlns:a16="http://schemas.microsoft.com/office/drawing/2014/main" val="20001"/>
                    </a:ext>
                  </a:extLst>
                </a:gridCol>
                <a:gridCol w="1324303">
                  <a:extLst>
                    <a:ext uri="{9D8B030D-6E8A-4147-A177-3AD203B41FA5}">
                      <a16:colId xmlns="" xmlns:a16="http://schemas.microsoft.com/office/drawing/2014/main" val="20003"/>
                    </a:ext>
                  </a:extLst>
                </a:gridCol>
                <a:gridCol w="3405352">
                  <a:extLst>
                    <a:ext uri="{9D8B030D-6E8A-4147-A177-3AD203B41FA5}">
                      <a16:colId xmlns="" xmlns:a16="http://schemas.microsoft.com/office/drawing/2014/main" val="3630095427"/>
                    </a:ext>
                  </a:extLst>
                </a:gridCol>
                <a:gridCol w="1539551">
                  <a:extLst>
                    <a:ext uri="{9D8B030D-6E8A-4147-A177-3AD203B41FA5}">
                      <a16:colId xmlns="" xmlns:a16="http://schemas.microsoft.com/office/drawing/2014/main" val="1391414016"/>
                    </a:ext>
                  </a:extLst>
                </a:gridCol>
              </a:tblGrid>
              <a:tr h="38689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Remaining Issues</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400" b="1" kern="1200" dirty="0">
                          <a:solidFill>
                            <a:srgbClr val="FFFFFF"/>
                          </a:solidFill>
                          <a:effectLst/>
                          <a:latin typeface="Arial"/>
                          <a:ea typeface="Times New Roman"/>
                          <a:cs typeface="+mn-cs"/>
                        </a:rPr>
                        <a:t>Expected Completion Date </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1933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566204">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   General</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98854" y="1747785"/>
            <a:ext cx="11944865" cy="4539712"/>
          </a:xfrm>
        </p:spPr>
        <p:txBody>
          <a:bodyPr/>
          <a:lstStyle/>
          <a:p>
            <a:r>
              <a:rPr lang="es-ES" altLang="zh-CN" sz="2400" dirty="0"/>
              <a:t>Agreement or endorsement of new/revised Rel-18 WIDs: </a:t>
            </a:r>
          </a:p>
          <a:p>
            <a:pPr lvl="1"/>
            <a:r>
              <a:rPr lang="es-ES" altLang="zh-CN" sz="2000" dirty="0"/>
              <a:t>1 new </a:t>
            </a:r>
            <a:r>
              <a:rPr lang="es-ES" altLang="zh-CN" sz="2000" dirty="0" smtClean="0"/>
              <a:t>WID </a:t>
            </a:r>
            <a:r>
              <a:rPr lang="es-ES" altLang="zh-CN" sz="2000" dirty="0"/>
              <a:t>(i.e. </a:t>
            </a:r>
            <a:r>
              <a:rPr lang="en-US" altLang="zh-CN" sz="2000" dirty="0"/>
              <a:t>SNAAPP</a:t>
            </a:r>
            <a:r>
              <a:rPr lang="es-ES" altLang="zh-CN" sz="2000" dirty="0" smtClean="0"/>
              <a:t>) </a:t>
            </a:r>
            <a:r>
              <a:rPr lang="es-ES" altLang="zh-CN" sz="2000" dirty="0"/>
              <a:t>is agreed, depending on </a:t>
            </a:r>
            <a:r>
              <a:rPr lang="es-ES" altLang="zh-CN" sz="2000" dirty="0" smtClean="0"/>
              <a:t>stage </a:t>
            </a:r>
            <a:r>
              <a:rPr lang="es-ES" altLang="zh-CN" sz="2000" dirty="0"/>
              <a:t>2 </a:t>
            </a:r>
            <a:r>
              <a:rPr lang="es-ES" altLang="zh-CN" sz="2000" dirty="0" smtClean="0"/>
              <a:t>requirement;</a:t>
            </a:r>
            <a:endParaRPr lang="es-ES" altLang="zh-CN" sz="2000" dirty="0"/>
          </a:p>
          <a:p>
            <a:pPr lvl="1"/>
            <a:r>
              <a:rPr lang="es-ES" altLang="zh-CN" sz="2000" dirty="0" smtClean="0"/>
              <a:t>7 </a:t>
            </a:r>
            <a:r>
              <a:rPr lang="es-ES" altLang="zh-CN" sz="2000" dirty="0"/>
              <a:t>revised WID</a:t>
            </a:r>
            <a:r>
              <a:rPr lang="en-US" altLang="zh-CN" sz="2000" dirty="0"/>
              <a:t>s</a:t>
            </a:r>
            <a:r>
              <a:rPr lang="es-ES" altLang="zh-CN" sz="2000" dirty="0"/>
              <a:t> (i.e. </a:t>
            </a:r>
            <a:r>
              <a:rPr lang="en-GB" altLang="zh-CN" sz="2000" dirty="0" smtClean="0"/>
              <a:t>GMEC, </a:t>
            </a:r>
            <a:r>
              <a:rPr lang="en-GB" altLang="zh-CN" sz="2000" dirty="0" err="1" smtClean="0"/>
              <a:t>eUEPO</a:t>
            </a:r>
            <a:r>
              <a:rPr lang="en-GB" altLang="zh-CN" sz="2000" dirty="0"/>
              <a:t>, </a:t>
            </a:r>
            <a:r>
              <a:rPr lang="en-US" altLang="zh-CN" sz="2000" dirty="0"/>
              <a:t>5GSATB</a:t>
            </a:r>
            <a:r>
              <a:rPr lang="en-GB" altLang="zh-CN" sz="2000" dirty="0" smtClean="0"/>
              <a:t>, AMP, XRM</a:t>
            </a:r>
            <a:r>
              <a:rPr lang="en-GB" altLang="zh-CN" sz="2000" dirty="0"/>
              <a:t>, </a:t>
            </a:r>
            <a:r>
              <a:rPr lang="en-US" altLang="zh-CN" sz="2000" dirty="0" smtClean="0"/>
              <a:t>TEI18_DCAMP_Ph2,</a:t>
            </a:r>
            <a:r>
              <a:rPr lang="en-US" altLang="zh-CN" sz="2000" dirty="0"/>
              <a:t> TEI18_SLAMUP</a:t>
            </a:r>
            <a:r>
              <a:rPr lang="es-ES" altLang="zh-CN" sz="2000" dirty="0" smtClean="0"/>
              <a:t>) </a:t>
            </a:r>
            <a:r>
              <a:rPr lang="es-ES" altLang="zh-CN" sz="2000" dirty="0"/>
              <a:t>are agreed;</a:t>
            </a:r>
          </a:p>
          <a:p>
            <a:pPr lvl="1"/>
            <a:r>
              <a:rPr lang="es-ES" altLang="zh-CN" sz="2000" dirty="0" smtClean="0"/>
              <a:t>7 </a:t>
            </a:r>
            <a:r>
              <a:rPr lang="es-ES" altLang="zh-CN" sz="2000" dirty="0"/>
              <a:t>revised WIDs (i.e. </a:t>
            </a:r>
            <a:r>
              <a:rPr lang="en-US" altLang="zh-CN" sz="2000" dirty="0" smtClean="0"/>
              <a:t>5MBS_Ph2</a:t>
            </a:r>
            <a:r>
              <a:rPr lang="en-US" altLang="zh-CN" sz="2000" dirty="0"/>
              <a:t>, 5G_eLCS_Ph3</a:t>
            </a:r>
            <a:r>
              <a:rPr lang="en-US" altLang="zh-CN" sz="2000" dirty="0" smtClean="0"/>
              <a:t>, </a:t>
            </a:r>
            <a:r>
              <a:rPr lang="en-US" altLang="zh-CN" sz="2000" dirty="0"/>
              <a:t>UPEAS</a:t>
            </a:r>
            <a:r>
              <a:rPr lang="en-US" altLang="zh-CN" sz="2000" dirty="0" smtClean="0"/>
              <a:t>, </a:t>
            </a:r>
            <a:r>
              <a:rPr lang="fr-FR" altLang="zh-CN" sz="2000" dirty="0"/>
              <a:t>NG_RTC</a:t>
            </a:r>
            <a:r>
              <a:rPr lang="en-US" altLang="zh-CN" sz="2000" dirty="0" smtClean="0"/>
              <a:t>, 5WWC_Ph2,</a:t>
            </a:r>
            <a:r>
              <a:rPr lang="en-IN" altLang="zh-CN" sz="2000" dirty="0"/>
              <a:t> </a:t>
            </a:r>
            <a:r>
              <a:rPr lang="en-IN" altLang="zh-CN" sz="2000" dirty="0" smtClean="0"/>
              <a:t>SEAL_Ph3, </a:t>
            </a:r>
            <a:r>
              <a:rPr lang="en-US" altLang="zh-CN" sz="2000" dirty="0" err="1"/>
              <a:t>eNSAC</a:t>
            </a:r>
            <a:r>
              <a:rPr lang="es-ES" altLang="zh-CN" sz="2000" dirty="0" smtClean="0"/>
              <a:t>) </a:t>
            </a:r>
            <a:r>
              <a:rPr lang="es-ES" altLang="zh-CN" sz="2000" dirty="0"/>
              <a:t>are endorsed</a:t>
            </a:r>
            <a:r>
              <a:rPr lang="es-ES" altLang="zh-CN" sz="2000" dirty="0" smtClean="0"/>
              <a:t>.</a:t>
            </a:r>
          </a:p>
          <a:p>
            <a:pPr lvl="1"/>
            <a:r>
              <a:rPr lang="es-ES" altLang="zh-CN" sz="2000" dirty="0" smtClean="0"/>
              <a:t>The revised WIDs on VMR and </a:t>
            </a:r>
            <a:r>
              <a:rPr lang="en-US" altLang="zh-CN" sz="2000" dirty="0"/>
              <a:t>5GSAT_Ph2 </a:t>
            </a:r>
            <a:r>
              <a:rPr lang="es-ES" altLang="zh-CN" sz="2000" dirty="0" smtClean="0"/>
              <a:t>are noted in CT3 since CT3 agrees that the work items do not impact CT3</a:t>
            </a:r>
            <a:endParaRPr lang="es-ES" altLang="zh-CN" sz="2000" dirty="0"/>
          </a:p>
          <a:p>
            <a:r>
              <a:rPr lang="es-ES" altLang="zh-CN" sz="2400" dirty="0" smtClean="0"/>
              <a:t>178 </a:t>
            </a:r>
            <a:r>
              <a:rPr lang="es-ES" altLang="zh-CN" sz="2400" dirty="0"/>
              <a:t>CRs with Category B and </a:t>
            </a:r>
            <a:r>
              <a:rPr lang="es-ES" altLang="zh-CN" sz="2400" dirty="0" smtClean="0"/>
              <a:t>96 </a:t>
            </a:r>
            <a:r>
              <a:rPr lang="es-ES" altLang="zh-CN" sz="2400" dirty="0"/>
              <a:t>CRs with Category F are agreed in </a:t>
            </a:r>
            <a:r>
              <a:rPr lang="es-ES" altLang="zh-CN" sz="2400" dirty="0" smtClean="0"/>
              <a:t>Rel-18, impacting 35 work items in total.</a:t>
            </a:r>
            <a:endParaRPr lang="es-ES" altLang="zh-CN" sz="2400" dirty="0"/>
          </a:p>
          <a:p>
            <a:r>
              <a:rPr lang="es-ES" altLang="zh-CN" sz="2400" dirty="0"/>
              <a:t>Progress is quite well, many WIs are already over </a:t>
            </a:r>
            <a:r>
              <a:rPr lang="es-ES" altLang="zh-CN" sz="2400" dirty="0" smtClean="0"/>
              <a:t>70</a:t>
            </a:r>
            <a:r>
              <a:rPr lang="es-ES" altLang="zh-CN" sz="2400" dirty="0"/>
              <a:t>% completion rate. </a:t>
            </a:r>
            <a:r>
              <a:rPr lang="es-ES" altLang="zh-CN" sz="2400" dirty="0" smtClean="0"/>
              <a:t>Few </a:t>
            </a:r>
            <a:r>
              <a:rPr lang="es-ES" altLang="zh-CN" sz="2400" dirty="0"/>
              <a:t>LSs are sent to stage 2 requesting further clarifications and EN are added for the time being for further study</a:t>
            </a:r>
            <a:r>
              <a:rPr lang="es-ES" altLang="zh-CN" sz="2400" dirty="0" smtClean="0"/>
              <a:t>.</a:t>
            </a:r>
          </a:p>
          <a:p>
            <a:r>
              <a:rPr lang="es-ES" altLang="zh-CN" sz="2400" dirty="0" smtClean="0"/>
              <a:t>Slides 15- 22 indicate the major update of CT3 progress</a:t>
            </a:r>
            <a:endParaRPr lang="es-ES" altLang="zh-CN" sz="2400"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242428994"/>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1/8)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NBI18 [</a:t>
            </a:r>
            <a:r>
              <a:rPr lang="en-US" altLang="zh-CN" sz="2000" i="1" dirty="0"/>
              <a:t>Enhancements of 3GPP Northbound and Application Layer interfaces and APIs Rel-18</a:t>
            </a:r>
            <a:r>
              <a:rPr lang="es-ES" altLang="zh-CN" sz="2000" dirty="0"/>
              <a:t>] </a:t>
            </a:r>
            <a:r>
              <a:rPr lang="es-ES" altLang="zh-CN" sz="2000" dirty="0">
                <a:solidFill>
                  <a:srgbClr val="2A6EA8"/>
                </a:solidFill>
              </a:rPr>
              <a:t>with 7</a:t>
            </a:r>
            <a:r>
              <a:rPr lang="es-ES" altLang="zh-CN" sz="2000" dirty="0" smtClean="0">
                <a:solidFill>
                  <a:srgbClr val="2A6EA8"/>
                </a:solidFill>
              </a:rPr>
              <a:t>0</a:t>
            </a:r>
            <a:r>
              <a:rPr lang="es-ES" altLang="zh-CN" sz="2000" dirty="0">
                <a:solidFill>
                  <a:srgbClr val="2A6EA8"/>
                </a:solidFill>
              </a:rPr>
              <a:t>% completion</a:t>
            </a:r>
            <a:endParaRPr lang="es-ES" altLang="zh-CN" sz="2000" dirty="0">
              <a:highlight>
                <a:srgbClr val="FFFF00"/>
              </a:highlight>
            </a:endParaRPr>
          </a:p>
          <a:p>
            <a:pPr lvl="1">
              <a:spcAft>
                <a:spcPts val="600"/>
              </a:spcAft>
            </a:pPr>
            <a:r>
              <a:rPr lang="es-ES" altLang="zh-CN" sz="1800" dirty="0"/>
              <a:t>Regarding CAPIF capability, two issues (i.e. supporting query parameters extensionbility and </a:t>
            </a:r>
            <a:r>
              <a:rPr lang="en-US" altLang="zh-CN" sz="1800" dirty="0"/>
              <a:t>CAPIF security methods extensibility requirements</a:t>
            </a:r>
            <a:r>
              <a:rPr lang="es-ES" altLang="zh-CN" sz="1800" dirty="0"/>
              <a:t>) have been discussed for </a:t>
            </a:r>
            <a:r>
              <a:rPr lang="es-ES" altLang="zh-CN" sz="1800" dirty="0" smtClean="0"/>
              <a:t>few </a:t>
            </a:r>
            <a:r>
              <a:rPr lang="es-ES" altLang="zh-CN" sz="1800" dirty="0"/>
              <a:t>meetings now, but still cannot reach any agreement. A working agreement before or during next </a:t>
            </a:r>
            <a:r>
              <a:rPr lang="es-ES" altLang="zh-CN" sz="1800" dirty="0" smtClean="0"/>
              <a:t>CT3 meeting </a:t>
            </a:r>
            <a:r>
              <a:rPr lang="es-ES" altLang="zh-CN" sz="1800" dirty="0"/>
              <a:t>is under consideration.</a:t>
            </a:r>
          </a:p>
          <a:p>
            <a:r>
              <a:rPr lang="en-US" altLang="zh-CN" sz="2000" dirty="0" smtClean="0"/>
              <a:t>UEP18</a:t>
            </a:r>
            <a:r>
              <a:rPr lang="es-ES" altLang="zh-CN" sz="2000" dirty="0" smtClean="0"/>
              <a:t> </a:t>
            </a:r>
            <a:r>
              <a:rPr lang="es-ES" altLang="zh-CN" sz="2000" dirty="0"/>
              <a:t>[</a:t>
            </a:r>
            <a:r>
              <a:rPr lang="en-US" altLang="zh-CN" sz="2000" i="1" dirty="0"/>
              <a:t>Enhancements of UE Policy Release 18</a:t>
            </a:r>
            <a:r>
              <a:rPr lang="es-ES" altLang="zh-CN" sz="2000" dirty="0"/>
              <a:t>] </a:t>
            </a:r>
            <a:r>
              <a:rPr lang="es-ES" altLang="zh-CN" sz="2000" dirty="0">
                <a:solidFill>
                  <a:srgbClr val="2A6EA8"/>
                </a:solidFill>
              </a:rPr>
              <a:t>with </a:t>
            </a:r>
            <a:r>
              <a:rPr lang="es-ES" altLang="zh-CN" sz="2000" dirty="0" smtClean="0">
                <a:solidFill>
                  <a:srgbClr val="2A6EA8"/>
                </a:solidFill>
              </a:rPr>
              <a:t>75% </a:t>
            </a:r>
            <a:r>
              <a:rPr lang="es-ES" altLang="zh-CN" sz="2000" dirty="0">
                <a:solidFill>
                  <a:srgbClr val="2A6EA8"/>
                </a:solidFill>
              </a:rPr>
              <a:t>completion</a:t>
            </a:r>
            <a:endParaRPr lang="es-ES" altLang="zh-CN" sz="2000" dirty="0">
              <a:highlight>
                <a:srgbClr val="FFFF00"/>
              </a:highlight>
            </a:endParaRPr>
          </a:p>
          <a:p>
            <a:pPr lvl="1">
              <a:spcAft>
                <a:spcPts val="600"/>
              </a:spcAft>
            </a:pPr>
            <a:r>
              <a:rPr lang="en-US" altLang="zh-CN" sz="1800" dirty="0"/>
              <a:t>Complete </a:t>
            </a:r>
            <a:r>
              <a:rPr lang="en-GB" altLang="zh-CN" sz="1800" dirty="0"/>
              <a:t>description of the Namf_Communication_N1N2MessageSubscribe during AMF relocation </a:t>
            </a:r>
            <a:r>
              <a:rPr lang="en-GB" altLang="zh-CN" sz="1800" dirty="0" smtClean="0"/>
              <a:t>procedures</a:t>
            </a:r>
          </a:p>
          <a:p>
            <a:r>
              <a:rPr lang="en-US" altLang="zh-CN" sz="2000" dirty="0" err="1"/>
              <a:t>eNetAE</a:t>
            </a:r>
            <a:r>
              <a:rPr lang="es-ES" altLang="zh-CN" sz="2000" dirty="0"/>
              <a:t> [</a:t>
            </a:r>
            <a:r>
              <a:rPr lang="en-US" altLang="zh-CN" sz="2000" i="1" dirty="0"/>
              <a:t>Enhancement of Network Automation Enablers</a:t>
            </a:r>
            <a:r>
              <a:rPr lang="es-ES" altLang="zh-CN" sz="2000" dirty="0"/>
              <a:t>] </a:t>
            </a:r>
            <a:r>
              <a:rPr lang="es-ES" altLang="zh-CN" sz="2000" dirty="0">
                <a:solidFill>
                  <a:srgbClr val="2A6EA8"/>
                </a:solidFill>
              </a:rPr>
              <a:t>with </a:t>
            </a:r>
            <a:r>
              <a:rPr lang="es-ES" altLang="zh-CN" sz="2000" dirty="0" smtClean="0">
                <a:solidFill>
                  <a:srgbClr val="2A6EA8"/>
                </a:solidFill>
              </a:rPr>
              <a:t>95% </a:t>
            </a:r>
            <a:r>
              <a:rPr lang="es-ES" altLang="zh-CN" sz="2000" dirty="0">
                <a:solidFill>
                  <a:srgbClr val="2A6EA8"/>
                </a:solidFill>
              </a:rPr>
              <a:t>completion</a:t>
            </a:r>
            <a:endParaRPr lang="es-ES" altLang="zh-CN" sz="2000" dirty="0">
              <a:highlight>
                <a:srgbClr val="FFFF00"/>
              </a:highlight>
            </a:endParaRPr>
          </a:p>
          <a:p>
            <a:pPr lvl="1">
              <a:spcAft>
                <a:spcPts val="0"/>
              </a:spcAft>
              <a:tabLst>
                <a:tab pos="1980565" algn="l"/>
              </a:tabLst>
            </a:pPr>
            <a:r>
              <a:rPr lang="en-US" altLang="zh-CN" sz="1800" dirty="0"/>
              <a:t>Corrections to </a:t>
            </a:r>
            <a:r>
              <a:rPr lang="en-US" altLang="zh-CN" sz="1800" dirty="0" err="1" smtClean="0"/>
              <a:t>Nnwdaf_EventsSubscription</a:t>
            </a:r>
            <a:r>
              <a:rPr lang="en-US" altLang="zh-CN" sz="1800" dirty="0" smtClean="0"/>
              <a:t> and </a:t>
            </a:r>
            <a:r>
              <a:rPr lang="en-US" altLang="zh-CN" sz="1800" dirty="0" err="1"/>
              <a:t>Nnwdaf_AnalyticsInfo</a:t>
            </a:r>
            <a:r>
              <a:rPr lang="en-US" altLang="zh-CN" sz="1800" dirty="0" smtClean="0"/>
              <a:t> </a:t>
            </a:r>
            <a:r>
              <a:rPr lang="en-US" altLang="zh-CN" sz="1800" dirty="0"/>
              <a:t>Service </a:t>
            </a:r>
            <a:r>
              <a:rPr lang="en-US" altLang="zh-CN" sz="1800" dirty="0" smtClean="0"/>
              <a:t>APIs</a:t>
            </a:r>
            <a:endParaRPr lang="en-US" altLang="zh-CN" sz="1800" dirty="0"/>
          </a:p>
          <a:p>
            <a:pPr lvl="1">
              <a:spcAft>
                <a:spcPts val="0"/>
              </a:spcAft>
              <a:tabLst>
                <a:tab pos="1980565" algn="l"/>
              </a:tabLst>
            </a:pPr>
            <a:r>
              <a:rPr lang="en-US" altLang="zh-CN" sz="1800" dirty="0" smtClean="0"/>
              <a:t>Enhancement of network </a:t>
            </a:r>
            <a:r>
              <a:rPr lang="en-US" altLang="zh-CN" sz="1800" dirty="0"/>
              <a:t>performance </a:t>
            </a:r>
            <a:r>
              <a:rPr lang="en-US" altLang="zh-CN" sz="1800" dirty="0" smtClean="0"/>
              <a:t>and </a:t>
            </a:r>
            <a:r>
              <a:rPr lang="en-US" altLang="zh-CN" sz="1800" dirty="0"/>
              <a:t>Abnormal </a:t>
            </a:r>
            <a:r>
              <a:rPr lang="en-US" altLang="zh-CN" sz="1800" dirty="0" err="1"/>
              <a:t>Behaviour</a:t>
            </a:r>
            <a:r>
              <a:rPr lang="en-US" altLang="zh-CN" sz="1800" dirty="0"/>
              <a:t> </a:t>
            </a:r>
            <a:r>
              <a:rPr lang="en-US" altLang="zh-CN" sz="1800" dirty="0" smtClean="0"/>
              <a:t>analytics to include the </a:t>
            </a:r>
            <a:r>
              <a:rPr lang="en-US" altLang="zh-CN" sz="1800" dirty="0"/>
              <a:t>target period </a:t>
            </a:r>
            <a:r>
              <a:rPr lang="en-US" altLang="zh-CN" sz="1800" dirty="0" smtClean="0"/>
              <a:t>subsets and </a:t>
            </a:r>
            <a:r>
              <a:rPr lang="en-US" altLang="zh-CN" sz="1800" dirty="0"/>
              <a:t>impacted </a:t>
            </a:r>
            <a:r>
              <a:rPr lang="en-US" altLang="zh-CN" sz="1800" dirty="0" smtClean="0"/>
              <a:t>UE number respectively</a:t>
            </a:r>
            <a:endParaRPr lang="en-US" altLang="zh-CN" sz="1800" dirty="0"/>
          </a:p>
          <a:p>
            <a:pPr lvl="1">
              <a:spcAft>
                <a:spcPts val="600"/>
              </a:spcAft>
              <a:tabLst>
                <a:tab pos="1980565" algn="l"/>
              </a:tabLst>
            </a:pPr>
            <a:r>
              <a:rPr lang="en-US" altLang="zh-CN" sz="1800" dirty="0" smtClean="0"/>
              <a:t>The LS is sent to SA2 for further clarification related to the support of </a:t>
            </a:r>
            <a:r>
              <a:rPr lang="en-US" altLang="zh-CN" sz="1800" dirty="0"/>
              <a:t>including </a:t>
            </a:r>
            <a:r>
              <a:rPr lang="en-US" altLang="zh-CN" sz="1800" dirty="0" smtClean="0"/>
              <a:t>data </a:t>
            </a:r>
            <a:r>
              <a:rPr lang="en-US" altLang="zh-CN" sz="1800" dirty="0"/>
              <a:t>source information in analytics </a:t>
            </a:r>
            <a:r>
              <a:rPr lang="en-US" altLang="zh-CN" sz="1800" dirty="0" smtClean="0"/>
              <a:t>request</a:t>
            </a:r>
            <a:endParaRPr lang="en-US" altLang="zh-CN" sz="1800" dirty="0"/>
          </a:p>
          <a:p>
            <a:pPr lvl="1">
              <a:spcAft>
                <a:spcPts val="600"/>
              </a:spcAft>
            </a:pPr>
            <a:endParaRPr lang="es-ES" altLang="zh-CN" sz="1800" dirty="0"/>
          </a:p>
        </p:txBody>
      </p:sp>
    </p:spTree>
    <p:extLst>
      <p:ext uri="{BB962C8B-B14F-4D97-AF65-F5344CB8AC3E}">
        <p14:creationId xmlns:p14="http://schemas.microsoft.com/office/powerpoint/2010/main" val="125695208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2/8)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23071"/>
            <a:ext cx="11183176" cy="4539712"/>
          </a:xfrm>
        </p:spPr>
        <p:txBody>
          <a:bodyPr/>
          <a:lstStyle/>
          <a:p>
            <a:r>
              <a:rPr lang="en-US" altLang="zh-CN" sz="2000" dirty="0" smtClean="0"/>
              <a:t>SEAL_Ph3 </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with </a:t>
            </a:r>
            <a:r>
              <a:rPr lang="es-ES" altLang="zh-CN" sz="2000" dirty="0" smtClean="0">
                <a:solidFill>
                  <a:srgbClr val="2A6EA8"/>
                </a:solidFill>
              </a:rPr>
              <a:t>60% </a:t>
            </a:r>
            <a:r>
              <a:rPr lang="es-ES" altLang="zh-CN" sz="2000" dirty="0">
                <a:solidFill>
                  <a:srgbClr val="2A6EA8"/>
                </a:solidFill>
              </a:rPr>
              <a:t>completion</a:t>
            </a:r>
            <a:endParaRPr lang="es-ES" altLang="zh-CN" sz="2000" dirty="0"/>
          </a:p>
          <a:p>
            <a:pPr lvl="1"/>
            <a:r>
              <a:rPr lang="en-GB" altLang="zh-CN" sz="1800" dirty="0"/>
              <a:t>Definition of the (De)</a:t>
            </a:r>
            <a:r>
              <a:rPr lang="en-US" altLang="zh-CN" sz="1800" dirty="0" err="1"/>
              <a:t>Activate_MBS_Resource</a:t>
            </a:r>
            <a:r>
              <a:rPr lang="en-GB" altLang="zh-CN" sz="1800" dirty="0"/>
              <a:t> service operation of the </a:t>
            </a:r>
            <a:r>
              <a:rPr lang="en-GB" altLang="zh-CN" sz="1800" dirty="0" err="1"/>
              <a:t>SS_NetworkResourceAdaptation</a:t>
            </a:r>
            <a:r>
              <a:rPr lang="en-GB" altLang="zh-CN" sz="1800" dirty="0"/>
              <a:t> API.</a:t>
            </a:r>
          </a:p>
          <a:p>
            <a:pPr lvl="1">
              <a:spcAft>
                <a:spcPts val="600"/>
              </a:spcAft>
            </a:pPr>
            <a:r>
              <a:rPr lang="en-GB" altLang="zh-CN" sz="1800" dirty="0"/>
              <a:t>Support of </a:t>
            </a:r>
            <a:r>
              <a:rPr lang="en-US" altLang="zh-CN" sz="1800" dirty="0"/>
              <a:t>VAL service area identifier in </a:t>
            </a:r>
            <a:r>
              <a:rPr lang="en-US" altLang="zh-CN" sz="1800" dirty="0" err="1"/>
              <a:t>LocationAreaInfoRetreival</a:t>
            </a:r>
            <a:r>
              <a:rPr lang="en-US" altLang="zh-CN" sz="1800" dirty="0"/>
              <a:t> and </a:t>
            </a:r>
            <a:r>
              <a:rPr lang="en-US" altLang="zh-CN" sz="1800" dirty="0" err="1"/>
              <a:t>SS_LocationMonitoring</a:t>
            </a:r>
            <a:r>
              <a:rPr lang="en-US" altLang="zh-CN" sz="1800" dirty="0"/>
              <a:t> APIs</a:t>
            </a:r>
            <a:r>
              <a:rPr lang="en-GB" altLang="zh-CN" sz="1800" dirty="0"/>
              <a:t>.</a:t>
            </a:r>
          </a:p>
          <a:p>
            <a:pPr lvl="1">
              <a:spcAft>
                <a:spcPts val="600"/>
              </a:spcAft>
            </a:pPr>
            <a:r>
              <a:rPr lang="en-GB" altLang="zh-CN" sz="1800" dirty="0"/>
              <a:t>An LS is sent to SA6 asking for further clarifications on the Traffic specifications for time-synchronized TSC streams.</a:t>
            </a:r>
            <a:endParaRPr lang="en-US" altLang="zh-CN" sz="1800" dirty="0"/>
          </a:p>
          <a:p>
            <a:r>
              <a:rPr lang="en-US" altLang="zh-CN" sz="2000" dirty="0" smtClean="0"/>
              <a:t>TRS_URLLC </a:t>
            </a:r>
            <a:r>
              <a:rPr lang="es-ES" altLang="zh-CN" sz="2000" dirty="0"/>
              <a:t>[</a:t>
            </a:r>
            <a:r>
              <a:rPr lang="en-US" altLang="zh-CN" sz="2000" i="1" dirty="0"/>
              <a:t>Timing Resiliency and URLLC enhancements</a:t>
            </a:r>
            <a:r>
              <a:rPr lang="es-ES" altLang="zh-CN" sz="2000" dirty="0"/>
              <a:t>] </a:t>
            </a:r>
            <a:r>
              <a:rPr lang="es-ES" altLang="zh-CN" sz="2000" dirty="0">
                <a:solidFill>
                  <a:srgbClr val="2A6EA8"/>
                </a:solidFill>
              </a:rPr>
              <a:t>with </a:t>
            </a:r>
            <a:r>
              <a:rPr lang="es-ES" altLang="zh-CN" sz="2000" dirty="0" smtClean="0">
                <a:solidFill>
                  <a:srgbClr val="2A6EA8"/>
                </a:solidFill>
              </a:rPr>
              <a:t>90% </a:t>
            </a:r>
            <a:r>
              <a:rPr lang="es-ES" altLang="zh-CN" sz="2000" dirty="0">
                <a:solidFill>
                  <a:srgbClr val="2A6EA8"/>
                </a:solidFill>
              </a:rPr>
              <a:t>completion</a:t>
            </a:r>
            <a:endParaRPr lang="es-ES" altLang="zh-CN" sz="2000" dirty="0">
              <a:highlight>
                <a:srgbClr val="FFFF00"/>
              </a:highlight>
            </a:endParaRPr>
          </a:p>
          <a:p>
            <a:pPr lvl="1"/>
            <a:r>
              <a:rPr lang="en-GB" altLang="zh-CN" sz="1800" dirty="0"/>
              <a:t>Completion of </a:t>
            </a:r>
            <a:r>
              <a:rPr lang="en-US" altLang="zh-CN" sz="1800" dirty="0" smtClean="0"/>
              <a:t>network </a:t>
            </a:r>
            <a:r>
              <a:rPr lang="en-US" altLang="zh-CN" sz="1800" dirty="0"/>
              <a:t>timing synchronization status and reporting</a:t>
            </a:r>
            <a:endParaRPr lang="en-GB" altLang="zh-CN" sz="1800" dirty="0"/>
          </a:p>
          <a:p>
            <a:pPr lvl="1"/>
            <a:r>
              <a:rPr lang="en-US" altLang="zh-CN" sz="1800" dirty="0" smtClean="0"/>
              <a:t>Starting definition of </a:t>
            </a:r>
            <a:r>
              <a:rPr lang="en-US" altLang="zh-CN" sz="1800" dirty="0" err="1"/>
              <a:t>Ntsctsf_ASTI</a:t>
            </a:r>
            <a:r>
              <a:rPr lang="en-US" altLang="zh-CN" sz="1800" dirty="0"/>
              <a:t> </a:t>
            </a:r>
            <a:r>
              <a:rPr lang="en-US" altLang="zh-CN" sz="1800" dirty="0" smtClean="0"/>
              <a:t>API</a:t>
            </a:r>
          </a:p>
          <a:p>
            <a:r>
              <a:rPr lang="en-US" altLang="zh-CN" sz="2000" dirty="0" err="1"/>
              <a:t>eUEPO</a:t>
            </a:r>
            <a:r>
              <a:rPr lang="en-US" altLang="zh-CN" sz="2000" dirty="0"/>
              <a:t> </a:t>
            </a:r>
            <a:r>
              <a:rPr lang="es-ES" altLang="zh-CN" sz="2000" dirty="0"/>
              <a:t>[</a:t>
            </a:r>
            <a:r>
              <a:rPr lang="en-US" altLang="zh-CN" sz="2000" i="1" dirty="0"/>
              <a:t>CT aspects of enhancement of 5G UE Policy</a:t>
            </a:r>
            <a:r>
              <a:rPr lang="es-ES" altLang="zh-CN" sz="2000" dirty="0"/>
              <a:t>] </a:t>
            </a:r>
            <a:r>
              <a:rPr lang="es-ES" altLang="zh-CN" sz="2000" dirty="0">
                <a:solidFill>
                  <a:srgbClr val="2A6EA8"/>
                </a:solidFill>
              </a:rPr>
              <a:t>with </a:t>
            </a:r>
            <a:r>
              <a:rPr lang="es-ES" altLang="zh-CN" sz="2000" dirty="0" smtClean="0">
                <a:solidFill>
                  <a:srgbClr val="2A6EA8"/>
                </a:solidFill>
              </a:rPr>
              <a:t>70</a:t>
            </a:r>
            <a:r>
              <a:rPr lang="es-ES" altLang="zh-CN" sz="2000" dirty="0">
                <a:solidFill>
                  <a:srgbClr val="2A6EA8"/>
                </a:solidFill>
              </a:rPr>
              <a:t>% completion</a:t>
            </a:r>
            <a:endParaRPr lang="es-ES" altLang="zh-CN" sz="2000" dirty="0">
              <a:highlight>
                <a:srgbClr val="FFFF00"/>
              </a:highlight>
            </a:endParaRPr>
          </a:p>
          <a:p>
            <a:pPr lvl="1"/>
            <a:r>
              <a:rPr lang="en-US" altLang="zh-CN" sz="1800" dirty="0"/>
              <a:t>Completing URSP rule enforcement</a:t>
            </a:r>
            <a:r>
              <a:rPr lang="en-US" altLang="zh-CN" sz="1800" dirty="0" smtClean="0"/>
              <a:t>.</a:t>
            </a:r>
            <a:endParaRPr lang="en-US" altLang="zh-CN" sz="1800" dirty="0"/>
          </a:p>
          <a:p>
            <a:r>
              <a:rPr lang="en-US" altLang="zh-CN" sz="2000" dirty="0"/>
              <a:t>TEI18_ADEE </a:t>
            </a:r>
            <a:r>
              <a:rPr lang="es-ES" altLang="zh-CN" sz="2000" dirty="0"/>
              <a:t>[</a:t>
            </a:r>
            <a:r>
              <a:rPr lang="en-US" altLang="zh-CN" sz="2000" i="1" dirty="0"/>
              <a:t>TEI18 on Enhancement of Application Detection Event Exposure</a:t>
            </a:r>
            <a:r>
              <a:rPr lang="es-ES" altLang="zh-CN" sz="2000" dirty="0"/>
              <a:t>]</a:t>
            </a:r>
            <a:r>
              <a:rPr lang="es-ES" altLang="zh-CN" sz="2000" dirty="0">
                <a:solidFill>
                  <a:srgbClr val="2A6EA8"/>
                </a:solidFill>
              </a:rPr>
              <a:t> with </a:t>
            </a:r>
            <a:r>
              <a:rPr lang="en-US" altLang="zh-CN" sz="2000" dirty="0" smtClean="0">
                <a:solidFill>
                  <a:srgbClr val="2A6EA8"/>
                </a:solidFill>
              </a:rPr>
              <a:t>already </a:t>
            </a:r>
            <a:r>
              <a:rPr lang="es-ES" altLang="zh-CN" sz="2000" dirty="0" smtClean="0">
                <a:solidFill>
                  <a:srgbClr val="2A6EA8"/>
                </a:solidFill>
              </a:rPr>
              <a:t>100</a:t>
            </a:r>
            <a:r>
              <a:rPr lang="es-ES" altLang="zh-CN" sz="2000" dirty="0">
                <a:solidFill>
                  <a:srgbClr val="2A6EA8"/>
                </a:solidFill>
              </a:rPr>
              <a:t>% completion</a:t>
            </a:r>
            <a:endParaRPr lang="es-ES" altLang="zh-CN" sz="2000" dirty="0"/>
          </a:p>
          <a:p>
            <a:pPr lvl="1">
              <a:spcAft>
                <a:spcPts val="600"/>
              </a:spcAft>
            </a:pPr>
            <a:r>
              <a:rPr lang="en-US" altLang="zh-CN" sz="1800" dirty="0" smtClean="0"/>
              <a:t>Enhancement of application </a:t>
            </a:r>
            <a:r>
              <a:rPr lang="en-US" altLang="zh-CN" sz="1800" dirty="0"/>
              <a:t>detection </a:t>
            </a:r>
            <a:r>
              <a:rPr lang="en-US" altLang="zh-CN" sz="1800" dirty="0" smtClean="0"/>
              <a:t>to support </a:t>
            </a:r>
            <a:r>
              <a:rPr lang="en-GB" altLang="zh-CN" sz="1800" dirty="0"/>
              <a:t>external identifier or MSISDN in application detection </a:t>
            </a:r>
            <a:r>
              <a:rPr lang="en-GB" altLang="zh-CN" sz="1800" dirty="0" smtClean="0"/>
              <a:t>event.</a:t>
            </a:r>
            <a:endParaRPr lang="en-US" altLang="zh-CN" sz="1800" dirty="0"/>
          </a:p>
          <a:p>
            <a:pPr lvl="1"/>
            <a:endParaRPr lang="en-GB" altLang="zh-CN" sz="1800" dirty="0"/>
          </a:p>
          <a:p>
            <a:pPr marL="457200" lvl="1" indent="0">
              <a:buNone/>
            </a:pP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75543783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(3/8)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a:t>EDGEAPP_Ph2 </a:t>
            </a:r>
            <a:r>
              <a:rPr lang="es-ES" altLang="zh-CN" sz="2000" dirty="0"/>
              <a:t>[</a:t>
            </a:r>
            <a:r>
              <a:rPr lang="en-US" altLang="zh-CN" sz="2000" i="1" dirty="0"/>
              <a:t>CT aspects for Enabling Edge Applications Phase 2</a:t>
            </a:r>
            <a:r>
              <a:rPr lang="es-ES" altLang="zh-CN" sz="2000" dirty="0"/>
              <a:t>] </a:t>
            </a:r>
            <a:r>
              <a:rPr lang="es-ES" altLang="zh-CN" sz="2000" dirty="0">
                <a:solidFill>
                  <a:srgbClr val="2A6EA8"/>
                </a:solidFill>
              </a:rPr>
              <a:t>with </a:t>
            </a:r>
            <a:r>
              <a:rPr lang="es-ES" altLang="zh-CN" sz="2000" dirty="0" smtClean="0">
                <a:solidFill>
                  <a:srgbClr val="2A6EA8"/>
                </a:solidFill>
              </a:rPr>
              <a:t>55% </a:t>
            </a:r>
            <a:r>
              <a:rPr lang="es-ES" altLang="zh-CN" sz="2000" dirty="0">
                <a:solidFill>
                  <a:srgbClr val="2A6EA8"/>
                </a:solidFill>
              </a:rPr>
              <a:t>completion</a:t>
            </a:r>
            <a:endParaRPr lang="es-ES" altLang="zh-CN" sz="2000" dirty="0">
              <a:highlight>
                <a:srgbClr val="FFFF00"/>
              </a:highlight>
            </a:endParaRPr>
          </a:p>
          <a:p>
            <a:pPr lvl="1"/>
            <a:r>
              <a:rPr lang="fr-FR" altLang="zh-CN" sz="1800" dirty="0"/>
              <a:t>Start the definition of cloud application layer related APIs (e.g., Ecas_SelectedEES API) and interfaces.</a:t>
            </a:r>
          </a:p>
          <a:p>
            <a:pPr lvl="1"/>
            <a:r>
              <a:rPr lang="fr-FR" altLang="zh-CN" sz="1800" dirty="0"/>
              <a:t>Start the definition of the Eees_AnnounceCommonEAS API.</a:t>
            </a:r>
            <a:endParaRPr lang="en-US" altLang="zh-CN" sz="1800" dirty="0"/>
          </a:p>
          <a:p>
            <a:pPr lvl="1"/>
            <a:r>
              <a:rPr lang="en-US" altLang="zh-CN" sz="1800" dirty="0"/>
              <a:t>Progress the definition of the new </a:t>
            </a:r>
            <a:r>
              <a:rPr lang="en-US" altLang="zh-CN" sz="1800" dirty="0" err="1"/>
              <a:t>Eees_ACRParameterInformation</a:t>
            </a:r>
            <a:r>
              <a:rPr lang="en-US" altLang="zh-CN" sz="1800" dirty="0"/>
              <a:t> API.</a:t>
            </a:r>
          </a:p>
          <a:p>
            <a:pPr lvl="1"/>
            <a:r>
              <a:rPr lang="en-US" altLang="zh-CN" sz="1800" dirty="0"/>
              <a:t>Define and/or complete various new small functionalities, e.g. EAS bundle information, UE mobility requirements, the general context holding time duration, instantiable EAS information, ACR scenario re-selection after successful ACR</a:t>
            </a:r>
            <a:r>
              <a:rPr lang="fr-FR" altLang="zh-CN" sz="1800" dirty="0"/>
              <a:t>, etc.</a:t>
            </a:r>
          </a:p>
          <a:p>
            <a:pPr lvl="1"/>
            <a:r>
              <a:rPr lang="fr-FR" altLang="zh-CN" sz="1800" dirty="0"/>
              <a:t>First discussions on the definition of the EDGE-10 interface.</a:t>
            </a:r>
          </a:p>
          <a:p>
            <a:r>
              <a:rPr lang="en-US" altLang="zh-CN" sz="2000" dirty="0" smtClean="0"/>
              <a:t>5WWC_Ph2</a:t>
            </a:r>
            <a:r>
              <a:rPr lang="es-ES" altLang="zh-CN" sz="2000" dirty="0" smtClean="0"/>
              <a:t> </a:t>
            </a:r>
            <a:r>
              <a:rPr lang="es-ES" altLang="zh-CN" sz="2000" dirty="0"/>
              <a:t>[</a:t>
            </a:r>
            <a:r>
              <a:rPr lang="en-US" altLang="zh-CN" sz="2000" i="1" dirty="0"/>
              <a:t>Support for 5WWC Phase 2</a:t>
            </a:r>
            <a:r>
              <a:rPr lang="es-ES" altLang="zh-CN" sz="2000" dirty="0"/>
              <a:t>] </a:t>
            </a:r>
            <a:r>
              <a:rPr lang="es-ES" altLang="zh-CN" sz="2000" dirty="0">
                <a:solidFill>
                  <a:srgbClr val="2A6EA8"/>
                </a:solidFill>
              </a:rPr>
              <a:t>with </a:t>
            </a:r>
            <a:r>
              <a:rPr lang="es-ES" altLang="zh-CN" sz="2000" dirty="0" smtClean="0">
                <a:solidFill>
                  <a:srgbClr val="2A6EA8"/>
                </a:solidFill>
              </a:rPr>
              <a:t>80</a:t>
            </a:r>
            <a:r>
              <a:rPr lang="es-ES" altLang="zh-CN" sz="2000" dirty="0">
                <a:solidFill>
                  <a:srgbClr val="2A6EA8"/>
                </a:solidFill>
              </a:rPr>
              <a:t>% completion</a:t>
            </a:r>
            <a:endParaRPr lang="es-ES" altLang="zh-CN" sz="2000" dirty="0">
              <a:highlight>
                <a:srgbClr val="FFFF00"/>
              </a:highlight>
            </a:endParaRPr>
          </a:p>
          <a:p>
            <a:pPr lvl="1"/>
            <a:r>
              <a:rPr lang="en-US" altLang="zh-CN" sz="1800" dirty="0" smtClean="0"/>
              <a:t>Support the provisioning, storage and policy decision of TNAP IDs.</a:t>
            </a:r>
            <a:endParaRPr lang="en-US" altLang="zh-CN" sz="1800" dirty="0"/>
          </a:p>
          <a:p>
            <a:r>
              <a:rPr lang="en-US" altLang="zh-CN" sz="2000" dirty="0" err="1" smtClean="0"/>
              <a:t>eNSAC</a:t>
            </a:r>
            <a:r>
              <a:rPr lang="es-ES" altLang="zh-CN" sz="2000" dirty="0" smtClean="0"/>
              <a:t> [</a:t>
            </a:r>
            <a:r>
              <a:rPr lang="en-US" altLang="zh-CN" sz="2000" i="1" dirty="0"/>
              <a:t>Enhancement of NSAC for maximum number of UEs with at least one PDU session/PDN connection</a:t>
            </a:r>
            <a:r>
              <a:rPr lang="es-ES" altLang="zh-CN" sz="2000" dirty="0" smtClean="0"/>
              <a:t>] </a:t>
            </a:r>
            <a:r>
              <a:rPr lang="es-ES" altLang="zh-CN" sz="2000" dirty="0">
                <a:solidFill>
                  <a:srgbClr val="2A6EA8"/>
                </a:solidFill>
              </a:rPr>
              <a:t>with </a:t>
            </a:r>
            <a:r>
              <a:rPr lang="es-ES" altLang="zh-CN" sz="2000" dirty="0" smtClean="0">
                <a:solidFill>
                  <a:srgbClr val="2A6EA8"/>
                </a:solidFill>
              </a:rPr>
              <a:t>100</a:t>
            </a:r>
            <a:r>
              <a:rPr lang="es-ES" altLang="zh-CN" sz="2000" dirty="0">
                <a:solidFill>
                  <a:srgbClr val="2A6EA8"/>
                </a:solidFill>
              </a:rPr>
              <a:t>% completion</a:t>
            </a:r>
            <a:endParaRPr lang="es-ES" altLang="zh-CN" sz="2000" dirty="0">
              <a:highlight>
                <a:srgbClr val="FFFF00"/>
              </a:highlight>
            </a:endParaRPr>
          </a:p>
          <a:p>
            <a:pPr lvl="1"/>
            <a:r>
              <a:rPr lang="en-US" altLang="zh-CN" sz="1800" dirty="0"/>
              <a:t>Support the reporting of the new NSAC event “number of UEs with at least one PDU session/PDN connection”.</a:t>
            </a:r>
          </a:p>
          <a:p>
            <a:pPr lvl="1"/>
            <a:endParaRPr lang="en-US" altLang="zh-CN" sz="1800" dirty="0"/>
          </a:p>
          <a:p>
            <a:pPr lvl="1"/>
            <a:endParaRPr lang="en-US" altLang="zh-CN" sz="1800" dirty="0"/>
          </a:p>
          <a:p>
            <a:pPr marL="457200" lvl="1" indent="0">
              <a:buNone/>
            </a:pPr>
            <a:endParaRPr lang="en-US" altLang="zh-CN" sz="1800" dirty="0"/>
          </a:p>
        </p:txBody>
      </p:sp>
    </p:spTree>
    <p:extLst>
      <p:ext uri="{BB962C8B-B14F-4D97-AF65-F5344CB8AC3E}">
        <p14:creationId xmlns:p14="http://schemas.microsoft.com/office/powerpoint/2010/main" val="191389413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35691" y="438698"/>
            <a:ext cx="10515600" cy="1325563"/>
          </a:xfrm>
        </p:spPr>
        <p:txBody>
          <a:bodyPr/>
          <a:lstStyle/>
          <a:p>
            <a:r>
              <a:rPr lang="es-ES" altLang="zh-CN" dirty="0"/>
              <a:t>Release 18 Status                              </a:t>
            </a:r>
            <a:r>
              <a:rPr lang="es-ES" altLang="zh-CN" dirty="0" smtClean="0"/>
              <a:t>(4/8)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1869" y="1764261"/>
            <a:ext cx="11830088" cy="4539712"/>
          </a:xfrm>
        </p:spPr>
        <p:txBody>
          <a:bodyPr/>
          <a:lstStyle/>
          <a:p>
            <a:r>
              <a:rPr lang="en-US" altLang="zh-CN" sz="2000" dirty="0"/>
              <a:t>SEALDD </a:t>
            </a:r>
            <a:r>
              <a:rPr lang="es-ES" altLang="zh-CN" sz="2000" dirty="0"/>
              <a:t>[</a:t>
            </a:r>
            <a:r>
              <a:rPr lang="en-US" altLang="zh-CN" sz="2000" i="1" dirty="0"/>
              <a:t>CT aspects of SEAL data delivery enabler for vertical applications</a:t>
            </a:r>
            <a:r>
              <a:rPr lang="es-ES" altLang="zh-CN" sz="2000" dirty="0"/>
              <a:t>] </a:t>
            </a:r>
            <a:r>
              <a:rPr lang="es-ES" altLang="zh-CN" sz="2000" dirty="0">
                <a:solidFill>
                  <a:srgbClr val="2A6EA8"/>
                </a:solidFill>
              </a:rPr>
              <a:t>with </a:t>
            </a:r>
            <a:r>
              <a:rPr lang="es-ES" altLang="zh-CN" sz="2000" dirty="0" smtClean="0">
                <a:solidFill>
                  <a:srgbClr val="2A6EA8"/>
                </a:solidFill>
              </a:rPr>
              <a:t>50% </a:t>
            </a:r>
            <a:r>
              <a:rPr lang="es-ES" altLang="zh-CN" sz="2000" dirty="0">
                <a:solidFill>
                  <a:srgbClr val="2A6EA8"/>
                </a:solidFill>
              </a:rPr>
              <a:t>completion</a:t>
            </a:r>
            <a:endParaRPr lang="es-ES" altLang="zh-CN" sz="2000" dirty="0">
              <a:highlight>
                <a:srgbClr val="FFFF00"/>
              </a:highlight>
            </a:endParaRPr>
          </a:p>
          <a:p>
            <a:pPr lvl="1">
              <a:spcAft>
                <a:spcPts val="600"/>
              </a:spcAft>
            </a:pPr>
            <a:r>
              <a:rPr lang="fr-FR" altLang="zh-CN" sz="1800" dirty="0"/>
              <a:t>Start the definition of the </a:t>
            </a:r>
            <a:r>
              <a:rPr lang="en-US" altLang="zh-CN" sz="1800" dirty="0" err="1"/>
              <a:t>SDD_RegularTransmission</a:t>
            </a:r>
            <a:r>
              <a:rPr lang="en-US" altLang="zh-CN" sz="1800" dirty="0"/>
              <a:t> and </a:t>
            </a:r>
            <a:r>
              <a:rPr lang="en-US" altLang="zh-CN" sz="1800" dirty="0" err="1"/>
              <a:t>SDD_DDContext</a:t>
            </a:r>
            <a:r>
              <a:rPr lang="en-US" altLang="zh-CN" sz="1800" dirty="0"/>
              <a:t> </a:t>
            </a:r>
            <a:r>
              <a:rPr lang="fr-FR" altLang="zh-CN" sz="1800" dirty="0"/>
              <a:t>APIs.</a:t>
            </a:r>
          </a:p>
          <a:p>
            <a:pPr lvl="1">
              <a:spcAft>
                <a:spcPts val="600"/>
              </a:spcAft>
            </a:pPr>
            <a:r>
              <a:rPr lang="fr-FR" altLang="zh-CN" sz="1800" dirty="0"/>
              <a:t>Progress the definition of the SDD_TransmissionQualityMeasurement API.</a:t>
            </a:r>
          </a:p>
          <a:p>
            <a:pPr lvl="1">
              <a:spcAft>
                <a:spcPts val="600"/>
              </a:spcAft>
            </a:pPr>
            <a:r>
              <a:rPr lang="fr-FR" altLang="zh-CN" sz="1800" dirty="0"/>
              <a:t>An LS is sent to SA6 for further clarifications on </a:t>
            </a:r>
            <a:r>
              <a:rPr lang="en-US" altLang="zh-CN" sz="1800" dirty="0"/>
              <a:t>the definition of the SEALDD APIs and the related procedures.</a:t>
            </a:r>
            <a:endParaRPr lang="en-GB" altLang="zh-CN" sz="1800" dirty="0"/>
          </a:p>
          <a:p>
            <a:r>
              <a:rPr lang="en-US" altLang="zh-CN" sz="2000" dirty="0" smtClean="0"/>
              <a:t>EDGE_Ph2 </a:t>
            </a:r>
            <a:r>
              <a:rPr lang="es-ES" altLang="zh-CN" sz="2000" dirty="0"/>
              <a:t>[</a:t>
            </a:r>
            <a:r>
              <a:rPr lang="en-US" altLang="zh-CN" sz="2000" i="1" dirty="0"/>
              <a:t>CT Aspects of Edge Computing Phase 2</a:t>
            </a:r>
            <a:r>
              <a:rPr lang="es-ES" altLang="zh-CN" sz="2000" dirty="0"/>
              <a:t>]</a:t>
            </a:r>
            <a:r>
              <a:rPr lang="es-ES" altLang="zh-CN" sz="2000" dirty="0">
                <a:solidFill>
                  <a:srgbClr val="2A6EA8"/>
                </a:solidFill>
              </a:rPr>
              <a:t> with </a:t>
            </a:r>
            <a:r>
              <a:rPr lang="es-ES" altLang="zh-CN" sz="2000" dirty="0" smtClean="0">
                <a:solidFill>
                  <a:srgbClr val="2A6EA8"/>
                </a:solidFill>
              </a:rPr>
              <a:t>70% </a:t>
            </a:r>
            <a:r>
              <a:rPr lang="es-ES" altLang="zh-CN" sz="2000" dirty="0">
                <a:solidFill>
                  <a:srgbClr val="2A6EA8"/>
                </a:solidFill>
              </a:rPr>
              <a:t>completion</a:t>
            </a:r>
            <a:endParaRPr lang="es-ES" altLang="zh-CN" sz="2000" dirty="0"/>
          </a:p>
          <a:p>
            <a:pPr lvl="1"/>
            <a:r>
              <a:rPr lang="en-US" altLang="zh-CN" sz="1800" dirty="0" smtClean="0"/>
              <a:t>Corrections for </a:t>
            </a:r>
            <a:r>
              <a:rPr lang="en-US" altLang="zh-CN" sz="1800" dirty="0" err="1"/>
              <a:t>TrafficInfluenceData</a:t>
            </a:r>
            <a:r>
              <a:rPr lang="en-US" altLang="zh-CN" sz="1800" dirty="0"/>
              <a:t> and </a:t>
            </a:r>
            <a:r>
              <a:rPr lang="en-US" altLang="zh-CN" sz="1800" dirty="0" err="1"/>
              <a:t>ECSAddress</a:t>
            </a:r>
            <a:r>
              <a:rPr lang="en-US" altLang="zh-CN" sz="1800" dirty="0"/>
              <a:t> APIs</a:t>
            </a:r>
            <a:endParaRPr lang="en-US" altLang="zh-CN" sz="1800" dirty="0" smtClean="0"/>
          </a:p>
          <a:p>
            <a:pPr lvl="1"/>
            <a:r>
              <a:rPr lang="en-US" altLang="zh-CN" sz="1800" dirty="0"/>
              <a:t>Update the processing of AF requests on PDU Sessions supporting </a:t>
            </a:r>
            <a:r>
              <a:rPr lang="en-US" altLang="zh-CN" sz="1800" dirty="0" smtClean="0"/>
              <a:t>HR-SBO</a:t>
            </a:r>
          </a:p>
          <a:p>
            <a:pPr lvl="1"/>
            <a:r>
              <a:rPr lang="en-US" altLang="zh-CN" sz="1800" dirty="0"/>
              <a:t>Improvement of c</a:t>
            </a:r>
            <a:r>
              <a:rPr lang="en-US" altLang="zh-CN" sz="1800" dirty="0" smtClean="0"/>
              <a:t>ommon </a:t>
            </a:r>
            <a:r>
              <a:rPr lang="en-US" altLang="zh-CN" sz="1800" dirty="0"/>
              <a:t>EAS/DNAI determination for a set of UEs</a:t>
            </a:r>
            <a:endParaRPr lang="en-US" altLang="zh-CN" sz="1800" dirty="0" smtClean="0"/>
          </a:p>
          <a:p>
            <a:r>
              <a:rPr lang="en-US" altLang="zh-CN" sz="2000" dirty="0"/>
              <a:t>GMEC </a:t>
            </a:r>
            <a:r>
              <a:rPr lang="es-ES" altLang="zh-CN" sz="2000" dirty="0"/>
              <a:t>[</a:t>
            </a:r>
            <a:r>
              <a:rPr lang="en-US" altLang="zh-CN" sz="2000" i="1" dirty="0"/>
              <a:t>Generic Group Management, Exposure and Communication Enhancements</a:t>
            </a:r>
            <a:r>
              <a:rPr lang="es-ES" altLang="zh-CN" sz="2000" dirty="0"/>
              <a:t>] </a:t>
            </a:r>
            <a:r>
              <a:rPr lang="es-ES" altLang="zh-CN" sz="2000" dirty="0">
                <a:solidFill>
                  <a:srgbClr val="2A6EA8"/>
                </a:solidFill>
              </a:rPr>
              <a:t>with </a:t>
            </a:r>
            <a:r>
              <a:rPr lang="es-ES" altLang="zh-CN" sz="2000" dirty="0" smtClean="0">
                <a:solidFill>
                  <a:srgbClr val="2A6EA8"/>
                </a:solidFill>
              </a:rPr>
              <a:t>70</a:t>
            </a:r>
            <a:r>
              <a:rPr lang="es-ES" altLang="zh-CN" sz="2000" dirty="0">
                <a:solidFill>
                  <a:srgbClr val="2A6EA8"/>
                </a:solidFill>
              </a:rPr>
              <a:t>% completion</a:t>
            </a:r>
            <a:endParaRPr lang="es-ES" altLang="zh-CN" sz="2000" dirty="0">
              <a:highlight>
                <a:srgbClr val="FFFF00"/>
              </a:highlight>
            </a:endParaRPr>
          </a:p>
          <a:p>
            <a:pPr lvl="1"/>
            <a:r>
              <a:rPr lang="en-GB" altLang="zh-CN" sz="1800" dirty="0"/>
              <a:t>Further progress the definition of the new </a:t>
            </a:r>
            <a:r>
              <a:rPr lang="en-GB" altLang="zh-CN" sz="1800" dirty="0" err="1"/>
              <a:t>GroupParametersProvisioning</a:t>
            </a:r>
            <a:r>
              <a:rPr lang="en-GB" altLang="zh-CN" sz="1800" dirty="0"/>
              <a:t> API to support DNN and S-NSSAI specific Group Parameters provisioning.</a:t>
            </a:r>
          </a:p>
          <a:p>
            <a:pPr lvl="1"/>
            <a:r>
              <a:rPr lang="en-GB" altLang="zh-CN" sz="1800" dirty="0"/>
              <a:t>Support simultaneous </a:t>
            </a:r>
            <a:r>
              <a:rPr lang="en-US" altLang="zh-CN" sz="1800" dirty="0"/>
              <a:t>5G VN group creation and parameters provisioning.</a:t>
            </a:r>
            <a:endParaRPr lang="en-GB" altLang="zh-CN" sz="1800" dirty="0"/>
          </a:p>
          <a:p>
            <a:pPr lvl="1">
              <a:spcAft>
                <a:spcPts val="600"/>
              </a:spcAft>
            </a:pPr>
            <a:r>
              <a:rPr lang="en-US" altLang="zh-CN" sz="1800" dirty="0"/>
              <a:t>Further progress the definition of the functionalities related to traffic characteristics and monitoring of performance characteristics</a:t>
            </a:r>
            <a:r>
              <a:rPr lang="en-GB" altLang="zh-CN" sz="1800" dirty="0"/>
              <a:t>.</a:t>
            </a:r>
          </a:p>
          <a:p>
            <a:pPr lvl="1"/>
            <a:endParaRPr lang="en-US" altLang="zh-CN" sz="1800" dirty="0"/>
          </a:p>
        </p:txBody>
      </p:sp>
    </p:spTree>
    <p:extLst>
      <p:ext uri="{BB962C8B-B14F-4D97-AF65-F5344CB8AC3E}">
        <p14:creationId xmlns:p14="http://schemas.microsoft.com/office/powerpoint/2010/main" val="31145638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(5/8)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90845" y="1760399"/>
            <a:ext cx="11183176" cy="4539712"/>
          </a:xfrm>
        </p:spPr>
        <p:txBody>
          <a:bodyPr/>
          <a:lstStyle/>
          <a:p>
            <a:r>
              <a:rPr lang="en-US" altLang="zh-CN" sz="2000" dirty="0"/>
              <a:t>5MBS_Ph2 </a:t>
            </a:r>
            <a:r>
              <a:rPr lang="es-ES" altLang="zh-CN" sz="2000" dirty="0"/>
              <a:t>[</a:t>
            </a:r>
            <a:r>
              <a:rPr lang="en-US" altLang="zh-CN" sz="2000" i="1" dirty="0"/>
              <a:t>CT aspects for the architectural enhancements for 5G Multicast-Broadcast services Phase 2</a:t>
            </a:r>
            <a:r>
              <a:rPr lang="es-ES" altLang="zh-CN" sz="2000" dirty="0"/>
              <a:t>] </a:t>
            </a:r>
            <a:r>
              <a:rPr lang="es-ES" altLang="zh-CN" sz="2000" dirty="0">
                <a:solidFill>
                  <a:srgbClr val="2A6EA8"/>
                </a:solidFill>
              </a:rPr>
              <a:t>with </a:t>
            </a:r>
            <a:r>
              <a:rPr lang="es-ES" altLang="zh-CN" sz="2000" dirty="0" smtClean="0">
                <a:solidFill>
                  <a:srgbClr val="2A6EA8"/>
                </a:solidFill>
              </a:rPr>
              <a:t>70</a:t>
            </a:r>
            <a:r>
              <a:rPr lang="es-ES" altLang="zh-CN" sz="2000" dirty="0">
                <a:solidFill>
                  <a:srgbClr val="2A6EA8"/>
                </a:solidFill>
              </a:rPr>
              <a:t>% completion</a:t>
            </a:r>
            <a:endParaRPr lang="es-ES" altLang="zh-CN" sz="2000" dirty="0">
              <a:highlight>
                <a:srgbClr val="FFFF00"/>
              </a:highlight>
            </a:endParaRPr>
          </a:p>
          <a:p>
            <a:pPr lvl="1"/>
            <a:r>
              <a:rPr lang="en-US" altLang="zh-CN" sz="1800" dirty="0"/>
              <a:t>Resolve the remaining Editor’s Notes on the support of the Associated Session ID</a:t>
            </a:r>
            <a:r>
              <a:rPr lang="fr-FR" altLang="zh-CN" sz="1800" dirty="0"/>
              <a:t> and further progress the definition of </a:t>
            </a:r>
            <a:r>
              <a:rPr lang="en-US" altLang="zh-CN" sz="1800" dirty="0"/>
              <a:t>MBS group message delivery.</a:t>
            </a:r>
          </a:p>
          <a:p>
            <a:r>
              <a:rPr lang="en-US" altLang="zh-CN" sz="2000" dirty="0" err="1" smtClean="0"/>
              <a:t>AIMLsys</a:t>
            </a:r>
            <a:r>
              <a:rPr lang="en-US" altLang="zh-CN" sz="2000" dirty="0" smtClean="0"/>
              <a:t> </a:t>
            </a:r>
            <a:r>
              <a:rPr lang="es-ES" altLang="zh-CN" sz="2000" dirty="0"/>
              <a:t>[C</a:t>
            </a:r>
            <a:r>
              <a:rPr lang="en-US" altLang="zh-CN" sz="2000" i="1" dirty="0"/>
              <a:t>T aspects of System Support for AI/ML-based Services</a:t>
            </a:r>
            <a:r>
              <a:rPr lang="es-ES" altLang="zh-CN" sz="2000" dirty="0"/>
              <a:t>] </a:t>
            </a:r>
            <a:r>
              <a:rPr lang="es-ES" altLang="zh-CN" sz="2000" dirty="0">
                <a:solidFill>
                  <a:srgbClr val="2A6EA8"/>
                </a:solidFill>
              </a:rPr>
              <a:t>with </a:t>
            </a:r>
            <a:r>
              <a:rPr lang="es-ES" altLang="zh-CN" sz="2000" dirty="0" smtClean="0">
                <a:solidFill>
                  <a:srgbClr val="2A6EA8"/>
                </a:solidFill>
              </a:rPr>
              <a:t>70</a:t>
            </a:r>
            <a:r>
              <a:rPr lang="es-ES" altLang="zh-CN" sz="2000" dirty="0">
                <a:solidFill>
                  <a:srgbClr val="2A6EA8"/>
                </a:solidFill>
              </a:rPr>
              <a:t>% completion</a:t>
            </a:r>
            <a:endParaRPr lang="es-ES" altLang="zh-CN" sz="2000" dirty="0">
              <a:highlight>
                <a:srgbClr val="FFFF00"/>
              </a:highlight>
            </a:endParaRPr>
          </a:p>
          <a:p>
            <a:pPr lvl="1"/>
            <a:r>
              <a:rPr lang="en-US" altLang="zh-CN" sz="1800" dirty="0" smtClean="0"/>
              <a:t>Enhancement of </a:t>
            </a:r>
            <a:r>
              <a:rPr lang="en-US" altLang="zh-CN" sz="1800" dirty="0"/>
              <a:t>Policy Authorization </a:t>
            </a:r>
            <a:r>
              <a:rPr lang="en-US" altLang="zh-CN" sz="1800" dirty="0" smtClean="0"/>
              <a:t>to support the </a:t>
            </a:r>
            <a:r>
              <a:rPr lang="en-US" altLang="zh-CN" sz="1800" dirty="0"/>
              <a:t>QoS Timing </a:t>
            </a:r>
            <a:r>
              <a:rPr lang="en-US" altLang="zh-CN" sz="1800" dirty="0" smtClean="0"/>
              <a:t>info</a:t>
            </a:r>
            <a:endParaRPr lang="en-US" altLang="zh-CN" sz="1800" dirty="0"/>
          </a:p>
          <a:p>
            <a:pPr lvl="1"/>
            <a:r>
              <a:rPr lang="en-US" altLang="zh-CN" sz="1800" dirty="0"/>
              <a:t>Support of the geographical </a:t>
            </a:r>
            <a:r>
              <a:rPr lang="en-US" altLang="zh-CN" sz="1800" dirty="0" smtClean="0"/>
              <a:t>area and</a:t>
            </a:r>
            <a:r>
              <a:rPr lang="en-US" altLang="zh-CN" sz="1800" dirty="0"/>
              <a:t> Application Identifier</a:t>
            </a:r>
            <a:r>
              <a:rPr lang="en-US" altLang="zh-CN" sz="1800" dirty="0" smtClean="0"/>
              <a:t> </a:t>
            </a:r>
            <a:r>
              <a:rPr lang="en-US" altLang="zh-CN" sz="1800" dirty="0"/>
              <a:t>for the PDTQ policy negotiation</a:t>
            </a:r>
            <a:r>
              <a:rPr lang="en-US" altLang="zh-CN" sz="1800" dirty="0" smtClean="0"/>
              <a:t> </a:t>
            </a:r>
            <a:endParaRPr lang="en-US" altLang="zh-CN" sz="1800" dirty="0"/>
          </a:p>
          <a:p>
            <a:pPr lvl="1"/>
            <a:r>
              <a:rPr lang="en-US" altLang="zh-CN" sz="1800" dirty="0" smtClean="0"/>
              <a:t>Improvement of </a:t>
            </a:r>
            <a:r>
              <a:rPr lang="en-US" altLang="zh-CN" sz="1800" dirty="0"/>
              <a:t>End-to-end data volume transfer time analytics</a:t>
            </a:r>
          </a:p>
          <a:p>
            <a:pPr lvl="1"/>
            <a:r>
              <a:rPr lang="en-GB" altLang="zh-CN" sz="1800" dirty="0" smtClean="0"/>
              <a:t>The LS is sent to SA2 for further clarification related to the granularity of the flow information for the list of UEs</a:t>
            </a:r>
            <a:endParaRPr lang="en-GB" altLang="zh-CN" sz="1800" dirty="0"/>
          </a:p>
          <a:p>
            <a:r>
              <a:rPr lang="en-US" altLang="zh-CN" sz="2000" dirty="0"/>
              <a:t>PINAPP </a:t>
            </a:r>
            <a:r>
              <a:rPr lang="es-ES" altLang="zh-CN" sz="2000" dirty="0"/>
              <a:t>[</a:t>
            </a:r>
            <a:r>
              <a:rPr lang="en-US" altLang="zh-CN" sz="2000" i="1" dirty="0"/>
              <a:t>CT aspects of Application layer support for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a:t>
            </a:r>
            <a:r>
              <a:rPr lang="es-ES" altLang="zh-CN" sz="2000" dirty="0" smtClean="0">
                <a:solidFill>
                  <a:srgbClr val="2A6EA8"/>
                </a:solidFill>
              </a:rPr>
              <a:t>30</a:t>
            </a:r>
            <a:r>
              <a:rPr lang="es-ES" altLang="zh-CN" sz="2000" dirty="0">
                <a:solidFill>
                  <a:srgbClr val="2A6EA8"/>
                </a:solidFill>
              </a:rPr>
              <a:t>% completion</a:t>
            </a:r>
            <a:endParaRPr lang="es-ES" altLang="zh-CN" sz="2000" dirty="0">
              <a:highlight>
                <a:srgbClr val="FFFF00"/>
              </a:highlight>
            </a:endParaRPr>
          </a:p>
          <a:p>
            <a:pPr lvl="1"/>
            <a:r>
              <a:rPr lang="en-US" altLang="zh-CN" sz="1800" dirty="0"/>
              <a:t>Definition of the new </a:t>
            </a:r>
            <a:r>
              <a:rPr lang="en-US" altLang="zh-CN" sz="1800" dirty="0" err="1"/>
              <a:t>Ppinserver_ASRegistration</a:t>
            </a:r>
            <a:r>
              <a:rPr lang="en-US" altLang="zh-CN" sz="1800" dirty="0"/>
              <a:t> API and general clauses for TS </a:t>
            </a:r>
            <a:r>
              <a:rPr lang="en-US" altLang="zh-CN" sz="1800" dirty="0" smtClean="0"/>
              <a:t>29.583</a:t>
            </a:r>
            <a:endParaRPr lang="en-GB" altLang="zh-CN" sz="1800" dirty="0"/>
          </a:p>
          <a:p>
            <a:pPr marL="457200" lvl="1" indent="0">
              <a:spcAft>
                <a:spcPts val="600"/>
              </a:spcAft>
              <a:buNone/>
            </a:pPr>
            <a:endParaRPr lang="es-ES" altLang="zh-CN" sz="1800" dirty="0"/>
          </a:p>
          <a:p>
            <a:pPr lvl="1"/>
            <a:endParaRPr lang="en-US" altLang="zh-CN" sz="1800" dirty="0"/>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67223922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43526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a:t>
            </a:r>
            <a:r>
              <a:rPr lang="fr-FR" altLang="en-US" sz="1800" dirty="0" smtClean="0"/>
              <a:t>Yan </a:t>
            </a:r>
            <a:r>
              <a:rPr lang="en-US" altLang="en-US" sz="1800" b="1" dirty="0" smtClean="0"/>
              <a:t>(re-elected in CT3#129)</a:t>
            </a:r>
            <a:endParaRPr lang="fr-FR" altLang="en-US" sz="1800" b="1" dirty="0"/>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a:t>
            </a:r>
            <a:r>
              <a:rPr lang="fr-FR" altLang="en-US" sz="1800" dirty="0" smtClean="0"/>
              <a:t>Tangudu </a:t>
            </a:r>
            <a:r>
              <a:rPr lang="en-US" altLang="en-US" sz="1800" b="1" dirty="0"/>
              <a:t>(re-elected in CT3#129)</a:t>
            </a:r>
            <a:endParaRPr lang="fr-FR" altLang="en-US" sz="1800" b="1" dirty="0"/>
          </a:p>
          <a:p>
            <a:pPr>
              <a:lnSpc>
                <a:spcPct val="100000"/>
              </a:lnSpc>
              <a:spcBef>
                <a:spcPct val="0"/>
              </a:spcBef>
              <a:buFontTx/>
              <a:buNone/>
            </a:pPr>
            <a:r>
              <a:rPr lang="fr-FR" altLang="en-US" sz="1800" dirty="0" smtClean="0"/>
              <a:t>CT3 </a:t>
            </a:r>
            <a:r>
              <a:rPr lang="fr-FR" altLang="en-US" sz="1800" dirty="0"/>
              <a:t>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a:t>
            </a:r>
            <a:r>
              <a:rPr lang="fr-FR" altLang="en-US" sz="1800" dirty="0" smtClean="0"/>
              <a:t>Fernández </a:t>
            </a:r>
            <a:r>
              <a:rPr lang="en-US" altLang="en-US" sz="1800" b="1" dirty="0"/>
              <a:t>(re-elected in CT3#129)</a:t>
            </a:r>
            <a:endParaRPr lang="fr-FR" altLang="en-US" sz="1800" b="1" dirty="0"/>
          </a:p>
          <a:p>
            <a:pPr>
              <a:lnSpc>
                <a:spcPct val="100000"/>
              </a:lnSpc>
              <a:spcBef>
                <a:spcPct val="0"/>
              </a:spcBef>
              <a:buNone/>
            </a:pPr>
            <a:r>
              <a:rPr lang="fr-FR" altLang="en-US" sz="1800" dirty="0" smtClean="0"/>
              <a:t>CT3 </a:t>
            </a:r>
            <a:r>
              <a:rPr lang="fr-FR" altLang="en-US" sz="1800" dirty="0"/>
              <a:t>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(6/8)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70" y="1788973"/>
            <a:ext cx="11183176" cy="4784821"/>
          </a:xfrm>
        </p:spPr>
        <p:txBody>
          <a:bodyPr/>
          <a:lstStyle/>
          <a:p>
            <a:r>
              <a:rPr lang="en-US" altLang="zh-CN" sz="2000" dirty="0" smtClean="0"/>
              <a:t>XRM </a:t>
            </a:r>
            <a:r>
              <a:rPr lang="es-ES" altLang="zh-CN" sz="2000" dirty="0"/>
              <a:t>[</a:t>
            </a:r>
            <a:r>
              <a:rPr lang="en-US" altLang="zh-CN" sz="2000" i="1" dirty="0"/>
              <a:t>Architecture Enhancements for XR and media services</a:t>
            </a:r>
            <a:r>
              <a:rPr lang="es-ES" altLang="zh-CN" sz="2000" dirty="0"/>
              <a:t>]</a:t>
            </a:r>
            <a:r>
              <a:rPr lang="es-ES" altLang="zh-CN" sz="2000" dirty="0">
                <a:solidFill>
                  <a:srgbClr val="2A6EA8"/>
                </a:solidFill>
              </a:rPr>
              <a:t> with </a:t>
            </a:r>
            <a:r>
              <a:rPr lang="es-ES" altLang="zh-CN" sz="2000" dirty="0" smtClean="0">
                <a:solidFill>
                  <a:srgbClr val="2A6EA8"/>
                </a:solidFill>
              </a:rPr>
              <a:t>75</a:t>
            </a:r>
            <a:r>
              <a:rPr lang="es-ES" altLang="zh-CN" sz="2000" dirty="0">
                <a:solidFill>
                  <a:srgbClr val="2A6EA8"/>
                </a:solidFill>
              </a:rPr>
              <a:t>% completion</a:t>
            </a:r>
            <a:endParaRPr lang="es-ES" altLang="zh-CN" sz="2000" dirty="0"/>
          </a:p>
          <a:p>
            <a:pPr lvl="1"/>
            <a:r>
              <a:rPr lang="en-US" altLang="zh-CN" sz="1800" dirty="0" smtClean="0"/>
              <a:t>Enhancement of </a:t>
            </a:r>
            <a:r>
              <a:rPr lang="en-US" altLang="zh-CN" sz="1800" dirty="0" err="1" smtClean="0"/>
              <a:t>QoS</a:t>
            </a:r>
            <a:r>
              <a:rPr lang="en-US" altLang="zh-CN" sz="1800" dirty="0" smtClean="0"/>
              <a:t> monitoring to support data rate, congestion, Packet Delay Variation and round-trip delay over two </a:t>
            </a:r>
            <a:r>
              <a:rPr lang="en-US" altLang="zh-CN" sz="1800" dirty="0" err="1" smtClean="0"/>
              <a:t>QoS</a:t>
            </a:r>
            <a:r>
              <a:rPr lang="en-US" altLang="zh-CN" sz="1800" dirty="0" smtClean="0"/>
              <a:t> flows monitoring and reporting</a:t>
            </a:r>
          </a:p>
          <a:p>
            <a:pPr lvl="1"/>
            <a:r>
              <a:rPr lang="en-US" altLang="zh-CN" sz="1800" dirty="0" smtClean="0"/>
              <a:t>Enhancement of direct event notification of PCF</a:t>
            </a:r>
          </a:p>
          <a:p>
            <a:pPr lvl="1"/>
            <a:r>
              <a:rPr lang="en-US" altLang="zh-CN" sz="1800" dirty="0" smtClean="0"/>
              <a:t>Support of the End of Data Burst Indication</a:t>
            </a:r>
          </a:p>
          <a:p>
            <a:pPr lvl="1"/>
            <a:r>
              <a:rPr lang="en-US" altLang="zh-CN" sz="1800" dirty="0" smtClean="0"/>
              <a:t>The LS is sent to SA2 for further clarification related to enhancement of </a:t>
            </a:r>
            <a:r>
              <a:rPr lang="en-US" altLang="zh-CN" sz="1800" dirty="0" err="1" smtClean="0"/>
              <a:t>QoS</a:t>
            </a:r>
            <a:r>
              <a:rPr lang="en-US" altLang="zh-CN" sz="1800" dirty="0" smtClean="0"/>
              <a:t> monitoring</a:t>
            </a:r>
          </a:p>
          <a:p>
            <a:r>
              <a:rPr lang="en-US" altLang="zh-CN" sz="2000" dirty="0" smtClean="0"/>
              <a:t>eNA_Ph3</a:t>
            </a:r>
            <a:r>
              <a:rPr lang="es-ES" altLang="zh-CN" sz="2000" dirty="0" smtClean="0"/>
              <a:t> [</a:t>
            </a:r>
            <a:r>
              <a:rPr lang="en-US" altLang="zh-CN" sz="2000" i="1" dirty="0" smtClean="0"/>
              <a:t>Enablers for Network Automation for 5G - phase 3</a:t>
            </a:r>
            <a:r>
              <a:rPr lang="es-ES" altLang="zh-CN" sz="2000" dirty="0" smtClean="0"/>
              <a:t>] </a:t>
            </a:r>
            <a:r>
              <a:rPr lang="es-ES" altLang="zh-CN" sz="2000" dirty="0" smtClean="0">
                <a:solidFill>
                  <a:srgbClr val="2A6EA8"/>
                </a:solidFill>
              </a:rPr>
              <a:t>with 75% completion</a:t>
            </a:r>
            <a:endParaRPr lang="es-ES" altLang="zh-CN" sz="2000" dirty="0" smtClean="0">
              <a:highlight>
                <a:srgbClr val="FFFF00"/>
              </a:highlight>
            </a:endParaRPr>
          </a:p>
          <a:p>
            <a:pPr lvl="1"/>
            <a:r>
              <a:rPr lang="en-US" altLang="zh-CN" sz="1800" dirty="0" smtClean="0"/>
              <a:t>Enhancement </a:t>
            </a:r>
            <a:r>
              <a:rPr lang="en-US" altLang="zh-CN" sz="1800" dirty="0"/>
              <a:t>of Redundant Transmission </a:t>
            </a:r>
            <a:r>
              <a:rPr lang="en-US" altLang="zh-CN" sz="1800" dirty="0" smtClean="0"/>
              <a:t>Experience and </a:t>
            </a:r>
            <a:r>
              <a:rPr lang="en-US" altLang="zh-CN" sz="1800" dirty="0"/>
              <a:t>QoS sustainability </a:t>
            </a:r>
            <a:r>
              <a:rPr lang="en-US" altLang="zh-CN" sz="1800" dirty="0" smtClean="0"/>
              <a:t>analytics</a:t>
            </a:r>
          </a:p>
          <a:p>
            <a:pPr lvl="1"/>
            <a:r>
              <a:rPr lang="en-US" altLang="zh-CN" sz="1800" dirty="0"/>
              <a:t>Improvement of analytics and ML model accuracy</a:t>
            </a:r>
          </a:p>
          <a:p>
            <a:pPr lvl="1"/>
            <a:r>
              <a:rPr lang="en-US" altLang="zh-CN" sz="1800" dirty="0" smtClean="0"/>
              <a:t>Improvement of </a:t>
            </a:r>
            <a:r>
              <a:rPr lang="en-US" altLang="zh-CN" sz="1800" dirty="0"/>
              <a:t>Federated </a:t>
            </a:r>
            <a:r>
              <a:rPr lang="en-US" altLang="zh-CN" sz="1800" dirty="0" smtClean="0"/>
              <a:t>Learning procedure and related </a:t>
            </a:r>
            <a:r>
              <a:rPr lang="en-US" altLang="zh-CN" sz="1800" dirty="0" err="1" smtClean="0"/>
              <a:t>MLModelTraining</a:t>
            </a:r>
            <a:r>
              <a:rPr lang="en-US" altLang="zh-CN" sz="1800" dirty="0" smtClean="0"/>
              <a:t> service</a:t>
            </a:r>
            <a:endParaRPr lang="en-US" altLang="zh-CN" sz="1800" dirty="0"/>
          </a:p>
          <a:p>
            <a:pPr lvl="1"/>
            <a:r>
              <a:rPr lang="en-US" altLang="zh-CN" sz="1800" dirty="0"/>
              <a:t>Support </a:t>
            </a:r>
            <a:r>
              <a:rPr lang="en-US" altLang="zh-CN" sz="1800" dirty="0" smtClean="0"/>
              <a:t>of </a:t>
            </a:r>
            <a:r>
              <a:rPr lang="en-US" altLang="zh-CN" sz="1800" dirty="0"/>
              <a:t>Movement </a:t>
            </a:r>
            <a:r>
              <a:rPr lang="en-US" altLang="zh-CN" sz="1800" dirty="0" err="1" smtClean="0"/>
              <a:t>Behaviour</a:t>
            </a:r>
            <a:r>
              <a:rPr lang="en-US" altLang="zh-CN" sz="1800" dirty="0" smtClean="0"/>
              <a:t> and Location </a:t>
            </a:r>
            <a:r>
              <a:rPr lang="en-US" altLang="zh-CN" sz="1800" dirty="0"/>
              <a:t>Accuracy</a:t>
            </a:r>
            <a:r>
              <a:rPr lang="en-US" altLang="zh-CN" sz="1800" dirty="0" smtClean="0"/>
              <a:t> analytics IDs</a:t>
            </a:r>
            <a:endParaRPr lang="en-US" altLang="zh-CN" sz="1800" dirty="0"/>
          </a:p>
          <a:p>
            <a:pPr lvl="1"/>
            <a:r>
              <a:rPr lang="en-US" altLang="zh-CN" sz="1800" dirty="0" smtClean="0"/>
              <a:t>Support of </a:t>
            </a:r>
            <a:r>
              <a:rPr lang="en-US" altLang="zh-CN" sz="1800" dirty="0"/>
              <a:t>Storage of ML models in </a:t>
            </a:r>
            <a:r>
              <a:rPr lang="en-US" altLang="zh-CN" sz="1800" dirty="0" smtClean="0"/>
              <a:t>ADRF</a:t>
            </a:r>
            <a:endParaRPr lang="en-US" altLang="zh-CN" sz="1800" dirty="0"/>
          </a:p>
        </p:txBody>
      </p:sp>
    </p:spTree>
    <p:extLst>
      <p:ext uri="{BB962C8B-B14F-4D97-AF65-F5344CB8AC3E}">
        <p14:creationId xmlns:p14="http://schemas.microsoft.com/office/powerpoint/2010/main" val="2608941717"/>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(7/8)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69" y="1756022"/>
            <a:ext cx="11553879" cy="4539712"/>
          </a:xfrm>
        </p:spPr>
        <p:txBody>
          <a:bodyPr/>
          <a:lstStyle/>
          <a:p>
            <a:r>
              <a:rPr lang="en-US" altLang="zh-CN" sz="2000" dirty="0" smtClean="0"/>
              <a:t>PIN </a:t>
            </a:r>
            <a:r>
              <a:rPr lang="es-ES" altLang="zh-CN" sz="2000" dirty="0"/>
              <a:t>[</a:t>
            </a:r>
            <a:r>
              <a:rPr lang="en-US" altLang="zh-CN" sz="2000" i="1" dirty="0"/>
              <a:t>CT aspects of Personal </a:t>
            </a:r>
            <a:r>
              <a:rPr lang="en-US" altLang="zh-CN" sz="2000" i="1" dirty="0" err="1"/>
              <a:t>IoT</a:t>
            </a:r>
            <a:r>
              <a:rPr lang="en-US" altLang="zh-CN" sz="2000" i="1" dirty="0"/>
              <a:t> Network</a:t>
            </a:r>
            <a:r>
              <a:rPr lang="es-ES" altLang="zh-CN" sz="2000" dirty="0"/>
              <a:t>] </a:t>
            </a:r>
            <a:r>
              <a:rPr lang="es-ES" altLang="zh-CN" sz="2000" dirty="0">
                <a:solidFill>
                  <a:srgbClr val="2A6EA8"/>
                </a:solidFill>
              </a:rPr>
              <a:t>with </a:t>
            </a:r>
            <a:r>
              <a:rPr lang="es-ES" altLang="zh-CN" sz="2000" dirty="0" smtClean="0">
                <a:solidFill>
                  <a:srgbClr val="2A6EA8"/>
                </a:solidFill>
              </a:rPr>
              <a:t>65% </a:t>
            </a:r>
            <a:r>
              <a:rPr lang="es-ES" altLang="zh-CN" sz="2000" dirty="0">
                <a:solidFill>
                  <a:srgbClr val="2A6EA8"/>
                </a:solidFill>
              </a:rPr>
              <a:t>completion</a:t>
            </a:r>
            <a:endParaRPr lang="es-ES" altLang="zh-CN" sz="2000" dirty="0">
              <a:highlight>
                <a:srgbClr val="FFFF00"/>
              </a:highlight>
            </a:endParaRPr>
          </a:p>
          <a:p>
            <a:pPr lvl="1">
              <a:spcAft>
                <a:spcPts val="600"/>
              </a:spcAft>
            </a:pPr>
            <a:r>
              <a:rPr lang="en-US" altLang="zh-CN" sz="1800" dirty="0"/>
              <a:t>Handling of Packet Delay Budget for PIN scenarios</a:t>
            </a:r>
            <a:r>
              <a:rPr lang="en-US" altLang="zh-CN" sz="1800" dirty="0" smtClean="0"/>
              <a:t>.</a:t>
            </a:r>
            <a:r>
              <a:rPr lang="en-GB" altLang="zh-CN" sz="1800" dirty="0" smtClean="0"/>
              <a:t> </a:t>
            </a:r>
          </a:p>
          <a:p>
            <a:r>
              <a:rPr lang="en-US" altLang="zh-CN" sz="2000" dirty="0"/>
              <a:t>UPEAS </a:t>
            </a:r>
            <a:r>
              <a:rPr lang="es-ES" altLang="zh-CN" sz="2000" dirty="0"/>
              <a:t>[</a:t>
            </a:r>
            <a:r>
              <a:rPr lang="en-US" altLang="zh-CN" sz="2000" i="1" dirty="0"/>
              <a:t>CT aspects of UPF enhancement for exposure and SBA</a:t>
            </a:r>
            <a:r>
              <a:rPr lang="es-ES" altLang="zh-CN" sz="2000" dirty="0"/>
              <a:t>] </a:t>
            </a:r>
            <a:r>
              <a:rPr lang="es-ES" altLang="zh-CN" sz="2000" dirty="0">
                <a:solidFill>
                  <a:srgbClr val="2A6EA8"/>
                </a:solidFill>
              </a:rPr>
              <a:t>with </a:t>
            </a:r>
            <a:r>
              <a:rPr lang="es-ES" altLang="zh-CN" sz="2000" dirty="0" smtClean="0">
                <a:solidFill>
                  <a:srgbClr val="2A6EA8"/>
                </a:solidFill>
              </a:rPr>
              <a:t>95% </a:t>
            </a:r>
            <a:r>
              <a:rPr lang="es-ES" altLang="zh-CN" sz="2000" dirty="0">
                <a:solidFill>
                  <a:srgbClr val="2A6EA8"/>
                </a:solidFill>
              </a:rPr>
              <a:t>completion</a:t>
            </a:r>
            <a:endParaRPr lang="es-ES" altLang="zh-CN" sz="2000" dirty="0">
              <a:highlight>
                <a:srgbClr val="FFFF00"/>
              </a:highlight>
            </a:endParaRPr>
          </a:p>
          <a:p>
            <a:pPr lvl="1"/>
            <a:r>
              <a:rPr lang="en-US" altLang="zh-CN" sz="1800" dirty="0" smtClean="0"/>
              <a:t>Definition of </a:t>
            </a:r>
            <a:r>
              <a:rPr lang="en-US" altLang="zh-CN" sz="1800" dirty="0" err="1" smtClean="0"/>
              <a:t>Nnef_DNAIMapping</a:t>
            </a:r>
            <a:r>
              <a:rPr lang="en-US" altLang="zh-CN" sz="1800" dirty="0" smtClean="0"/>
              <a:t> API for NEF southbound</a:t>
            </a:r>
            <a:endParaRPr lang="en-GB" altLang="zh-CN" sz="1800" dirty="0" smtClean="0"/>
          </a:p>
          <a:p>
            <a:pPr lvl="1"/>
            <a:r>
              <a:rPr lang="en-US" altLang="zh-CN" sz="1800" dirty="0" smtClean="0"/>
              <a:t>Support of UPF as </a:t>
            </a:r>
            <a:r>
              <a:rPr lang="en-US" altLang="zh-CN" sz="1800" dirty="0"/>
              <a:t>the possible data sources for analytics</a:t>
            </a:r>
            <a:endParaRPr lang="en-GB" altLang="zh-CN" sz="1800" dirty="0"/>
          </a:p>
          <a:p>
            <a:r>
              <a:rPr lang="en-US" altLang="zh-CN" sz="2000" dirty="0" smtClean="0"/>
              <a:t>NG_RTC </a:t>
            </a:r>
            <a:r>
              <a:rPr lang="es-ES" altLang="zh-CN" sz="2000" dirty="0" smtClean="0"/>
              <a:t>[</a:t>
            </a:r>
            <a:r>
              <a:rPr lang="en-US" altLang="zh-CN" sz="2000" i="1" dirty="0"/>
              <a:t>CT aspects of Next Generation Real time Communication services</a:t>
            </a:r>
            <a:r>
              <a:rPr lang="es-ES" altLang="zh-CN" sz="2000" dirty="0" smtClean="0"/>
              <a:t>] </a:t>
            </a:r>
            <a:r>
              <a:rPr lang="es-ES" altLang="zh-CN" sz="2000" dirty="0">
                <a:solidFill>
                  <a:srgbClr val="2A6EA8"/>
                </a:solidFill>
              </a:rPr>
              <a:t>with 90% completion</a:t>
            </a:r>
            <a:endParaRPr lang="es-ES" altLang="zh-CN" sz="2000" dirty="0">
              <a:highlight>
                <a:srgbClr val="FFFF00"/>
              </a:highlight>
            </a:endParaRPr>
          </a:p>
          <a:p>
            <a:pPr lvl="1"/>
            <a:r>
              <a:rPr lang="zh-CN" altLang="zh-CN" sz="1800" dirty="0">
                <a:solidFill>
                  <a:srgbClr val="7030A0"/>
                </a:solidFill>
              </a:rPr>
              <a:t> </a:t>
            </a:r>
            <a:r>
              <a:rPr lang="en-US" altLang="zh-CN" sz="1800" dirty="0"/>
              <a:t>Data </a:t>
            </a:r>
            <a:r>
              <a:rPr lang="en-US" altLang="zh-CN" sz="1800" dirty="0" smtClean="0"/>
              <a:t>channel protocol stack </a:t>
            </a:r>
            <a:r>
              <a:rPr lang="en-US" altLang="zh-CN" sz="1800" dirty="0"/>
              <a:t>update for N5 </a:t>
            </a:r>
            <a:r>
              <a:rPr lang="en-US" altLang="zh-CN" sz="1800" dirty="0" smtClean="0"/>
              <a:t>interface, like UDP/DTLS/SCTP.</a:t>
            </a:r>
            <a:endParaRPr lang="en-GB" altLang="zh-CN" sz="1800" dirty="0"/>
          </a:p>
          <a:p>
            <a:r>
              <a:rPr lang="en-US" altLang="zh-CN" sz="2000" dirty="0"/>
              <a:t>UAS_Ph2 </a:t>
            </a:r>
            <a:r>
              <a:rPr lang="es-ES" altLang="zh-CN" sz="2000" dirty="0"/>
              <a:t>[</a:t>
            </a:r>
            <a:r>
              <a:rPr lang="en-US" altLang="zh-CN" sz="2000" i="1" dirty="0"/>
              <a:t>CT Aspect of Further Architecture Enhancement for UAV and UAM</a:t>
            </a:r>
            <a:r>
              <a:rPr lang="es-ES" altLang="zh-CN" sz="2000" dirty="0"/>
              <a:t>] </a:t>
            </a:r>
            <a:r>
              <a:rPr lang="es-ES" altLang="zh-CN" sz="2000" dirty="0">
                <a:solidFill>
                  <a:srgbClr val="2A6EA8"/>
                </a:solidFill>
              </a:rPr>
              <a:t>with </a:t>
            </a:r>
            <a:r>
              <a:rPr lang="es-ES" altLang="zh-CN" sz="2000" dirty="0" smtClean="0">
                <a:solidFill>
                  <a:srgbClr val="2A6EA8"/>
                </a:solidFill>
              </a:rPr>
              <a:t>60</a:t>
            </a:r>
            <a:r>
              <a:rPr lang="es-ES" altLang="zh-CN" sz="2000" dirty="0">
                <a:solidFill>
                  <a:srgbClr val="2A6EA8"/>
                </a:solidFill>
              </a:rPr>
              <a:t>% completion</a:t>
            </a:r>
            <a:endParaRPr lang="es-ES" altLang="zh-CN" sz="2000" dirty="0">
              <a:highlight>
                <a:srgbClr val="FFFF00"/>
              </a:highlight>
            </a:endParaRPr>
          </a:p>
          <a:p>
            <a:pPr lvl="1"/>
            <a:r>
              <a:rPr lang="en-US" altLang="zh-CN" sz="1800" dirty="0" smtClean="0"/>
              <a:t>Fix the open issues for A2X communication.</a:t>
            </a:r>
            <a:r>
              <a:rPr lang="en-GB" altLang="zh-CN" sz="1800" dirty="0" smtClean="0"/>
              <a:t> </a:t>
            </a:r>
          </a:p>
          <a:p>
            <a:pPr lvl="1"/>
            <a:r>
              <a:rPr lang="en-US" altLang="zh-CN" sz="1800" dirty="0"/>
              <a:t>Support of A2X policy provisioning for A2X communication over </a:t>
            </a:r>
            <a:r>
              <a:rPr lang="en-US" altLang="zh-CN" sz="1800" dirty="0" err="1"/>
              <a:t>Uu</a:t>
            </a:r>
            <a:r>
              <a:rPr lang="en-US" altLang="zh-CN" sz="1800" dirty="0"/>
              <a:t> reference point</a:t>
            </a:r>
            <a:endParaRPr lang="en-GB" altLang="zh-CN" sz="1800" dirty="0"/>
          </a:p>
          <a:p>
            <a:r>
              <a:rPr lang="en-US" altLang="zh-CN" sz="2000" dirty="0" err="1" smtClean="0"/>
              <a:t>Ranging_SL</a:t>
            </a:r>
            <a:r>
              <a:rPr lang="en-US" altLang="zh-CN" sz="2000" dirty="0" smtClean="0"/>
              <a:t> </a:t>
            </a:r>
            <a:r>
              <a:rPr lang="es-ES" altLang="zh-CN" sz="2000" dirty="0" smtClean="0"/>
              <a:t>[</a:t>
            </a:r>
            <a:r>
              <a:rPr lang="en-US" altLang="zh-CN" sz="2000" i="1" dirty="0"/>
              <a:t>CT aspects of Ranging based services and </a:t>
            </a:r>
            <a:r>
              <a:rPr lang="en-US" altLang="zh-CN" sz="2000" i="1" dirty="0" err="1"/>
              <a:t>sidelink</a:t>
            </a:r>
            <a:r>
              <a:rPr lang="en-US" altLang="zh-CN" sz="2000" i="1" dirty="0"/>
              <a:t> positioning</a:t>
            </a:r>
            <a:r>
              <a:rPr lang="es-ES" altLang="zh-CN" sz="2000" dirty="0" smtClean="0"/>
              <a:t>] </a:t>
            </a:r>
            <a:r>
              <a:rPr lang="es-ES" altLang="zh-CN" sz="2000" dirty="0">
                <a:solidFill>
                  <a:srgbClr val="2A6EA8"/>
                </a:solidFill>
              </a:rPr>
              <a:t>with </a:t>
            </a:r>
            <a:r>
              <a:rPr lang="es-ES" altLang="zh-CN" sz="2000" dirty="0" smtClean="0">
                <a:solidFill>
                  <a:srgbClr val="2A6EA8"/>
                </a:solidFill>
              </a:rPr>
              <a:t>60</a:t>
            </a:r>
            <a:r>
              <a:rPr lang="es-ES" altLang="zh-CN" sz="2000" dirty="0">
                <a:solidFill>
                  <a:srgbClr val="2A6EA8"/>
                </a:solidFill>
              </a:rPr>
              <a:t>% completion</a:t>
            </a:r>
            <a:endParaRPr lang="es-ES" altLang="zh-CN" sz="2000" dirty="0">
              <a:highlight>
                <a:srgbClr val="FFFF00"/>
              </a:highlight>
            </a:endParaRPr>
          </a:p>
          <a:p>
            <a:pPr lvl="1">
              <a:spcAft>
                <a:spcPts val="600"/>
              </a:spcAft>
            </a:pPr>
            <a:r>
              <a:rPr lang="en-US" altLang="zh-CN" sz="1800" dirty="0" smtClean="0"/>
              <a:t>Support the </a:t>
            </a:r>
            <a:r>
              <a:rPr lang="en-GB" altLang="zh-CN" sz="1800" dirty="0"/>
              <a:t>AF-based service parameter provisioning for Ranging/SL Positioning</a:t>
            </a:r>
            <a:r>
              <a:rPr lang="en-US" altLang="zh-CN" sz="1800" dirty="0" smtClean="0"/>
              <a:t>.</a:t>
            </a:r>
            <a:r>
              <a:rPr lang="en-GB" altLang="zh-CN" sz="1800" dirty="0" smtClean="0"/>
              <a:t> </a:t>
            </a:r>
          </a:p>
          <a:p>
            <a:pPr lvl="1">
              <a:spcAft>
                <a:spcPts val="600"/>
              </a:spcAft>
            </a:pPr>
            <a:r>
              <a:rPr lang="en-GB" altLang="zh-CN" sz="1800" dirty="0" smtClean="0"/>
              <a:t>Enhancement of location exposure to support the </a:t>
            </a:r>
            <a:r>
              <a:rPr lang="en-GB" altLang="zh-CN" sz="1800" dirty="0" err="1" smtClean="0"/>
              <a:t>Ranging_SL</a:t>
            </a:r>
            <a:r>
              <a:rPr lang="en-GB" altLang="zh-CN" sz="1800" dirty="0" smtClean="0"/>
              <a:t> feature</a:t>
            </a: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2417062781"/>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a:t>
            </a:r>
            <a:r>
              <a:rPr lang="es-ES" altLang="zh-CN" dirty="0" smtClean="0"/>
              <a:t>(8/8)</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300369" y="1756022"/>
            <a:ext cx="11553879" cy="4539712"/>
          </a:xfrm>
        </p:spPr>
        <p:txBody>
          <a:bodyPr/>
          <a:lstStyle/>
          <a:p>
            <a:r>
              <a:rPr lang="en-US" altLang="zh-CN" sz="2000" dirty="0" smtClean="0"/>
              <a:t>eNS_Ph3 </a:t>
            </a:r>
            <a:r>
              <a:rPr lang="es-ES" altLang="zh-CN" sz="2000" dirty="0"/>
              <a:t>[</a:t>
            </a:r>
            <a:r>
              <a:rPr lang="en-US" altLang="zh-CN" sz="2000" i="1" dirty="0"/>
              <a:t>Stage 3 of Network Slicing Phase 3</a:t>
            </a:r>
            <a:r>
              <a:rPr lang="es-ES" altLang="zh-CN" sz="2000" dirty="0"/>
              <a:t>] </a:t>
            </a:r>
            <a:r>
              <a:rPr lang="es-ES" altLang="zh-CN" sz="2000" dirty="0">
                <a:solidFill>
                  <a:srgbClr val="2A6EA8"/>
                </a:solidFill>
              </a:rPr>
              <a:t>with </a:t>
            </a:r>
            <a:r>
              <a:rPr lang="es-ES" altLang="zh-CN" sz="2000" dirty="0" smtClean="0">
                <a:solidFill>
                  <a:srgbClr val="2A6EA8"/>
                </a:solidFill>
              </a:rPr>
              <a:t>70</a:t>
            </a:r>
            <a:r>
              <a:rPr lang="es-ES" altLang="zh-CN" sz="2000" dirty="0">
                <a:solidFill>
                  <a:srgbClr val="2A6EA8"/>
                </a:solidFill>
              </a:rPr>
              <a:t>% completion</a:t>
            </a:r>
            <a:endParaRPr lang="es-ES" altLang="zh-CN" sz="2000" dirty="0">
              <a:highlight>
                <a:srgbClr val="FFFF00"/>
              </a:highlight>
            </a:endParaRPr>
          </a:p>
          <a:p>
            <a:pPr lvl="1">
              <a:spcAft>
                <a:spcPts val="600"/>
              </a:spcAft>
            </a:pPr>
            <a:r>
              <a:rPr lang="en-US" altLang="zh-CN" sz="1800" dirty="0"/>
              <a:t>Defining the new PCRTs to support partial Network Slice support in a Registration Area.</a:t>
            </a:r>
            <a:r>
              <a:rPr lang="en-GB" altLang="zh-CN" sz="1800" dirty="0"/>
              <a:t> </a:t>
            </a:r>
          </a:p>
          <a:p>
            <a:pPr lvl="1">
              <a:spcAft>
                <a:spcPts val="600"/>
              </a:spcAft>
            </a:pPr>
            <a:r>
              <a:rPr lang="fr-FR" altLang="zh-CN" sz="1800" dirty="0"/>
              <a:t>F</a:t>
            </a:r>
            <a:r>
              <a:rPr lang="en-US" altLang="zh-CN" sz="1800" dirty="0" err="1"/>
              <a:t>urther</a:t>
            </a:r>
            <a:r>
              <a:rPr lang="en-US" altLang="zh-CN" sz="1800" dirty="0"/>
              <a:t> progress the definition of Network Slice Replacement and Network Slice Usage Control functionalities.</a:t>
            </a:r>
            <a:endParaRPr lang="en-GB" altLang="zh-CN" sz="1800" dirty="0"/>
          </a:p>
          <a:p>
            <a:pPr lvl="1">
              <a:spcAft>
                <a:spcPts val="600"/>
              </a:spcAft>
            </a:pPr>
            <a:r>
              <a:rPr lang="en-GB" altLang="zh-CN" sz="1800" dirty="0"/>
              <a:t>Support of </a:t>
            </a:r>
            <a:r>
              <a:rPr lang="en-US" altLang="zh-CN" sz="1800" dirty="0"/>
              <a:t>Network Slice Usage Control parameters provisioning.</a:t>
            </a:r>
          </a:p>
          <a:p>
            <a:r>
              <a:rPr lang="en-US" altLang="zh-CN" sz="2000" dirty="0" smtClean="0"/>
              <a:t>TEI18_SLAMUP </a:t>
            </a:r>
            <a:r>
              <a:rPr lang="es-ES" altLang="zh-CN" sz="2000" dirty="0" smtClean="0"/>
              <a:t>[</a:t>
            </a:r>
            <a:r>
              <a:rPr lang="en-US" altLang="zh-CN" sz="2000" i="1" dirty="0"/>
              <a:t>CT aspects on Spending Limits for AM and UE Policies in the 5GC</a:t>
            </a:r>
            <a:r>
              <a:rPr lang="es-ES" altLang="zh-CN" sz="2000" dirty="0" smtClean="0"/>
              <a:t>] </a:t>
            </a:r>
            <a:r>
              <a:rPr lang="es-ES" altLang="zh-CN" sz="2000" dirty="0">
                <a:solidFill>
                  <a:srgbClr val="2A6EA8"/>
                </a:solidFill>
              </a:rPr>
              <a:t>with </a:t>
            </a:r>
            <a:r>
              <a:rPr lang="es-ES" altLang="zh-CN" sz="2000" dirty="0" smtClean="0">
                <a:solidFill>
                  <a:srgbClr val="2A6EA8"/>
                </a:solidFill>
              </a:rPr>
              <a:t>80</a:t>
            </a:r>
            <a:r>
              <a:rPr lang="es-ES" altLang="zh-CN" sz="2000" dirty="0">
                <a:solidFill>
                  <a:srgbClr val="2A6EA8"/>
                </a:solidFill>
              </a:rPr>
              <a:t>% completion</a:t>
            </a:r>
            <a:endParaRPr lang="es-ES" altLang="zh-CN" sz="2000" dirty="0">
              <a:highlight>
                <a:srgbClr val="FFFF00"/>
              </a:highlight>
            </a:endParaRPr>
          </a:p>
          <a:p>
            <a:pPr lvl="1">
              <a:spcAft>
                <a:spcPts val="600"/>
              </a:spcAft>
            </a:pPr>
            <a:r>
              <a:rPr lang="en-US" altLang="zh-CN" sz="1800" dirty="0"/>
              <a:t>CHF address(</a:t>
            </a:r>
            <a:r>
              <a:rPr lang="en-US" altLang="zh-CN" sz="1800" dirty="0" err="1"/>
              <a:t>es</a:t>
            </a:r>
            <a:r>
              <a:rPr lang="en-US" altLang="zh-CN" sz="1800" dirty="0" smtClean="0"/>
              <a:t>)/</a:t>
            </a:r>
            <a:r>
              <a:rPr lang="en-US" altLang="zh-CN" sz="1800" dirty="0"/>
              <a:t>Spending limits control </a:t>
            </a:r>
            <a:r>
              <a:rPr lang="en-US" altLang="zh-CN" sz="1800" dirty="0" smtClean="0"/>
              <a:t>for </a:t>
            </a:r>
            <a:r>
              <a:rPr lang="en-US" altLang="zh-CN" sz="1800" dirty="0"/>
              <a:t>policy </a:t>
            </a:r>
            <a:r>
              <a:rPr lang="en-US" altLang="zh-CN" sz="1800" dirty="0" smtClean="0"/>
              <a:t>decision</a:t>
            </a:r>
          </a:p>
          <a:p>
            <a:r>
              <a:rPr lang="es-ES" altLang="zh-CN" sz="2000" dirty="0" smtClean="0"/>
              <a:t>Quite </a:t>
            </a:r>
            <a:r>
              <a:rPr lang="es-ES" altLang="zh-CN" sz="2000" dirty="0"/>
              <a:t>few contributions to enhance the functionalities &amp; descriptions for different WIs (TEI18 + WI code CRs).</a:t>
            </a:r>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537670200"/>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a:t>
            </a:r>
            <a:endParaRPr lang="es-ES" dirty="0"/>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224169" y="1750874"/>
            <a:ext cx="11196305" cy="4539712"/>
          </a:xfrm>
        </p:spPr>
        <p:txBody>
          <a:bodyPr/>
          <a:lstStyle/>
          <a:p>
            <a:pPr>
              <a:lnSpc>
                <a:spcPct val="80000"/>
              </a:lnSpc>
              <a:defRPr/>
            </a:pPr>
            <a:r>
              <a:rPr lang="en-GB" altLang="zh-CN" sz="2400" kern="1000" dirty="0">
                <a:ea typeface="MS PGothic" panose="020B0600070205080204" pitchFamily="34" charset="-128"/>
                <a:cs typeface="Arial" panose="020B0604020202020204" pitchFamily="34" charset="0"/>
              </a:rPr>
              <a:t>1</a:t>
            </a:r>
            <a:r>
              <a:rPr lang="en-GB" altLang="zh-CN" sz="2400" kern="1000" dirty="0" smtClean="0">
                <a:ea typeface="MS PGothic" panose="020B0600070205080204" pitchFamily="34" charset="-128"/>
                <a:cs typeface="Arial" panose="020B0604020202020204" pitchFamily="34" charset="0"/>
              </a:rPr>
              <a:t>5 </a:t>
            </a:r>
            <a:r>
              <a:rPr lang="en-GB" altLang="zh-CN" sz="2400" kern="1000" dirty="0">
                <a:ea typeface="MS PGothic" panose="020B0600070205080204" pitchFamily="34" charset="-128"/>
                <a:cs typeface="Arial" panose="020B0604020202020204" pitchFamily="34" charset="0"/>
              </a:rPr>
              <a:t>CRs (</a:t>
            </a:r>
            <a:r>
              <a:rPr lang="en-GB" altLang="zh-CN" sz="2400" kern="1000" dirty="0" err="1">
                <a:ea typeface="MS PGothic" panose="020B0600070205080204" pitchFamily="34" charset="-128"/>
                <a:cs typeface="Arial" panose="020B0604020202020204" pitchFamily="34" charset="0"/>
              </a:rPr>
              <a:t>Cat.F</a:t>
            </a:r>
            <a:r>
              <a:rPr lang="en-GB" altLang="zh-CN" sz="2400" kern="1000" dirty="0">
                <a:ea typeface="MS PGothic" panose="020B0600070205080204" pitchFamily="34" charset="-128"/>
                <a:cs typeface="Arial" panose="020B0604020202020204" pitchFamily="34" charset="0"/>
              </a:rPr>
              <a:t>) are agreed in Release 17 as essential corrections, e.g.:</a:t>
            </a:r>
          </a:p>
          <a:p>
            <a:pPr lvl="1">
              <a:spcAft>
                <a:spcPts val="0"/>
              </a:spcAft>
              <a:tabLst>
                <a:tab pos="1980565" algn="l"/>
              </a:tabLst>
            </a:pPr>
            <a:r>
              <a:rPr lang="en-US" altLang="zh-CN" sz="2000" kern="1000" dirty="0" smtClean="0">
                <a:ea typeface="MS PGothic" panose="020B0600070205080204" pitchFamily="34" charset="-128"/>
                <a:cs typeface="Arial" panose="020B0604020202020204" pitchFamily="34" charset="0"/>
              </a:rPr>
              <a:t>SBIProtoc17 </a:t>
            </a:r>
            <a:r>
              <a:rPr lang="en-US" altLang="zh-CN" sz="2000" kern="1000" dirty="0">
                <a:ea typeface="MS PGothic" panose="020B0600070205080204" pitchFamily="34" charset="-128"/>
                <a:cs typeface="Arial" panose="020B0604020202020204" pitchFamily="34" charset="0"/>
              </a:rPr>
              <a:t>WI: </a:t>
            </a:r>
            <a:r>
              <a:rPr lang="en-US" altLang="zh-CN" sz="2000" dirty="0"/>
              <a:t>Correction in </a:t>
            </a:r>
            <a:r>
              <a:rPr lang="en-US" altLang="zh-CN" sz="2000" dirty="0" err="1"/>
              <a:t>ServiceParameterDataPatch</a:t>
            </a:r>
            <a:r>
              <a:rPr lang="en-US" altLang="zh-CN" sz="2000" dirty="0"/>
              <a:t> data type</a:t>
            </a:r>
            <a:endParaRPr lang="fr-FR" altLang="zh-CN" sz="2000" dirty="0">
              <a:solidFill>
                <a:prstClr val="black"/>
              </a:solidFill>
            </a:endParaRPr>
          </a:p>
          <a:p>
            <a:pPr lvl="1">
              <a:spcAft>
                <a:spcPts val="0"/>
              </a:spcAft>
              <a:tabLst>
                <a:tab pos="1980565" algn="l"/>
              </a:tabLst>
            </a:pPr>
            <a:r>
              <a:rPr lang="fr-FR" altLang="zh-CN" sz="2000" dirty="0" smtClean="0">
                <a:solidFill>
                  <a:prstClr val="black"/>
                </a:solidFill>
              </a:rPr>
              <a:t>TEI17_DCAMP </a:t>
            </a:r>
            <a:r>
              <a:rPr lang="fr-FR" altLang="zh-CN" sz="2000" dirty="0">
                <a:solidFill>
                  <a:prstClr val="black"/>
                </a:solidFill>
              </a:rPr>
              <a:t>WI: </a:t>
            </a:r>
            <a:r>
              <a:rPr lang="en-US" altLang="zh-CN" sz="2000" dirty="0"/>
              <a:t>Incorrect description of </a:t>
            </a:r>
            <a:r>
              <a:rPr lang="en-US" altLang="zh-CN" sz="2000" dirty="0" err="1"/>
              <a:t>anyUeInd</a:t>
            </a:r>
            <a:r>
              <a:rPr lang="en-US" altLang="zh-CN" sz="2000" dirty="0"/>
              <a:t> attribute</a:t>
            </a:r>
            <a:endParaRPr lang="fr-FR" altLang="zh-CN" sz="2000" dirty="0">
              <a:solidFill>
                <a:prstClr val="black"/>
              </a:solidFill>
            </a:endParaRPr>
          </a:p>
          <a:p>
            <a:pPr lvl="1">
              <a:spcAft>
                <a:spcPts val="0"/>
              </a:spcAft>
              <a:tabLst>
                <a:tab pos="1980565" algn="l"/>
              </a:tabLst>
            </a:pPr>
            <a:r>
              <a:rPr lang="en-US" altLang="zh-CN" sz="2000" dirty="0" err="1" smtClean="0">
                <a:solidFill>
                  <a:prstClr val="black"/>
                </a:solidFill>
              </a:rPr>
              <a:t>IIoT</a:t>
            </a:r>
            <a:r>
              <a:rPr lang="en-US" altLang="zh-CN" sz="2000" dirty="0" smtClean="0">
                <a:solidFill>
                  <a:prstClr val="black"/>
                </a:solidFill>
              </a:rPr>
              <a:t> WI</a:t>
            </a:r>
            <a:r>
              <a:rPr lang="fr-FR" altLang="zh-CN" sz="2000" dirty="0">
                <a:solidFill>
                  <a:prstClr val="black"/>
                </a:solidFill>
              </a:rPr>
              <a:t>: </a:t>
            </a:r>
            <a:r>
              <a:rPr lang="en-US" altLang="zh-CN" sz="2000" dirty="0"/>
              <a:t>Misalignment for the HTTP errors supported by the ASTI API</a:t>
            </a:r>
            <a:endParaRPr lang="fr-FR" altLang="zh-CN" sz="2000" dirty="0">
              <a:solidFill>
                <a:prstClr val="black"/>
              </a:solidFill>
            </a:endParaRPr>
          </a:p>
          <a:p>
            <a:pPr lvl="1">
              <a:spcAft>
                <a:spcPts val="0"/>
              </a:spcAft>
              <a:tabLst>
                <a:tab pos="1980565" algn="l"/>
              </a:tabLst>
            </a:pPr>
            <a:r>
              <a:rPr lang="en-GB" altLang="zh-CN" sz="2000" kern="1000" dirty="0">
                <a:ea typeface="MS PGothic" panose="020B0600070205080204" pitchFamily="34" charset="-128"/>
                <a:cs typeface="Arial" panose="020B0604020202020204" pitchFamily="34" charset="0"/>
              </a:rPr>
              <a:t>eEDGE_5GC WI: </a:t>
            </a:r>
            <a:r>
              <a:rPr lang="en-US" altLang="zh-CN" sz="2000" dirty="0" smtClean="0"/>
              <a:t>Correction </a:t>
            </a:r>
            <a:r>
              <a:rPr lang="en-US" altLang="zh-CN" sz="2000" dirty="0"/>
              <a:t>on headers attribute</a:t>
            </a:r>
            <a:endParaRPr lang="en-GB" altLang="zh-CN" sz="2000" dirty="0">
              <a:solidFill>
                <a:prstClr val="black"/>
              </a:solidFill>
            </a:endParaRPr>
          </a:p>
          <a:p>
            <a:pPr lvl="1">
              <a:spcAft>
                <a:spcPts val="0"/>
              </a:spcAft>
              <a:tabLst>
                <a:tab pos="1980565" algn="l"/>
              </a:tabLst>
            </a:pPr>
            <a:r>
              <a:rPr lang="fr-FR" altLang="zh-CN" sz="2000" dirty="0">
                <a:solidFill>
                  <a:prstClr val="black"/>
                </a:solidFill>
              </a:rPr>
              <a:t>eNA_P</a:t>
            </a:r>
            <a:r>
              <a:rPr lang="en-US" altLang="zh-CN" sz="2000" dirty="0">
                <a:solidFill>
                  <a:prstClr val="black"/>
                </a:solidFill>
              </a:rPr>
              <a:t>h2 WI: </a:t>
            </a:r>
            <a:r>
              <a:rPr lang="en-US" altLang="zh-CN" sz="2000" dirty="0"/>
              <a:t>Incorrect description of NWDAF </a:t>
            </a:r>
            <a:r>
              <a:rPr lang="en-US" altLang="zh-CN" sz="2000" dirty="0" smtClean="0"/>
              <a:t>data </a:t>
            </a:r>
            <a:endParaRPr lang="en-US" altLang="zh-CN" sz="2000" dirty="0"/>
          </a:p>
          <a:p>
            <a:pPr lvl="1">
              <a:spcAft>
                <a:spcPts val="0"/>
              </a:spcAft>
              <a:tabLst>
                <a:tab pos="1980565" algn="l"/>
              </a:tabLst>
            </a:pPr>
            <a:r>
              <a:rPr lang="en-US" altLang="zh-CN" sz="2000" dirty="0" smtClean="0"/>
              <a:t>en5GPccSer17 </a:t>
            </a:r>
            <a:r>
              <a:rPr lang="en-US" altLang="zh-CN" sz="2000" dirty="0"/>
              <a:t>WI: Correction of </a:t>
            </a:r>
            <a:r>
              <a:rPr lang="en-US" altLang="zh-CN" sz="2000" dirty="0" err="1"/>
              <a:t>anGwStatus</a:t>
            </a:r>
            <a:r>
              <a:rPr lang="en-US" altLang="zh-CN" sz="2000" dirty="0"/>
              <a:t> attribute</a:t>
            </a:r>
          </a:p>
          <a:p>
            <a:pPr lvl="1">
              <a:spcAft>
                <a:spcPts val="0"/>
              </a:spcAft>
              <a:tabLst>
                <a:tab pos="1980565" algn="l"/>
              </a:tabLst>
            </a:pPr>
            <a:r>
              <a:rPr lang="en-US" altLang="zh-CN" sz="2000" dirty="0" smtClean="0"/>
              <a:t>5MBS </a:t>
            </a:r>
            <a:r>
              <a:rPr lang="en-US" altLang="zh-CN" sz="2000" dirty="0"/>
              <a:t>WI: Essential correction to </a:t>
            </a:r>
            <a:r>
              <a:rPr lang="en-US" altLang="zh-CN" sz="2000" dirty="0" smtClean="0"/>
              <a:t>5MBS </a:t>
            </a:r>
            <a:r>
              <a:rPr lang="en-US" altLang="zh-CN" sz="2000" dirty="0" err="1"/>
              <a:t>signalling</a:t>
            </a:r>
            <a:r>
              <a:rPr lang="en-US" altLang="zh-CN" sz="2000" dirty="0"/>
              <a:t> </a:t>
            </a:r>
            <a:r>
              <a:rPr lang="en-US" altLang="zh-CN" sz="2000" dirty="0" smtClean="0"/>
              <a:t>procedures</a:t>
            </a:r>
            <a:endParaRPr lang="en-US" altLang="zh-CN" sz="2000" dirty="0"/>
          </a:p>
          <a:p>
            <a:pPr lvl="1">
              <a:spcAft>
                <a:spcPts val="0"/>
              </a:spcAft>
              <a:tabLst>
                <a:tab pos="1980565" algn="l"/>
              </a:tabLst>
            </a:pPr>
            <a:r>
              <a:rPr lang="en-US" altLang="zh-CN" sz="2000" dirty="0" err="1" smtClean="0"/>
              <a:t>eSEAL</a:t>
            </a:r>
            <a:r>
              <a:rPr lang="en-US" altLang="zh-CN" sz="2000" dirty="0" smtClean="0"/>
              <a:t> </a:t>
            </a:r>
            <a:r>
              <a:rPr lang="en-US" altLang="zh-CN" sz="2000" dirty="0"/>
              <a:t>WI: Corrections of the attribute name and missed </a:t>
            </a:r>
            <a:r>
              <a:rPr lang="en-US" altLang="zh-CN" sz="2000" dirty="0" smtClean="0"/>
              <a:t>clause</a:t>
            </a:r>
          </a:p>
          <a:p>
            <a:pPr lvl="1">
              <a:spcAft>
                <a:spcPts val="0"/>
              </a:spcAft>
              <a:tabLst>
                <a:tab pos="1980565" algn="l"/>
              </a:tabLst>
            </a:pPr>
            <a:r>
              <a:rPr lang="en-US" altLang="zh-CN" sz="2000" dirty="0" smtClean="0"/>
              <a:t>TEI17 for IMS/CS: Reference </a:t>
            </a:r>
            <a:r>
              <a:rPr lang="en-US" altLang="zh-CN" sz="2000" dirty="0"/>
              <a:t>update: RFC 9410</a:t>
            </a:r>
            <a:endParaRPr lang="en-US" altLang="zh-CN" sz="2000" dirty="0" smtClean="0"/>
          </a:p>
          <a:p>
            <a:pPr lvl="1">
              <a:spcAft>
                <a:spcPts val="0"/>
              </a:spcAft>
              <a:tabLst>
                <a:tab pos="1980565" algn="l"/>
              </a:tabLst>
            </a:pPr>
            <a:r>
              <a:rPr lang="en-US" altLang="zh-CN" sz="2000" dirty="0" smtClean="0"/>
              <a:t>TEI17 for Packet Core: </a:t>
            </a:r>
            <a:r>
              <a:rPr lang="en-US" altLang="zh-CN" sz="2000" dirty="0"/>
              <a:t>Correction to Access Network Charging </a:t>
            </a:r>
            <a:r>
              <a:rPr lang="en-US" altLang="zh-CN" sz="2000" dirty="0" smtClean="0"/>
              <a:t>Identifier</a:t>
            </a:r>
          </a:p>
          <a:p>
            <a:r>
              <a:rPr lang="es-ES" altLang="zh-CN" sz="2400" dirty="0" smtClean="0"/>
              <a:t>Corrections </a:t>
            </a:r>
            <a:r>
              <a:rPr lang="es-ES" altLang="zh-CN" sz="2400" dirty="0"/>
              <a:t>not considered as FASMO were moved to further releases.</a:t>
            </a:r>
          </a:p>
          <a:p>
            <a:endParaRPr lang="es-ES" altLang="zh-CN" sz="2000" dirty="0"/>
          </a:p>
        </p:txBody>
      </p:sp>
    </p:spTree>
    <p:extLst>
      <p:ext uri="{BB962C8B-B14F-4D97-AF65-F5344CB8AC3E}">
        <p14:creationId xmlns:p14="http://schemas.microsoft.com/office/powerpoint/2010/main" val="1955381210"/>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 xmlns:a16="http://schemas.microsoft.com/office/drawing/2014/main" id="{0E155232-FDB5-4FCF-8D65-33C4D8EB6FAF}"/>
              </a:ext>
            </a:extLst>
          </p:cNvPr>
          <p:cNvSpPr>
            <a:spLocks noGrp="1"/>
          </p:cNvSpPr>
          <p:nvPr>
            <p:ph idx="1"/>
          </p:nvPr>
        </p:nvSpPr>
        <p:spPr>
          <a:xfrm>
            <a:off x="500352" y="1847753"/>
            <a:ext cx="10810545" cy="4245565"/>
          </a:xfrm>
        </p:spPr>
        <p:txBody>
          <a:bodyPr/>
          <a:lstStyle/>
          <a:p>
            <a:r>
              <a:rPr lang="es-ES" sz="2400" dirty="0"/>
              <a:t>No CRs are agreed in pre-Release </a:t>
            </a:r>
            <a:r>
              <a:rPr lang="es-ES" sz="2400" dirty="0" smtClean="0"/>
              <a:t>16.</a:t>
            </a:r>
            <a:endParaRPr lang="es-ES" sz="2400" dirty="0"/>
          </a:p>
          <a:p>
            <a:r>
              <a:rPr lang="es-ES" sz="2400" dirty="0"/>
              <a:t>1 CR (Cat. F) is agreed in Release </a:t>
            </a:r>
            <a:r>
              <a:rPr lang="es-ES" sz="2400" dirty="0" smtClean="0"/>
              <a:t>16 </a:t>
            </a:r>
            <a:r>
              <a:rPr lang="en-GB" altLang="zh-CN" sz="2400" kern="1000" dirty="0">
                <a:ea typeface="MS PGothic" panose="020B0600070205080204" pitchFamily="34" charset="-128"/>
                <a:cs typeface="Arial" panose="020B0604020202020204" pitchFamily="34" charset="0"/>
              </a:rPr>
              <a:t>as essential corrections</a:t>
            </a:r>
            <a:r>
              <a:rPr lang="es-ES" sz="2400" dirty="0"/>
              <a:t>:</a:t>
            </a:r>
          </a:p>
          <a:p>
            <a:pPr lvl="1"/>
            <a:r>
              <a:rPr lang="es-ES" altLang="zh-CN" dirty="0" smtClean="0"/>
              <a:t>eV2XARC </a:t>
            </a:r>
            <a:r>
              <a:rPr lang="es-ES" altLang="zh-CN" dirty="0"/>
              <a:t>WI:  </a:t>
            </a:r>
            <a:r>
              <a:rPr lang="en-US" altLang="zh-CN" dirty="0"/>
              <a:t>Corrections to external Group ID in </a:t>
            </a:r>
            <a:r>
              <a:rPr lang="en-US" altLang="zh-CN" dirty="0" err="1"/>
              <a:t>ServiceParameter</a:t>
            </a:r>
            <a:r>
              <a:rPr lang="en-US" altLang="zh-CN" dirty="0"/>
              <a:t> </a:t>
            </a:r>
            <a:r>
              <a:rPr lang="en-US" altLang="zh-CN" dirty="0" smtClean="0"/>
              <a:t>API to align with the </a:t>
            </a:r>
            <a:r>
              <a:rPr lang="en-US" altLang="zh-CN" dirty="0" err="1" smtClean="0"/>
              <a:t>OpenAPI</a:t>
            </a:r>
            <a:r>
              <a:rPr lang="en-US" altLang="zh-CN" dirty="0" smtClean="0"/>
              <a:t> file</a:t>
            </a:r>
            <a:endParaRPr lang="es-ES" altLang="zh-CN" dirty="0"/>
          </a:p>
          <a:p>
            <a:r>
              <a:rPr lang="es-ES" altLang="zh-CN" sz="2400" dirty="0" smtClean="0"/>
              <a:t>An LS under Rel-16 SEAL WI is sent out to SA6 related with </a:t>
            </a:r>
            <a:r>
              <a:rPr lang="en-US" altLang="zh-CN" sz="2400" dirty="0"/>
              <a:t>the </a:t>
            </a:r>
            <a:r>
              <a:rPr lang="en-US" altLang="zh-CN" sz="2400" dirty="0" err="1"/>
              <a:t>Create_Trigger_Location_Reporting</a:t>
            </a:r>
            <a:r>
              <a:rPr lang="en-US" altLang="zh-CN" sz="2400" dirty="0"/>
              <a:t> operation in the </a:t>
            </a:r>
            <a:r>
              <a:rPr lang="en-US" altLang="zh-CN" sz="2400" dirty="0" err="1"/>
              <a:t>SS_LocationReporting</a:t>
            </a:r>
            <a:r>
              <a:rPr lang="en-US" altLang="zh-CN" sz="2400" dirty="0"/>
              <a:t> </a:t>
            </a:r>
            <a:r>
              <a:rPr lang="en-US" altLang="zh-CN" sz="2400" dirty="0" smtClean="0"/>
              <a:t>API.</a:t>
            </a:r>
            <a:endParaRPr lang="es-ES" dirty="0"/>
          </a:p>
          <a:p>
            <a:pPr lvl="1"/>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379284082"/>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821767"/>
            <a:ext cx="11172568" cy="4351338"/>
          </a:xfrm>
        </p:spPr>
        <p:txBody>
          <a:bodyPr/>
          <a:lstStyle/>
          <a:p>
            <a:pPr>
              <a:lnSpc>
                <a:spcPct val="80000"/>
              </a:lnSpc>
              <a:defRPr/>
            </a:pPr>
            <a:r>
              <a:rPr lang="en-US" altLang="zh-CN" sz="2400" kern="1000" dirty="0" smtClean="0">
                <a:ea typeface="MS PGothic" panose="020B0600070205080204" pitchFamily="34" charset="-128"/>
                <a:cs typeface="Arial" panose="020B0604020202020204" pitchFamily="34" charset="0"/>
              </a:rPr>
              <a:t>All the CT3 officials are re-elected (2</a:t>
            </a:r>
            <a:r>
              <a:rPr lang="en-US" altLang="zh-CN" sz="2400" kern="1000" baseline="30000" dirty="0" smtClean="0">
                <a:ea typeface="MS PGothic" panose="020B0600070205080204" pitchFamily="34" charset="-128"/>
                <a:cs typeface="Arial" panose="020B0604020202020204" pitchFamily="34" charset="0"/>
              </a:rPr>
              <a:t>nd</a:t>
            </a:r>
            <a:r>
              <a:rPr lang="en-US" altLang="zh-CN" sz="2400" kern="1000" dirty="0" smtClean="0">
                <a:ea typeface="MS PGothic" panose="020B0600070205080204" pitchFamily="34" charset="-128"/>
                <a:cs typeface="Arial" panose="020B0604020202020204" pitchFamily="34" charset="0"/>
              </a:rPr>
              <a:t> term) in CT3#129 </a:t>
            </a:r>
            <a:r>
              <a:rPr lang="en-US" altLang="zh-CN" sz="2400" kern="1000" dirty="0" smtClean="0">
                <a:ea typeface="MS PGothic" panose="020B0600070205080204" pitchFamily="34" charset="-128"/>
                <a:cs typeface="Arial" panose="020B0604020202020204" pitchFamily="34" charset="0"/>
              </a:rPr>
              <a:t>meeting:</a:t>
            </a:r>
            <a:endParaRPr lang="en-US" altLang="zh-CN" sz="2400" kern="1000" dirty="0" smtClean="0">
              <a:ea typeface="MS PGothic" panose="020B0600070205080204" pitchFamily="34" charset="-128"/>
              <a:cs typeface="Arial" panose="020B0604020202020204" pitchFamily="34" charset="0"/>
            </a:endParaRPr>
          </a:p>
          <a:p>
            <a:pPr lvl="1">
              <a:lnSpc>
                <a:spcPct val="80000"/>
              </a:lnSpc>
              <a:defRPr/>
            </a:pPr>
            <a:r>
              <a:rPr lang="en-US" altLang="zh-CN" kern="1000" dirty="0" smtClean="0">
                <a:ea typeface="MS PGothic" panose="020B0600070205080204" pitchFamily="34" charset="-128"/>
                <a:cs typeface="Arial" panose="020B0604020202020204" pitchFamily="34" charset="0"/>
              </a:rPr>
              <a:t>Yali Yan </a:t>
            </a:r>
            <a:r>
              <a:rPr lang="zh-CN" altLang="en-US" kern="1000" dirty="0" smtClean="0">
                <a:ea typeface="MS PGothic" panose="020B0600070205080204" pitchFamily="34" charset="-128"/>
                <a:cs typeface="Arial" panose="020B0604020202020204" pitchFamily="34" charset="0"/>
              </a:rPr>
              <a:t>（</a:t>
            </a:r>
            <a:r>
              <a:rPr lang="en-US" altLang="zh-CN" kern="1000" dirty="0" smtClean="0">
                <a:ea typeface="MS PGothic" panose="020B0600070205080204" pitchFamily="34" charset="-128"/>
                <a:cs typeface="Arial" panose="020B0604020202020204" pitchFamily="34" charset="0"/>
              </a:rPr>
              <a:t>Huawei</a:t>
            </a:r>
            <a:r>
              <a:rPr lang="zh-CN" altLang="en-US" kern="1000" dirty="0" smtClean="0">
                <a:ea typeface="MS PGothic" panose="020B0600070205080204" pitchFamily="34" charset="-128"/>
                <a:cs typeface="Arial" panose="020B0604020202020204" pitchFamily="34" charset="0"/>
              </a:rPr>
              <a:t>） </a:t>
            </a:r>
            <a:r>
              <a:rPr lang="en-US" altLang="zh-CN" kern="1000" dirty="0" smtClean="0">
                <a:ea typeface="MS PGothic" panose="020B0600070205080204" pitchFamily="34" charset="-128"/>
                <a:cs typeface="Arial" panose="020B0604020202020204" pitchFamily="34" charset="0"/>
              </a:rPr>
              <a:t>as the CT3 </a:t>
            </a:r>
            <a:r>
              <a:rPr lang="en-US" altLang="zh-CN" kern="1000" dirty="0" smtClean="0">
                <a:ea typeface="MS PGothic" panose="020B0600070205080204" pitchFamily="34" charset="-128"/>
                <a:cs typeface="Arial" panose="020B0604020202020204" pitchFamily="34" charset="0"/>
              </a:rPr>
              <a:t>Chair</a:t>
            </a:r>
            <a:r>
              <a:rPr lang="en-US" altLang="zh-CN" kern="1000" dirty="0">
                <a:ea typeface="MS PGothic" panose="020B0600070205080204" pitchFamily="34" charset="-128"/>
                <a:cs typeface="Arial" panose="020B0604020202020204" pitchFamily="34" charset="0"/>
              </a:rPr>
              <a:t>.</a:t>
            </a:r>
          </a:p>
          <a:p>
            <a:pPr lvl="1">
              <a:lnSpc>
                <a:spcPct val="80000"/>
              </a:lnSpc>
              <a:defRPr/>
            </a:pPr>
            <a:r>
              <a:rPr lang="en-US" altLang="zh-CN" dirty="0"/>
              <a:t>Narendranath Durga </a:t>
            </a:r>
            <a:r>
              <a:rPr lang="en-US" altLang="zh-CN" dirty="0" smtClean="0"/>
              <a:t>Tangudu (Samsung) </a:t>
            </a:r>
            <a:r>
              <a:rPr lang="en-US" altLang="zh-CN" dirty="0" smtClean="0"/>
              <a:t>and </a:t>
            </a:r>
            <a:r>
              <a:rPr lang="en-US" altLang="zh-CN" dirty="0"/>
              <a:t>Susana </a:t>
            </a:r>
            <a:r>
              <a:rPr lang="en-US" altLang="zh-CN" dirty="0" smtClean="0"/>
              <a:t>Fernandez </a:t>
            </a:r>
            <a:r>
              <a:rPr lang="en-US" altLang="zh-CN" dirty="0" smtClean="0"/>
              <a:t>(Ericsson) as the CT3 </a:t>
            </a:r>
            <a:r>
              <a:rPr lang="en-US" altLang="zh-CN" dirty="0" smtClean="0"/>
              <a:t>Vice Chairs.</a:t>
            </a:r>
            <a:endParaRPr lang="en-US" altLang="zh-CN" sz="2400" kern="1000" dirty="0" smtClean="0">
              <a:ea typeface="MS PGothic" panose="020B0600070205080204" pitchFamily="34" charset="-128"/>
              <a:cs typeface="Arial" panose="020B0604020202020204" pitchFamily="34" charset="0"/>
            </a:endParaRPr>
          </a:p>
          <a:p>
            <a:pPr>
              <a:lnSpc>
                <a:spcPct val="80000"/>
              </a:lnSpc>
              <a:defRPr/>
            </a:pPr>
            <a:r>
              <a:rPr lang="en-US" altLang="zh-CN" sz="2400" kern="1000" dirty="0" smtClean="0">
                <a:ea typeface="MS PGothic" panose="020B0600070205080204" pitchFamily="34" charset="-128"/>
                <a:cs typeface="Arial" panose="020B0604020202020204" pitchFamily="34" charset="0"/>
              </a:rPr>
              <a:t>CT3 </a:t>
            </a:r>
            <a:r>
              <a:rPr lang="en-US" altLang="zh-CN" sz="2400" kern="1000" dirty="0">
                <a:ea typeface="MS PGothic" panose="020B0600070205080204" pitchFamily="34" charset="-128"/>
                <a:cs typeface="Arial" panose="020B0604020202020204" pitchFamily="34" charset="0"/>
              </a:rPr>
              <a:t>work focused on:</a:t>
            </a:r>
          </a:p>
          <a:p>
            <a:pPr lvl="1">
              <a:lnSpc>
                <a:spcPct val="80000"/>
              </a:lnSpc>
              <a:defRPr/>
            </a:pPr>
            <a:r>
              <a:rPr lang="en-US" altLang="zh-CN" kern="1000" dirty="0" smtClean="0">
                <a:ea typeface="MS PGothic" panose="020B0600070205080204" pitchFamily="34" charset="-128"/>
                <a:cs typeface="Arial" panose="020B0604020202020204" pitchFamily="34" charset="0"/>
              </a:rPr>
              <a:t>Rel-18 normative work takes a great </a:t>
            </a:r>
            <a:r>
              <a:rPr lang="en-US" altLang="zh-CN" dirty="0" smtClean="0"/>
              <a:t>proportion (around 94%) of </a:t>
            </a:r>
            <a:r>
              <a:rPr lang="en-US" altLang="zh-CN" kern="1000" dirty="0" smtClean="0">
                <a:ea typeface="MS PGothic" panose="020B0600070205080204" pitchFamily="34" charset="-128"/>
                <a:cs typeface="Arial" panose="020B0604020202020204" pitchFamily="34" charset="0"/>
              </a:rPr>
              <a:t>the total documents.</a:t>
            </a:r>
            <a:r>
              <a:rPr lang="zh-CN" altLang="en-US" kern="1000" dirty="0" smtClean="0">
                <a:ea typeface="MS PGothic" panose="020B0600070205080204" pitchFamily="34" charset="-128"/>
                <a:cs typeface="Arial" panose="020B0604020202020204" pitchFamily="34" charset="0"/>
              </a:rPr>
              <a:t> </a:t>
            </a:r>
            <a:r>
              <a:rPr lang="en-US" altLang="zh-CN" dirty="0" smtClean="0"/>
              <a:t> </a:t>
            </a:r>
            <a:endParaRPr lang="en-US" altLang="zh-CN" kern="1000" dirty="0" smtClean="0">
              <a:ea typeface="MS PGothic" panose="020B0600070205080204" pitchFamily="34" charset="-128"/>
              <a:cs typeface="Arial" panose="020B0604020202020204" pitchFamily="34" charset="0"/>
            </a:endParaRPr>
          </a:p>
          <a:p>
            <a:pPr lvl="1">
              <a:lnSpc>
                <a:spcPct val="80000"/>
              </a:lnSpc>
              <a:defRPr/>
            </a:pPr>
            <a:r>
              <a:rPr lang="en-US" altLang="zh-CN" kern="1000" dirty="0" smtClean="0">
                <a:ea typeface="MS PGothic" panose="020B0600070205080204" pitchFamily="34" charset="-128"/>
                <a:cs typeface="Arial" panose="020B0604020202020204" pitchFamily="34" charset="0"/>
              </a:rPr>
              <a:t>Essential corrections on Release 17/16/15 specifications.</a:t>
            </a:r>
          </a:p>
          <a:p>
            <a:pPr>
              <a:lnSpc>
                <a:spcPct val="80000"/>
              </a:lnSpc>
              <a:defRPr/>
            </a:pPr>
            <a:r>
              <a:rPr lang="en-GB" altLang="zh-CN" sz="2400" kern="1000" dirty="0" smtClean="0">
                <a:ea typeface="MS PGothic" panose="020B0600070205080204" pitchFamily="34" charset="-128"/>
                <a:cs typeface="Arial" panose="020B0604020202020204" pitchFamily="34" charset="0"/>
              </a:rPr>
              <a:t>CT3 </a:t>
            </a:r>
            <a:r>
              <a:rPr lang="en-US" altLang="zh-CN" sz="2400" dirty="0" smtClean="0"/>
              <a:t>will </a:t>
            </a:r>
            <a:r>
              <a:rPr lang="en-US" altLang="zh-CN" sz="2400" dirty="0"/>
              <a:t>discuss the need of Jan. 2024 </a:t>
            </a:r>
            <a:r>
              <a:rPr lang="en-US" altLang="zh-CN" sz="2400" dirty="0" smtClean="0"/>
              <a:t>e-meeting </a:t>
            </a:r>
            <a:r>
              <a:rPr lang="en-US" altLang="zh-CN" sz="2400" dirty="0"/>
              <a:t>in Oct. </a:t>
            </a:r>
            <a:r>
              <a:rPr lang="en-US" altLang="zh-CN" sz="2400" dirty="0" smtClean="0"/>
              <a:t>CT3#130 meeting.</a:t>
            </a:r>
            <a:endParaRPr lang="en-GB" altLang="zh-CN" sz="2400" kern="1000" dirty="0" smtClean="0">
              <a:ea typeface="MS PGothic" panose="020B0600070205080204" pitchFamily="34" charset="-128"/>
              <a:cs typeface="Arial" panose="020B0604020202020204" pitchFamily="34" charset="0"/>
            </a:endParaRPr>
          </a:p>
          <a:p>
            <a:pPr>
              <a:lnSpc>
                <a:spcPct val="80000"/>
              </a:lnSpc>
              <a:defRPr/>
            </a:pPr>
            <a:r>
              <a:rPr lang="en-GB" altLang="zh-CN" sz="2400" kern="1000" dirty="0" smtClean="0">
                <a:ea typeface="MS PGothic" panose="020B0600070205080204" pitchFamily="34" charset="-128"/>
                <a:cs typeface="Arial" panose="020B0604020202020204" pitchFamily="34" charset="0"/>
              </a:rPr>
              <a:t>Quite </a:t>
            </a:r>
            <a:r>
              <a:rPr lang="en-GB" altLang="zh-CN" sz="2400" kern="1000" dirty="0">
                <a:ea typeface="MS PGothic" panose="020B0600070205080204" pitchFamily="34" charset="-128"/>
                <a:cs typeface="Arial" panose="020B0604020202020204" pitchFamily="34" charset="0"/>
              </a:rPr>
              <a:t>good and efficient progress in </a:t>
            </a:r>
            <a:r>
              <a:rPr lang="en-GB" altLang="zh-CN" sz="2400" kern="1000" dirty="0" smtClean="0">
                <a:ea typeface="MS PGothic" panose="020B0600070205080204" pitchFamily="34" charset="-128"/>
                <a:cs typeface="Arial" panose="020B0604020202020204" pitchFamily="34" charset="0"/>
              </a:rPr>
              <a:t>the </a:t>
            </a:r>
            <a:r>
              <a:rPr lang="en-GB" altLang="zh-CN" sz="2400" kern="1000" dirty="0">
                <a:ea typeface="MS PGothic" panose="020B0600070205080204" pitchFamily="34" charset="-128"/>
                <a:cs typeface="Arial" panose="020B0604020202020204" pitchFamily="34" charset="0"/>
              </a:rPr>
              <a:t>F2F meeting.</a:t>
            </a:r>
            <a:endParaRPr lang="en-GB" altLang="es-ES" sz="24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a:xfrm>
            <a:off x="467710" y="1743247"/>
            <a:ext cx="10515600" cy="2358917"/>
          </a:xfrm>
        </p:spPr>
        <p:txBody>
          <a:bodyPr/>
          <a:lstStyle/>
          <a:p>
            <a:r>
              <a:rPr lang="en-US" sz="2400" dirty="0"/>
              <a:t>Approval of </a:t>
            </a:r>
            <a:r>
              <a:rPr lang="en-US" sz="2400" dirty="0">
                <a:solidFill>
                  <a:srgbClr val="1D1D1A"/>
                </a:solidFill>
              </a:rPr>
              <a:t>n</a:t>
            </a:r>
            <a:r>
              <a:rPr lang="en-US" altLang="zh-CN" sz="2400" dirty="0">
                <a:solidFill>
                  <a:srgbClr val="1D1D1A"/>
                </a:solidFill>
                <a:cs typeface="宋体" pitchFamily="2" charset="-122"/>
              </a:rPr>
              <a:t>ew/revised Rel-18 WIDs led by CT3</a:t>
            </a:r>
            <a:r>
              <a:rPr lang="en-GB" altLang="zh-CN" dirty="0" smtClean="0"/>
              <a:t>.</a:t>
            </a:r>
            <a:endParaRPr lang="en-US" altLang="zh-CN" dirty="0"/>
          </a:p>
          <a:p>
            <a:r>
              <a:rPr lang="en-GB" altLang="zh-CN" sz="2400" dirty="0"/>
              <a:t>Approval of company CRs as the revisions of agreed CRs in </a:t>
            </a:r>
            <a:r>
              <a:rPr lang="en-GB" altLang="zh-CN" sz="2400" dirty="0" smtClean="0"/>
              <a:t>CT3#129 meeting. </a:t>
            </a:r>
            <a:r>
              <a:rPr lang="en-GB" altLang="zh-CN" sz="2400" dirty="0"/>
              <a:t>Those CRs are submitted to solve the </a:t>
            </a:r>
            <a:r>
              <a:rPr lang="en-GB" altLang="zh-CN" sz="2400" kern="1000" dirty="0">
                <a:ea typeface="MS PGothic" panose="020B0600070205080204" pitchFamily="34" charset="-128"/>
                <a:cs typeface="Arial" panose="020B0604020202020204" pitchFamily="34" charset="0"/>
              </a:rPr>
              <a:t>issues related to the </a:t>
            </a:r>
            <a:r>
              <a:rPr lang="en-GB" altLang="zh-CN" sz="2400" kern="1000" dirty="0" err="1">
                <a:ea typeface="MS PGothic" panose="020B0600070205080204" pitchFamily="34" charset="-128"/>
                <a:cs typeface="Arial" panose="020B0604020202020204" pitchFamily="34" charset="0"/>
              </a:rPr>
              <a:t>OpenAPI</a:t>
            </a:r>
            <a:r>
              <a:rPr lang="en-GB" altLang="zh-CN" sz="2400" kern="1000" dirty="0">
                <a:ea typeface="MS PGothic" panose="020B0600070205080204" pitchFamily="34" charset="-128"/>
                <a:cs typeface="Arial" panose="020B0604020202020204" pitchFamily="34" charset="0"/>
              </a:rPr>
              <a:t> errors identified by Rapporteurs</a:t>
            </a:r>
            <a:r>
              <a:rPr lang="en-GB" altLang="zh-CN" sz="2400" kern="1000" dirty="0" smtClean="0">
                <a:ea typeface="MS PGothic" panose="020B0600070205080204" pitchFamily="34" charset="-128"/>
                <a:cs typeface="Arial" panose="020B0604020202020204" pitchFamily="34" charset="0"/>
              </a:rPr>
              <a:t>. </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a:t>
            </a:r>
            <a:r>
              <a:rPr lang="en-US" altLang="ja-JP" sz="2000" dirty="0" smtClean="0">
                <a:latin typeface="Arial" panose="020B0604020202020204" pitchFamily="34" charset="0"/>
                <a:ea typeface="MS PGothic" panose="020B0600070205080204" pitchFamily="34" charset="-128"/>
              </a:rPr>
              <a:t>meetings </a:t>
            </a:r>
            <a:r>
              <a:rPr lang="en-US" altLang="ja-JP" sz="2000" dirty="0">
                <a:latin typeface="Arial" panose="020B0604020202020204" pitchFamily="34" charset="0"/>
                <a:ea typeface="MS PGothic" panose="020B0600070205080204" pitchFamily="34" charset="-128"/>
              </a:rPr>
              <a:t>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503609" y="2057545"/>
            <a:ext cx="4941602" cy="1912245"/>
          </a:xfrm>
        </p:spPr>
        <p:txBody>
          <a:bodyPr/>
          <a:lstStyle/>
          <a:p>
            <a:r>
              <a:rPr lang="en-US" altLang="fr-FR" dirty="0"/>
              <a:t>Since the last CT plenary</a:t>
            </a:r>
          </a:p>
          <a:p>
            <a:pPr lvl="1">
              <a:buClrTx/>
            </a:pPr>
            <a:r>
              <a:rPr lang="en-US" altLang="fr-FR" dirty="0"/>
              <a:t>CT3#129, (21</a:t>
            </a:r>
            <a:r>
              <a:rPr lang="en-US" altLang="fr-FR" baseline="30000" dirty="0"/>
              <a:t>st</a:t>
            </a:r>
            <a:r>
              <a:rPr lang="en-US" altLang="fr-FR" dirty="0"/>
              <a:t> – 25</a:t>
            </a:r>
            <a:r>
              <a:rPr lang="en-US" altLang="fr-FR" baseline="30000" dirty="0"/>
              <a:t>th</a:t>
            </a:r>
            <a:r>
              <a:rPr lang="en-US" altLang="fr-FR" dirty="0"/>
              <a:t> August, 2023) in Goteborg,</a:t>
            </a:r>
            <a:r>
              <a:rPr lang="en-US" altLang="zh-CN" dirty="0"/>
              <a:t> Sweden</a:t>
            </a:r>
            <a:endParaRPr lang="en-US" altLang="fr-FR" dirty="0"/>
          </a:p>
          <a:p>
            <a:pPr marL="914400" lvl="2" indent="0">
              <a:buNone/>
            </a:pPr>
            <a:endParaRPr lang="en-US" altLang="fr-FR" dirty="0"/>
          </a:p>
        </p:txBody>
      </p:sp>
      <p:sp>
        <p:nvSpPr>
          <p:cNvPr id="5124" name="Espace réservé du contenu 3"/>
          <p:cNvSpPr txBox="1">
            <a:spLocks/>
          </p:cNvSpPr>
          <p:nvPr/>
        </p:nvSpPr>
        <p:spPr bwMode="auto">
          <a:xfrm>
            <a:off x="5761409" y="2057545"/>
            <a:ext cx="5120774"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buClrTx/>
            </a:pPr>
            <a:r>
              <a:rPr lang="en-US" altLang="fr-FR" dirty="0" smtClean="0"/>
              <a:t>CT3#130, (09</a:t>
            </a:r>
            <a:r>
              <a:rPr lang="en-US" altLang="fr-FR" baseline="30000" dirty="0" smtClean="0"/>
              <a:t>th</a:t>
            </a:r>
            <a:r>
              <a:rPr lang="en-US" altLang="fr-FR" dirty="0" smtClean="0"/>
              <a:t> </a:t>
            </a:r>
            <a:r>
              <a:rPr lang="en-US" altLang="fr-FR" dirty="0"/>
              <a:t>– </a:t>
            </a:r>
            <a:r>
              <a:rPr lang="en-US" altLang="fr-FR" dirty="0" smtClean="0"/>
              <a:t>13</a:t>
            </a:r>
            <a:r>
              <a:rPr lang="en-US" altLang="fr-FR" baseline="30000" dirty="0" smtClean="0"/>
              <a:t>th</a:t>
            </a:r>
            <a:r>
              <a:rPr lang="en-US" altLang="fr-FR" dirty="0" smtClean="0"/>
              <a:t> October, 2023) in Xiamen, China</a:t>
            </a:r>
            <a:endParaRPr lang="en-US" altLang="fr-FR" dirty="0"/>
          </a:p>
          <a:p>
            <a:pPr lvl="1">
              <a:buClrTx/>
            </a:pPr>
            <a:r>
              <a:rPr lang="en-US" altLang="fr-FR" dirty="0" smtClean="0"/>
              <a:t>CT3#131, (13</a:t>
            </a:r>
            <a:r>
              <a:rPr lang="en-US" altLang="fr-FR" baseline="30000" dirty="0" smtClean="0"/>
              <a:t>th</a:t>
            </a:r>
            <a:r>
              <a:rPr lang="en-US" altLang="fr-FR" dirty="0" smtClean="0"/>
              <a:t> </a:t>
            </a:r>
            <a:r>
              <a:rPr lang="en-US" altLang="fr-FR" dirty="0"/>
              <a:t>– </a:t>
            </a:r>
            <a:r>
              <a:rPr lang="en-US" altLang="fr-FR" dirty="0" smtClean="0"/>
              <a:t>17</a:t>
            </a:r>
            <a:r>
              <a:rPr lang="en-US" altLang="fr-FR" baseline="30000" dirty="0" smtClean="0"/>
              <a:t>th</a:t>
            </a:r>
            <a:r>
              <a:rPr lang="en-US" altLang="fr-FR" dirty="0" smtClean="0"/>
              <a:t> N</a:t>
            </a:r>
            <a:r>
              <a:rPr lang="en-US" altLang="zh-CN" dirty="0" smtClean="0"/>
              <a:t>ovember</a:t>
            </a:r>
            <a:r>
              <a:rPr lang="en-US" altLang="fr-FR" dirty="0" smtClean="0"/>
              <a:t>, </a:t>
            </a:r>
            <a:r>
              <a:rPr lang="en-US" altLang="fr-FR" dirty="0"/>
              <a:t>2023) in </a:t>
            </a:r>
            <a:r>
              <a:rPr lang="en-US" altLang="fr-FR" dirty="0" smtClean="0"/>
              <a:t>Chicago,</a:t>
            </a:r>
            <a:r>
              <a:rPr lang="en-US" altLang="zh-CN" dirty="0" smtClean="0"/>
              <a:t> America</a:t>
            </a: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9898102"/>
              </p:ext>
            </p:extLst>
          </p:nvPr>
        </p:nvGraphicFramePr>
        <p:xfrm>
          <a:off x="263611" y="1771136"/>
          <a:ext cx="11117898" cy="2020486"/>
        </p:xfrm>
        <a:graphic>
          <a:graphicData uri="http://schemas.openxmlformats.org/drawingml/2006/table">
            <a:tbl>
              <a:tblPr firstRow="1" firstCol="1" bandRow="1"/>
              <a:tblGrid>
                <a:gridCol w="1126006">
                  <a:extLst>
                    <a:ext uri="{9D8B030D-6E8A-4147-A177-3AD203B41FA5}">
                      <a16:colId xmlns="" xmlns:a16="http://schemas.microsoft.com/office/drawing/2014/main" val="20000"/>
                    </a:ext>
                  </a:extLst>
                </a:gridCol>
                <a:gridCol w="5975010">
                  <a:extLst>
                    <a:ext uri="{9D8B030D-6E8A-4147-A177-3AD203B41FA5}">
                      <a16:colId xmlns="" xmlns:a16="http://schemas.microsoft.com/office/drawing/2014/main" val="20001"/>
                    </a:ext>
                  </a:extLst>
                </a:gridCol>
                <a:gridCol w="1013254">
                  <a:extLst>
                    <a:ext uri="{9D8B030D-6E8A-4147-A177-3AD203B41FA5}">
                      <a16:colId xmlns="" xmlns:a16="http://schemas.microsoft.com/office/drawing/2014/main" val="20002"/>
                    </a:ext>
                  </a:extLst>
                </a:gridCol>
                <a:gridCol w="766837">
                  <a:extLst>
                    <a:ext uri="{9D8B030D-6E8A-4147-A177-3AD203B41FA5}">
                      <a16:colId xmlns="" xmlns:a16="http://schemas.microsoft.com/office/drawing/2014/main" val="20003"/>
                    </a:ext>
                  </a:extLst>
                </a:gridCol>
                <a:gridCol w="2236791">
                  <a:extLst>
                    <a:ext uri="{9D8B030D-6E8A-4147-A177-3AD203B41FA5}">
                      <a16:colId xmlns="" xmlns:a16="http://schemas.microsoft.com/office/drawing/2014/main" val="20004"/>
                    </a:ext>
                  </a:extLst>
                </a:gridCol>
              </a:tblGrid>
              <a:tr h="20071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89792">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C3-233068</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smtClean="0">
                          <a:solidFill>
                            <a:schemeClr val="tx1"/>
                          </a:solidFill>
                          <a:effectLst/>
                          <a:latin typeface="Arial" panose="020B0604020202020204" pitchFamily="34" charset="0"/>
                          <a:ea typeface="MS Mincho" panose="02020609040205080304" pitchFamily="49" charset="-128"/>
                          <a:cs typeface="+mn-cs"/>
                        </a:rPr>
                        <a:t>Reference update: RFC 9410</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smtClean="0">
                          <a:solidFill>
                            <a:schemeClr val="tx1"/>
                          </a:solidFill>
                          <a:effectLst/>
                          <a:latin typeface="Arial" panose="020B0604020202020204" pitchFamily="34" charset="0"/>
                          <a:ea typeface="MS Mincho" panose="02020609040205080304" pitchFamily="49" charset="-128"/>
                          <a:cs typeface="+mn-cs"/>
                        </a:rPr>
                        <a:t>29.165</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smtClean="0">
                          <a:solidFill>
                            <a:schemeClr val="tx1"/>
                          </a:solidFill>
                          <a:effectLst/>
                          <a:latin typeface="Arial" panose="020B0604020202020204" pitchFamily="34" charset="0"/>
                          <a:ea typeface="MS Mincho" panose="02020609040205080304" pitchFamily="49" charset="-128"/>
                          <a:cs typeface="+mn-cs"/>
                        </a:rPr>
                        <a:t>1037</a:t>
                      </a:r>
                      <a:endParaRPr lang="de-DE"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24.229 CR#6636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810189087"/>
                  </a:ext>
                </a:extLst>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C3-233069</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Reference update: RFC 9410</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29.165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1038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smtClean="0">
                          <a:solidFill>
                            <a:schemeClr val="tx1"/>
                          </a:solidFill>
                          <a:effectLst/>
                          <a:latin typeface="Arial" panose="020B0604020202020204" pitchFamily="34" charset="0"/>
                          <a:ea typeface="MS Mincho" panose="02020609040205080304" pitchFamily="49" charset="-128"/>
                          <a:cs typeface="+mn-cs"/>
                        </a:rPr>
                        <a:t>24.229 CR#6637</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582054710"/>
                  </a:ext>
                </a:extLst>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C3-233502</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Priority Level addition to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QoS</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Constraints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29.512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1106</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29.502 CR#0666</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C3-233635</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Network slice admission control notification update for UE with at least one PDU session/PDN connection</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29.122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0732</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29.571 CR#0444</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C3-233672</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Selected EES declaration service descriptions and procedures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0107</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23.558 CR#0419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C3-233673</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Selected EES declaration service API Definitions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0108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23.558 CR#0419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72043">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C3-233677</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URSP rule enforcement</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29.525</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0273</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29.503 CR#1088</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44086">
                <a:tc>
                  <a:txBody>
                    <a:bodyPr/>
                    <a:lstStyle/>
                    <a:p>
                      <a:pPr algn="l">
                        <a:spcBef>
                          <a:spcPts val="300"/>
                        </a:spcBef>
                        <a:spcAft>
                          <a:spcPts val="300"/>
                        </a:spcAft>
                      </a:pPr>
                      <a:r>
                        <a:rPr lang="es-ES" altLang="zh-CN" sz="1200" kern="1200" dirty="0" smtClean="0">
                          <a:solidFill>
                            <a:schemeClr val="tx1"/>
                          </a:solidFill>
                          <a:effectLst/>
                          <a:latin typeface="Arial" panose="020B0604020202020204" pitchFamily="34" charset="0"/>
                          <a:ea typeface="MS Mincho" panose="02020609040205080304" pitchFamily="49" charset="-128"/>
                          <a:cs typeface="+mn-cs"/>
                        </a:rPr>
                        <a:t>C3-233745</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Selected EES declaration service </a:t>
                      </a:r>
                      <a:r>
                        <a:rPr lang="en-US" altLang="zh-CN" sz="1200" kern="1200" dirty="0" err="1" smtClean="0">
                          <a:solidFill>
                            <a:schemeClr val="tx1"/>
                          </a:solidFill>
                          <a:effectLst/>
                          <a:latin typeface="Arial" panose="020B0604020202020204" pitchFamily="34" charset="0"/>
                          <a:ea typeface="MS Mincho" panose="02020609040205080304" pitchFamily="49" charset="-128"/>
                          <a:cs typeface="+mn-cs"/>
                        </a:rPr>
                        <a:t>OpenAPI</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 file definitions</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29.558</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0109</a:t>
                      </a:r>
                      <a:endParaRPr lang="zh-CN" altLang="en-US"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US" altLang="zh-CN" sz="1200" kern="1200" dirty="0" smtClean="0">
                          <a:solidFill>
                            <a:schemeClr val="tx1"/>
                          </a:solidFill>
                          <a:effectLst/>
                          <a:latin typeface="Arial" panose="020B0604020202020204" pitchFamily="34" charset="0"/>
                          <a:ea typeface="MS Mincho" panose="02020609040205080304" pitchFamily="49" charset="-128"/>
                          <a:cs typeface="+mn-cs"/>
                        </a:rPr>
                        <a:t>23.558 CR#0419</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a:t>
            </a:r>
            <a:r>
              <a:rPr lang="en-US" dirty="0" smtClean="0"/>
              <a:t> </a:t>
            </a:r>
            <a:endParaRPr lang="en-US" dirty="0"/>
          </a:p>
        </p:txBody>
      </p:sp>
    </p:spTree>
    <p:extLst>
      <p:ext uri="{BB962C8B-B14F-4D97-AF65-F5344CB8AC3E}">
        <p14:creationId xmlns:p14="http://schemas.microsoft.com/office/powerpoint/2010/main" val="664332505"/>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6" y="1825625"/>
            <a:ext cx="6303334" cy="4351338"/>
          </a:xfrm>
        </p:spPr>
        <p:txBody>
          <a:bodyPr/>
          <a:lstStyle/>
          <a:p>
            <a:pPr marL="0" indent="0">
              <a:buNone/>
            </a:pPr>
            <a:r>
              <a:rPr lang="en-US" dirty="0" smtClean="0"/>
              <a:t>CT3#129:</a:t>
            </a:r>
            <a:endParaRPr lang="en-US" dirty="0"/>
          </a:p>
          <a:p>
            <a:r>
              <a:rPr lang="en-US" dirty="0"/>
              <a:t>Number of handled documents</a:t>
            </a:r>
          </a:p>
          <a:p>
            <a:pPr lvl="1"/>
            <a:r>
              <a:rPr lang="en-US" dirty="0" smtClean="0"/>
              <a:t>766 </a:t>
            </a:r>
            <a:r>
              <a:rPr lang="en-US" dirty="0"/>
              <a:t>documents allocated</a:t>
            </a:r>
          </a:p>
          <a:p>
            <a:r>
              <a:rPr lang="en-US" dirty="0"/>
              <a:t>Agreed CRs </a:t>
            </a:r>
          </a:p>
          <a:p>
            <a:pPr lvl="1"/>
            <a:r>
              <a:rPr lang="en-US" dirty="0"/>
              <a:t>Cat B/C/F : </a:t>
            </a:r>
            <a:r>
              <a:rPr lang="en-US" dirty="0" smtClean="0"/>
              <a:t>178/0/92</a:t>
            </a:r>
            <a:endParaRPr lang="en-US" dirty="0"/>
          </a:p>
          <a:p>
            <a:r>
              <a:rPr lang="en-US" dirty="0"/>
              <a:t>Agreed </a:t>
            </a:r>
            <a:r>
              <a:rPr lang="en-US" dirty="0" err="1"/>
              <a:t>pCRs</a:t>
            </a:r>
            <a:endParaRPr lang="en-US" dirty="0"/>
          </a:p>
          <a:p>
            <a:pPr lvl="1"/>
            <a:r>
              <a:rPr lang="en-US" dirty="0" smtClean="0"/>
              <a:t>17</a:t>
            </a:r>
            <a:endParaRPr lang="en-US" dirty="0"/>
          </a:p>
          <a:p>
            <a:r>
              <a:rPr lang="en-US" dirty="0"/>
              <a:t>Attendances</a:t>
            </a:r>
          </a:p>
          <a:p>
            <a:pPr lvl="1"/>
            <a:r>
              <a:rPr lang="en-US" altLang="fr-FR" dirty="0" smtClean="0"/>
              <a:t>207 </a:t>
            </a:r>
            <a:r>
              <a:rPr lang="en-US" altLang="fr-FR" dirty="0"/>
              <a:t>registered/ </a:t>
            </a:r>
            <a:r>
              <a:rPr lang="en-US" altLang="fr-FR" dirty="0" smtClean="0"/>
              <a:t>177 </a:t>
            </a:r>
            <a:r>
              <a:rPr lang="en-US" altLang="fr-FR" dirty="0"/>
              <a:t>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65420731"/>
              </p:ext>
            </p:extLst>
          </p:nvPr>
        </p:nvGraphicFramePr>
        <p:xfrm>
          <a:off x="328743" y="1787727"/>
          <a:ext cx="10976565" cy="1178299"/>
        </p:xfrm>
        <a:graphic>
          <a:graphicData uri="http://schemas.openxmlformats.org/drawingml/2006/table">
            <a:tbl>
              <a:tblPr firstRow="1" firstCol="1" bandRow="1"/>
              <a:tblGrid>
                <a:gridCol w="1039015">
                  <a:extLst>
                    <a:ext uri="{9D8B030D-6E8A-4147-A177-3AD203B41FA5}">
                      <a16:colId xmlns="" xmlns:a16="http://schemas.microsoft.com/office/drawing/2014/main" val="20000"/>
                    </a:ext>
                  </a:extLst>
                </a:gridCol>
                <a:gridCol w="2280964">
                  <a:extLst>
                    <a:ext uri="{9D8B030D-6E8A-4147-A177-3AD203B41FA5}">
                      <a16:colId xmlns="" xmlns:a16="http://schemas.microsoft.com/office/drawing/2014/main" val="20001"/>
                    </a:ext>
                  </a:extLst>
                </a:gridCol>
                <a:gridCol w="1123063">
                  <a:extLst>
                    <a:ext uri="{9D8B030D-6E8A-4147-A177-3AD203B41FA5}">
                      <a16:colId xmlns="" xmlns:a16="http://schemas.microsoft.com/office/drawing/2014/main" val="3844349732"/>
                    </a:ext>
                  </a:extLst>
                </a:gridCol>
                <a:gridCol w="903801">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678598">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CP-232128</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200" kern="1200" dirty="0" smtClean="0">
                          <a:solidFill>
                            <a:srgbClr val="000000"/>
                          </a:solidFill>
                          <a:effectLst/>
                          <a:latin typeface="Arial" panose="020B0604020202020204" pitchFamily="34" charset="0"/>
                          <a:ea typeface="+mn-ea"/>
                          <a:cs typeface="Arial" panose="020B0604020202020204" pitchFamily="34" charset="0"/>
                        </a:rPr>
                        <a:t>New WID on application enablement aspects for subscriber-aware northbound API access</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SNAAPP</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NTT</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of this work item is to specify the stage 3 procedures</a:t>
                      </a:r>
                      <a:r>
                        <a:rPr lang="en-US" altLang="zh-CN" sz="1200" kern="1200" dirty="0">
                          <a:solidFill>
                            <a:srgbClr val="000000"/>
                          </a:solidFill>
                          <a:effectLst/>
                          <a:latin typeface="Arial" panose="020B0604020202020204" pitchFamily="34" charset="0"/>
                          <a:ea typeface="+mn-ea"/>
                          <a:cs typeface="Arial" panose="020B0604020202020204" pitchFamily="34" charset="0"/>
                        </a:rPr>
                        <a:t>:</a:t>
                      </a:r>
                    </a:p>
                    <a:p>
                      <a:pPr marL="171450" lvl="0" indent="-171450" fontAlgn="base"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CAPIF protocol enhancements for alignment of updated CAPIF stage 2 requirements (e.g. new IE of existing CAPIF APIs).</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fontAlgn="base"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Enhancements of CAPIF-1/CAPIF-1e/CAPIF-3 for alignment of updated CAPIF stage 2 requirements.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(1/2)</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520863670"/>
              </p:ext>
            </p:extLst>
          </p:nvPr>
        </p:nvGraphicFramePr>
        <p:xfrm>
          <a:off x="328743" y="1787727"/>
          <a:ext cx="10976565" cy="4098904"/>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118587">
                  <a:extLst>
                    <a:ext uri="{9D8B030D-6E8A-4147-A177-3AD203B41FA5}">
                      <a16:colId xmlns="" xmlns:a16="http://schemas.microsoft.com/office/drawing/2014/main" val="3844349732"/>
                    </a:ext>
                  </a:extLst>
                </a:gridCol>
                <a:gridCol w="908277">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18120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728555">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CP-232129</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smtClean="0">
                          <a:solidFill>
                            <a:srgbClr val="000000"/>
                          </a:solidFill>
                          <a:effectLst/>
                          <a:latin typeface="Arial" panose="020B0604020202020204" pitchFamily="34" charset="0"/>
                          <a:ea typeface="+mn-ea"/>
                          <a:cs typeface="Arial" panose="020B0604020202020204" pitchFamily="34" charset="0"/>
                        </a:rPr>
                        <a:t>Revised WID on CT aspects on TEI18_DCAMP_Ph2</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TEI18_DCAMP_Ph2</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sz="1200" kern="1200" dirty="0" smtClean="0">
                          <a:solidFill>
                            <a:srgbClr val="000000"/>
                          </a:solidFill>
                          <a:effectLst/>
                          <a:latin typeface="Arial" panose="020B0604020202020204" pitchFamily="34" charset="0"/>
                          <a:ea typeface="+mn-ea"/>
                          <a:cs typeface="Arial" panose="020B0604020202020204" pitchFamily="34" charset="0"/>
                        </a:rPr>
                        <a:t>China Telecom</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specify:</a:t>
                      </a:r>
                      <a:endParaRPr lang="en-US"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Update the description of AF-triggered dynamically changing AM policies to be supported in LBO roaming scenario.</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Impacts on AM influence information of Application Data in LBO roaming scenario.</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Potential impacts on </a:t>
                      </a:r>
                      <a:r>
                        <a:rPr lang="en-GB" altLang="zh-CN" sz="1200" kern="1200" dirty="0" err="1" smtClean="0">
                          <a:solidFill>
                            <a:srgbClr val="000000"/>
                          </a:solidFill>
                          <a:effectLst/>
                          <a:latin typeface="Arial" panose="020B0604020202020204" pitchFamily="34" charset="0"/>
                          <a:ea typeface="+mn-ea"/>
                          <a:cs typeface="Arial" panose="020B0604020202020204" pitchFamily="34" charset="0"/>
                        </a:rPr>
                        <a:t>AMInfluence</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 to support DCAMP in LBO roaming scenario</a:t>
                      </a:r>
                      <a:r>
                        <a:rPr lang="en-US" altLang="zh-CN" sz="1200" kern="1200" dirty="0" smtClean="0">
                          <a:solidFill>
                            <a:srgbClr val="000000"/>
                          </a:solidFill>
                          <a:effectLst/>
                          <a:latin typeface="Arial" panose="020B0604020202020204" pitchFamily="34" charset="0"/>
                          <a:ea typeface="+mn-ea"/>
                          <a:cs typeface="Arial" panose="020B0604020202020204" pitchFamily="34" charset="0"/>
                        </a:rPr>
                        <a:t>.</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include the impact on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CT3.</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791540">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CP-232130</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smtClean="0">
                          <a:solidFill>
                            <a:srgbClr val="000000"/>
                          </a:solidFill>
                          <a:effectLst/>
                          <a:latin typeface="Arial" panose="020B0604020202020204" pitchFamily="34" charset="0"/>
                          <a:ea typeface="+mn-ea"/>
                          <a:cs typeface="Arial" panose="020B0604020202020204" pitchFamily="34" charset="0"/>
                        </a:rPr>
                        <a:t>Revised WID on CT aspects on 5G AM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AMP</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China Telecom</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objective of this work item is to develop the specifications under remit of CT WGs for the stage 2 requirements agreed under the stage 2 work item AMP.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change the target completion plenary to CT#103 (March 2024).</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388421">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CP-232131</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smtClean="0">
                          <a:solidFill>
                            <a:srgbClr val="000000"/>
                          </a:solidFill>
                          <a:effectLst/>
                          <a:latin typeface="Arial" panose="020B0604020202020204" pitchFamily="34" charset="0"/>
                          <a:ea typeface="+mn-ea"/>
                          <a:cs typeface="Arial" panose="020B0604020202020204" pitchFamily="34" charset="0"/>
                        </a:rPr>
                        <a:t>Revised WID on 5GSATB</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5GSATB</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smtClean="0">
                          <a:solidFill>
                            <a:srgbClr val="000000"/>
                          </a:solidFill>
                          <a:effectLst/>
                          <a:latin typeface="Arial" panose="020B0604020202020204" pitchFamily="34" charset="0"/>
                          <a:ea typeface="+mn-ea"/>
                          <a:cs typeface="Arial" panose="020B0604020202020204" pitchFamily="34" charset="0"/>
                        </a:rPr>
                        <a:t>CATT</a:t>
                      </a: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objective of this work item is to develop the specifications under remit of CT WGs for the stage 2 requirements agreed under the stage 2 work item 5GSATB.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a:t>
                      </a:r>
                      <a:r>
                        <a:rPr lang="en-GB" altLang="zh-CN" sz="1200" kern="1200" dirty="0">
                          <a:solidFill>
                            <a:srgbClr val="000000"/>
                          </a:solidFill>
                          <a:effectLst/>
                          <a:latin typeface="Arial" panose="020B0604020202020204" pitchFamily="34" charset="0"/>
                          <a:ea typeface="+mn-ea"/>
                          <a:cs typeface="Arial" panose="020B0604020202020204" pitchFamily="34" charset="0"/>
                        </a:rPr>
                        <a:t>WID is revised to update the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impacts on CT3 and CT4.</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776584">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CP-232132</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smtClean="0">
                          <a:solidFill>
                            <a:srgbClr val="000000"/>
                          </a:solidFill>
                          <a:effectLst/>
                          <a:latin typeface="Arial" panose="020B0604020202020204" pitchFamily="34" charset="0"/>
                          <a:ea typeface="+mn-ea"/>
                          <a:cs typeface="Arial" panose="020B0604020202020204" pitchFamily="34" charset="0"/>
                        </a:rPr>
                        <a:t>Revised WID on CT aspects of enhancement of 5G UE Policy</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Intel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GB" altLang="zh-CN" sz="12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200" kern="1200" dirty="0">
                          <a:solidFill>
                            <a:srgbClr val="000000"/>
                          </a:solidFill>
                          <a:effectLst/>
                          <a:latin typeface="Arial" panose="020B0604020202020204" pitchFamily="34" charset="0"/>
                          <a:ea typeface="+mn-ea"/>
                          <a:cs typeface="Arial" panose="020B0604020202020204" pitchFamily="34" charset="0"/>
                        </a:rPr>
                        <a:t> in 5GS and EPS. The WID is revised to include more impacts on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CT3 </a:t>
                      </a:r>
                      <a:r>
                        <a:rPr lang="en-GB" altLang="zh-CN" sz="1200" kern="1200" dirty="0">
                          <a:solidFill>
                            <a:srgbClr val="000000"/>
                          </a:solidFill>
                          <a:effectLst/>
                          <a:latin typeface="Arial" panose="020B0604020202020204" pitchFamily="34" charset="0"/>
                          <a:ea typeface="+mn-ea"/>
                          <a:cs typeface="Arial" panose="020B0604020202020204" pitchFamily="34" charset="0"/>
                        </a:rPr>
                        <a:t>and CT4.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(2/2)</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872172597"/>
              </p:ext>
            </p:extLst>
          </p:nvPr>
        </p:nvGraphicFramePr>
        <p:xfrm>
          <a:off x="328743" y="1787728"/>
          <a:ext cx="10976565" cy="4153549"/>
        </p:xfrm>
        <a:graphic>
          <a:graphicData uri="http://schemas.openxmlformats.org/drawingml/2006/table">
            <a:tbl>
              <a:tblPr firstRow="1" firstCol="1" bandRow="1"/>
              <a:tblGrid>
                <a:gridCol w="862282">
                  <a:extLst>
                    <a:ext uri="{9D8B030D-6E8A-4147-A177-3AD203B41FA5}">
                      <a16:colId xmlns="" xmlns:a16="http://schemas.microsoft.com/office/drawing/2014/main" val="20000"/>
                    </a:ext>
                  </a:extLst>
                </a:gridCol>
                <a:gridCol w="2457697">
                  <a:extLst>
                    <a:ext uri="{9D8B030D-6E8A-4147-A177-3AD203B41FA5}">
                      <a16:colId xmlns="" xmlns:a16="http://schemas.microsoft.com/office/drawing/2014/main" val="20001"/>
                    </a:ext>
                  </a:extLst>
                </a:gridCol>
                <a:gridCol w="1118587">
                  <a:extLst>
                    <a:ext uri="{9D8B030D-6E8A-4147-A177-3AD203B41FA5}">
                      <a16:colId xmlns="" xmlns:a16="http://schemas.microsoft.com/office/drawing/2014/main" val="3844349732"/>
                    </a:ext>
                  </a:extLst>
                </a:gridCol>
                <a:gridCol w="908277">
                  <a:extLst>
                    <a:ext uri="{9D8B030D-6E8A-4147-A177-3AD203B41FA5}">
                      <a16:colId xmlns="" xmlns:a16="http://schemas.microsoft.com/office/drawing/2014/main" val="20002"/>
                    </a:ext>
                  </a:extLst>
                </a:gridCol>
                <a:gridCol w="4831905">
                  <a:extLst>
                    <a:ext uri="{9D8B030D-6E8A-4147-A177-3AD203B41FA5}">
                      <a16:colId xmlns="" xmlns:a16="http://schemas.microsoft.com/office/drawing/2014/main" val="20003"/>
                    </a:ext>
                  </a:extLst>
                </a:gridCol>
                <a:gridCol w="797817">
                  <a:extLst>
                    <a:ext uri="{9D8B030D-6E8A-4147-A177-3AD203B41FA5}">
                      <a16:colId xmlns="" xmlns:a16="http://schemas.microsoft.com/office/drawing/2014/main" val="2714402546"/>
                    </a:ext>
                  </a:extLst>
                </a:gridCol>
              </a:tblGrid>
              <a:tr h="24687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846418">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CP-232133</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smtClean="0">
                          <a:solidFill>
                            <a:srgbClr val="000000"/>
                          </a:solidFill>
                          <a:effectLst/>
                          <a:latin typeface="Arial" panose="020B0604020202020204" pitchFamily="34" charset="0"/>
                          <a:ea typeface="+mn-ea"/>
                          <a:cs typeface="Arial" panose="020B0604020202020204" pitchFamily="34" charset="0"/>
                        </a:rPr>
                        <a:t>Revised WID on CT aspects on TEI18_SLAMUP</a:t>
                      </a:r>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TEI18_SLAMUP</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China Telecom</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objective of this work item is to specify the following stage 3 procedures:</a:t>
                      </a: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Update AM/UE policy association procedures and corresponding text to take spending limits into account before PCF making AM/UE policy decision.</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Update AM/UE policy subscription information stored in UDR to indicate whether the PCF must enforce policies based on subscriber spending limits and to indicate the CHF that the PCF may use for spending limit control.</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171450" lvl="0" indent="-171450" hangingPunct="0">
                        <a:buFont typeface="Arial" panose="020B0604020202020204" pitchFamily="34" charset="0"/>
                        <a:buChar cha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Update </a:t>
                      </a:r>
                      <a:r>
                        <a:rPr lang="en-GB" altLang="zh-CN" sz="1200" kern="1200" dirty="0" err="1" smtClean="0">
                          <a:solidFill>
                            <a:srgbClr val="000000"/>
                          </a:solidFill>
                          <a:effectLst/>
                          <a:latin typeface="Arial" panose="020B0604020202020204" pitchFamily="34" charset="0"/>
                          <a:ea typeface="+mn-ea"/>
                          <a:cs typeface="Arial" panose="020B0604020202020204" pitchFamily="34" charset="0"/>
                        </a:rPr>
                        <a:t>Nchf_SpendingLimitControl</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 service to clarify that PCF for a UE interacts with the CHF only applies to non-roaming scenario.</a:t>
                      </a:r>
                      <a:endParaRPr lang="zh-CN" altLang="zh-CN" sz="1200" kern="1200" dirty="0" smtClean="0">
                        <a:solidFill>
                          <a:srgbClr val="000000"/>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smtClean="0">
                          <a:solidFill>
                            <a:srgbClr val="000000"/>
                          </a:solidFill>
                          <a:effectLst/>
                          <a:latin typeface="Arial" panose="020B0604020202020204" pitchFamily="34" charset="0"/>
                          <a:ea typeface="+mn-ea"/>
                          <a:cs typeface="Arial" panose="020B0604020202020204" pitchFamily="34" charset="0"/>
                        </a:rPr>
                        <a:t>The WID is revised to include more impacts on CT3.</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614723407"/>
                  </a:ext>
                </a:extLst>
              </a:tr>
              <a:tr h="865699">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CP-232134</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Architecture Enhancements for XR and media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200" kern="1200" dirty="0">
                          <a:solidFill>
                            <a:srgbClr val="000000"/>
                          </a:solidFill>
                          <a:effectLst/>
                          <a:latin typeface="Arial" panose="020B0604020202020204" pitchFamily="34" charset="0"/>
                          <a:ea typeface="+mn-ea"/>
                          <a:cs typeface="Arial" panose="020B0604020202020204" pitchFamily="34" charset="0"/>
                        </a:rPr>
                        <a:t>XRM</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XR (Extended Reality) and media services in order to enhance the CT WGs specifications. The WID is revised to include more impacts on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CT1 and CT4, </a:t>
                      </a:r>
                      <a:r>
                        <a:rPr lang="en-GB" altLang="zh-CN" sz="1200" kern="1200" dirty="0">
                          <a:solidFill>
                            <a:srgbClr val="000000"/>
                          </a:solidFill>
                          <a:effectLst/>
                          <a:latin typeface="Arial" panose="020B0604020202020204" pitchFamily="34" charset="0"/>
                          <a:ea typeface="+mn-ea"/>
                          <a:cs typeface="Arial" panose="020B0604020202020204" pitchFamily="34" charset="0"/>
                        </a:rPr>
                        <a:t>and add more supporting companies.</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80938888"/>
                  </a:ext>
                </a:extLst>
              </a:tr>
              <a:tr h="846418">
                <a:tc>
                  <a:txBody>
                    <a:bodyPr/>
                    <a:lstStyle/>
                    <a:p>
                      <a:pPr hangingPunct="0">
                        <a:spcAft>
                          <a:spcPts val="1200"/>
                        </a:spcAft>
                      </a:pPr>
                      <a:r>
                        <a:rPr lang="fr-FR" altLang="zh-CN" sz="1200" kern="1200" dirty="0" smtClean="0">
                          <a:solidFill>
                            <a:srgbClr val="000000"/>
                          </a:solidFill>
                          <a:effectLst/>
                          <a:latin typeface="Arial" panose="020B0604020202020204" pitchFamily="34" charset="0"/>
                          <a:ea typeface="+mn-ea"/>
                          <a:cs typeface="Arial" panose="020B0604020202020204" pitchFamily="34" charset="0"/>
                        </a:rPr>
                        <a:t>CP-232135</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Revised WID on Rel-18 Generic Group Management, Exposure and Communication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GMEC</a:t>
                      </a:r>
                      <a:endParaRPr lang="en-GB"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200" kern="1200" dirty="0">
                          <a:solidFill>
                            <a:srgbClr val="000000"/>
                          </a:solidFill>
                          <a:effectLst/>
                          <a:latin typeface="Arial" panose="020B0604020202020204" pitchFamily="34" charset="0"/>
                          <a:ea typeface="+mn-ea"/>
                          <a:cs typeface="Arial" panose="020B0604020202020204" pitchFamily="34" charset="0"/>
                        </a:rPr>
                        <a:t>Huawei</a:t>
                      </a:r>
                      <a:endParaRPr lang="fr-FR"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objective is to specify the stage 3 normative work and the related specifications under the remit of CT WGs to support the GMEC normative requirements developed by stage 2. </a:t>
                      </a:r>
                    </a:p>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200" kern="1200" dirty="0">
                          <a:solidFill>
                            <a:srgbClr val="000000"/>
                          </a:solidFill>
                          <a:effectLst/>
                          <a:latin typeface="Arial" panose="020B0604020202020204" pitchFamily="34" charset="0"/>
                          <a:ea typeface="+mn-ea"/>
                          <a:cs typeface="Arial" panose="020B0604020202020204" pitchFamily="34" charset="0"/>
                        </a:rPr>
                        <a:t>The WID is revised to include more impacts on </a:t>
                      </a:r>
                      <a:r>
                        <a:rPr lang="en-GB" altLang="zh-CN" sz="1200" kern="1200" dirty="0" smtClean="0">
                          <a:solidFill>
                            <a:srgbClr val="000000"/>
                          </a:solidFill>
                          <a:effectLst/>
                          <a:latin typeface="Arial" panose="020B0604020202020204" pitchFamily="34" charset="0"/>
                          <a:ea typeface="+mn-ea"/>
                          <a:cs typeface="Arial" panose="020B0604020202020204" pitchFamily="34" charset="0"/>
                        </a:rPr>
                        <a:t>CT3.</a:t>
                      </a:r>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179914637"/>
                  </a:ext>
                </a:extLst>
              </a:tr>
            </a:tbl>
          </a:graphicData>
        </a:graphic>
      </p:graphicFrame>
    </p:spTree>
    <p:extLst>
      <p:ext uri="{BB962C8B-B14F-4D97-AF65-F5344CB8AC3E}">
        <p14:creationId xmlns:p14="http://schemas.microsoft.com/office/powerpoint/2010/main" val="338650714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(1/2) </a:t>
            </a:r>
          </a:p>
        </p:txBody>
      </p:sp>
      <p:graphicFrame>
        <p:nvGraphicFramePr>
          <p:cNvPr id="6" name="Table 7"/>
          <p:cNvGraphicFramePr>
            <a:graphicFrameLocks noGrp="1"/>
          </p:cNvGraphicFramePr>
          <p:nvPr>
            <p:extLst>
              <p:ext uri="{D42A27DB-BD31-4B8C-83A1-F6EECF244321}">
                <p14:modId xmlns:p14="http://schemas.microsoft.com/office/powerpoint/2010/main" val="2882930663"/>
              </p:ext>
            </p:extLst>
          </p:nvPr>
        </p:nvGraphicFramePr>
        <p:xfrm>
          <a:off x="262571" y="1895978"/>
          <a:ext cx="11013394" cy="3412826"/>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23234">
                  <a:extLst>
                    <a:ext uri="{9D8B030D-6E8A-4147-A177-3AD203B41FA5}">
                      <a16:colId xmlns="" xmlns:a16="http://schemas.microsoft.com/office/drawing/2014/main" val="979862970"/>
                    </a:ext>
                  </a:extLst>
                </a:gridCol>
                <a:gridCol w="690254">
                  <a:extLst>
                    <a:ext uri="{9D8B030D-6E8A-4147-A177-3AD203B41FA5}">
                      <a16:colId xmlns="" xmlns:a16="http://schemas.microsoft.com/office/drawing/2014/main" val="3618433566"/>
                    </a:ext>
                  </a:extLst>
                </a:gridCol>
              </a:tblGrid>
              <a:tr h="390264">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8514">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70</a:t>
                      </a: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205664">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 Enhancements of UE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UEP18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75%</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Arial" panose="020B0604020202020204" pitchFamily="34" charset="0"/>
                          <a:ea typeface="宋体" panose="02010600030101010101" pitchFamily="2" charset="-122"/>
                          <a:cs typeface="+mn-cs"/>
                        </a:rPr>
                        <a:t>CP-222</a:t>
                      </a:r>
                      <a:r>
                        <a:rPr lang="en-US" altLang="zh-CN" sz="1000" kern="1200" dirty="0">
                          <a:solidFill>
                            <a:srgbClr val="000000"/>
                          </a:solidFill>
                          <a:effectLst/>
                          <a:latin typeface="Arial" panose="020B0604020202020204" pitchFamily="34" charset="0"/>
                          <a:ea typeface="宋体" panose="02010600030101010101" pitchFamily="2" charset="-122"/>
                          <a:cs typeface="+mn-cs"/>
                        </a:rPr>
                        <a:t>238</a:t>
                      </a: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980039</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95%</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宋体" panose="02010600030101010101" pitchFamily="2" charset="-122"/>
                          <a:cs typeface="+mn-cs"/>
                        </a:rPr>
                        <a:t>CP-231191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78039153"/>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980103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90%</a:t>
                      </a:r>
                      <a:endPar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chemeClr val="tx1"/>
                          </a:solidFill>
                          <a:effectLst/>
                          <a:latin typeface="Arial" panose="020B0604020202020204" pitchFamily="34" charset="0"/>
                          <a:ea typeface="宋体" panose="02010600030101010101" pitchFamily="2" charset="-122"/>
                          <a:cs typeface="+mn-cs"/>
                        </a:rPr>
                        <a:t>CP-231360</a:t>
                      </a:r>
                      <a:endParaRPr lang="fr-FR" altLang="zh-CN" sz="1000" kern="1200" noProof="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395364329"/>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980094</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436643651"/>
                  </a:ext>
                </a:extLst>
              </a:tr>
              <a:tr h="213107">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980053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80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CP-232131</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000000"/>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139629726"/>
                  </a:ext>
                </a:extLst>
              </a:tr>
              <a:tr h="205664">
                <a:tc>
                  <a:txBody>
                    <a:bodyPr/>
                    <a:lstStyle/>
                    <a:p>
                      <a:pPr marL="0" indent="18415" algn="l" defTabSz="914400" rtl="0" eaLnBrk="1" latinLnBrk="0"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980091</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SFC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53153360"/>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980082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0000"/>
                          </a:solidFill>
                          <a:effectLst/>
                          <a:latin typeface="Arial" panose="020B0604020202020204" pitchFamily="34" charset="0"/>
                          <a:ea typeface="宋体" panose="02010600030101010101" pitchFamily="2" charset="-122"/>
                          <a:cs typeface="+mn-cs"/>
                        </a:rPr>
                        <a:t>eUEPO</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7</a:t>
                      </a: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0</a:t>
                      </a: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CP-232132</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800114282"/>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980075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55%</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CP-231197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36768404"/>
                  </a:ext>
                </a:extLst>
              </a:tr>
              <a:tr h="253829">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980036</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424933338"/>
                  </a:ext>
                </a:extLst>
              </a:tr>
              <a:tr h="205664">
                <a:tc>
                  <a:txBody>
                    <a:bodyPr/>
                    <a:lstStyle/>
                    <a:p>
                      <a:pPr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980097</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7</a:t>
                      </a:r>
                      <a:r>
                        <a:rPr lang="en-US" altLang="zh-CN" sz="10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smtClean="0">
                          <a:solidFill>
                            <a:srgbClr val="0070C0"/>
                          </a:solidFill>
                          <a:effectLst/>
                          <a:latin typeface="Arial" panose="020B0604020202020204" pitchFamily="34" charset="0"/>
                          <a:ea typeface="Calibri" panose="020F0502020204030204" pitchFamily="34" charset="0"/>
                          <a:cs typeface="Arial" panose="020B0604020202020204" pitchFamily="34" charset="0"/>
                        </a:rPr>
                        <a:t>100%</a:t>
                      </a:r>
                      <a:endPar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70C0"/>
                          </a:solidFill>
                          <a:effectLst/>
                          <a:latin typeface="Arial" panose="020B0604020202020204" pitchFamily="34" charset="0"/>
                          <a:ea typeface="+mn-ea"/>
                          <a:cs typeface="Arial" panose="020B0604020202020204" pitchFamily="34" charset="0"/>
                        </a:rPr>
                        <a:t>CP-230121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642859765"/>
                  </a:ext>
                </a:extLst>
              </a:tr>
              <a:tr h="205664">
                <a:tc>
                  <a:txBody>
                    <a:bodyPr/>
                    <a:lstStyle/>
                    <a:p>
                      <a:pPr indent="18415"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980030</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indent="18415" hangingPunct="0">
                        <a:spcAft>
                          <a:spcPts val="900"/>
                        </a:spcAft>
                      </a:pPr>
                      <a:r>
                        <a:rPr lang="en-GB" sz="1000" kern="1200" dirty="0">
                          <a:solidFill>
                            <a:srgbClr val="00000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r>
                        <a:rPr lang="en-US" altLang="zh-CN"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zh-CN" altLang="en-US" sz="10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4052214144"/>
                  </a:ext>
                </a:extLst>
              </a:tr>
              <a:tr h="290826">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990009</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Generic Group Management, Exposure and Communication Enhancements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GMEC</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70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CP-232135</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87038125"/>
                  </a:ext>
                </a:extLst>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(2/2) </a:t>
            </a:r>
          </a:p>
        </p:txBody>
      </p:sp>
      <p:graphicFrame>
        <p:nvGraphicFramePr>
          <p:cNvPr id="6" name="Table 7"/>
          <p:cNvGraphicFramePr>
            <a:graphicFrameLocks noGrp="1"/>
          </p:cNvGraphicFramePr>
          <p:nvPr>
            <p:extLst>
              <p:ext uri="{D42A27DB-BD31-4B8C-83A1-F6EECF244321}">
                <p14:modId xmlns:p14="http://schemas.microsoft.com/office/powerpoint/2010/main" val="4200120063"/>
              </p:ext>
            </p:extLst>
          </p:nvPr>
        </p:nvGraphicFramePr>
        <p:xfrm>
          <a:off x="361425" y="1791378"/>
          <a:ext cx="11013394" cy="2136510"/>
        </p:xfrm>
        <a:graphic>
          <a:graphicData uri="http://schemas.openxmlformats.org/drawingml/2006/table">
            <a:tbl>
              <a:tblPr firstRow="1" firstCol="1" bandRow="1"/>
              <a:tblGrid>
                <a:gridCol w="690728">
                  <a:extLst>
                    <a:ext uri="{9D8B030D-6E8A-4147-A177-3AD203B41FA5}">
                      <a16:colId xmlns="" xmlns:a16="http://schemas.microsoft.com/office/drawing/2014/main" val="20000"/>
                    </a:ext>
                  </a:extLst>
                </a:gridCol>
                <a:gridCol w="4229295">
                  <a:extLst>
                    <a:ext uri="{9D8B030D-6E8A-4147-A177-3AD203B41FA5}">
                      <a16:colId xmlns="" xmlns:a16="http://schemas.microsoft.com/office/drawing/2014/main" val="20001"/>
                    </a:ext>
                  </a:extLst>
                </a:gridCol>
                <a:gridCol w="1357891">
                  <a:extLst>
                    <a:ext uri="{9D8B030D-6E8A-4147-A177-3AD203B41FA5}">
                      <a16:colId xmlns="" xmlns:a16="http://schemas.microsoft.com/office/drawing/2014/main" val="20002"/>
                    </a:ext>
                  </a:extLst>
                </a:gridCol>
                <a:gridCol w="625767">
                  <a:extLst>
                    <a:ext uri="{9D8B030D-6E8A-4147-A177-3AD203B41FA5}">
                      <a16:colId xmlns="" xmlns:a16="http://schemas.microsoft.com/office/drawing/2014/main" val="20003"/>
                    </a:ext>
                  </a:extLst>
                </a:gridCol>
                <a:gridCol w="653792">
                  <a:extLst>
                    <a:ext uri="{9D8B030D-6E8A-4147-A177-3AD203B41FA5}">
                      <a16:colId xmlns="" xmlns:a16="http://schemas.microsoft.com/office/drawing/2014/main" val="20004"/>
                    </a:ext>
                  </a:extLst>
                </a:gridCol>
                <a:gridCol w="687105">
                  <a:extLst>
                    <a:ext uri="{9D8B030D-6E8A-4147-A177-3AD203B41FA5}">
                      <a16:colId xmlns="" xmlns:a16="http://schemas.microsoft.com/office/drawing/2014/main" val="20005"/>
                    </a:ext>
                  </a:extLst>
                </a:gridCol>
                <a:gridCol w="616825">
                  <a:extLst>
                    <a:ext uri="{9D8B030D-6E8A-4147-A177-3AD203B41FA5}">
                      <a16:colId xmlns="" xmlns:a16="http://schemas.microsoft.com/office/drawing/2014/main" val="20006"/>
                    </a:ext>
                  </a:extLst>
                </a:gridCol>
                <a:gridCol w="638503">
                  <a:extLst>
                    <a:ext uri="{9D8B030D-6E8A-4147-A177-3AD203B41FA5}">
                      <a16:colId xmlns="" xmlns:a16="http://schemas.microsoft.com/office/drawing/2014/main" val="1432858994"/>
                    </a:ext>
                  </a:extLst>
                </a:gridCol>
                <a:gridCol w="806669">
                  <a:extLst>
                    <a:ext uri="{9D8B030D-6E8A-4147-A177-3AD203B41FA5}">
                      <a16:colId xmlns="" xmlns:a16="http://schemas.microsoft.com/office/drawing/2014/main" val="979862970"/>
                    </a:ext>
                  </a:extLst>
                </a:gridCol>
                <a:gridCol w="706819">
                  <a:extLst>
                    <a:ext uri="{9D8B030D-6E8A-4147-A177-3AD203B41FA5}">
                      <a16:colId xmlns="" xmlns:a16="http://schemas.microsoft.com/office/drawing/2014/main" val="3618433566"/>
                    </a:ext>
                  </a:extLst>
                </a:gridCol>
              </a:tblGrid>
              <a:tr h="31757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05319">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of System Support for AI/ML-based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err="1">
                          <a:solidFill>
                            <a:srgbClr val="000000"/>
                          </a:solidFill>
                          <a:effectLst/>
                          <a:latin typeface="Arial" panose="020B0604020202020204" pitchFamily="34" charset="0"/>
                          <a:ea typeface="宋体" panose="02010600030101010101" pitchFamily="2" charset="-122"/>
                          <a:cs typeface="+mn-cs"/>
                        </a:rPr>
                        <a:t>AIMLsys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50</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7</a:t>
                      </a:r>
                      <a:r>
                        <a:rPr lang="en-GB"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0</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CP-230329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705824254"/>
                  </a:ext>
                </a:extLst>
              </a:tr>
              <a:tr h="205319">
                <a:tc>
                  <a:txBody>
                    <a:bodyPr/>
                    <a:lstStyle/>
                    <a:p>
                      <a:pPr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990006</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Architecture Enhancements for XR and media services</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XRM</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65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7</a:t>
                      </a:r>
                      <a:r>
                        <a:rPr lang="en-GB" altLang="zh-CN"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5</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CP-232134</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664680927"/>
                  </a:ext>
                </a:extLst>
              </a:tr>
              <a:tr h="24799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990010</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Enablers for Network Automation for 5G - phase 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eNA_Ph3</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65</a:t>
                      </a:r>
                      <a:r>
                        <a:rPr lang="en-US"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7</a:t>
                      </a:r>
                      <a:r>
                        <a:rPr lang="en-GB" altLang="zh-CN"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5</a:t>
                      </a:r>
                      <a:r>
                        <a:rPr lang="en-US"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mn-ea"/>
                          <a:cs typeface="Arial" panose="020B0604020202020204" pitchFamily="34" charset="0"/>
                        </a:rPr>
                        <a:t>CP-230119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3488081447"/>
                  </a:ext>
                </a:extLst>
              </a:tr>
              <a:tr h="205319">
                <a:tc>
                  <a:txBody>
                    <a:bodyPr/>
                    <a:lstStyle/>
                    <a:p>
                      <a:pPr indent="18415" hangingPunct="0">
                        <a:spcAft>
                          <a:spcPts val="900"/>
                        </a:spcAft>
                      </a:pPr>
                      <a:r>
                        <a:rPr lang="en-GB" sz="1000">
                          <a:solidFill>
                            <a:srgbClr val="000000"/>
                          </a:solidFill>
                          <a:effectLst/>
                          <a:latin typeface="Arial" panose="020B0604020202020204" pitchFamily="34" charset="0"/>
                          <a:ea typeface="宋体" panose="02010600030101010101" pitchFamily="2" charset="-122"/>
                        </a:rPr>
                        <a:t>990007</a:t>
                      </a:r>
                      <a:endParaRPr lang="zh-CN" sz="100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5G AM Policy</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AMP</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smtClean="0">
                          <a:solidFill>
                            <a:srgbClr val="0070C0"/>
                          </a:solidFill>
                          <a:effectLst/>
                          <a:latin typeface="Arial" panose="020B0604020202020204" pitchFamily="34" charset="0"/>
                          <a:ea typeface="+mn-ea"/>
                          <a:cs typeface="Arial" panose="020B0604020202020204" pitchFamily="34" charset="0"/>
                        </a:rPr>
                        <a:t>03/24</a:t>
                      </a:r>
                      <a:endParaRPr lang="en-US"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rPr>
                        <a:t>85</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CP-232130</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61887439"/>
                  </a:ext>
                </a:extLst>
              </a:tr>
              <a:tr h="310141">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990005</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CT aspects on Dynamically Changing AM Policies in the 5GC Phase 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rgbClr val="000000"/>
                          </a:solidFill>
                          <a:effectLst/>
                          <a:latin typeface="Arial" panose="020B0604020202020204" pitchFamily="34" charset="0"/>
                          <a:ea typeface="宋体" panose="02010600030101010101" pitchFamily="2" charset="-122"/>
                          <a:cs typeface="+mn-cs"/>
                        </a:rPr>
                        <a:t>TEI18_DCAMP_Ph2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en-GB" sz="1000" kern="1200" dirty="0" smtClean="0">
                          <a:solidFill>
                            <a:srgbClr val="0070C0"/>
                          </a:solidFill>
                          <a:effectLst/>
                          <a:latin typeface="Arial" panose="020B0604020202020204" pitchFamily="34" charset="0"/>
                          <a:ea typeface="宋体" panose="02010600030101010101" pitchFamily="2" charset="-122"/>
                          <a:cs typeface="Arial" panose="020B0604020202020204" pitchFamily="34" charset="0"/>
                        </a:rPr>
                        <a:t>100</a:t>
                      </a:r>
                      <a:r>
                        <a:rPr lang="en-US" altLang="zh-CN" sz="1000" kern="1200" dirty="0" smtClean="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CP-232129</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277554806"/>
                  </a:ext>
                </a:extLst>
              </a:tr>
              <a:tr h="310141">
                <a:tc>
                  <a:txBody>
                    <a:bodyPr/>
                    <a:lstStyle/>
                    <a:p>
                      <a:pPr indent="18415" hangingPunct="0">
                        <a:spcAft>
                          <a:spcPts val="900"/>
                        </a:spcAft>
                      </a:pPr>
                      <a:r>
                        <a:rPr lang="en-GB" altLang="zh-CN" sz="1000" kern="1200" dirty="0" smtClean="0">
                          <a:solidFill>
                            <a:srgbClr val="000000"/>
                          </a:solidFill>
                          <a:effectLst/>
                          <a:latin typeface="Arial" panose="020B0604020202020204" pitchFamily="34" charset="0"/>
                          <a:ea typeface="宋体" panose="02010600030101010101" pitchFamily="2" charset="-122"/>
                          <a:cs typeface="+mn-cs"/>
                        </a:rPr>
                        <a:t>1000062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CT aspects on Spending Limits for AM and UE Policies in the 5GC</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TEI18_SLAMUP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noProof="0" dirty="0">
                          <a:solidFill>
                            <a:srgbClr val="000000"/>
                          </a:solidFill>
                          <a:effectLst/>
                          <a:latin typeface="Arial" panose="020B0604020202020204" pitchFamily="34" charset="0"/>
                          <a:ea typeface="宋体" panose="02010600030101010101" pitchFamily="2" charset="-122"/>
                          <a:cs typeface="+mn-cs"/>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a:solidFill>
                            <a:schemeClr val="tx1"/>
                          </a:solidFill>
                          <a:effectLst/>
                          <a:latin typeface="Arial" panose="020B0604020202020204" pitchFamily="34" charset="0"/>
                          <a:ea typeface="+mn-ea"/>
                          <a:cs typeface="Arial" panose="020B0604020202020204" pitchFamily="34" charset="0"/>
                        </a:rPr>
                        <a:t>0</a:t>
                      </a:r>
                      <a:r>
                        <a:rPr lang="en-US" altLang="zh-CN" sz="1000" kern="1200" dirty="0">
                          <a:solidFill>
                            <a:schemeClr val="tx1"/>
                          </a:solidFill>
                          <a:effectLst/>
                          <a:latin typeface="Arial" panose="020B0604020202020204" pitchFamily="34" charset="0"/>
                          <a:ea typeface="+mn-ea"/>
                          <a:cs typeface="Arial" panose="020B0604020202020204" pitchFamily="34" charset="0"/>
                        </a:rPr>
                        <a:t>%</a:t>
                      </a: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smtClean="0">
                          <a:solidFill>
                            <a:srgbClr val="0070C0"/>
                          </a:solidFill>
                          <a:effectLst/>
                          <a:latin typeface="Arial" panose="020B0604020202020204" pitchFamily="34" charset="0"/>
                          <a:ea typeface="+mn-ea"/>
                          <a:cs typeface="Arial" panose="020B0604020202020204" pitchFamily="34" charset="0"/>
                        </a:rPr>
                        <a:t>80</a:t>
                      </a:r>
                      <a:r>
                        <a:rPr lang="en-US" altLang="zh-CN" sz="1000" kern="1200" dirty="0">
                          <a:solidFill>
                            <a:srgbClr val="0070C0"/>
                          </a:solidFill>
                          <a:effectLst/>
                          <a:latin typeface="Arial" panose="020B0604020202020204" pitchFamily="34" charset="0"/>
                          <a:ea typeface="+mn-ea"/>
                          <a:cs typeface="Arial" panose="020B0604020202020204" pitchFamily="34" charset="0"/>
                        </a:rPr>
                        <a:t>%</a:t>
                      </a:r>
                      <a:endParaRPr lang="zh-CN" altLang="en-US" sz="1000" kern="1200" dirty="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CP-232133</a:t>
                      </a:r>
                      <a:endParaRPr lang="fr-FR" altLang="zh-CN" sz="1000" kern="1200" noProof="0" dirty="0">
                        <a:solidFill>
                          <a:srgbClr val="0070C0"/>
                        </a:solidFill>
                        <a:effectLst/>
                        <a:latin typeface="Arial" panose="020B0604020202020204" pitchFamily="34" charset="0"/>
                        <a:ea typeface="+mn-ea"/>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310141">
                <a:tc>
                  <a:txBody>
                    <a:bodyPr/>
                    <a:lstStyle/>
                    <a:p>
                      <a:pPr indent="18415" hangingPunct="0">
                        <a:spcAft>
                          <a:spcPts val="900"/>
                        </a:spcAft>
                      </a:pPr>
                      <a:r>
                        <a:rPr lang="en-GB" altLang="zh-CN" sz="1000" kern="1200" dirty="0" smtClean="0">
                          <a:solidFill>
                            <a:srgbClr val="000000"/>
                          </a:solidFill>
                          <a:effectLst/>
                          <a:latin typeface="Arial" panose="020B0604020202020204" pitchFamily="34" charset="0"/>
                          <a:ea typeface="宋体" panose="02010600030101010101" pitchFamily="2" charset="-122"/>
                          <a:cs typeface="+mn-cs"/>
                        </a:rPr>
                        <a:t>1010002</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smtClean="0">
                          <a:solidFill>
                            <a:srgbClr val="000000"/>
                          </a:solidFill>
                          <a:effectLst/>
                          <a:latin typeface="Arial" panose="020B0604020202020204" pitchFamily="34" charset="0"/>
                          <a:ea typeface="宋体" panose="02010600030101010101" pitchFamily="2" charset="-122"/>
                          <a:cs typeface="+mn-cs"/>
                        </a:rPr>
                        <a:t>Application enablement aspects for subscriber-aware northbound API access</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altLang="zh-CN" sz="1000" kern="1200" dirty="0" smtClean="0">
                          <a:solidFill>
                            <a:srgbClr val="000000"/>
                          </a:solidFill>
                          <a:effectLst/>
                          <a:latin typeface="Arial" panose="020B0604020202020204" pitchFamily="34" charset="0"/>
                          <a:ea typeface="宋体" panose="02010600030101010101" pitchFamily="2" charset="-122"/>
                          <a:cs typeface="+mn-cs"/>
                        </a:rPr>
                        <a:t>SNAAPP</a:t>
                      </a:r>
                      <a:endParaRPr lang="zh-CN"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kumimoji="0" lang="en-US" altLang="zh-CN" sz="1000" b="0" i="0" u="none" strike="noStrike" kern="1200" cap="none" spc="0" normalizeH="0" baseline="0" noProof="0" dirty="0" smtClean="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03/24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endParaRPr lang="zh-CN" altLang="en-US" sz="10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18415" algn="l" defTabSz="914400" rtl="0" eaLnBrk="1" fontAlgn="auto" latinLnBrk="0" hangingPunct="1">
                        <a:lnSpc>
                          <a:spcPct val="107000"/>
                        </a:lnSpc>
                        <a:spcBef>
                          <a:spcPts val="0"/>
                        </a:spcBef>
                        <a:spcAft>
                          <a:spcPts val="800"/>
                        </a:spcAft>
                        <a:buClrTx/>
                        <a:buSzTx/>
                        <a:buFontTx/>
                        <a:buNone/>
                        <a:tabLst/>
                        <a:defRPr/>
                      </a:pPr>
                      <a:r>
                        <a:rPr lang="en-GB" altLang="zh-CN" sz="1000" kern="1200" dirty="0" smtClean="0">
                          <a:solidFill>
                            <a:srgbClr val="0070C0"/>
                          </a:solidFill>
                          <a:effectLst/>
                          <a:latin typeface="Arial" panose="020B0604020202020204" pitchFamily="34" charset="0"/>
                          <a:ea typeface="+mn-ea"/>
                          <a:cs typeface="Arial" panose="020B0604020202020204" pitchFamily="34" charset="0"/>
                        </a:rPr>
                        <a:t>0</a:t>
                      </a:r>
                      <a:r>
                        <a:rPr lang="en-US" altLang="zh-CN" sz="1000" kern="1200" dirty="0" smtClean="0">
                          <a:solidFill>
                            <a:srgbClr val="0070C0"/>
                          </a:solidFill>
                          <a:effectLst/>
                          <a:latin typeface="Arial" panose="020B0604020202020204" pitchFamily="34" charset="0"/>
                          <a:ea typeface="+mn-ea"/>
                          <a:cs typeface="Arial" panose="020B0604020202020204" pitchFamily="34" charset="0"/>
                        </a:rPr>
                        <a:t>%</a:t>
                      </a:r>
                      <a:endParaRPr lang="zh-CN" altLang="en-US" sz="1000" kern="1200" dirty="0" smtClean="0">
                        <a:solidFill>
                          <a:srgbClr val="0070C0"/>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smtClean="0">
                          <a:solidFill>
                            <a:srgbClr val="0070C0"/>
                          </a:solidFill>
                          <a:effectLst/>
                          <a:latin typeface="Arial" panose="020B0604020202020204" pitchFamily="34" charset="0"/>
                          <a:ea typeface="+mn-ea"/>
                          <a:cs typeface="Arial" panose="020B0604020202020204" pitchFamily="34" charset="0"/>
                        </a:rPr>
                        <a:t>CP-232128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
        <p:nvSpPr>
          <p:cNvPr id="7"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236869373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70669</TotalTime>
  <Words>3613</Words>
  <Application>Microsoft Office PowerPoint</Application>
  <PresentationFormat>宽屏</PresentationFormat>
  <Paragraphs>826</Paragraphs>
  <Slides>31</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Arial </vt:lpstr>
      <vt:lpstr>MS Mincho</vt:lpstr>
      <vt:lpstr>MS PGothic</vt:lpstr>
      <vt:lpstr>宋体</vt:lpstr>
      <vt:lpstr>Arial</vt:lpstr>
      <vt:lpstr>Calibri</vt:lpstr>
      <vt:lpstr>Calibri Light</vt:lpstr>
      <vt:lpstr>Times New Roman</vt:lpstr>
      <vt:lpstr>Wingdings</vt:lpstr>
      <vt:lpstr>Office Theme</vt:lpstr>
      <vt:lpstr>CT WG3 Status Report  to TSG CT#101</vt:lpstr>
      <vt:lpstr>TSG CT WG3 Officials</vt:lpstr>
      <vt:lpstr>Meeting Calendar</vt:lpstr>
      <vt:lpstr>TSG WG CT3 Statistics</vt:lpstr>
      <vt:lpstr>New agreed Study/Work Items led by CT3</vt:lpstr>
      <vt:lpstr>Revised agreed Study/Work Items led by CT3  (1/2)</vt:lpstr>
      <vt:lpstr>Revised agreed Study/Work Items led by CT3  (2/2)</vt:lpstr>
      <vt:lpstr>Rel-18 Work Plan – CT3 led                  (1/2) </vt:lpstr>
      <vt:lpstr>Rel-18 Work Plan – CT3 led                  (2/2) </vt:lpstr>
      <vt:lpstr>Rel-18 Work Plan – Non-CT3 led         (1/2) </vt:lpstr>
      <vt:lpstr>Rel-18 Work Plan – Non-CT3 led         (2/2) </vt:lpstr>
      <vt:lpstr>TS/TR sent to CT Plenary</vt:lpstr>
      <vt:lpstr>Exception sheet for work item</vt:lpstr>
      <vt:lpstr>Release 18 Status          -   General</vt:lpstr>
      <vt:lpstr>Release 18 Status                              (1/8)</vt:lpstr>
      <vt:lpstr>Release 18 Status                              (2/8)</vt:lpstr>
      <vt:lpstr>Release 18 Status                              (3/8)</vt:lpstr>
      <vt:lpstr>Release 18 Status                              (4/8)</vt:lpstr>
      <vt:lpstr>Release 18 Status                              (5/8)</vt:lpstr>
      <vt:lpstr>Release 18 Status                              (6/8)</vt:lpstr>
      <vt:lpstr>Release 18 Status                              (7/8)</vt:lpstr>
      <vt:lpstr>Release 18 Status                              (8/8)</vt:lpstr>
      <vt:lpstr>Release 17 Status</vt:lpstr>
      <vt:lpstr>Pre-Release 17 Status</vt:lpstr>
      <vt:lpstr>Backward Incompatible Changes</vt:lpstr>
      <vt:lpstr>For Information to CT </vt:lpstr>
      <vt:lpstr>For Action to CT</vt:lpstr>
      <vt:lpstr>Acknowledgement</vt:lpstr>
      <vt:lpstr>Annex</vt:lpstr>
      <vt:lpstr>CRs for conditional approval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5263</cp:revision>
  <dcterms:created xsi:type="dcterms:W3CDTF">2010-02-05T13:52:04Z</dcterms:created>
  <dcterms:modified xsi:type="dcterms:W3CDTF">2023-09-05T01:30:46Z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(3)kwZD007iXX4lFAKEpZwqOAXg8cBMZiS4n4jpYxrzxH8DRS0XbSjhtibmjE6MNStqtKP6AcjS
GFCD37EM68a8kvS25xQlC1/BNfm2a3PHQbbWNYEKt0ItYsDo0tAviG/YvI7K0puCoK/q4/dE
BN1IvhB0LUDKc2i7Z8TeKiD2ja0YVOPDgSAqMzMA+HvfGbeeWMoWX+kKGDCkSrT4sNcUwn7D
oivFIRZyI4VkAH/xG6</vt:lpwstr>
  </property>
  <property fmtid="{D5CDD505-2E9C-101B-9397-08002B2CF9AE}" pid="4" name="_2015_ms_pID_7253431">
    <vt:lpwstr>9dbmfk7D3B8iJmu8dKGPqFWDBPO8e9ZegGvyT2Fe3crYEp0oPeJYOc
KOAdy6GuU6/cEI1dStR0pipOsTFLqT0gAg64Q3tC6GwVYkJ+7lnp2GkkETFAszJrKvbagicl
/GwlJ0LJcijp8AOT7shg4Md3NSmTbqNPD+7vfLafNXyXK3ZhQNj/ZXMIhUk1h3vv3CZ3vy70
jOlyJP8RHO1pIvOtbIfMS2FBild6pAQRHQZt</vt:lpwstr>
  </property>
  <property fmtid="{D5CDD505-2E9C-101B-9397-08002B2CF9AE}" pid="5" name="_2015_ms_pID_7253432">
    <vt:lpwstr>BwX0Bp884fC6yeUq3ctbIqs=</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1693539845</vt:lpwstr>
  </property>
</Properties>
</file>