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  <p:sldMasterId id="2147485168" r:id="rId2"/>
  </p:sldMasterIdLst>
  <p:notesMasterIdLst>
    <p:notesMasterId r:id="rId29"/>
  </p:notesMasterIdLst>
  <p:handoutMasterIdLst>
    <p:handoutMasterId r:id="rId30"/>
  </p:handoutMasterIdLst>
  <p:sldIdLst>
    <p:sldId id="341" r:id="rId3"/>
    <p:sldId id="363" r:id="rId4"/>
    <p:sldId id="366" r:id="rId5"/>
    <p:sldId id="377" r:id="rId6"/>
    <p:sldId id="368" r:id="rId7"/>
    <p:sldId id="455" r:id="rId8"/>
    <p:sldId id="446" r:id="rId9"/>
    <p:sldId id="457" r:id="rId10"/>
    <p:sldId id="463" r:id="rId11"/>
    <p:sldId id="464" r:id="rId12"/>
    <p:sldId id="470" r:id="rId13"/>
    <p:sldId id="471" r:id="rId14"/>
    <p:sldId id="370" r:id="rId15"/>
    <p:sldId id="440" r:id="rId16"/>
    <p:sldId id="407" r:id="rId17"/>
    <p:sldId id="414" r:id="rId18"/>
    <p:sldId id="410" r:id="rId19"/>
    <p:sldId id="459" r:id="rId20"/>
    <p:sldId id="441" r:id="rId21"/>
    <p:sldId id="431" r:id="rId22"/>
    <p:sldId id="375" r:id="rId23"/>
    <p:sldId id="477" r:id="rId24"/>
    <p:sldId id="365" r:id="rId25"/>
    <p:sldId id="376" r:id="rId26"/>
    <p:sldId id="469" r:id="rId27"/>
    <p:sldId id="398" r:id="rId2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8EB35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9112" autoAdjust="0"/>
  </p:normalViewPr>
  <p:slideViewPr>
    <p:cSldViewPr snapToGrid="0">
      <p:cViewPr varScale="1">
        <p:scale>
          <a:sx n="114" d="100"/>
          <a:sy n="114" d="100"/>
        </p:scale>
        <p:origin x="498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3" d="100"/>
          <a:sy n="43" d="100"/>
        </p:scale>
        <p:origin x="2864" y="5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handoutMaster" Target="handoutMasters/handoutMaster1.xml"/><Relationship Id="rId35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na Chaponniere" userId="21629b01-f0c0-43e2-866e-5265c1482fc0" providerId="ADAL" clId="{2F967EE9-3C0A-4DAC-B09E-BB1A089B6AAC}"/>
    <pc:docChg chg="modSld">
      <pc:chgData name="Lena Chaponniere" userId="21629b01-f0c0-43e2-866e-5265c1482fc0" providerId="ADAL" clId="{2F967EE9-3C0A-4DAC-B09E-BB1A089B6AAC}" dt="2023-09-01T20:31:21.197" v="18" actId="13926"/>
      <pc:docMkLst>
        <pc:docMk/>
      </pc:docMkLst>
      <pc:sldChg chg="modSp mod">
        <pc:chgData name="Lena Chaponniere" userId="21629b01-f0c0-43e2-866e-5265c1482fc0" providerId="ADAL" clId="{2F967EE9-3C0A-4DAC-B09E-BB1A089B6AAC}" dt="2023-09-01T20:31:21.197" v="18" actId="13926"/>
        <pc:sldMkLst>
          <pc:docMk/>
          <pc:sldMk cId="3484087205" sldId="375"/>
        </pc:sldMkLst>
        <pc:spChg chg="mod">
          <ac:chgData name="Lena Chaponniere" userId="21629b01-f0c0-43e2-866e-5265c1482fc0" providerId="ADAL" clId="{2F967EE9-3C0A-4DAC-B09E-BB1A089B6AAC}" dt="2023-09-01T20:31:21.197" v="18" actId="13926"/>
          <ac:spMkLst>
            <pc:docMk/>
            <pc:sldMk cId="3484087205" sldId="375"/>
            <ac:spMk id="3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16477" y="6588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D3C4E5-0FCF-414C-8BB4-A370B86C4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01.09.2023</a:t>
            </a:fld>
            <a:endParaRPr lang="de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BB5BF1-079A-48E1-9A72-654439752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4108C4-57B5-4CFB-9586-E377762C5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8662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E32621-1763-4C52-A4A1-8AE25E7C0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53006B-09A2-4112-AE34-E0B5A59FF4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FB54E9-664C-4452-88E3-77657E2B96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0BB4B1-D782-4482-94BF-B0D1DFE045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01.09.2023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FD09DB-E216-4249-957A-2A00F6EAB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33F304-5289-48A3-AA62-F8AF771ED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26183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603B31-F394-46FE-AC70-394218319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4E1585-E114-475F-9073-D59525BB21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613A46-D472-4A41-8A0D-87D4013551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555441-973F-4DBB-8226-75267DF994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01.09.2023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FAB53C-D530-4A27-952A-C0FD6BCD0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6663D8-7A79-4507-9FEE-D830B21C0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41511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F6F038-4B1D-41A8-9239-8643EB508C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7549C1-0C70-4DB4-813E-9B2DDA212B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DC61D-277A-4E77-803C-FC3E26E89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01.09.2023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85027A-7BFE-49E1-8C10-150BDA86C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789002-5AE0-4E79-8F01-E290C5D72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967083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1BBE784-6153-46A9-83D3-5D8DA41C95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0A47D2-5766-4DEE-80E9-C7DBF2E8D6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AE1F70-F02C-4F5F-AAC6-36084D089A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01.09.2023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53741B-E810-41A0-ABF2-14E3E02FA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6D53A4-03C8-4A50-BF26-1FDFE8955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7702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37AD001-2D2C-4A2D-2C6D-4FF38B4669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E9D77-DABF-4279-93C5-FC05DAF958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8842EA7-46CD-4FF8-B6BE-54CCCC06DC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F846B1-817F-48F8-9C1C-1E84DEFD1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01.09.2023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6A05E-20F6-479A-8877-C4D3E1CFC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06E928-5680-477D-B337-77DA66A3B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812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5CAAFA-D5D7-4DA6-AA3F-64B7CBC88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0F6BC7-1092-4B34-99B4-DCDF64C506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D3BC4A-D4E4-4110-8A8B-A013D1097A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01.09.2023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48A7E1-5D32-44CA-A457-6BC34A43E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951C4D-5F41-4364-854F-FD08CAAAA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5423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CD429-103D-420C-A6EB-8ACE8B140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1CC62F-0AA6-44B4-BAAF-20E3EC49F8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6DC919-275A-4B1B-842A-5741935D2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01.09.2023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627350-FFEE-4599-A4DC-A825116EF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02F3B0-2460-40E5-A108-62D474C08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1786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5B722-01F0-426D-BA89-4B74D8D4C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6F737-30AA-4331-A40E-70200AF6F9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2E7D82-A4BD-409C-AF1E-285430E9C6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B0C43B-4B88-4E38-9463-55C731D04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01.09.2023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7ED391-75F0-418B-8B3F-AF76853727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624399-E5C0-44EB-8E84-04E4535448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012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D4D92-DE59-4B2C-A2DB-D7881A632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A870FC-63D7-416C-A76D-CD4A7D9AE5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62FC5E-837D-4301-9C77-DE62E0D153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66AD6F0-7A88-44A5-903F-955455EDD8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FBB926-C48A-4832-BD5A-AF6354E837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BF2E792-519B-494A-8B3C-A34B70E0B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01.09.2023</a:t>
            </a:fld>
            <a:endParaRPr lang="de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6913967-92F8-468C-A68F-2F4C16B5A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3B8B10-7D7D-4819-9FBB-016EEE2E1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14646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3766B-EAA4-4AD0-8720-8126425268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B250E32-6C86-437A-A183-136C88E77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01.09.2023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044655-9172-4583-88AF-A703ABC48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A149C9-8FF1-408D-8FFB-F5DAB0CC9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39967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1633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CT#101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Bangalore, India; 11 - 12 September 2023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CP-232013</a:t>
            </a:r>
          </a:p>
          <a:p>
            <a:pPr algn="r"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ED0C6A-C5CE-414C-9D0E-926612222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de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598BFB-41B6-4A45-9B91-708A4AB326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D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285BBD-4277-4496-9E57-FBFB67F233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CBE11-6943-4A1D-B305-F1188E847ADD}" type="datetimeFigureOut">
              <a:rPr lang="de-DE" smtClean="0"/>
              <a:t>01.09.2023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401688-4DC2-4BCF-A27F-1E1FCD5FFA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0D0E65-F68E-49A0-A553-E84B29D24A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8154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9" r:id="rId1"/>
    <p:sldLayoutId id="2147485170" r:id="rId2"/>
    <p:sldLayoutId id="2147485171" r:id="rId3"/>
    <p:sldLayoutId id="2147485172" r:id="rId4"/>
    <p:sldLayoutId id="2147485173" r:id="rId5"/>
    <p:sldLayoutId id="2147485174" r:id="rId6"/>
    <p:sldLayoutId id="2147485175" r:id="rId7"/>
    <p:sldLayoutId id="2147485176" r:id="rId8"/>
    <p:sldLayoutId id="2147485177" r:id="rId9"/>
    <p:sldLayoutId id="2147485178" r:id="rId10"/>
    <p:sldLayoutId id="21474851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2011742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sz="6000" dirty="0"/>
              <a:t>CT WG1 Status Report </a:t>
            </a:r>
            <a:br>
              <a:rPr lang="en-US" altLang="en-US" sz="6000" dirty="0"/>
            </a:br>
            <a:r>
              <a:rPr lang="en-US" altLang="en-US" sz="6000" dirty="0"/>
              <a:t>to TSG CT#101</a:t>
            </a:r>
            <a:endParaRPr lang="en-GB" altLang="en-US" sz="6000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Lena Chaponniere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CT1 Chair, Qualcomm Incorporated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Rel-18 (cont.)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F08786B-EB59-446A-8C38-028E66BAE7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2723404"/>
              </p:ext>
            </p:extLst>
          </p:nvPr>
        </p:nvGraphicFramePr>
        <p:xfrm>
          <a:off x="657054" y="1816740"/>
          <a:ext cx="10059714" cy="3194650"/>
        </p:xfrm>
        <a:graphic>
          <a:graphicData uri="http://schemas.openxmlformats.org/drawingml/2006/table">
            <a:tbl>
              <a:tblPr firstRow="1" firstCol="1" bandRow="1"/>
              <a:tblGrid>
                <a:gridCol w="6433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66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65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82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786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9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89660">
                  <a:extLst>
                    <a:ext uri="{9D8B030D-6E8A-4147-A177-3AD203B41FA5}">
                      <a16:colId xmlns:a16="http://schemas.microsoft.com/office/drawing/2014/main" val="2266413391"/>
                    </a:ext>
                  </a:extLst>
                </a:gridCol>
                <a:gridCol w="865632">
                  <a:extLst>
                    <a:ext uri="{9D8B030D-6E8A-4147-A177-3AD203B41FA5}">
                      <a16:colId xmlns:a16="http://schemas.microsoft.com/office/drawing/2014/main" val="1108262624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8761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980099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TEI18_SDNAEPC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TEI18_SDNAEPC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980102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TRS_URLLC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TRS_URLLC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5827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5GSAT_Ph2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5GSAT_Ph2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350"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PIN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PIN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PINAPP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PINAPP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9721"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UAS Ph2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UAS_Ph2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Ranging_SL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Ranging_SL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5GFLS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5GFLS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7944BD-FCE9-882E-EACC-FDF1063CCCC6}"/>
              </a:ext>
            </a:extLst>
          </p:cNvPr>
          <p:cNvSpPr txBox="1">
            <a:spLocks/>
          </p:cNvSpPr>
          <p:nvPr/>
        </p:nvSpPr>
        <p:spPr bwMode="auto">
          <a:xfrm>
            <a:off x="93277" y="5057206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E</a:t>
            </a:r>
            <a:r>
              <a:rPr lang="fi-FI" altLang="de-DE" sz="1000" dirty="0">
                <a:latin typeface="Arial" panose="020B0604020202020204" pitchFamily="34" charset="0"/>
              </a:rPr>
              <a:t>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     – Updated since the last plenary</a:t>
            </a:r>
          </a:p>
        </p:txBody>
      </p:sp>
    </p:spTree>
    <p:extLst>
      <p:ext uri="{BB962C8B-B14F-4D97-AF65-F5344CB8AC3E}">
        <p14:creationId xmlns:p14="http://schemas.microsoft.com/office/powerpoint/2010/main" val="2095677083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Rel-18 (cont.)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F08786B-EB59-446A-8C38-028E66BAE7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6127221"/>
              </p:ext>
            </p:extLst>
          </p:nvPr>
        </p:nvGraphicFramePr>
        <p:xfrm>
          <a:off x="657054" y="1816740"/>
          <a:ext cx="10059714" cy="3194650"/>
        </p:xfrm>
        <a:graphic>
          <a:graphicData uri="http://schemas.openxmlformats.org/drawingml/2006/table">
            <a:tbl>
              <a:tblPr firstRow="1" firstCol="1" bandRow="1"/>
              <a:tblGrid>
                <a:gridCol w="6433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66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65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82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786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9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89660">
                  <a:extLst>
                    <a:ext uri="{9D8B030D-6E8A-4147-A177-3AD203B41FA5}">
                      <a16:colId xmlns:a16="http://schemas.microsoft.com/office/drawing/2014/main" val="2266413391"/>
                    </a:ext>
                  </a:extLst>
                </a:gridCol>
                <a:gridCol w="865632">
                  <a:extLst>
                    <a:ext uri="{9D8B030D-6E8A-4147-A177-3AD203B41FA5}">
                      <a16:colId xmlns:a16="http://schemas.microsoft.com/office/drawing/2014/main" val="1108262624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8761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GMEC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GMEC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 aspects of MCGWUE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MCGWUE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582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for 5MBS_Ph2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5MBS_Ph2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35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UEConfig5MBS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UEConfig5MBS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Network Slicing Phase 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eNS_Ph3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9721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NG_RTC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NG_RTC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ATSSS_Ph3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ATSSS_Ph3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ADAES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ADAES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7944BD-FCE9-882E-EACC-FDF1063CCCC6}"/>
              </a:ext>
            </a:extLst>
          </p:cNvPr>
          <p:cNvSpPr txBox="1">
            <a:spLocks/>
          </p:cNvSpPr>
          <p:nvPr/>
        </p:nvSpPr>
        <p:spPr bwMode="auto">
          <a:xfrm>
            <a:off x="93277" y="5057206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E</a:t>
            </a:r>
            <a:r>
              <a:rPr lang="fi-FI" altLang="de-DE" sz="1000" dirty="0">
                <a:latin typeface="Arial" panose="020B0604020202020204" pitchFamily="34" charset="0"/>
              </a:rPr>
              <a:t>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     – Updated since the last plenary</a:t>
            </a:r>
          </a:p>
        </p:txBody>
      </p:sp>
    </p:spTree>
    <p:extLst>
      <p:ext uri="{BB962C8B-B14F-4D97-AF65-F5344CB8AC3E}">
        <p14:creationId xmlns:p14="http://schemas.microsoft.com/office/powerpoint/2010/main" val="3924953926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Rel-18 (cont.)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F08786B-EB59-446A-8C38-028E66BAE7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5264649"/>
              </p:ext>
            </p:extLst>
          </p:nvPr>
        </p:nvGraphicFramePr>
        <p:xfrm>
          <a:off x="657054" y="1816740"/>
          <a:ext cx="10059714" cy="2338347"/>
        </p:xfrm>
        <a:graphic>
          <a:graphicData uri="http://schemas.openxmlformats.org/drawingml/2006/table">
            <a:tbl>
              <a:tblPr firstRow="1" firstCol="1" bandRow="1"/>
              <a:tblGrid>
                <a:gridCol w="6433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66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65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82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786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9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89660">
                  <a:extLst>
                    <a:ext uri="{9D8B030D-6E8A-4147-A177-3AD203B41FA5}">
                      <a16:colId xmlns:a16="http://schemas.microsoft.com/office/drawing/2014/main" val="2266413391"/>
                    </a:ext>
                  </a:extLst>
                </a:gridCol>
                <a:gridCol w="865632">
                  <a:extLst>
                    <a:ext uri="{9D8B030D-6E8A-4147-A177-3AD203B41FA5}">
                      <a16:colId xmlns:a16="http://schemas.microsoft.com/office/drawing/2014/main" val="1108262624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8761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5GMARCH_Ph2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5GMARCH_Ph2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VMR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VMR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1000020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Enhanced Mission Critical Push-to-talk</a:t>
                      </a:r>
                    </a:p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architecture phase 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enh4MCPTT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6875834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1000021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MPS_WLAN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MPS_WLAN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6407435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1000022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MBS support for V2X services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TEI18_MBS4V2X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1122442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1000023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PLMN Selection based on Network Slice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PLMNsel_NS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0492279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7944BD-FCE9-882E-EACC-FDF1063CCCC6}"/>
              </a:ext>
            </a:extLst>
          </p:cNvPr>
          <p:cNvSpPr txBox="1">
            <a:spLocks/>
          </p:cNvSpPr>
          <p:nvPr/>
        </p:nvSpPr>
        <p:spPr bwMode="auto">
          <a:xfrm>
            <a:off x="93277" y="5057206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E</a:t>
            </a:r>
            <a:r>
              <a:rPr lang="fi-FI" altLang="de-DE" sz="1000" dirty="0">
                <a:latin typeface="Arial" panose="020B0604020202020204" pitchFamily="34" charset="0"/>
              </a:rPr>
              <a:t>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     – Updated since the last plenary</a:t>
            </a:r>
          </a:p>
        </p:txBody>
      </p:sp>
    </p:spTree>
    <p:extLst>
      <p:ext uri="{BB962C8B-B14F-4D97-AF65-F5344CB8AC3E}">
        <p14:creationId xmlns:p14="http://schemas.microsoft.com/office/powerpoint/2010/main" val="2692588032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1063646"/>
              </p:ext>
            </p:extLst>
          </p:nvPr>
        </p:nvGraphicFramePr>
        <p:xfrm>
          <a:off x="838200" y="2056493"/>
          <a:ext cx="10411095" cy="1676619"/>
        </p:xfrm>
        <a:graphic>
          <a:graphicData uri="http://schemas.openxmlformats.org/drawingml/2006/table">
            <a:tbl>
              <a:tblPr firstRow="1" firstCol="1" bandRow="1"/>
              <a:tblGrid>
                <a:gridCol w="10326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84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817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CP-232260</a:t>
                      </a:r>
                    </a:p>
                    <a:p>
                      <a:pPr algn="l" fontAlgn="t"/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Presentation of Specification to TSG:</a:t>
                      </a:r>
                    </a:p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24.542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1.0.0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Samsung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Information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450819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algn="l" fontAlgn="t"/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6784220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algn="l" fontAlgn="t"/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6675" marR="66675" marT="38100" marB="2857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6287125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 algn="l" fontAlgn="t"/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1668024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</a:t>
            </a:r>
            <a:r>
              <a:rPr lang="en-US" dirty="0">
                <a:highlight>
                  <a:srgbClr val="FFFFFF"/>
                </a:highlight>
              </a:rPr>
              <a:t>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9897957"/>
              </p:ext>
            </p:extLst>
          </p:nvPr>
        </p:nvGraphicFramePr>
        <p:xfrm>
          <a:off x="838200" y="2056493"/>
          <a:ext cx="8895193" cy="1676619"/>
        </p:xfrm>
        <a:graphic>
          <a:graphicData uri="http://schemas.openxmlformats.org/drawingml/2006/table">
            <a:tbl>
              <a:tblPr firstRow="1" firstCol="1" bandRow="1"/>
              <a:tblGrid>
                <a:gridCol w="10326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84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8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450819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9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6784220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6287125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511608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Item Exception </a:t>
            </a:r>
            <a:r>
              <a:rPr lang="en-US" dirty="0">
                <a:highlight>
                  <a:srgbClr val="FFFFFF"/>
                </a:highlight>
              </a:rPr>
              <a:t>Sheets</a:t>
            </a:r>
            <a:r>
              <a:rPr lang="en-US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4AF788C-34AF-BC29-32B1-489E73EF8A58}"/>
              </a:ext>
            </a:extLst>
          </p:cNvPr>
          <p:cNvSpPr txBox="1"/>
          <p:nvPr/>
        </p:nvSpPr>
        <p:spPr>
          <a:xfrm rot="20522904">
            <a:off x="3910590" y="2736587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None this time</a:t>
            </a:r>
          </a:p>
        </p:txBody>
      </p:sp>
    </p:spTree>
    <p:extLst>
      <p:ext uri="{BB962C8B-B14F-4D97-AF65-F5344CB8AC3E}">
        <p14:creationId xmlns:p14="http://schemas.microsoft.com/office/powerpoint/2010/main" val="2140754795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Status of older releases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Rel-14:</a:t>
            </a:r>
          </a:p>
          <a:p>
            <a:pPr lvl="1"/>
            <a:r>
              <a:rPr lang="en-US" sz="2000" dirty="0"/>
              <a:t>1 CAT F CR agreed to remove EN for IANA registration that has been completed, backwards compatible</a:t>
            </a:r>
          </a:p>
          <a:p>
            <a:r>
              <a:rPr lang="en-US" sz="2400" dirty="0"/>
              <a:t>Rel-16:</a:t>
            </a:r>
          </a:p>
          <a:p>
            <a:pPr lvl="1"/>
            <a:r>
              <a:rPr lang="en-US" sz="2000" dirty="0"/>
              <a:t>2 CAT F CR agreed to remove EN for IANA registrations that have been completed, backwards compatible</a:t>
            </a:r>
          </a:p>
          <a:p>
            <a:pPr lvl="1"/>
            <a:r>
              <a:rPr lang="en-US" sz="2000" dirty="0"/>
              <a:t>2 CAT F CRs for TSN-related corrections, backwards compatible</a:t>
            </a:r>
          </a:p>
          <a:p>
            <a:pPr lvl="1"/>
            <a:r>
              <a:rPr lang="en-US" sz="2000" dirty="0"/>
              <a:t>2 CAT F CRs for handling of non-authorized IAB UEs, backwards compatible</a:t>
            </a:r>
          </a:p>
          <a:p>
            <a:pPr lvl="1"/>
            <a:endParaRPr lang="en-US" sz="2000" dirty="0"/>
          </a:p>
          <a:p>
            <a:pPr marL="914400" lvl="2" indent="0">
              <a:buNone/>
            </a:pPr>
            <a:endParaRPr lang="en-US" sz="1600" dirty="0"/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83364298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Backward Incompatible </a:t>
            </a:r>
            <a:r>
              <a:rPr lang="en-US">
                <a:highlight>
                  <a:srgbClr val="FFFFFF"/>
                </a:highlight>
              </a:rPr>
              <a:t>Changes Rel-16</a:t>
            </a:r>
            <a:endParaRPr lang="en-US" dirty="0">
              <a:highlight>
                <a:srgbClr val="FFFFFF"/>
              </a:highlight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3361584"/>
              </p:ext>
            </p:extLst>
          </p:nvPr>
        </p:nvGraphicFramePr>
        <p:xfrm>
          <a:off x="215757" y="2282825"/>
          <a:ext cx="11736531" cy="1898770"/>
        </p:xfrm>
        <a:graphic>
          <a:graphicData uri="http://schemas.openxmlformats.org/drawingml/2006/table">
            <a:tbl>
              <a:tblPr firstRow="1" firstCol="1" bandRow="1"/>
              <a:tblGrid>
                <a:gridCol w="11198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1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fontAlgn="auto" hangingPunct="1"/>
                      <a:endParaRPr lang="de-DE" sz="1400" u="non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fontAlgn="auto" hangingPunct="1"/>
                      <a:endParaRPr lang="de-DE" sz="1400" u="non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3737640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fontAlgn="auto" hangingPunct="1"/>
                      <a:endParaRPr lang="de-DE" sz="1400" u="non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055750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23525D4-23BE-E3D9-A305-16592BD64228}"/>
              </a:ext>
            </a:extLst>
          </p:cNvPr>
          <p:cNvSpPr txBox="1"/>
          <p:nvPr/>
        </p:nvSpPr>
        <p:spPr>
          <a:xfrm rot="20522904">
            <a:off x="4471422" y="3047544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None this time</a:t>
            </a:r>
          </a:p>
        </p:txBody>
      </p:sp>
    </p:spTree>
    <p:extLst>
      <p:ext uri="{BB962C8B-B14F-4D97-AF65-F5344CB8AC3E}">
        <p14:creationId xmlns:p14="http://schemas.microsoft.com/office/powerpoint/2010/main" val="1809159441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Release 17 Status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s-ES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Continued</a:t>
            </a:r>
            <a:r>
              <a:rPr lang="es-E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s-ES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decrease</a:t>
            </a:r>
            <a:r>
              <a:rPr lang="es-E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s-ES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of</a:t>
            </a:r>
            <a:r>
              <a:rPr lang="es-E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Rel-17 </a:t>
            </a:r>
            <a:r>
              <a:rPr lang="es-ES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maintenance</a:t>
            </a:r>
            <a:r>
              <a:rPr lang="es-E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s-ES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effort</a:t>
            </a:r>
            <a:endParaRPr lang="es-ES" sz="2400" dirty="0"/>
          </a:p>
          <a:p>
            <a:r>
              <a:rPr lang="es-ES" sz="2400" dirty="0"/>
              <a:t> 11 CAT F </a:t>
            </a:r>
            <a:r>
              <a:rPr lang="es-ES" sz="2400" dirty="0" err="1"/>
              <a:t>CRs</a:t>
            </a:r>
            <a:r>
              <a:rPr lang="es-ES" sz="2400" dirty="0"/>
              <a:t> </a:t>
            </a:r>
            <a:r>
              <a:rPr lang="es-ES" sz="2400" dirty="0" err="1"/>
              <a:t>were</a:t>
            </a:r>
            <a:r>
              <a:rPr lang="es-ES" sz="2400" dirty="0"/>
              <a:t> </a:t>
            </a:r>
            <a:r>
              <a:rPr lang="es-ES" sz="2400" dirty="0" err="1"/>
              <a:t>agreed</a:t>
            </a:r>
            <a:r>
              <a:rPr lang="es-ES" sz="2400" dirty="0"/>
              <a:t> for </a:t>
            </a:r>
            <a:r>
              <a:rPr lang="es-ES" sz="2400" dirty="0" err="1"/>
              <a:t>Release</a:t>
            </a:r>
            <a:r>
              <a:rPr lang="es-ES" sz="2400" dirty="0"/>
              <a:t> 17, </a:t>
            </a:r>
            <a:r>
              <a:rPr lang="es-ES" sz="2400" dirty="0" err="1"/>
              <a:t>down</a:t>
            </a:r>
            <a:r>
              <a:rPr lang="es-ES" sz="2400" dirty="0"/>
              <a:t> </a:t>
            </a:r>
            <a:r>
              <a:rPr lang="es-ES" sz="2400" dirty="0" err="1"/>
              <a:t>from</a:t>
            </a:r>
            <a:r>
              <a:rPr lang="es-ES" sz="2400" dirty="0"/>
              <a:t> 21 in Q2’2023 </a:t>
            </a:r>
          </a:p>
          <a:p>
            <a:r>
              <a:rPr lang="en-US" sz="2400" dirty="0"/>
              <a:t> 0 </a:t>
            </a:r>
            <a:r>
              <a:rPr lang="en-US" sz="2400" dirty="0" err="1"/>
              <a:t>pCRs</a:t>
            </a:r>
            <a:r>
              <a:rPr lang="en-US" sz="2400" dirty="0"/>
              <a:t> were agreed for Release 17</a:t>
            </a:r>
          </a:p>
          <a:p>
            <a:pPr marL="0" indent="0">
              <a:buNone/>
            </a:pPr>
            <a:endParaRPr lang="en-US" sz="24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860305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Backward Incompatible Changes Rel-17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7871"/>
              </p:ext>
            </p:extLst>
          </p:nvPr>
        </p:nvGraphicFramePr>
        <p:xfrm>
          <a:off x="215757" y="2282825"/>
          <a:ext cx="11736531" cy="1523808"/>
        </p:xfrm>
        <a:graphic>
          <a:graphicData uri="http://schemas.openxmlformats.org/drawingml/2006/table">
            <a:tbl>
              <a:tblPr firstRow="1" firstCol="1" bandRow="1"/>
              <a:tblGrid>
                <a:gridCol w="11198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1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endParaRPr lang="de-DE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rtl="0" fontAlgn="auto"/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rtl="0" fontAlgn="auto"/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0" marR="12700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0890096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7CEC159B-4066-0377-8610-23E8B0255CB8}"/>
              </a:ext>
            </a:extLst>
          </p:cNvPr>
          <p:cNvSpPr txBox="1"/>
          <p:nvPr/>
        </p:nvSpPr>
        <p:spPr>
          <a:xfrm rot="20522904">
            <a:off x="4471422" y="3047544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None this time</a:t>
            </a:r>
          </a:p>
        </p:txBody>
      </p:sp>
    </p:spTree>
    <p:extLst>
      <p:ext uri="{BB962C8B-B14F-4D97-AF65-F5344CB8AC3E}">
        <p14:creationId xmlns:p14="http://schemas.microsoft.com/office/powerpoint/2010/main" val="1043038686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18 </a:t>
            </a:r>
            <a:r>
              <a:rPr lang="en-US" dirty="0">
                <a:highlight>
                  <a:srgbClr val="FFFFFF"/>
                </a:highlight>
              </a:rPr>
              <a:t>Status</a:t>
            </a:r>
            <a:r>
              <a:rPr lang="en-US" dirty="0"/>
              <a:t> </a:t>
            </a:r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/>
              <a:t> 1 new work item has been agreed for Rel-18</a:t>
            </a:r>
          </a:p>
          <a:p>
            <a:r>
              <a:rPr lang="en-GB" sz="2000" dirty="0"/>
              <a:t> Rel-18 is now in full swing, as evidenced by the higher number of handled documents</a:t>
            </a:r>
          </a:p>
          <a:p>
            <a:r>
              <a:rPr lang="en-GB" sz="2000" dirty="0"/>
              <a:t> 282 CAT F/B/C CRs and 57 </a:t>
            </a:r>
            <a:r>
              <a:rPr lang="en-GB" sz="2000" dirty="0" err="1"/>
              <a:t>pCRs</a:t>
            </a:r>
            <a:r>
              <a:rPr lang="en-GB" sz="2000" dirty="0"/>
              <a:t> agreed for Rel-18</a:t>
            </a:r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541208675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2147838" y="209875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Lena Chaponniere</a:t>
            </a:r>
            <a:endParaRPr lang="fr-FR" altLang="en-US" sz="14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ATIS</a:t>
            </a:r>
            <a:br>
              <a:rPr lang="fr-FR" altLang="en-US" sz="1400" dirty="0"/>
            </a:br>
            <a:r>
              <a:rPr lang="en-US" altLang="en-US" sz="1400" dirty="0"/>
              <a:t>lguellec@qti.qualcomm.com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552345" y="3669513"/>
            <a:ext cx="3417244" cy="133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Sung Won</a:t>
            </a:r>
            <a:endParaRPr lang="fr-FR" altLang="en-US" sz="14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sung.won@nokia.com</a:t>
            </a:r>
            <a:endParaRPr lang="fr-FR" altLang="en-US" sz="14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BDDA321-F9F6-496C-B1F3-ECACBA6D5266}"/>
              </a:ext>
            </a:extLst>
          </p:cNvPr>
          <p:cNvSpPr/>
          <p:nvPr/>
        </p:nvSpPr>
        <p:spPr>
          <a:xfrm>
            <a:off x="7367169" y="3838575"/>
            <a:ext cx="185176" cy="2162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7C2380-484A-4473-BE4D-E826FBDF9C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319" y="1896265"/>
            <a:ext cx="1235984" cy="1235984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D6F120F3-1407-42DE-ADEF-86B11B1B3CFF}"/>
              </a:ext>
            </a:extLst>
          </p:cNvPr>
          <p:cNvSpPr txBox="1">
            <a:spLocks/>
          </p:cNvSpPr>
          <p:nvPr/>
        </p:nvSpPr>
        <p:spPr bwMode="auto">
          <a:xfrm>
            <a:off x="2158409" y="3689482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Akansha Arora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 err="1"/>
              <a:t>Secretary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400" dirty="0"/>
              <a:t>akansha.arora@3gpp.org</a:t>
            </a:r>
            <a:endParaRPr lang="en-US" altLang="en-US" sz="1800" dirty="0"/>
          </a:p>
        </p:txBody>
      </p:sp>
      <p:pic>
        <p:nvPicPr>
          <p:cNvPr id="6" name="Picture 5" descr="A picture containing tree, person, outdoor&#10;&#10;Description automatically generated">
            <a:extLst>
              <a:ext uri="{FF2B5EF4-FFF2-40B4-BE49-F238E27FC236}">
                <a16:creationId xmlns:a16="http://schemas.microsoft.com/office/drawing/2014/main" id="{5F623FBF-AF5B-EA07-8F88-7C7867AE6C1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061" y="3549616"/>
            <a:ext cx="1051896" cy="1698896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6F5C4EA-5E23-7DAB-9198-59DF1D973A4A}"/>
              </a:ext>
            </a:extLst>
          </p:cNvPr>
          <p:cNvSpPr txBox="1">
            <a:spLocks/>
          </p:cNvSpPr>
          <p:nvPr/>
        </p:nvSpPr>
        <p:spPr bwMode="auto">
          <a:xfrm>
            <a:off x="7511798" y="2085390"/>
            <a:ext cx="3417244" cy="133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Behrouz Aghili</a:t>
            </a:r>
            <a:endParaRPr lang="fr-FR" altLang="en-US" sz="14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ATIS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b_aghili@apple.com</a:t>
            </a:r>
            <a:endParaRPr lang="en-US" altLang="en-US" sz="1800" dirty="0"/>
          </a:p>
        </p:txBody>
      </p:sp>
      <p:pic>
        <p:nvPicPr>
          <p:cNvPr id="10" name="Picture 9" descr="A picture containing human face, person, wall, clothing&#10;&#10;Description automatically generated">
            <a:extLst>
              <a:ext uri="{FF2B5EF4-FFF2-40B4-BE49-F238E27FC236}">
                <a16:creationId xmlns:a16="http://schemas.microsoft.com/office/drawing/2014/main" id="{7FFB5C6F-6161-5A4E-E2DC-8EC559D8B06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835" y="1843781"/>
            <a:ext cx="1171665" cy="1562220"/>
          </a:xfrm>
          <a:prstGeom prst="rect">
            <a:avLst/>
          </a:prstGeom>
        </p:spPr>
      </p:pic>
      <p:pic>
        <p:nvPicPr>
          <p:cNvPr id="12" name="Picture 11" descr="A person in a white shirt&#10;&#10;Description automatically generated">
            <a:extLst>
              <a:ext uri="{FF2B5EF4-FFF2-40B4-BE49-F238E27FC236}">
                <a16:creationId xmlns:a16="http://schemas.microsoft.com/office/drawing/2014/main" id="{A0B313A3-547D-9971-C6F1-3B4379E8B74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835" y="3614029"/>
            <a:ext cx="1171666" cy="1561977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</a:t>
            </a:r>
            <a:r>
              <a:rPr lang="en-US" dirty="0">
                <a:highlight>
                  <a:srgbClr val="FFFFFF"/>
                </a:highlight>
              </a:rPr>
              <a:t>Information</a:t>
            </a:r>
            <a:r>
              <a:rPr lang="en-US" dirty="0"/>
              <a:t>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50792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sz="20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Protocol selection for user plane positioning (5G_eLCS_Ph3 Rel-18 WI) </a:t>
            </a:r>
          </a:p>
          <a:p>
            <a:r>
              <a:rPr lang="en-GB" sz="2000" dirty="0"/>
              <a:t> A compromise was found at CT1#143 with the agreement of  C1-235982, C1-236546 and C1-236547 (5G_eLCS_Ph3 Rel-18 Work Item)</a:t>
            </a:r>
          </a:p>
          <a:p>
            <a:r>
              <a:rPr lang="en-GB" sz="2000" dirty="0"/>
              <a:t>The (p)CRs introduce:</a:t>
            </a:r>
          </a:p>
          <a:p>
            <a:pPr lvl="1"/>
            <a:r>
              <a:rPr lang="en-GB" sz="1600" dirty="0"/>
              <a:t>A clause structure in TS 24.572 for the new user plane protocol</a:t>
            </a:r>
          </a:p>
          <a:p>
            <a:pPr lvl="1"/>
            <a:r>
              <a:rPr lang="en-GB" sz="1600" dirty="0"/>
              <a:t>A clause in TS 24.572 for co-existence of user plane location solutions and user plane location solution selection</a:t>
            </a:r>
          </a:p>
          <a:p>
            <a:pPr lvl="1"/>
            <a:r>
              <a:rPr lang="en-GB" sz="1600" dirty="0"/>
              <a:t>User plane location solution support indicators in TS 24.501</a:t>
            </a:r>
          </a:p>
          <a:p>
            <a:pPr marL="0" indent="0">
              <a:buNone/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Maintenance of Mission Critical specifications with .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xsd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files</a:t>
            </a:r>
          </a:p>
          <a:p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/>
              <a:t>CT1 has endorsed </a:t>
            </a:r>
            <a:r>
              <a:rPr lang="en-US" sz="2000" b="1" dirty="0"/>
              <a:t>Proposal 1</a:t>
            </a:r>
            <a:r>
              <a:rPr lang="en-US" sz="2000" dirty="0"/>
              <a:t> in C1-235053 that Mission Critical specifications </a:t>
            </a:r>
            <a:r>
              <a:rPr lang="en-GB" sz="2000" dirty="0"/>
              <a:t>will have the xml schemas defined only within their bodies and will no longer be released with accompanying .</a:t>
            </a:r>
            <a:r>
              <a:rPr lang="en-GB" sz="2000" dirty="0" err="1"/>
              <a:t>xsd</a:t>
            </a:r>
            <a:r>
              <a:rPr lang="en-GB" sz="2000" dirty="0"/>
              <a:t> files</a:t>
            </a:r>
          </a:p>
          <a:p>
            <a:r>
              <a:rPr lang="en-US" sz="2000" dirty="0"/>
              <a:t>This applies to TS 24.281, TS 24.282, TS 24.379, TS 24.481 and TS 24.484</a:t>
            </a:r>
          </a:p>
          <a:p>
            <a:pPr marL="0" indent="0">
              <a:buNone/>
            </a:pPr>
            <a:endParaRPr lang="en-US" sz="2000" dirty="0"/>
          </a:p>
          <a:p>
            <a:endParaRPr lang="en-US" sz="2000" dirty="0"/>
          </a:p>
          <a:p>
            <a:endParaRPr lang="en-GB" sz="2400" dirty="0"/>
          </a:p>
          <a:p>
            <a:endParaRPr lang="en-US" dirty="0"/>
          </a:p>
          <a:p>
            <a:endParaRPr lang="en-US" sz="2400" dirty="0"/>
          </a:p>
          <a:p>
            <a:pPr marL="0" indent="0">
              <a:buNone/>
            </a:pPr>
            <a:r>
              <a:rPr lang="en-US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99619730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</a:t>
            </a:r>
            <a:r>
              <a:rPr lang="en-US" dirty="0">
                <a:highlight>
                  <a:srgbClr val="FFFFFF"/>
                </a:highlight>
              </a:rPr>
              <a:t>Action</a:t>
            </a:r>
            <a:r>
              <a:rPr lang="en-US" dirty="0"/>
              <a:t>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Assignment of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Ethertype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for ATSSS PMFP</a:t>
            </a:r>
          </a:p>
          <a:p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TS 24.193 clause 6.3 defines a 3GPP IEEE MAC based protocol family, which requires the assignment of an </a:t>
            </a:r>
            <a:r>
              <a:rPr lang="en-US" sz="2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EtherType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value</a:t>
            </a:r>
            <a:endParaRPr lang="en-GB" sz="2000" dirty="0"/>
          </a:p>
          <a:p>
            <a:r>
              <a:rPr lang="en-GB" sz="2000" dirty="0"/>
              <a:t> ETSI sent the request for a new </a:t>
            </a:r>
            <a:r>
              <a:rPr lang="en-GB" sz="2000" dirty="0" err="1"/>
              <a:t>EtherType</a:t>
            </a:r>
            <a:r>
              <a:rPr lang="en-GB" sz="2000" dirty="0"/>
              <a:t> value to IEEE</a:t>
            </a:r>
          </a:p>
          <a:p>
            <a:r>
              <a:rPr lang="en-GB" sz="2000" dirty="0"/>
              <a:t> The IEEE RAC (Registration Authority Committee) replied with LS C1-235076 to 3GPP asking for additional information, namely:</a:t>
            </a:r>
          </a:p>
          <a:p>
            <a:pPr lvl="1"/>
            <a:r>
              <a:rPr lang="en-GB" sz="1600" dirty="0"/>
              <a:t>Which entity requests the assignment</a:t>
            </a:r>
          </a:p>
          <a:p>
            <a:pPr lvl="1"/>
            <a:r>
              <a:rPr lang="en-GB" sz="1600" dirty="0"/>
              <a:t>Guidance on how to express the protocol specified in TS 24.193</a:t>
            </a:r>
          </a:p>
          <a:p>
            <a:pPr lvl="1"/>
            <a:r>
              <a:rPr lang="en-GB" sz="1600" dirty="0"/>
              <a:t>A compact name for the protocol</a:t>
            </a:r>
          </a:p>
          <a:p>
            <a:r>
              <a:rPr lang="en-GB" sz="2000" dirty="0"/>
              <a:t> CT is kindly requested to respond to IEEE RAC with the required information in order to complete the assignment and enable the implementation of the protocol in TS 24.193</a:t>
            </a:r>
          </a:p>
          <a:p>
            <a:pPr lvl="1"/>
            <a:endParaRPr lang="en-US" sz="1600" dirty="0"/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</a:t>
            </a:r>
            <a:r>
              <a:rPr lang="en-US" dirty="0">
                <a:highlight>
                  <a:srgbClr val="FFFFFF"/>
                </a:highlight>
              </a:rPr>
              <a:t>Action</a:t>
            </a:r>
            <a:r>
              <a:rPr lang="en-US" dirty="0"/>
              <a:t> to CT (cont.)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Support for URSP provisioning in EPS (Rel-18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eUEPO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WI)</a:t>
            </a:r>
          </a:p>
          <a:p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/>
              <a:t> CT1 was not able to reach a consensus between:</a:t>
            </a:r>
          </a:p>
          <a:p>
            <a:pPr lvl="1"/>
            <a:r>
              <a:rPr lang="en-US" sz="1600" dirty="0"/>
              <a:t>C1-235990 &amp; C1-235994</a:t>
            </a:r>
          </a:p>
          <a:p>
            <a:pPr marL="457200" lvl="1" indent="0">
              <a:buNone/>
            </a:pPr>
            <a:r>
              <a:rPr lang="en-US" sz="1600" dirty="0"/>
              <a:t>   or</a:t>
            </a:r>
          </a:p>
          <a:p>
            <a:pPr lvl="1"/>
            <a:r>
              <a:rPr lang="en-US" sz="1600" dirty="0"/>
              <a:t>C1- 235200 &amp;  C1-235201</a:t>
            </a:r>
          </a:p>
          <a:p>
            <a:r>
              <a:rPr lang="en-US" sz="2000" dirty="0"/>
              <a:t> During a show of hands:</a:t>
            </a:r>
          </a:p>
          <a:p>
            <a:pPr lvl="1"/>
            <a:r>
              <a:rPr lang="en-US" sz="1600" dirty="0"/>
              <a:t>8 companies supported C1-235990 and 3 companies objected to it</a:t>
            </a:r>
          </a:p>
          <a:p>
            <a:pPr lvl="1"/>
            <a:r>
              <a:rPr lang="en-US" sz="1600" dirty="0"/>
              <a:t>7 companies supported C1-235994 and 3 companies objected to it</a:t>
            </a:r>
          </a:p>
          <a:p>
            <a:r>
              <a:rPr lang="en-US" sz="2000" dirty="0"/>
              <a:t> C1-235990 &amp; C1-235994 were agreed with a Working Agreement, posted on the 3GPP web site on Aug 25, 2023</a:t>
            </a:r>
          </a:p>
          <a:p>
            <a:r>
              <a:rPr lang="en-US" sz="2000" dirty="0"/>
              <a:t> CT is kindly requested to hold a vote on the Working Agreement, if challenged by the deadline (Sep 4, 2023)</a:t>
            </a:r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558774119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highlight>
                  <a:srgbClr val="FFFFFF"/>
                </a:highlight>
              </a:rPr>
              <a:t>Acknowledgements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>
                <a:ea typeface="MS PGothic" panose="020B0600070205080204" pitchFamily="34" charset="-128"/>
              </a:rPr>
              <a:t>The CT1 Chair wants to thank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</a:t>
            </a:r>
            <a:r>
              <a:rPr lang="en-GB" sz="2600" dirty="0">
                <a:ea typeface="MS PGothic" panose="020B0600070205080204" pitchFamily="34" charset="-128"/>
              </a:rPr>
              <a:t>E3MAG for hosting the meeting in Goteborg</a:t>
            </a:r>
            <a:r>
              <a:rPr lang="en-US" altLang="en-US" sz="2600" dirty="0">
                <a:ea typeface="MS PGothic" panose="020B0600070205080204" pitchFamily="34" charset="-128"/>
              </a:rPr>
              <a:t> 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Behrouz Aghili for chairing the breakout stream on “Services” topics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Sung Won for chairing the breakout stream on “IMS and MC” topics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</a:t>
            </a:r>
            <a:r>
              <a:rPr lang="en-US" altLang="ja-JP" sz="2600" dirty="0">
                <a:ea typeface="MS PGothic" panose="020B0600070205080204" pitchFamily="34" charset="-128"/>
              </a:rPr>
              <a:t>Akansha Arora for her excellent support before, during and after the meetings</a:t>
            </a:r>
          </a:p>
          <a:p>
            <a:r>
              <a:rPr lang="en-US" altLang="ja-JP" sz="2600" dirty="0">
                <a:ea typeface="MS PGothic" panose="020B0600070205080204" pitchFamily="34" charset="-128"/>
              </a:rPr>
              <a:t> Most importantly the CT1 delegates for their dedication and hard work during an extremely busy meeting</a:t>
            </a:r>
          </a:p>
          <a:p>
            <a:pPr marL="0" indent="0">
              <a:buNone/>
            </a:pPr>
            <a:endParaRPr lang="en-US" altLang="en-US" sz="2600" dirty="0">
              <a:ea typeface="MS PGothic" panose="020B0600070205080204" pitchFamily="34" charset="-128"/>
            </a:endParaRPr>
          </a:p>
        </p:txBody>
      </p:sp>
    </p:spTree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r>
              <a:rPr lang="en-US" dirty="0"/>
              <a:t>Annex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4030196"/>
              </p:ext>
            </p:extLst>
          </p:nvPr>
        </p:nvGraphicFramePr>
        <p:xfrm>
          <a:off x="800100" y="1918464"/>
          <a:ext cx="10467975" cy="1499169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Dependency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C1-236154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MPS for WLAN EPC Transport Priority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24.302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0752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TS 29.273 CR 0540, TS 29.273 CR 0541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6950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C1-235133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MPS for WLAN EPC congestion exemptions for MCM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24.244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0058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TS 24.302 CR 0753 </a:t>
                      </a:r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C1-235698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Default NSSAI inclusion mode pre-configuration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24.501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5669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TS 31.102 CR 0991</a:t>
                      </a:r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</a:t>
            </a:r>
            <a:r>
              <a:rPr lang="en-US" dirty="0">
                <a:highlight>
                  <a:srgbClr val="FFFFFF"/>
                </a:highlight>
              </a:rPr>
              <a:t>for conditional approval</a:t>
            </a:r>
          </a:p>
        </p:txBody>
      </p:sp>
    </p:spTree>
    <p:extLst>
      <p:ext uri="{BB962C8B-B14F-4D97-AF65-F5344CB8AC3E}">
        <p14:creationId xmlns:p14="http://schemas.microsoft.com/office/powerpoint/2010/main" val="2701583211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Lena Chaponniere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WG1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lguellec@qti.qualcomm.com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93628918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>
                <a:highlight>
                  <a:srgbClr val="FFFFFF"/>
                </a:highlight>
              </a:rPr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dirty="0"/>
              <a:t>CT1#143 (Goteborg)</a:t>
            </a:r>
          </a:p>
          <a:p>
            <a:pPr marL="457200" lvl="1" indent="0">
              <a:buNone/>
            </a:pPr>
            <a:endParaRPr lang="en-US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215063" y="1833563"/>
            <a:ext cx="5238504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CT1#144 Xiamen</a:t>
            </a:r>
          </a:p>
          <a:p>
            <a:pPr lvl="2"/>
            <a:r>
              <a:rPr lang="en-US" altLang="fr-FR" dirty="0"/>
              <a:t>Begin	October 9</a:t>
            </a:r>
            <a:r>
              <a:rPr lang="en-US" altLang="fr-FR" baseline="30000" dirty="0"/>
              <a:t>th</a:t>
            </a:r>
            <a:r>
              <a:rPr lang="en-US" altLang="fr-FR" dirty="0"/>
              <a:t> 2023</a:t>
            </a:r>
          </a:p>
          <a:p>
            <a:pPr lvl="2"/>
            <a:r>
              <a:rPr lang="en-US" altLang="fr-FR" dirty="0"/>
              <a:t>End	October 13</a:t>
            </a:r>
            <a:r>
              <a:rPr lang="en-US" altLang="fr-FR" baseline="30000" dirty="0"/>
              <a:t>th</a:t>
            </a:r>
            <a:r>
              <a:rPr lang="en-US" altLang="fr-FR" dirty="0"/>
              <a:t> 2023</a:t>
            </a:r>
          </a:p>
          <a:p>
            <a:pPr lvl="1"/>
            <a:r>
              <a:rPr lang="en-US" altLang="fr-FR" dirty="0"/>
              <a:t>CT1#145 Chicago</a:t>
            </a:r>
          </a:p>
          <a:p>
            <a:pPr lvl="2"/>
            <a:r>
              <a:rPr lang="en-US" altLang="fr-FR" dirty="0"/>
              <a:t>Begin November 13</a:t>
            </a:r>
            <a:r>
              <a:rPr lang="en-US" altLang="fr-FR" baseline="30000" dirty="0"/>
              <a:t>th</a:t>
            </a:r>
            <a:r>
              <a:rPr lang="en-US" altLang="fr-FR" dirty="0"/>
              <a:t> 2023</a:t>
            </a:r>
          </a:p>
          <a:p>
            <a:pPr lvl="2"/>
            <a:r>
              <a:rPr lang="en-US" altLang="fr-FR" dirty="0"/>
              <a:t>End	November 17</a:t>
            </a:r>
            <a:r>
              <a:rPr lang="en-US" altLang="fr-FR" baseline="30000" dirty="0"/>
              <a:t>th</a:t>
            </a:r>
            <a:r>
              <a:rPr lang="en-US" altLang="fr-FR" dirty="0"/>
              <a:t> 2023</a:t>
            </a:r>
          </a:p>
          <a:p>
            <a:pPr lvl="2"/>
            <a:endParaRPr lang="en-US" altLang="fr-FR" dirty="0"/>
          </a:p>
          <a:p>
            <a:pPr lvl="2"/>
            <a:endParaRPr lang="en-US" altLang="fr-FR" dirty="0"/>
          </a:p>
          <a:p>
            <a:pPr lvl="2"/>
            <a:endParaRPr lang="en-US" altLang="fr-FR" dirty="0"/>
          </a:p>
          <a:p>
            <a:pPr lvl="1"/>
            <a:endParaRPr lang="en-US" altLang="fr-FR" dirty="0"/>
          </a:p>
          <a:p>
            <a:pPr lvl="1"/>
            <a:endParaRPr lang="en-US" altLang="fr-FR" dirty="0"/>
          </a:p>
          <a:p>
            <a:pPr lvl="2"/>
            <a:endParaRPr lang="en-US" altLang="fr-FR" dirty="0"/>
          </a:p>
          <a:p>
            <a:pPr marL="457200" lvl="1" indent="0">
              <a:buNone/>
            </a:pPr>
            <a:endParaRPr lang="en-US" altLang="fr-FR" dirty="0"/>
          </a:p>
          <a:p>
            <a:pPr lvl="2"/>
            <a:endParaRPr lang="en-US" altLang="fr-FR" dirty="0"/>
          </a:p>
          <a:p>
            <a:pPr lvl="2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TSG CT WG1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7" y="1825625"/>
            <a:ext cx="7146305" cy="4351338"/>
          </a:xfrm>
        </p:spPr>
        <p:txBody>
          <a:bodyPr/>
          <a:lstStyle/>
          <a:p>
            <a:r>
              <a:rPr lang="en-US" sz="2400" dirty="0">
                <a:highlight>
                  <a:srgbClr val="FFFFFF"/>
                </a:highlight>
              </a:rPr>
              <a:t>Number of handled documents</a:t>
            </a:r>
          </a:p>
          <a:p>
            <a:pPr lvl="1"/>
            <a:r>
              <a:rPr lang="en-US" sz="2000" dirty="0">
                <a:highlight>
                  <a:srgbClr val="FFFFFF"/>
                </a:highlight>
              </a:rPr>
              <a:t>CT1#143: 1,562</a:t>
            </a:r>
          </a:p>
          <a:p>
            <a:pPr lvl="1"/>
            <a:r>
              <a:rPr lang="en-US" sz="2000" dirty="0">
                <a:highlight>
                  <a:srgbClr val="FFFFFF"/>
                </a:highlight>
              </a:rPr>
              <a:t>Highest ever since the author attends CT1!</a:t>
            </a:r>
          </a:p>
          <a:p>
            <a:r>
              <a:rPr lang="en-US" sz="2400" dirty="0">
                <a:highlight>
                  <a:srgbClr val="FFFFFF"/>
                </a:highlight>
              </a:rPr>
              <a:t>Agreed CRs </a:t>
            </a:r>
          </a:p>
          <a:p>
            <a:pPr lvl="1"/>
            <a:r>
              <a:rPr lang="en-US" altLang="fr-FR" sz="1800" dirty="0">
                <a:highlight>
                  <a:srgbClr val="FFFFFF"/>
                </a:highlight>
              </a:rPr>
              <a:t>CT1#143:</a:t>
            </a:r>
            <a:r>
              <a:rPr lang="en-US" sz="1800" dirty="0">
                <a:highlight>
                  <a:srgbClr val="FFFFFF"/>
                </a:highlight>
              </a:rPr>
              <a:t> Cat B/C/F:  301 </a:t>
            </a:r>
          </a:p>
          <a:p>
            <a:r>
              <a:rPr lang="en-US" sz="2400" dirty="0">
                <a:highlight>
                  <a:srgbClr val="FFFFFF"/>
                </a:highlight>
              </a:rPr>
              <a:t>Agreed </a:t>
            </a:r>
            <a:r>
              <a:rPr lang="en-US" sz="2400" dirty="0" err="1">
                <a:highlight>
                  <a:srgbClr val="FFFFFF"/>
                </a:highlight>
              </a:rPr>
              <a:t>pCRs</a:t>
            </a:r>
            <a:endParaRPr lang="en-US" sz="2400" dirty="0">
              <a:highlight>
                <a:srgbClr val="FFFFFF"/>
              </a:highlight>
            </a:endParaRPr>
          </a:p>
          <a:p>
            <a:pPr lvl="1"/>
            <a:r>
              <a:rPr lang="en-US" altLang="fr-FR" sz="1800" dirty="0">
                <a:highlight>
                  <a:srgbClr val="FFFFFF"/>
                </a:highlight>
              </a:rPr>
              <a:t>CT1#143: 57</a:t>
            </a:r>
          </a:p>
          <a:p>
            <a:r>
              <a:rPr lang="en-US" sz="2400" dirty="0">
                <a:highlight>
                  <a:srgbClr val="FFFFFF"/>
                </a:highlight>
              </a:rPr>
              <a:t>Attendances</a:t>
            </a:r>
          </a:p>
          <a:p>
            <a:pPr lvl="1"/>
            <a:r>
              <a:rPr lang="en-US" altLang="fr-FR" sz="1800" dirty="0">
                <a:highlight>
                  <a:srgbClr val="FFFFFF"/>
                </a:highlight>
              </a:rPr>
              <a:t>CT1#143: 217 attended in person, ~ 3 attended remotely</a:t>
            </a:r>
          </a:p>
          <a:p>
            <a:pPr lvl="1"/>
            <a:endParaRPr lang="en-US" altLang="fr-FR" sz="1800" dirty="0"/>
          </a:p>
          <a:p>
            <a:pPr lvl="1"/>
            <a:endParaRPr lang="en-US" altLang="fr-FR" sz="1800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749995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sz="2400" dirty="0"/>
              <a:t>Other information</a:t>
            </a:r>
          </a:p>
          <a:p>
            <a:pPr lvl="1"/>
            <a:r>
              <a:rPr lang="en-US" altLang="fr-FR" sz="2000" dirty="0"/>
              <a:t>CT1#143 had full scope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>
                <a:highlight>
                  <a:srgbClr val="FFFFFF"/>
                </a:highlight>
              </a:rPr>
              <a:t>New agreed  Study/Work Items led by CT1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2119030"/>
              </p:ext>
            </p:extLst>
          </p:nvPr>
        </p:nvGraphicFramePr>
        <p:xfrm>
          <a:off x="209550" y="2307766"/>
          <a:ext cx="11341319" cy="830494"/>
        </p:xfrm>
        <a:graphic>
          <a:graphicData uri="http://schemas.openxmlformats.org/drawingml/2006/table">
            <a:tbl>
              <a:tblPr firstRow="1" firstCol="1" bandRow="1"/>
              <a:tblGrid>
                <a:gridCol w="935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197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69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19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089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53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CP-232162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CT1 aspects of Mission Critical ad hoc group Communications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Samsung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Define the protocol aspects of the ad hoc group communication, and the ad hoc group emergency alert features of Release 18 as listed below based on Stage 2 technical specifications developed by SA6 and specified in 3GPP TS 23.379, 3GPP TS 23.280, 3GPP TS 23.281, and 3GPP TS 23.282</a:t>
                      </a: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307839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>
                <a:highlight>
                  <a:srgbClr val="FFFFFF"/>
                </a:highlight>
              </a:rPr>
              <a:t>Revised Study/Work Items led by CT1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935030"/>
              </p:ext>
            </p:extLst>
          </p:nvPr>
        </p:nvGraphicFramePr>
        <p:xfrm>
          <a:off x="209550" y="2258443"/>
          <a:ext cx="11341319" cy="2983144"/>
        </p:xfrm>
        <a:graphic>
          <a:graphicData uri="http://schemas.openxmlformats.org/drawingml/2006/table">
            <a:tbl>
              <a:tblPr firstRow="1" firstCol="1" bandRow="1"/>
              <a:tblGrid>
                <a:gridCol w="935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197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69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19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089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53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CP-232163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Protocol enhancements for Mission Critical Services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6392881"/>
                  </a:ext>
                </a:extLst>
              </a:tr>
              <a:tr h="1120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CP-232164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Gateway UE function for Mission Critical Communication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2512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CP-232165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PLMN Selection based on Network Slice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ZTE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4601958"/>
                  </a:ext>
                </a:extLst>
              </a:tr>
              <a:tr h="1076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CP-232166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MPS_WLAN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Peraton</a:t>
                      </a:r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Labs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3839098"/>
                  </a:ext>
                </a:extLst>
              </a:tr>
              <a:tr h="1076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CP-232167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5GC/EPC enhancement for satellite access Phase 2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Qualcomm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6511983"/>
                  </a:ext>
                </a:extLst>
              </a:tr>
              <a:tr h="1076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CP-232168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Architecture Enhancements for Vehicle Mounted Relays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Qualcomm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093242"/>
                  </a:ext>
                </a:extLst>
              </a:tr>
              <a:tr h="1076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CP-232169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Next Generation Real time Communication services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China Mobile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6085037"/>
                  </a:ext>
                </a:extLst>
              </a:tr>
              <a:tr h="18782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CP-232170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for Enhanced Service Enabler Architecture Layer for Verticals Phase 3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Samsung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2385409"/>
                  </a:ext>
                </a:extLst>
              </a:tr>
              <a:tr h="1076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CP-232171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support for 5WWC, Phase 2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9315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815098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Rel-18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93277" y="5057206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E</a:t>
            </a:r>
            <a:r>
              <a:rPr lang="fi-FI" altLang="de-DE" sz="1000" dirty="0">
                <a:latin typeface="Arial" panose="020B0604020202020204" pitchFamily="34" charset="0"/>
              </a:rPr>
              <a:t>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     – Updated since the last plenary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F08786B-EB59-446A-8C38-028E66BAE7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7393171"/>
              </p:ext>
            </p:extLst>
          </p:nvPr>
        </p:nvGraphicFramePr>
        <p:xfrm>
          <a:off x="657054" y="1816740"/>
          <a:ext cx="9687858" cy="3181464"/>
        </p:xfrm>
        <a:graphic>
          <a:graphicData uri="http://schemas.openxmlformats.org/drawingml/2006/table">
            <a:tbl>
              <a:tblPr firstRow="1" firstCol="1" bandRow="1"/>
              <a:tblGrid>
                <a:gridCol w="5940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42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12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04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69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448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788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76656">
                  <a:extLst>
                    <a:ext uri="{9D8B030D-6E8A-4147-A177-3AD203B41FA5}">
                      <a16:colId xmlns:a16="http://schemas.microsoft.com/office/drawing/2014/main" val="2821138968"/>
                    </a:ext>
                  </a:extLst>
                </a:gridCol>
                <a:gridCol w="981456">
                  <a:extLst>
                    <a:ext uri="{9D8B030D-6E8A-4147-A177-3AD203B41FA5}">
                      <a16:colId xmlns:a16="http://schemas.microsoft.com/office/drawing/2014/main" val="2959611455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8761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960053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CT1 </a:t>
                      </a:r>
                      <a:r>
                        <a:rPr lang="de-DE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aspects</a:t>
                      </a: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of</a:t>
                      </a: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NBI18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NBI18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970033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CT aspects of Mission Critical Services over 5MBS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MCOver5MBS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12.12.2023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5827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970034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CT aspects of Mission Critical Services over 5GProSe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MCOver5GProSe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12.12.2023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350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970059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CT1 </a:t>
                      </a:r>
                      <a:r>
                        <a:rPr lang="de-DE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aspects</a:t>
                      </a: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of</a:t>
                      </a: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SENSE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SENSE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12.12.2022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960055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Stage-3 5GS NAS protocol development 18 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5GProtoc18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12.12.2023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960057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Stage-3 SAE Protocol Development 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SAES18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12.12.2023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960009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Protocol enhancements for Mission Critical Services 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MCProtoc18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12.12.2023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960010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MPS for Supplementary Services 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MPSSupServ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12.12.2022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9063626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Rel-18 (cont.)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F08786B-EB59-446A-8C38-028E66BAE7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0806874"/>
              </p:ext>
            </p:extLst>
          </p:nvPr>
        </p:nvGraphicFramePr>
        <p:xfrm>
          <a:off x="657054" y="1816740"/>
          <a:ext cx="9956082" cy="3194650"/>
        </p:xfrm>
        <a:graphic>
          <a:graphicData uri="http://schemas.openxmlformats.org/drawingml/2006/table">
            <a:tbl>
              <a:tblPr firstRow="1" firstCol="1" bandRow="1"/>
              <a:tblGrid>
                <a:gridCol w="6458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314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63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23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4382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72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435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27004">
                  <a:extLst>
                    <a:ext uri="{9D8B030D-6E8A-4147-A177-3AD203B41FA5}">
                      <a16:colId xmlns:a16="http://schemas.microsoft.com/office/drawing/2014/main" val="19969839"/>
                    </a:ext>
                  </a:extLst>
                </a:gridCol>
                <a:gridCol w="1027692">
                  <a:extLst>
                    <a:ext uri="{9D8B030D-6E8A-4147-A177-3AD203B41FA5}">
                      <a16:colId xmlns:a16="http://schemas.microsoft.com/office/drawing/2014/main" val="1535132734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8761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970035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IMS Stage-3 IETF Protocol Alignment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IMSProtoc18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980055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UASAPP_Ph2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UASAPP_Ph2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12.12.2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5827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980057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5G_eLCS_Ph3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5G_eLCS_Ph3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350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980060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5G_ProSe_Ph2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5G_ProSe_Ph2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980064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SEAL_Ph3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SEAL_Ph3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45%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9721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980066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SEALDD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SEALDD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980069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NR_REDCAP_Ph2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NR_REDCAP_Ph2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980070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</a:t>
                      </a:r>
                      <a:r>
                        <a:rPr lang="en-US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eMCSMI_IRail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eMCSMI_IRail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2266C6-A3E4-7FD6-4284-501224040791}"/>
              </a:ext>
            </a:extLst>
          </p:cNvPr>
          <p:cNvSpPr txBox="1">
            <a:spLocks/>
          </p:cNvSpPr>
          <p:nvPr/>
        </p:nvSpPr>
        <p:spPr bwMode="auto">
          <a:xfrm>
            <a:off x="93277" y="5057206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E</a:t>
            </a:r>
            <a:r>
              <a:rPr lang="fi-FI" altLang="de-DE" sz="1000" dirty="0">
                <a:latin typeface="Arial" panose="020B0604020202020204" pitchFamily="34" charset="0"/>
              </a:rPr>
              <a:t>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     – Updated since the last plenary</a:t>
            </a:r>
          </a:p>
        </p:txBody>
      </p:sp>
    </p:spTree>
    <p:extLst>
      <p:ext uri="{BB962C8B-B14F-4D97-AF65-F5344CB8AC3E}">
        <p14:creationId xmlns:p14="http://schemas.microsoft.com/office/powerpoint/2010/main" val="3262438811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Rel-18 (cont.)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F08786B-EB59-446A-8C38-028E66BAE7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8628434"/>
              </p:ext>
            </p:extLst>
          </p:nvPr>
        </p:nvGraphicFramePr>
        <p:xfrm>
          <a:off x="657054" y="1816740"/>
          <a:ext cx="9596418" cy="3194650"/>
        </p:xfrm>
        <a:graphic>
          <a:graphicData uri="http://schemas.openxmlformats.org/drawingml/2006/table">
            <a:tbl>
              <a:tblPr firstRow="1" firstCol="1" bandRow="1"/>
              <a:tblGrid>
                <a:gridCol w="5940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42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12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75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61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49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03504">
                  <a:extLst>
                    <a:ext uri="{9D8B030D-6E8A-4147-A177-3AD203B41FA5}">
                      <a16:colId xmlns:a16="http://schemas.microsoft.com/office/drawing/2014/main" val="2660469564"/>
                    </a:ext>
                  </a:extLst>
                </a:gridCol>
                <a:gridCol w="1085088">
                  <a:extLst>
                    <a:ext uri="{9D8B030D-6E8A-4147-A177-3AD203B41FA5}">
                      <a16:colId xmlns:a16="http://schemas.microsoft.com/office/drawing/2014/main" val="3749932395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8761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980072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V2XAPP_Ph3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V2XAPP_Ph3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980074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EDGEAPP_Ph2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EDGEAPP_Ph2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12.12.2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5827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980078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eNPN_Ph2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eNPN_Ph2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350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980081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</a:t>
                      </a:r>
                      <a:r>
                        <a:rPr lang="en-US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eUEPO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eUEPO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980083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5WWC_Ph2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5WWC_Ph2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9721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980088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Seamless UE context recovery 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SUECR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9.9.23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980093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</a:t>
                      </a:r>
                      <a:r>
                        <a:rPr lang="en-US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Detnet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DetNet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endParaRPr lang="en-US" sz="10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980096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TEI18_IPv6PD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TEI18_IPv6PD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endParaRPr lang="en-US" sz="10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63001B-4E52-3473-0E39-04568D3A1111}"/>
              </a:ext>
            </a:extLst>
          </p:cNvPr>
          <p:cNvSpPr txBox="1">
            <a:spLocks/>
          </p:cNvSpPr>
          <p:nvPr/>
        </p:nvSpPr>
        <p:spPr bwMode="auto">
          <a:xfrm>
            <a:off x="93277" y="5057206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E</a:t>
            </a:r>
            <a:r>
              <a:rPr lang="fi-FI" altLang="de-DE" sz="1000" dirty="0">
                <a:latin typeface="Arial" panose="020B0604020202020204" pitchFamily="34" charset="0"/>
              </a:rPr>
              <a:t>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     – Updated since the last plenary</a:t>
            </a:r>
          </a:p>
        </p:txBody>
      </p:sp>
    </p:spTree>
    <p:extLst>
      <p:ext uri="{BB962C8B-B14F-4D97-AF65-F5344CB8AC3E}">
        <p14:creationId xmlns:p14="http://schemas.microsoft.com/office/powerpoint/2010/main" val="216669231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7478</TotalTime>
  <Words>2240</Words>
  <Application>Microsoft Office PowerPoint</Application>
  <PresentationFormat>Widescreen</PresentationFormat>
  <Paragraphs>663</Paragraphs>
  <Slides>26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33" baseType="lpstr">
      <vt:lpstr>Arial</vt:lpstr>
      <vt:lpstr>Arial </vt:lpstr>
      <vt:lpstr>Calibri</vt:lpstr>
      <vt:lpstr>Calibri Light</vt:lpstr>
      <vt:lpstr>Times New Roman</vt:lpstr>
      <vt:lpstr>Office Theme</vt:lpstr>
      <vt:lpstr>Custom Design</vt:lpstr>
      <vt:lpstr>CT WG1 Status Report  to TSG CT#101</vt:lpstr>
      <vt:lpstr>TSG CT WG1 Officials</vt:lpstr>
      <vt:lpstr>Meeting Calendar</vt:lpstr>
      <vt:lpstr>TSG CT WG1 Statistics</vt:lpstr>
      <vt:lpstr>New agreed  Study/Work Items led by CT1</vt:lpstr>
      <vt:lpstr>Revised Study/Work Items led by CT1</vt:lpstr>
      <vt:lpstr>Work Plan Rel-18</vt:lpstr>
      <vt:lpstr>Work Plan Rel-18 (cont.)</vt:lpstr>
      <vt:lpstr>Work Plan Rel-18 (cont.)</vt:lpstr>
      <vt:lpstr>Work Plan Rel-18 (cont.)</vt:lpstr>
      <vt:lpstr>Work Plan Rel-18 (cont.)</vt:lpstr>
      <vt:lpstr>Work Plan Rel-18 (cont.)</vt:lpstr>
      <vt:lpstr>TS/TR sent to CT plenary</vt:lpstr>
      <vt:lpstr>Work Item Exception Sheets </vt:lpstr>
      <vt:lpstr>Status of older releases</vt:lpstr>
      <vt:lpstr>Backward Incompatible Changes Rel-16</vt:lpstr>
      <vt:lpstr>Release 17 Status </vt:lpstr>
      <vt:lpstr>Backward Incompatible Changes Rel-17</vt:lpstr>
      <vt:lpstr>Release 18 Status </vt:lpstr>
      <vt:lpstr>For Information to CT</vt:lpstr>
      <vt:lpstr>For Action to CT</vt:lpstr>
      <vt:lpstr>For Action to CT (cont.)</vt:lpstr>
      <vt:lpstr>Acknowledgements</vt:lpstr>
      <vt:lpstr>Annex</vt:lpstr>
      <vt:lpstr>CRs for conditional approval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Lena Chaponniere31</cp:lastModifiedBy>
  <cp:revision>1226</cp:revision>
  <dcterms:created xsi:type="dcterms:W3CDTF">2010-02-05T13:52:04Z</dcterms:created>
  <dcterms:modified xsi:type="dcterms:W3CDTF">2023-09-01T20:31:23Z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1aa2129-79ec-42c0-bfac-e5b7a0374572_Enabled">
    <vt:lpwstr>true</vt:lpwstr>
  </property>
  <property fmtid="{D5CDD505-2E9C-101B-9397-08002B2CF9AE}" pid="3" name="MSIP_Label_b1aa2129-79ec-42c0-bfac-e5b7a0374572_SetDate">
    <vt:lpwstr>2021-08-30T08:50:10Z</vt:lpwstr>
  </property>
  <property fmtid="{D5CDD505-2E9C-101B-9397-08002B2CF9AE}" pid="4" name="MSIP_Label_b1aa2129-79ec-42c0-bfac-e5b7a0374572_Method">
    <vt:lpwstr>Privileged</vt:lpwstr>
  </property>
  <property fmtid="{D5CDD505-2E9C-101B-9397-08002B2CF9AE}" pid="5" name="MSIP_Label_b1aa2129-79ec-42c0-bfac-e5b7a0374572_Name">
    <vt:lpwstr>b1aa2129-79ec-42c0-bfac-e5b7a0374572</vt:lpwstr>
  </property>
  <property fmtid="{D5CDD505-2E9C-101B-9397-08002B2CF9AE}" pid="6" name="MSIP_Label_b1aa2129-79ec-42c0-bfac-e5b7a0374572_SiteId">
    <vt:lpwstr>5d471751-9675-428d-917b-70f44f9630b0</vt:lpwstr>
  </property>
  <property fmtid="{D5CDD505-2E9C-101B-9397-08002B2CF9AE}" pid="7" name="MSIP_Label_b1aa2129-79ec-42c0-bfac-e5b7a0374572_ActionId">
    <vt:lpwstr>775e7123-7e2b-484f-bfcc-c3cc27dbe04f</vt:lpwstr>
  </property>
  <property fmtid="{D5CDD505-2E9C-101B-9397-08002B2CF9AE}" pid="8" name="MSIP_Label_b1aa2129-79ec-42c0-bfac-e5b7a0374572_ContentBits">
    <vt:lpwstr>0</vt:lpwstr>
  </property>
</Properties>
</file>