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8"/>
  </p:notesMasterIdLst>
  <p:handoutMasterIdLst>
    <p:handoutMasterId r:id="rId19"/>
  </p:handoutMasterIdLst>
  <p:sldIdLst>
    <p:sldId id="341" r:id="rId2"/>
    <p:sldId id="471" r:id="rId3"/>
    <p:sldId id="462" r:id="rId4"/>
    <p:sldId id="463" r:id="rId5"/>
    <p:sldId id="487" r:id="rId6"/>
    <p:sldId id="484" r:id="rId7"/>
    <p:sldId id="468" r:id="rId8"/>
    <p:sldId id="464" r:id="rId9"/>
    <p:sldId id="465" r:id="rId10"/>
    <p:sldId id="476" r:id="rId11"/>
    <p:sldId id="466" r:id="rId12"/>
    <p:sldId id="467" r:id="rId13"/>
    <p:sldId id="469" r:id="rId14"/>
    <p:sldId id="486" r:id="rId15"/>
    <p:sldId id="472" r:id="rId16"/>
    <p:sldId id="477"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109" d="100"/>
          <a:sy n="109" d="100"/>
        </p:scale>
        <p:origin x="600"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3" d="100"/>
          <a:sy n="73" d="100"/>
        </p:scale>
        <p:origin x="4038" y="5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49" y="217934"/>
            <a:ext cx="424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TSG CT#10</a:t>
            </a:r>
            <a:r>
              <a:rPr lang="en-SE" altLang="en-US" sz="1200" b="1" dirty="0">
                <a:latin typeface="Arial "/>
              </a:rPr>
              <a:t>7</a:t>
            </a:r>
            <a:endParaRPr lang="en-US" altLang="en-US" sz="1200" b="1" dirty="0">
              <a:latin typeface="Arial "/>
            </a:endParaRPr>
          </a:p>
          <a:p>
            <a:pPr eaLnBrk="1" hangingPunct="1">
              <a:defRPr/>
            </a:pPr>
            <a:r>
              <a:rPr lang="en-SE" sz="1200" b="1" kern="1200" dirty="0">
                <a:solidFill>
                  <a:schemeClr val="tx1"/>
                </a:solidFill>
                <a:latin typeface="Arial "/>
                <a:ea typeface="+mn-ea"/>
                <a:cs typeface="Arial" panose="020B0604020202020204" pitchFamily="34" charset="0"/>
              </a:rPr>
              <a:t>Incheon</a:t>
            </a:r>
            <a:r>
              <a:rPr lang="en-GB" sz="1200" b="1" kern="1200" dirty="0">
                <a:solidFill>
                  <a:schemeClr val="tx1"/>
                </a:solidFill>
                <a:latin typeface="Arial "/>
                <a:ea typeface="+mn-ea"/>
                <a:cs typeface="Arial" panose="020B0604020202020204" pitchFamily="34" charset="0"/>
              </a:rPr>
              <a:t> </a:t>
            </a:r>
            <a:r>
              <a:rPr lang="en-DE" sz="1200" b="1" kern="1200" dirty="0">
                <a:solidFill>
                  <a:schemeClr val="tx1"/>
                </a:solidFill>
                <a:latin typeface="Arial "/>
                <a:ea typeface="+mn-ea"/>
                <a:cs typeface="Arial" panose="020B0604020202020204" pitchFamily="34" charset="0"/>
              </a:rPr>
              <a:t>12th</a:t>
            </a:r>
            <a:r>
              <a:rPr lang="en-GB" sz="1200" b="1" kern="1200" dirty="0">
                <a:solidFill>
                  <a:schemeClr val="tx1"/>
                </a:solidFill>
                <a:latin typeface="Arial "/>
                <a:ea typeface="+mn-ea"/>
                <a:cs typeface="Arial" panose="020B0604020202020204" pitchFamily="34" charset="0"/>
              </a:rPr>
              <a:t> – </a:t>
            </a:r>
            <a:r>
              <a:rPr lang="en-DE" sz="1200" b="1" kern="1200" dirty="0">
                <a:solidFill>
                  <a:schemeClr val="tx1"/>
                </a:solidFill>
                <a:latin typeface="Arial "/>
                <a:ea typeface="+mn-ea"/>
                <a:cs typeface="Arial" panose="020B0604020202020204" pitchFamily="34" charset="0"/>
              </a:rPr>
              <a:t>13</a:t>
            </a:r>
            <a:r>
              <a:rPr lang="en-GB" sz="1200" b="1" kern="1200" dirty="0">
                <a:solidFill>
                  <a:schemeClr val="tx1"/>
                </a:solidFill>
                <a:latin typeface="Arial "/>
                <a:ea typeface="+mn-ea"/>
                <a:cs typeface="Arial" panose="020B0604020202020204" pitchFamily="34" charset="0"/>
              </a:rPr>
              <a:t>t</a:t>
            </a:r>
            <a:r>
              <a:rPr lang="en-DE" sz="1200" b="1" kern="1200" dirty="0">
                <a:solidFill>
                  <a:schemeClr val="tx1"/>
                </a:solidFill>
                <a:latin typeface="Arial "/>
                <a:ea typeface="+mn-ea"/>
                <a:cs typeface="Arial" panose="020B0604020202020204" pitchFamily="34" charset="0"/>
              </a:rPr>
              <a:t>h </a:t>
            </a:r>
            <a:r>
              <a:rPr lang="en-GB" sz="1200" b="1" kern="1200" dirty="0">
                <a:solidFill>
                  <a:schemeClr val="tx1"/>
                </a:solidFill>
                <a:latin typeface="Arial "/>
                <a:ea typeface="+mn-ea"/>
                <a:cs typeface="Arial" panose="020B0604020202020204" pitchFamily="34" charset="0"/>
              </a:rPr>
              <a:t>M</a:t>
            </a:r>
            <a:r>
              <a:rPr lang="en-SE" sz="1200" b="1" kern="1200" dirty="0">
                <a:solidFill>
                  <a:schemeClr val="tx1"/>
                </a:solidFill>
                <a:latin typeface="Arial "/>
                <a:ea typeface="+mn-ea"/>
                <a:cs typeface="Arial" panose="020B0604020202020204" pitchFamily="34" charset="0"/>
              </a:rPr>
              <a:t>arch</a:t>
            </a:r>
            <a:r>
              <a:rPr lang="en-GB" sz="1200" b="1" kern="1200" dirty="0">
                <a:solidFill>
                  <a:schemeClr val="tx1"/>
                </a:solidFill>
                <a:latin typeface="Arial "/>
                <a:ea typeface="+mn-ea"/>
                <a:cs typeface="Arial" panose="020B0604020202020204" pitchFamily="34" charset="0"/>
              </a:rPr>
              <a:t> 202</a:t>
            </a:r>
            <a:r>
              <a:rPr lang="en-DE" sz="1200" b="1" kern="1200" dirty="0">
                <a:solidFill>
                  <a:schemeClr val="tx1"/>
                </a:solidFill>
                <a:latin typeface="Arial "/>
                <a:ea typeface="+mn-ea"/>
                <a:cs typeface="Arial" panose="020B0604020202020204" pitchFamily="34" charset="0"/>
              </a:rPr>
              <a:t>5</a:t>
            </a:r>
            <a:endParaRPr lang="en-US"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  CP-250002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ct/TSG_CT/CT_106_Madrid/Inbox/Drafts/CP-243002_rev1.zi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portal.3gpp.org/Home.aspx#/registration?MtgId=60300"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portal.3gpp.org/VotingTool/"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CT_107_Incheon/Agenda" TargetMode="External"/><Relationship Id="rId7" Type="http://schemas.openxmlformats.org/officeDocument/2006/relationships/hyperlink" Target="https://www.3gpp.org/ftp/tsg_ct/TSG_CT/CT_107_Incheon/Templates" TargetMode="External"/><Relationship Id="rId2" Type="http://schemas.openxmlformats.org/officeDocument/2006/relationships/hyperlink" Target="https://www.3gpp.org/ftp/tsg_ct/TSG_CT/CT_106_Madrid" TargetMode="External"/><Relationship Id="rId1" Type="http://schemas.openxmlformats.org/officeDocument/2006/relationships/slideLayout" Target="../slideLayouts/slideLayout2.xml"/><Relationship Id="rId6" Type="http://schemas.openxmlformats.org/officeDocument/2006/relationships/hyperlink" Target="https://www.3gpp.org/ftp/tsg_ct/TSG_CT/CT_107_Incheon/Report" TargetMode="External"/><Relationship Id="rId5" Type="http://schemas.openxmlformats.org/officeDocument/2006/relationships/hyperlink" Target="https://www.3https/www.3gpp.org/ftp/tsg_ct/TSG_CT/CT_106_Madrid/Inbox" TargetMode="External"/><Relationship Id="rId4" Type="http://schemas.openxmlformats.org/officeDocument/2006/relationships/hyperlink" Target="https://www.3gpp.org/ftp/tsg_ct/TSG_CT/CT_107_Incheon/Docs"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a:t>CT#107 Guidance</a:t>
            </a:r>
            <a:endParaRPr lang="en-GB" altLang="en-US" dirty="0"/>
          </a:p>
        </p:txBody>
      </p:sp>
      <p:sp>
        <p:nvSpPr>
          <p:cNvPr id="3075" name="Text Placeholder 2"/>
          <p:cNvSpPr>
            <a:spLocks noGrp="1"/>
          </p:cNvSpPr>
          <p:nvPr>
            <p:ph type="subTitle" idx="1"/>
          </p:nvPr>
        </p:nvSpPr>
        <p:spPr/>
        <p:txBody>
          <a:bodyPr/>
          <a:lstStyle/>
          <a:p>
            <a:r>
              <a:rPr lang="en-GB" altLang="en-US" dirty="0"/>
              <a:t>Mr </a:t>
            </a:r>
            <a:r>
              <a:rPr lang="en-DE" altLang="en-US" dirty="0"/>
              <a:t>P</a:t>
            </a:r>
            <a:r>
              <a:rPr lang="en-GB" altLang="en-US" dirty="0"/>
              <a:t>e</a:t>
            </a:r>
            <a:r>
              <a:rPr lang="en-DE" altLang="en-US" dirty="0"/>
              <a:t>t</a:t>
            </a:r>
            <a:r>
              <a:rPr lang="en-GB" altLang="en-US" dirty="0"/>
              <a:t>e</a:t>
            </a:r>
            <a:r>
              <a:rPr lang="en-DE" altLang="en-US" dirty="0"/>
              <a:t>r </a:t>
            </a:r>
            <a:r>
              <a:rPr lang="en-GB" altLang="en-US" dirty="0"/>
              <a:t>S</a:t>
            </a:r>
            <a:r>
              <a:rPr lang="en-DE" altLang="en-US" dirty="0"/>
              <a:t>c</a:t>
            </a:r>
            <a:r>
              <a:rPr lang="en-GB" altLang="en-US" dirty="0"/>
              <a:t>h</a:t>
            </a:r>
            <a:r>
              <a:rPr lang="en-DE" altLang="en-US" dirty="0"/>
              <a:t>m</a:t>
            </a:r>
            <a:r>
              <a:rPr lang="en-GB" altLang="en-US" dirty="0" err="1"/>
              <a:t>i</a:t>
            </a:r>
            <a:r>
              <a:rPr lang="en-DE" altLang="en-US"/>
              <a:t>t</a:t>
            </a:r>
            <a:r>
              <a:rPr lang="en-GB" altLang="en-US"/>
              <a:t>t</a:t>
            </a:r>
            <a:endParaRPr lang="en-GB" altLang="en-US" dirty="0"/>
          </a:p>
          <a:p>
            <a:r>
              <a:rPr lang="en-GB" altLang="en-US" dirty="0"/>
              <a:t>CT Chair</a:t>
            </a:r>
            <a:r>
              <a:rPr lang="en-GB" altLang="en-US"/>
              <a:t>, </a:t>
            </a:r>
            <a:r>
              <a:rPr lang="en-DE" altLang="en-US"/>
              <a:t>Huawei</a:t>
            </a:r>
            <a:endParaRPr lang="en-GB" altLang="en-US" dirty="0"/>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a:t>For draft version of revised document, please use:</a:t>
            </a:r>
          </a:p>
          <a:p>
            <a:pPr lvl="1"/>
            <a:r>
              <a:rPr lang="en-GB" dirty="0"/>
              <a:t>CP-2</a:t>
            </a:r>
            <a:r>
              <a:rPr lang="en-US"/>
              <a:t>5</a:t>
            </a:r>
            <a:r>
              <a:rPr lang="en-GB"/>
              <a:t>&lt;</a:t>
            </a:r>
            <a:r>
              <a:rPr lang="en-GB" dirty="0" err="1"/>
              <a:t>originalTdocNbr</a:t>
            </a:r>
            <a:r>
              <a:rPr lang="en-GB" dirty="0"/>
              <a:t>&gt;_rev&lt;#&gt;</a:t>
            </a:r>
          </a:p>
          <a:p>
            <a:pPr lvl="1"/>
            <a:r>
              <a:rPr lang="en-GB" dirty="0"/>
              <a:t>E.g. CP-250002</a:t>
            </a:r>
            <a:r>
              <a:rPr lang="en-US" dirty="0"/>
              <a:t>_</a:t>
            </a:r>
            <a:r>
              <a:rPr lang="en-GB" dirty="0"/>
              <a:t>rev1</a:t>
            </a:r>
            <a:r>
              <a:rPr lang="en-US" dirty="0"/>
              <a:t>.zip</a:t>
            </a:r>
          </a:p>
          <a:p>
            <a:pPr lvl="1"/>
            <a:r>
              <a:rPr lang="en-US" dirty="0"/>
              <a:t>Revision number is incremented by the source company.</a:t>
            </a:r>
            <a:endParaRPr lang="en-GB" dirty="0"/>
          </a:p>
          <a:p>
            <a:r>
              <a:rPr lang="en-US" dirty="0"/>
              <a:t>Proposed revisions/comments on the draft document, please append your initials.</a:t>
            </a:r>
            <a:endParaRPr lang="fr-FR" dirty="0"/>
          </a:p>
          <a:p>
            <a:pPr lvl="1"/>
            <a:r>
              <a:rPr lang="en-GB" dirty="0"/>
              <a:t>CP-2</a:t>
            </a:r>
            <a:r>
              <a:rPr lang="en-US" dirty="0"/>
              <a:t>5</a:t>
            </a:r>
            <a:r>
              <a:rPr lang="en-GB" dirty="0"/>
              <a:t>&lt;</a:t>
            </a:r>
            <a:r>
              <a:rPr lang="en-GB" dirty="0" err="1"/>
              <a:t>originalTdocNbr</a:t>
            </a:r>
            <a:r>
              <a:rPr lang="en-GB" dirty="0"/>
              <a:t>&gt;_rev&lt;#&gt;_&lt;nn&gt;</a:t>
            </a:r>
          </a:p>
          <a:p>
            <a:pPr lvl="1"/>
            <a:r>
              <a:rPr lang="en-GB" dirty="0"/>
              <a:t>E.g. CP-250002</a:t>
            </a:r>
            <a:r>
              <a:rPr lang="en-US" dirty="0"/>
              <a:t>_</a:t>
            </a:r>
            <a:r>
              <a:rPr lang="en-GB" dirty="0"/>
              <a:t>rev1_kk</a:t>
            </a:r>
            <a:r>
              <a:rPr lang="en-US" dirty="0"/>
              <a:t>.zip, </a:t>
            </a:r>
            <a:r>
              <a:rPr lang="en-GB" dirty="0"/>
              <a:t>CP-250002</a:t>
            </a:r>
            <a:r>
              <a:rPr lang="en-US" dirty="0"/>
              <a:t>_</a:t>
            </a:r>
            <a:r>
              <a:rPr lang="en-GB" dirty="0"/>
              <a:t>rev1</a:t>
            </a:r>
            <a:r>
              <a:rPr lang="en-US" dirty="0"/>
              <a:t>_kk_</a:t>
            </a:r>
            <a:r>
              <a:rPr lang="en-DE" dirty="0"/>
              <a:t>p</a:t>
            </a:r>
            <a:r>
              <a:rPr lang="en-GB" dirty="0"/>
              <a:t>s</a:t>
            </a:r>
            <a:r>
              <a:rPr lang="en-US" dirty="0"/>
              <a:t>.zip</a:t>
            </a:r>
            <a:endParaRPr lang="en-GB" dirty="0"/>
          </a:p>
          <a:p>
            <a:r>
              <a:rPr lang="en-US" dirty="0"/>
              <a:t>copy/paste the hyperlink to the file stored in Inbox/Drafts and send an email on the mailing list if you want to share the information</a:t>
            </a:r>
            <a:endParaRPr lang="fr-FR" dirty="0"/>
          </a:p>
          <a:p>
            <a:pPr lvl="1"/>
            <a:r>
              <a:rPr lang="en-US" dirty="0"/>
              <a:t>e.g. </a:t>
            </a:r>
            <a:r>
              <a:rPr lang="en-US" u="sng" dirty="0">
                <a:hlinkClick r:id="rId2"/>
              </a:rPr>
              <a:t>CP-250002_rev1.zip</a:t>
            </a:r>
            <a:r>
              <a:rPr lang="en-US" u="sng" dirty="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Deadlines (!)</a:t>
            </a:r>
          </a:p>
        </p:txBody>
      </p:sp>
      <p:sp>
        <p:nvSpPr>
          <p:cNvPr id="3" name="Espace réservé du contenu 2"/>
          <p:cNvSpPr>
            <a:spLocks noGrp="1"/>
          </p:cNvSpPr>
          <p:nvPr>
            <p:ph idx="1"/>
          </p:nvPr>
        </p:nvSpPr>
        <p:spPr>
          <a:xfrm>
            <a:off x="838200" y="1785868"/>
            <a:ext cx="10515600" cy="4351338"/>
          </a:xfrm>
        </p:spPr>
        <p:txBody>
          <a:bodyPr/>
          <a:lstStyle/>
          <a:p>
            <a:pPr fontAlgn="auto" hangingPunct="1"/>
            <a:r>
              <a:rPr lang="fr-FR" sz="2400" dirty="0"/>
              <a:t> </a:t>
            </a:r>
            <a:r>
              <a:rPr lang="en-US" dirty="0"/>
              <a:t>(1) Initial Agenda:	</a:t>
            </a:r>
            <a:r>
              <a:rPr lang="en-DE" dirty="0"/>
              <a:t>	M</a:t>
            </a:r>
            <a:r>
              <a:rPr lang="en-GB" dirty="0"/>
              <a:t>o</a:t>
            </a:r>
            <a:r>
              <a:rPr lang="en-DE" dirty="0"/>
              <a:t>n</a:t>
            </a:r>
            <a:r>
              <a:rPr lang="en-US" dirty="0"/>
              <a:t>	2</a:t>
            </a:r>
            <a:r>
              <a:rPr lang="en-SE" dirty="0"/>
              <a:t>4</a:t>
            </a:r>
            <a:r>
              <a:rPr lang="en-US" dirty="0"/>
              <a:t>.</a:t>
            </a:r>
            <a:r>
              <a:rPr lang="en-SE" dirty="0"/>
              <a:t>02</a:t>
            </a:r>
            <a:r>
              <a:rPr lang="en-US" dirty="0"/>
              <a:t>.2025 13:00 UTC</a:t>
            </a:r>
            <a:endParaRPr lang="en-GB" dirty="0"/>
          </a:p>
          <a:p>
            <a:pPr fontAlgn="auto" hangingPunct="1"/>
            <a:r>
              <a:rPr lang="en-US" dirty="0"/>
              <a:t>(2) Comments to agenda:	Thu 	</a:t>
            </a:r>
            <a:r>
              <a:rPr lang="en-DE" dirty="0"/>
              <a:t>2</a:t>
            </a:r>
            <a:r>
              <a:rPr lang="en-SE" dirty="0"/>
              <a:t>7</a:t>
            </a:r>
            <a:r>
              <a:rPr lang="en-US" dirty="0"/>
              <a:t>.</a:t>
            </a:r>
            <a:r>
              <a:rPr lang="en-SE" dirty="0"/>
              <a:t>02</a:t>
            </a:r>
            <a:r>
              <a:rPr lang="en-US" dirty="0"/>
              <a:t>.2025 22:30 UTC</a:t>
            </a:r>
            <a:endParaRPr lang="en-GB" dirty="0"/>
          </a:p>
          <a:p>
            <a:pPr fontAlgn="auto" hangingPunct="1"/>
            <a:r>
              <a:rPr lang="en-US" dirty="0"/>
              <a:t>(3) </a:t>
            </a:r>
            <a:r>
              <a:rPr lang="en-US" dirty="0" err="1"/>
              <a:t>Tdoc</a:t>
            </a:r>
            <a:r>
              <a:rPr lang="en-US" dirty="0"/>
              <a:t> submission	</a:t>
            </a:r>
            <a:r>
              <a:rPr lang="en-DE" dirty="0"/>
              <a:t>	</a:t>
            </a:r>
            <a:r>
              <a:rPr lang="en-US" dirty="0"/>
              <a:t>Fri 	</a:t>
            </a:r>
            <a:r>
              <a:rPr lang="en-GB" dirty="0"/>
              <a:t>2</a:t>
            </a:r>
            <a:r>
              <a:rPr lang="en-SE" dirty="0"/>
              <a:t>8</a:t>
            </a:r>
            <a:r>
              <a:rPr lang="en-DE" dirty="0"/>
              <a:t>.</a:t>
            </a:r>
            <a:r>
              <a:rPr lang="en-SE" dirty="0"/>
              <a:t>02</a:t>
            </a:r>
            <a:r>
              <a:rPr lang="en-US" dirty="0"/>
              <a:t>.2025 22:30 UTC</a:t>
            </a:r>
            <a:endParaRPr lang="en-DE" dirty="0"/>
          </a:p>
          <a:p>
            <a:pPr marL="357188" indent="-357188" fontAlgn="auto" hangingPunct="1"/>
            <a:r>
              <a:rPr lang="en-DE" dirty="0"/>
              <a:t>(4) </a:t>
            </a:r>
            <a:r>
              <a:rPr lang="en-US" dirty="0"/>
              <a:t>Cut-off date to challenge working agreement</a:t>
            </a:r>
            <a:r>
              <a:rPr lang="en-DE" dirty="0"/>
              <a:t>(</a:t>
            </a:r>
            <a:r>
              <a:rPr lang="en-US" dirty="0"/>
              <a:t>s</a:t>
            </a:r>
            <a:r>
              <a:rPr lang="en-DE" dirty="0"/>
              <a:t>)</a:t>
            </a:r>
            <a:r>
              <a:rPr lang="en-US" dirty="0"/>
              <a:t> </a:t>
            </a:r>
            <a:br>
              <a:rPr lang="en-DE" dirty="0"/>
            </a:br>
            <a:r>
              <a:rPr lang="en-DE" dirty="0"/>
              <a:t>					</a:t>
            </a:r>
            <a:r>
              <a:rPr lang="en-US" dirty="0"/>
              <a:t>Sun </a:t>
            </a:r>
            <a:r>
              <a:rPr lang="en-DE" dirty="0"/>
              <a:t>	02</a:t>
            </a:r>
            <a:r>
              <a:rPr lang="en-US" dirty="0"/>
              <a:t>.</a:t>
            </a:r>
            <a:r>
              <a:rPr lang="en-SE" dirty="0"/>
              <a:t>03</a:t>
            </a:r>
            <a:r>
              <a:rPr lang="en-US" dirty="0"/>
              <a:t>.2025 24:00 UTC</a:t>
            </a:r>
            <a:endParaRPr lang="en-GB" dirty="0"/>
          </a:p>
          <a:p>
            <a:pPr fontAlgn="auto" hangingPunct="1"/>
            <a:r>
              <a:rPr lang="en-US" dirty="0"/>
              <a:t>(</a:t>
            </a:r>
            <a:r>
              <a:rPr lang="en-DE" dirty="0"/>
              <a:t>5</a:t>
            </a:r>
            <a:r>
              <a:rPr lang="en-US" dirty="0"/>
              <a:t>) Meeting Registration:	Mon	</a:t>
            </a:r>
            <a:r>
              <a:rPr lang="en-DE" dirty="0"/>
              <a:t>03</a:t>
            </a:r>
            <a:r>
              <a:rPr lang="en-US" dirty="0"/>
              <a:t>.</a:t>
            </a:r>
            <a:r>
              <a:rPr lang="en-SE" dirty="0"/>
              <a:t>03</a:t>
            </a:r>
            <a:r>
              <a:rPr lang="en-US" dirty="0"/>
              <a:t>.2025 08:00 UTC</a:t>
            </a:r>
            <a:endParaRPr lang="en-GB" dirty="0"/>
          </a:p>
          <a:p>
            <a:pPr fontAlgn="auto" hangingPunct="1"/>
            <a:r>
              <a:rPr lang="en-US" dirty="0"/>
              <a:t>(</a:t>
            </a:r>
            <a:r>
              <a:rPr lang="en-DE" dirty="0"/>
              <a:t>6</a:t>
            </a:r>
            <a:r>
              <a:rPr lang="en-US" dirty="0"/>
              <a:t>) Initial comment phase:	Fri 	</a:t>
            </a:r>
            <a:r>
              <a:rPr lang="en-DE" dirty="0"/>
              <a:t>07</a:t>
            </a:r>
            <a:r>
              <a:rPr lang="en-US" dirty="0"/>
              <a:t>.</a:t>
            </a:r>
            <a:r>
              <a:rPr lang="en-SE" dirty="0"/>
              <a:t>03</a:t>
            </a:r>
            <a:r>
              <a:rPr lang="en-US" dirty="0"/>
              <a:t>.2025 22:30 UTC</a:t>
            </a:r>
            <a:endParaRPr lang="en-GB" dirty="0"/>
          </a:p>
          <a:p>
            <a:pPr fontAlgn="auto" hangingPunct="1"/>
            <a:r>
              <a:rPr lang="en-US" dirty="0"/>
              <a:t>(</a:t>
            </a:r>
            <a:r>
              <a:rPr lang="en-DE" dirty="0"/>
              <a:t>7</a:t>
            </a:r>
            <a:r>
              <a:rPr lang="en-US" dirty="0"/>
              <a:t>) Revisions submission: 	</a:t>
            </a:r>
            <a:r>
              <a:rPr lang="en-SE" dirty="0"/>
              <a:t>Wed</a:t>
            </a:r>
            <a:r>
              <a:rPr lang="en-US" dirty="0"/>
              <a:t>	</a:t>
            </a:r>
            <a:r>
              <a:rPr lang="en-DE" dirty="0"/>
              <a:t>12</a:t>
            </a:r>
            <a:r>
              <a:rPr lang="en-US" dirty="0"/>
              <a:t>.</a:t>
            </a:r>
            <a:r>
              <a:rPr lang="en-SE" dirty="0"/>
              <a:t>03</a:t>
            </a:r>
            <a:r>
              <a:rPr lang="en-US" dirty="0"/>
              <a:t>.202</a:t>
            </a:r>
            <a:r>
              <a:rPr lang="en-SE" dirty="0"/>
              <a:t>5</a:t>
            </a:r>
            <a:r>
              <a:rPr lang="en-US" dirty="0"/>
              <a:t> 22:30 (</a:t>
            </a:r>
            <a:r>
              <a:rPr lang="en-GB" dirty="0"/>
              <a:t>KST)</a:t>
            </a:r>
          </a:p>
        </p:txBody>
      </p:sp>
    </p:spTree>
    <p:extLst>
      <p:ext uri="{BB962C8B-B14F-4D97-AF65-F5344CB8AC3E}">
        <p14:creationId xmlns:p14="http://schemas.microsoft.com/office/powerpoint/2010/main" val="122032313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Approval</a:t>
            </a:r>
            <a:r>
              <a:rPr lang="fr-FR" dirty="0"/>
              <a:t> process</a:t>
            </a:r>
          </a:p>
        </p:txBody>
      </p:sp>
      <p:sp>
        <p:nvSpPr>
          <p:cNvPr id="3" name="Espace réservé du contenu 2"/>
          <p:cNvSpPr>
            <a:spLocks noGrp="1"/>
          </p:cNvSpPr>
          <p:nvPr>
            <p:ph idx="1"/>
          </p:nvPr>
        </p:nvSpPr>
        <p:spPr>
          <a:xfrm>
            <a:off x="251345" y="1825625"/>
            <a:ext cx="11553968" cy="4351338"/>
          </a:xfrm>
        </p:spPr>
        <p:txBody>
          <a:bodyPr/>
          <a:lstStyle/>
          <a:p>
            <a:r>
              <a:rPr lang="en-US" sz="2000" dirty="0"/>
              <a:t>CRs, CR packs, WG status reports, new/revised WID, LS In for information for which no comment has been raised until the initial comment phase deadline (5) or during the F2F meeting will be approved or noted without further discussion.</a:t>
            </a:r>
          </a:p>
          <a:p>
            <a:r>
              <a:rPr lang="en-US" sz="2000" dirty="0"/>
              <a:t>Any comment raised before the initial comment phase deadline (5) can be discussed on the CT email list (see following slide) with the use of the Inbox/Draft folder to share proposed revised text.</a:t>
            </a:r>
          </a:p>
          <a:p>
            <a:r>
              <a:rPr lang="en-US" sz="2000" dirty="0"/>
              <a:t>Document authors are responsible to seek for consensus and sum up the output of any discussion.</a:t>
            </a:r>
          </a:p>
          <a:p>
            <a:r>
              <a:rPr lang="en-US" sz="2000" dirty="0"/>
              <a:t>Daily summary with a </a:t>
            </a:r>
            <a:r>
              <a:rPr lang="en-US" sz="2000" dirty="0" err="1"/>
              <a:t>Tdoc</a:t>
            </a:r>
            <a:r>
              <a:rPr lang="en-US" sz="2000" dirty="0"/>
              <a:t> status update will be provided by the CT leadership on the CT mailing list</a:t>
            </a:r>
          </a:p>
          <a:p>
            <a:r>
              <a:rPr lang="en-US" sz="2000" dirty="0"/>
              <a:t>Revised documents should be submitted on </a:t>
            </a:r>
            <a:r>
              <a:rPr lang="en-US" sz="2000"/>
              <a:t>time (</a:t>
            </a:r>
            <a:r>
              <a:rPr lang="en-DE" sz="2000"/>
              <a:t>7</a:t>
            </a:r>
            <a:r>
              <a:rPr lang="en-US" sz="2000"/>
              <a:t>).</a:t>
            </a:r>
            <a:endParaRPr lang="en-US" sz="2000" dirty="0"/>
          </a:p>
          <a:p>
            <a:r>
              <a:rPr lang="en-GB" sz="2000"/>
              <a:t>At </a:t>
            </a:r>
            <a:r>
              <a:rPr lang="en-GB" sz="2000" dirty="0"/>
              <a:t>the end of the meeting , all non-approved docs will be indicated as "Noted", "Not pursued", "Postponed" or </a:t>
            </a:r>
            <a:r>
              <a:rPr lang="en-GB" sz="2000"/>
              <a:t>"Withdrawn“.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Proposed</a:t>
            </a:r>
            <a:r>
              <a:rPr lang="fr-FR"/>
              <a:t> </a:t>
            </a:r>
            <a:r>
              <a:rPr lang="en-GB"/>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a:t>When</a:t>
            </a:r>
            <a:r>
              <a:rPr lang="fr-FR" sz="2000" dirty="0"/>
              <a:t> </a:t>
            </a:r>
            <a:r>
              <a:rPr lang="fr-FR" sz="2000" dirty="0" err="1"/>
              <a:t>triggering</a:t>
            </a:r>
            <a:r>
              <a:rPr lang="fr-FR" sz="2000" dirty="0"/>
              <a:t> a discussion on the CT email </a:t>
            </a:r>
            <a:r>
              <a:rPr lang="fr-FR" sz="2000" dirty="0" err="1"/>
              <a:t>list</a:t>
            </a:r>
            <a:r>
              <a:rPr lang="fr-FR" sz="2000" dirty="0"/>
              <a:t>, </a:t>
            </a:r>
            <a:r>
              <a:rPr lang="fr-FR" sz="2000" dirty="0" err="1"/>
              <a:t>unambiguous</a:t>
            </a:r>
            <a:r>
              <a:rPr lang="fr-FR" sz="2000" dirty="0"/>
              <a:t> </a:t>
            </a:r>
            <a:r>
              <a:rPr lang="fr-FR" sz="2000" dirty="0" err="1"/>
              <a:t>subject</a:t>
            </a:r>
            <a:r>
              <a:rPr lang="fr-FR" sz="2000" dirty="0"/>
              <a:t> header </a:t>
            </a:r>
            <a:r>
              <a:rPr lang="fr-FR" sz="2000" dirty="0" err="1"/>
              <a:t>shall</a:t>
            </a:r>
            <a:r>
              <a:rPr lang="fr-FR" sz="2000" dirty="0"/>
              <a:t> </a:t>
            </a:r>
            <a:r>
              <a:rPr lang="fr-FR" sz="2000" err="1"/>
              <a:t>be</a:t>
            </a:r>
            <a:r>
              <a:rPr lang="fr-FR" sz="2000"/>
              <a:t> used.</a:t>
            </a:r>
            <a:endParaRPr lang="fr-FR" sz="2000" dirty="0"/>
          </a:p>
          <a:p>
            <a:r>
              <a:rPr lang="fr-FR" sz="2000" dirty="0"/>
              <a:t>Email </a:t>
            </a:r>
            <a:r>
              <a:rPr lang="fr-FR" sz="2000" dirty="0" err="1"/>
              <a:t>subjects</a:t>
            </a:r>
            <a:r>
              <a:rPr lang="fr-FR" sz="2000" dirty="0"/>
              <a:t> SHALL NOT </a:t>
            </a:r>
            <a:r>
              <a:rPr lang="fr-FR" sz="2000" err="1"/>
              <a:t>be</a:t>
            </a:r>
            <a:r>
              <a:rPr lang="fr-FR" sz="2000"/>
              <a:t> modified.</a:t>
            </a:r>
            <a:endParaRPr lang="fr-FR" sz="2000" dirty="0"/>
          </a:p>
          <a:p>
            <a:r>
              <a:rPr lang="fr-FR" sz="2000" dirty="0" err="1"/>
              <a:t>Please</a:t>
            </a:r>
            <a:r>
              <a:rPr lang="fr-FR" sz="2000" dirty="0"/>
              <a:t> use the correct </a:t>
            </a:r>
            <a:r>
              <a:rPr lang="fr-FR" sz="2000" dirty="0" err="1"/>
              <a:t>Tdoc</a:t>
            </a:r>
            <a:r>
              <a:rPr lang="fr-FR" sz="2000" dirty="0"/>
              <a:t>#, </a:t>
            </a:r>
            <a:r>
              <a:rPr lang="fr-FR" sz="2000" dirty="0" err="1"/>
              <a:t>especially</a:t>
            </a:r>
            <a:r>
              <a:rPr lang="fr-FR" sz="2000" dirty="0"/>
              <a:t> </a:t>
            </a:r>
            <a:r>
              <a:rPr lang="fr-FR" sz="2000" dirty="0" err="1"/>
              <a:t>when</a:t>
            </a:r>
            <a:r>
              <a:rPr lang="fr-FR" sz="2000" dirty="0"/>
              <a:t> the comment </a:t>
            </a:r>
            <a:r>
              <a:rPr lang="fr-FR" sz="2000" dirty="0" err="1"/>
              <a:t>is</a:t>
            </a:r>
            <a:r>
              <a:rPr lang="fr-FR" sz="2000" dirty="0"/>
              <a:t> </a:t>
            </a:r>
            <a:r>
              <a:rPr lang="fr-FR" sz="2000" dirty="0" err="1"/>
              <a:t>related</a:t>
            </a:r>
            <a:r>
              <a:rPr lang="fr-FR" sz="2000" dirty="0"/>
              <a:t> to </a:t>
            </a:r>
            <a:r>
              <a:rPr lang="fr-FR" sz="2000" err="1"/>
              <a:t>revised</a:t>
            </a:r>
            <a:r>
              <a:rPr lang="fr-FR" sz="2000"/>
              <a:t> document.</a:t>
            </a:r>
            <a:endParaRPr lang="fr-FR" sz="2000" dirty="0"/>
          </a:p>
          <a:p>
            <a:endParaRPr lang="fr-FR" sz="2000" dirty="0"/>
          </a:p>
          <a:p>
            <a:endParaRPr lang="fr-FR" sz="2000" dirty="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a:t>Subject</a:t>
            </a:r>
            <a:r>
              <a:rPr lang="fr-FR" sz="2000" dirty="0"/>
              <a:t> headers :</a:t>
            </a:r>
          </a:p>
          <a:p>
            <a:pPr lvl="1"/>
            <a:r>
              <a:rPr lang="fr-FR" sz="1400" dirty="0"/>
              <a:t>[CT#107] [AI#2] [Agenda/DAD] [CP-24</a:t>
            </a:r>
            <a:r>
              <a:rPr lang="en-DE" sz="1400" dirty="0"/>
              <a:t>2</a:t>
            </a:r>
            <a:r>
              <a:rPr lang="fr-FR" sz="1400" dirty="0"/>
              <a:t>xxx] comment:</a:t>
            </a:r>
          </a:p>
          <a:p>
            <a:pPr lvl="1"/>
            <a:r>
              <a:rPr lang="fr-FR" sz="1400" dirty="0"/>
              <a:t>[CT#107] [AI#3] [CT report] [CP-24</a:t>
            </a:r>
            <a:r>
              <a:rPr lang="en-DE" sz="1400" dirty="0"/>
              <a:t>2</a:t>
            </a:r>
            <a:r>
              <a:rPr lang="fr-FR" sz="1400" dirty="0"/>
              <a:t>xxx] comment:</a:t>
            </a:r>
          </a:p>
          <a:p>
            <a:pPr lvl="1"/>
            <a:r>
              <a:rPr lang="fr-FR" sz="1400" dirty="0"/>
              <a:t>[CT#107] [AI#4.1] [LS In] [CP-24</a:t>
            </a:r>
            <a:r>
              <a:rPr lang="en-DE" sz="1400" dirty="0"/>
              <a:t>2</a:t>
            </a:r>
            <a:r>
              <a:rPr lang="fr-FR" sz="1400" dirty="0"/>
              <a:t>xxx] comment:</a:t>
            </a:r>
          </a:p>
          <a:p>
            <a:pPr lvl="1"/>
            <a:r>
              <a:rPr lang="fr-FR" sz="1400" dirty="0"/>
              <a:t>[CT#107] [AI#4.2] [LS Out] [CP-24</a:t>
            </a:r>
            <a:r>
              <a:rPr lang="en-DE" sz="1400" dirty="0"/>
              <a:t>2</a:t>
            </a:r>
            <a:r>
              <a:rPr lang="fr-FR" sz="1400" dirty="0"/>
              <a:t>xxx] comment:</a:t>
            </a:r>
          </a:p>
          <a:p>
            <a:pPr lvl="1"/>
            <a:r>
              <a:rPr lang="fr-FR" sz="1400" dirty="0"/>
              <a:t>[CT#107] [AI#5.x] [WG report] [CP-241xxx] comment:</a:t>
            </a:r>
          </a:p>
          <a:p>
            <a:pPr lvl="1"/>
            <a:r>
              <a:rPr lang="fr-FR" sz="1400" dirty="0"/>
              <a:t>[CT#107] [</a:t>
            </a:r>
            <a:r>
              <a:rPr lang="fr-FR" sz="1400" dirty="0" err="1"/>
              <a:t>AI#xx</a:t>
            </a:r>
            <a:r>
              <a:rPr lang="fr-FR" sz="1400" dirty="0"/>
              <a:t>] [CR pack] [CP-24</a:t>
            </a:r>
            <a:r>
              <a:rPr lang="en-DE" sz="1400" dirty="0"/>
              <a:t>2</a:t>
            </a:r>
            <a:r>
              <a:rPr lang="fr-FR" sz="1400" dirty="0"/>
              <a:t>xxx] comment:</a:t>
            </a:r>
          </a:p>
          <a:p>
            <a:pPr lvl="1"/>
            <a:r>
              <a:rPr lang="fr-FR" sz="1400" dirty="0"/>
              <a:t>[CT#107] [</a:t>
            </a:r>
            <a:r>
              <a:rPr lang="fr-FR" sz="1400" dirty="0" err="1"/>
              <a:t>AI#xx</a:t>
            </a:r>
            <a:r>
              <a:rPr lang="fr-FR" sz="1400" dirty="0"/>
              <a:t>] [</a:t>
            </a:r>
            <a:r>
              <a:rPr lang="fr-FR" sz="1400" dirty="0" err="1"/>
              <a:t>Company</a:t>
            </a:r>
            <a:r>
              <a:rPr lang="fr-FR" sz="1400" dirty="0"/>
              <a:t> CR] [CP-24</a:t>
            </a:r>
            <a:r>
              <a:rPr lang="en-DE" sz="1400" dirty="0"/>
              <a:t>2</a:t>
            </a:r>
            <a:r>
              <a:rPr lang="fr-FR" sz="1400" dirty="0"/>
              <a:t>xxx] comment:</a:t>
            </a:r>
          </a:p>
          <a:p>
            <a:pPr lvl="1"/>
            <a:r>
              <a:rPr lang="fr-FR" sz="1400" dirty="0"/>
              <a:t>[CT#107] [AI#1</a:t>
            </a:r>
            <a:r>
              <a:rPr lang="en-DE" sz="1400" dirty="0"/>
              <a:t>9</a:t>
            </a:r>
            <a:r>
              <a:rPr lang="fr-FR" sz="1400" dirty="0"/>
              <a:t>.2] [New WID] [CP-24</a:t>
            </a:r>
            <a:r>
              <a:rPr lang="en-DE" sz="1400" dirty="0"/>
              <a:t>2</a:t>
            </a:r>
            <a:r>
              <a:rPr lang="fr-FR" sz="1400" dirty="0"/>
              <a:t>xxx] comment:</a:t>
            </a:r>
          </a:p>
          <a:p>
            <a:pPr lvl="1"/>
            <a:r>
              <a:rPr lang="fr-FR" sz="1400" dirty="0"/>
              <a:t>[CT#107] [AI#1</a:t>
            </a:r>
            <a:r>
              <a:rPr lang="en-DE" sz="1400" dirty="0"/>
              <a:t>9</a:t>
            </a:r>
            <a:r>
              <a:rPr lang="fr-FR" sz="1400" dirty="0"/>
              <a:t>.3] [</a:t>
            </a:r>
            <a:r>
              <a:rPr lang="fr-FR" sz="1400" dirty="0" err="1"/>
              <a:t>Revised</a:t>
            </a:r>
            <a:r>
              <a:rPr lang="fr-FR" sz="1400" dirty="0"/>
              <a:t> WID] [CP-24</a:t>
            </a:r>
            <a:r>
              <a:rPr lang="en-DE" sz="1400" dirty="0"/>
              <a:t>2</a:t>
            </a:r>
            <a:r>
              <a:rPr lang="fr-FR" sz="1400" dirty="0"/>
              <a:t>xxx] comment:</a:t>
            </a:r>
          </a:p>
          <a:p>
            <a:pPr lvl="1"/>
            <a:r>
              <a:rPr lang="fr-FR" sz="1400" dirty="0"/>
              <a:t>[CT#107] [AI#</a:t>
            </a:r>
            <a:r>
              <a:rPr lang="en-DE" sz="1400" dirty="0"/>
              <a:t>2</a:t>
            </a:r>
            <a:r>
              <a:rPr lang="fr-FR" sz="1400" dirty="0"/>
              <a:t>1.1] [Elections] comment:</a:t>
            </a:r>
          </a:p>
          <a:p>
            <a:pPr lvl="1"/>
            <a:r>
              <a:rPr lang="fr-FR" sz="1400" dirty="0"/>
              <a:t>[CT#107] [AI#</a:t>
            </a:r>
            <a:r>
              <a:rPr lang="en-DE" sz="1400" dirty="0"/>
              <a:t>2</a:t>
            </a:r>
            <a:r>
              <a:rPr lang="fr-FR" sz="1400" dirty="0"/>
              <a:t>1.2] [</a:t>
            </a:r>
            <a:r>
              <a:rPr lang="fr-FR" sz="1400" dirty="0" err="1"/>
              <a:t>Specs</a:t>
            </a:r>
            <a:r>
              <a:rPr lang="fr-FR" sz="1400" dirty="0"/>
              <a:t> for info] [CP-24</a:t>
            </a:r>
            <a:r>
              <a:rPr lang="en-DE" sz="1400" dirty="0"/>
              <a:t>2</a:t>
            </a:r>
            <a:r>
              <a:rPr lang="fr-FR" sz="1400" dirty="0"/>
              <a:t>xxx] comment:</a:t>
            </a:r>
          </a:p>
          <a:p>
            <a:pPr lvl="1"/>
            <a:r>
              <a:rPr lang="fr-FR" sz="1400" dirty="0"/>
              <a:t>[CT#107] [AI#</a:t>
            </a:r>
            <a:r>
              <a:rPr lang="en-DE" sz="1400" dirty="0"/>
              <a:t>2</a:t>
            </a:r>
            <a:r>
              <a:rPr lang="fr-FR" sz="1400" dirty="0"/>
              <a:t>1.3] [</a:t>
            </a:r>
            <a:r>
              <a:rPr lang="fr-FR" sz="1400" dirty="0" err="1"/>
              <a:t>Specs</a:t>
            </a:r>
            <a:r>
              <a:rPr lang="fr-FR" sz="1400" dirty="0"/>
              <a:t> for </a:t>
            </a:r>
            <a:r>
              <a:rPr lang="fr-FR" sz="1400" dirty="0" err="1"/>
              <a:t>approval</a:t>
            </a:r>
            <a:r>
              <a:rPr lang="fr-FR" sz="1400" dirty="0"/>
              <a:t>] [CP-24</a:t>
            </a:r>
            <a:r>
              <a:rPr lang="en-DE" sz="1400" dirty="0"/>
              <a:t>2</a:t>
            </a:r>
            <a:r>
              <a:rPr lang="fr-FR" sz="1400" dirty="0"/>
              <a:t>xxx] comment:</a:t>
            </a:r>
          </a:p>
          <a:p>
            <a:pPr lvl="1"/>
            <a:r>
              <a:rPr lang="fr-FR" sz="1400" dirty="0"/>
              <a:t>[CT#107] [AI#2</a:t>
            </a:r>
            <a:r>
              <a:rPr lang="en-DE" sz="1400" dirty="0"/>
              <a:t>2</a:t>
            </a:r>
            <a:r>
              <a:rPr lang="fr-FR" sz="1400" dirty="0"/>
              <a:t>] [</a:t>
            </a:r>
            <a:r>
              <a:rPr lang="fr-FR" sz="1400" dirty="0" err="1"/>
              <a:t>Workplan</a:t>
            </a:r>
            <a:r>
              <a:rPr lang="fr-FR" sz="1400" dirty="0"/>
              <a:t>] [CP-24</a:t>
            </a:r>
            <a:r>
              <a:rPr lang="en-DE" sz="1400" dirty="0"/>
              <a:t>2</a:t>
            </a:r>
            <a:r>
              <a:rPr lang="fr-FR" sz="1400" dirty="0"/>
              <a:t>xxx] comment:</a:t>
            </a:r>
          </a:p>
          <a:p>
            <a:pPr lvl="1"/>
            <a:r>
              <a:rPr lang="fr-FR" sz="1400" dirty="0" err="1"/>
              <a:t>Others</a:t>
            </a:r>
            <a:r>
              <a:rPr lang="fr-FR" sz="1400" dirty="0"/>
              <a:t>:</a:t>
            </a:r>
          </a:p>
          <a:p>
            <a:pPr lvl="2"/>
            <a:r>
              <a:rPr lang="fr-FR" sz="1400" dirty="0"/>
              <a:t>[CT#107] [</a:t>
            </a:r>
            <a:r>
              <a:rPr lang="fr-FR" sz="1400" dirty="0" err="1"/>
              <a:t>AI#xx</a:t>
            </a:r>
            <a:r>
              <a:rPr lang="fr-FR" sz="1400" dirty="0"/>
              <a:t>] [</a:t>
            </a:r>
            <a:r>
              <a:rPr lang="fr-FR" sz="1400" i="1" dirty="0"/>
              <a:t>Agenda Item </a:t>
            </a:r>
            <a:r>
              <a:rPr lang="fr-FR" sz="1400" i="1" dirty="0" err="1"/>
              <a:t>Title</a:t>
            </a:r>
            <a:r>
              <a:rPr lang="fr-FR" sz="1400" dirty="0"/>
              <a:t>] [CP-24</a:t>
            </a:r>
            <a:r>
              <a:rPr lang="en-DE" sz="1400" dirty="0"/>
              <a:t>2</a:t>
            </a:r>
            <a:r>
              <a:rPr lang="fr-FR" sz="1400" dirty="0"/>
              <a:t>xxx] comment:</a:t>
            </a:r>
          </a:p>
          <a:p>
            <a:pPr lvl="2"/>
            <a:r>
              <a:rPr lang="fr-FR" sz="1400" dirty="0"/>
              <a:t>[CT#107] </a:t>
            </a:r>
            <a:r>
              <a:rPr lang="fr-FR" sz="1400" i="1" dirty="0" err="1"/>
              <a:t>Any</a:t>
            </a:r>
            <a:r>
              <a:rPr lang="fr-FR" sz="1400" i="1" dirty="0"/>
              <a:t> General topics (</a:t>
            </a:r>
            <a:r>
              <a:rPr lang="fr-FR" sz="1400" i="1" dirty="0" err="1"/>
              <a:t>when</a:t>
            </a:r>
            <a:r>
              <a:rPr lang="fr-FR" sz="1400" i="1" dirty="0"/>
              <a:t> no agenda item </a:t>
            </a:r>
            <a:r>
              <a:rPr lang="fr-FR" sz="1400" i="1" dirty="0" err="1"/>
              <a:t>is</a:t>
            </a:r>
            <a:r>
              <a:rPr lang="fr-FR" sz="1400" i="1" dirty="0"/>
              <a:t> applicable)</a:t>
            </a:r>
            <a:endParaRPr lang="fr-FR" sz="1400" dirty="0"/>
          </a:p>
          <a:p>
            <a:endParaRPr lang="fr-FR" sz="2000" dirty="0"/>
          </a:p>
          <a:p>
            <a:endParaRPr lang="fr-FR" sz="2000" dirty="0"/>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4000" dirty="0"/>
              <a:t>Microsoft Teams Meeting sessions</a:t>
            </a:r>
          </a:p>
        </p:txBody>
      </p:sp>
      <p:sp>
        <p:nvSpPr>
          <p:cNvPr id="3" name="Espace réservé du contenu 2"/>
          <p:cNvSpPr>
            <a:spLocks noGrp="1"/>
          </p:cNvSpPr>
          <p:nvPr>
            <p:ph idx="1"/>
          </p:nvPr>
        </p:nvSpPr>
        <p:spPr>
          <a:xfrm>
            <a:off x="838200" y="1825625"/>
            <a:ext cx="6062932" cy="4351338"/>
          </a:xfrm>
        </p:spPr>
        <p:txBody>
          <a:bodyPr/>
          <a:lstStyle/>
          <a:p>
            <a:r>
              <a:rPr lang="fr-FR" dirty="0"/>
              <a:t>Team Meeting Sessions for </a:t>
            </a:r>
            <a:r>
              <a:rPr lang="fr-FR" dirty="0" err="1"/>
              <a:t>remote</a:t>
            </a:r>
            <a:r>
              <a:rPr lang="fr-FR" dirty="0"/>
              <a:t> participants</a:t>
            </a:r>
          </a:p>
          <a:p>
            <a:pPr lvl="1"/>
            <a:r>
              <a:rPr lang="fr-FR" dirty="0"/>
              <a:t>In </a:t>
            </a:r>
            <a:r>
              <a:rPr lang="fr-FR" dirty="0" err="1"/>
              <a:t>listen-only</a:t>
            </a:r>
            <a:r>
              <a:rPr lang="fr-FR" dirty="0"/>
              <a:t> mode, in best-effort mode</a:t>
            </a:r>
          </a:p>
          <a:p>
            <a:pPr lvl="1"/>
            <a:r>
              <a:rPr lang="en-US" dirty="0"/>
              <a:t>Sharing of documents being projected in the meeting room</a:t>
            </a:r>
          </a:p>
          <a:p>
            <a:r>
              <a:rPr lang="fr-FR" dirty="0"/>
              <a:t>Dates:</a:t>
            </a:r>
          </a:p>
          <a:p>
            <a:pPr marL="914400" lvl="1" indent="-457200">
              <a:buFont typeface="+mj-lt"/>
              <a:buAutoNum type="arabicPeriod"/>
            </a:pPr>
            <a:r>
              <a:rPr lang="en-SE" dirty="0"/>
              <a:t>Wed</a:t>
            </a:r>
            <a:r>
              <a:rPr lang="en-US" dirty="0"/>
              <a:t>, </a:t>
            </a:r>
            <a:r>
              <a:rPr lang="en-GB" dirty="0"/>
              <a:t>March</a:t>
            </a:r>
            <a:r>
              <a:rPr lang="en-US" dirty="0"/>
              <a:t> </a:t>
            </a:r>
            <a:r>
              <a:rPr lang="en-GB" dirty="0"/>
              <a:t>12</a:t>
            </a:r>
            <a:r>
              <a:rPr lang="en-US" dirty="0"/>
              <a:t>: </a:t>
            </a:r>
            <a:r>
              <a:rPr lang="fr-FR" dirty="0"/>
              <a:t>09h00-17h30 </a:t>
            </a:r>
            <a:r>
              <a:rPr lang="en-GB" dirty="0"/>
              <a:t>KST</a:t>
            </a:r>
            <a:endParaRPr lang="fr-FR" dirty="0"/>
          </a:p>
          <a:p>
            <a:pPr marL="914400" lvl="1" indent="-457200">
              <a:buFont typeface="+mj-lt"/>
              <a:buAutoNum type="arabicPeriod"/>
            </a:pPr>
            <a:r>
              <a:rPr lang="en-US" dirty="0"/>
              <a:t>T</a:t>
            </a:r>
            <a:r>
              <a:rPr lang="en-SE" dirty="0"/>
              <a:t>hu</a:t>
            </a:r>
            <a:r>
              <a:rPr lang="en-US" dirty="0"/>
              <a:t>, </a:t>
            </a:r>
            <a:r>
              <a:rPr lang="en-GB" dirty="0"/>
              <a:t>March</a:t>
            </a:r>
            <a:r>
              <a:rPr lang="en-US" dirty="0"/>
              <a:t> </a:t>
            </a:r>
            <a:r>
              <a:rPr lang="en-DE" dirty="0"/>
              <a:t>1</a:t>
            </a:r>
            <a:r>
              <a:rPr lang="en-SE" dirty="0"/>
              <a:t>3</a:t>
            </a:r>
            <a:r>
              <a:rPr lang="en-US" dirty="0"/>
              <a:t>:   </a:t>
            </a:r>
            <a:r>
              <a:rPr lang="fr-FR" dirty="0"/>
              <a:t>09h00-17h30 </a:t>
            </a:r>
            <a:r>
              <a:rPr lang="en-GB" dirty="0"/>
              <a:t>KST</a:t>
            </a:r>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2841298649"/>
              </p:ext>
            </p:extLst>
          </p:nvPr>
        </p:nvGraphicFramePr>
        <p:xfrm>
          <a:off x="7387713" y="2000946"/>
          <a:ext cx="4135759" cy="3534652"/>
        </p:xfrm>
        <a:graphic>
          <a:graphicData uri="http://schemas.openxmlformats.org/drawingml/2006/table">
            <a:tbl>
              <a:tblPr firstRow="1" firstCol="1" bandRow="1">
                <a:tableStyleId>{5C22544A-7EE6-4342-B048-85BDC9FD1C3A}</a:tableStyleId>
              </a:tblPr>
              <a:tblGrid>
                <a:gridCol w="1690547">
                  <a:extLst>
                    <a:ext uri="{9D8B030D-6E8A-4147-A177-3AD203B41FA5}">
                      <a16:colId xmlns:a16="http://schemas.microsoft.com/office/drawing/2014/main" val="20000"/>
                    </a:ext>
                  </a:extLst>
                </a:gridCol>
                <a:gridCol w="977608">
                  <a:extLst>
                    <a:ext uri="{9D8B030D-6E8A-4147-A177-3AD203B41FA5}">
                      <a16:colId xmlns:a16="http://schemas.microsoft.com/office/drawing/2014/main" val="20001"/>
                    </a:ext>
                  </a:extLst>
                </a:gridCol>
                <a:gridCol w="1467604">
                  <a:extLst>
                    <a:ext uri="{9D8B030D-6E8A-4147-A177-3AD203B41FA5}">
                      <a16:colId xmlns:a16="http://schemas.microsoft.com/office/drawing/2014/main" val="20002"/>
                    </a:ext>
                  </a:extLst>
                </a:gridCol>
              </a:tblGrid>
              <a:tr h="368489">
                <a:tc>
                  <a:txBody>
                    <a:bodyPr/>
                    <a:lstStyle/>
                    <a:p>
                      <a:pPr algn="ctr">
                        <a:spcAft>
                          <a:spcPts val="0"/>
                        </a:spcAft>
                      </a:pPr>
                      <a:r>
                        <a:rPr lang="en-SE" sz="1800" dirty="0">
                          <a:effectLst/>
                        </a:rPr>
                        <a:t>16</a:t>
                      </a:r>
                      <a:r>
                        <a:rPr lang="fr-FR" sz="1800" dirty="0">
                          <a:effectLst/>
                        </a:rPr>
                        <a:t>:</a:t>
                      </a:r>
                      <a:r>
                        <a:rPr lang="en-DE" sz="1800" dirty="0">
                          <a:effectLst/>
                        </a:rPr>
                        <a:t>0</a:t>
                      </a:r>
                      <a:r>
                        <a:rPr lang="fr-FR" sz="1800" dirty="0">
                          <a:effectLst/>
                        </a:rPr>
                        <a:t>0 - </a:t>
                      </a:r>
                      <a:r>
                        <a:rPr lang="en-DE" sz="1800" dirty="0">
                          <a:effectLst/>
                        </a:rPr>
                        <a:t>00</a:t>
                      </a:r>
                      <a:r>
                        <a:rPr lang="fr-FR" sz="1800" dirty="0">
                          <a:effectLst/>
                        </a:rPr>
                        <a:t>:</a:t>
                      </a:r>
                      <a:r>
                        <a:rPr lang="en-DE" sz="1800" dirty="0">
                          <a:effectLst/>
                        </a:rPr>
                        <a:t>3</a:t>
                      </a:r>
                      <a:r>
                        <a:rPr lang="fr-FR" sz="1800" dirty="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b="0">
                          <a:solidFill>
                            <a:sysClr val="windowText" lastClr="000000"/>
                          </a:solidFill>
                          <a:effectLst/>
                        </a:rPr>
                        <a:t>P</a:t>
                      </a:r>
                      <a:r>
                        <a:rPr lang="en-DE" sz="1800" b="0">
                          <a:solidFill>
                            <a:sysClr val="windowText" lastClr="000000"/>
                          </a:solidFill>
                          <a:effectLst/>
                        </a:rPr>
                        <a:t>S</a:t>
                      </a:r>
                      <a:r>
                        <a:rPr lang="fr-FR" sz="1800" b="0">
                          <a:solidFill>
                            <a:sysClr val="windowText" lastClr="000000"/>
                          </a:solidFill>
                          <a:effectLst/>
                        </a:rPr>
                        <a:t>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extLst>
                  <a:ext uri="{0D108BD9-81ED-4DB2-BD59-A6C34878D82A}">
                    <a16:rowId xmlns:a16="http://schemas.microsoft.com/office/drawing/2014/main" val="10000"/>
                  </a:ext>
                </a:extLst>
              </a:tr>
              <a:tr h="368489">
                <a:tc>
                  <a:txBody>
                    <a:bodyPr/>
                    <a:lstStyle/>
                    <a:p>
                      <a:pPr algn="ctr">
                        <a:spcAft>
                          <a:spcPts val="0"/>
                        </a:spcAft>
                      </a:pPr>
                      <a:r>
                        <a:rPr lang="en-SE" sz="1800" dirty="0">
                          <a:effectLst/>
                        </a:rPr>
                        <a:t>19</a:t>
                      </a:r>
                      <a:r>
                        <a:rPr lang="fr-FR" sz="1800" dirty="0">
                          <a:effectLst/>
                        </a:rPr>
                        <a:t>:</a:t>
                      </a:r>
                      <a:r>
                        <a:rPr lang="en-DE" sz="1800" dirty="0">
                          <a:effectLst/>
                        </a:rPr>
                        <a:t>0</a:t>
                      </a:r>
                      <a:r>
                        <a:rPr lang="fr-FR" sz="1800" dirty="0">
                          <a:effectLst/>
                        </a:rPr>
                        <a:t>0 - </a:t>
                      </a:r>
                      <a:r>
                        <a:rPr lang="en-SE" sz="1800" dirty="0">
                          <a:effectLst/>
                        </a:rPr>
                        <a:t>03</a:t>
                      </a:r>
                      <a:r>
                        <a:rPr lang="fr-FR" sz="1800" dirty="0">
                          <a:effectLst/>
                        </a:rPr>
                        <a:t>:</a:t>
                      </a:r>
                      <a:r>
                        <a:rPr lang="en-DE" sz="1800" dirty="0">
                          <a:effectLst/>
                        </a:rPr>
                        <a:t>3</a:t>
                      </a:r>
                      <a:r>
                        <a:rPr lang="fr-FR" sz="1800" dirty="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a:t>
                      </a:r>
                      <a:r>
                        <a:rPr lang="en-DE" sz="1800">
                          <a:effectLst/>
                        </a:rPr>
                        <a:t>S</a:t>
                      </a:r>
                      <a:r>
                        <a:rPr lang="fr-FR" sz="1800">
                          <a:effectLst/>
                        </a:rPr>
                        <a:t>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extLst>
                  <a:ext uri="{0D108BD9-81ED-4DB2-BD59-A6C34878D82A}">
                    <a16:rowId xmlns:a16="http://schemas.microsoft.com/office/drawing/2014/main" val="10001"/>
                  </a:ext>
                </a:extLst>
              </a:tr>
              <a:tr h="368489">
                <a:tc>
                  <a:txBody>
                    <a:bodyPr/>
                    <a:lstStyle/>
                    <a:p>
                      <a:pPr algn="ctr">
                        <a:spcAft>
                          <a:spcPts val="0"/>
                        </a:spcAft>
                      </a:pPr>
                      <a:r>
                        <a:rPr lang="en-GB" sz="1800" dirty="0">
                          <a:effectLst/>
                        </a:rPr>
                        <a:t>0</a:t>
                      </a:r>
                      <a:r>
                        <a:rPr lang="en-SE" sz="1800" dirty="0">
                          <a:effectLst/>
                        </a:rPr>
                        <a:t>0</a:t>
                      </a:r>
                      <a:r>
                        <a:rPr lang="fr-FR" sz="1800" dirty="0">
                          <a:effectLst/>
                        </a:rPr>
                        <a:t>:</a:t>
                      </a:r>
                      <a:r>
                        <a:rPr lang="en-DE" sz="1800" dirty="0">
                          <a:effectLst/>
                        </a:rPr>
                        <a:t>0</a:t>
                      </a:r>
                      <a:r>
                        <a:rPr lang="fr-FR" sz="1800" dirty="0">
                          <a:effectLst/>
                        </a:rPr>
                        <a:t>0 – </a:t>
                      </a:r>
                      <a:r>
                        <a:rPr lang="en-SE" sz="1800" dirty="0">
                          <a:effectLst/>
                        </a:rPr>
                        <a:t>08</a:t>
                      </a:r>
                      <a:r>
                        <a:rPr lang="fr-FR" sz="1800" dirty="0">
                          <a:effectLst/>
                        </a:rPr>
                        <a:t>:</a:t>
                      </a:r>
                      <a:r>
                        <a:rPr lang="en-DE" sz="1800" dirty="0">
                          <a:effectLst/>
                        </a:rPr>
                        <a:t>3</a:t>
                      </a:r>
                      <a:r>
                        <a:rPr lang="fr-FR" sz="1800" dirty="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extLst>
                  <a:ext uri="{0D108BD9-81ED-4DB2-BD59-A6C34878D82A}">
                    <a16:rowId xmlns:a16="http://schemas.microsoft.com/office/drawing/2014/main" val="10002"/>
                  </a:ext>
                </a:extLst>
              </a:tr>
              <a:tr h="247329">
                <a:tc>
                  <a:txBody>
                    <a:bodyPr/>
                    <a:lstStyle/>
                    <a:p>
                      <a:pPr algn="ctr">
                        <a:spcAft>
                          <a:spcPts val="0"/>
                        </a:spcAft>
                      </a:pPr>
                      <a:r>
                        <a:rPr lang="en-GB" sz="1800" b="1" dirty="0">
                          <a:effectLst/>
                        </a:rPr>
                        <a:t>0</a:t>
                      </a:r>
                      <a:r>
                        <a:rPr lang="en-SE" sz="1800" b="1" dirty="0">
                          <a:effectLst/>
                        </a:rPr>
                        <a:t>0</a:t>
                      </a:r>
                      <a:r>
                        <a:rPr lang="fr-FR" sz="1800" b="1" dirty="0">
                          <a:effectLst/>
                        </a:rPr>
                        <a:t>:</a:t>
                      </a:r>
                      <a:r>
                        <a:rPr lang="en-DE" sz="1800" b="1" dirty="0">
                          <a:effectLst/>
                        </a:rPr>
                        <a:t>0</a:t>
                      </a:r>
                      <a:r>
                        <a:rPr lang="fr-FR" sz="1800" b="1" dirty="0">
                          <a:effectLst/>
                        </a:rPr>
                        <a:t>0 – </a:t>
                      </a:r>
                      <a:r>
                        <a:rPr lang="en-SE" sz="1800" b="1" dirty="0">
                          <a:effectLst/>
                        </a:rPr>
                        <a:t>08</a:t>
                      </a:r>
                      <a:r>
                        <a:rPr lang="fr-FR" sz="1800" b="1" dirty="0">
                          <a:effectLst/>
                        </a:rPr>
                        <a:t>:</a:t>
                      </a:r>
                      <a:r>
                        <a:rPr lang="en-DE" sz="1800" b="1" dirty="0">
                          <a:effectLst/>
                        </a:rPr>
                        <a:t>3</a:t>
                      </a:r>
                      <a:r>
                        <a:rPr lang="fr-FR" sz="1800" b="1" dirty="0">
                          <a:effectLst/>
                        </a:rPr>
                        <a:t>0</a:t>
                      </a:r>
                      <a:endParaRPr lang="fr-FR" sz="2400" b="1" dirty="0">
                        <a:effectLst/>
                        <a:latin typeface="Calibri"/>
                        <a:ea typeface="Calibri"/>
                      </a:endParaRPr>
                    </a:p>
                  </a:txBody>
                  <a:tcPr marL="9525" marR="9525" marT="9525" marB="9525"/>
                </a:tc>
                <a:tc>
                  <a:txBody>
                    <a:bodyPr/>
                    <a:lstStyle/>
                    <a:p>
                      <a:pPr algn="ctr">
                        <a:spcAft>
                          <a:spcPts val="0"/>
                        </a:spcAft>
                      </a:pPr>
                      <a:r>
                        <a:rPr lang="en-DE" sz="1800">
                          <a:effectLst/>
                        </a:rPr>
                        <a:t>W</a:t>
                      </a:r>
                      <a:r>
                        <a:rPr lang="en-GB" sz="1800">
                          <a:effectLst/>
                        </a:rPr>
                        <a:t>E</a:t>
                      </a:r>
                      <a:r>
                        <a:rPr lang="fr-FR" sz="1800">
                          <a:effectLst/>
                        </a:rPr>
                        <a:t>T</a:t>
                      </a:r>
                      <a:endParaRPr lang="fr-FR" sz="2400" dirty="0">
                        <a:effectLst/>
                        <a:latin typeface="Calibri"/>
                        <a:ea typeface="Calibri"/>
                      </a:endParaRPr>
                    </a:p>
                  </a:txBody>
                  <a:tcPr marL="9525" marR="9525" marT="9525" marB="9525"/>
                </a:tc>
                <a:tc>
                  <a:txBody>
                    <a:bodyPr/>
                    <a:lstStyle/>
                    <a:p>
                      <a:pPr algn="ctr">
                        <a:spcAft>
                          <a:spcPts val="0"/>
                        </a:spcAft>
                      </a:pPr>
                      <a:r>
                        <a:rPr lang="en-DE" sz="1800">
                          <a:effectLst/>
                        </a:rPr>
                        <a:t>L</a:t>
                      </a:r>
                      <a:r>
                        <a:rPr lang="en-GB" sz="1800">
                          <a:effectLst/>
                        </a:rPr>
                        <a:t>o</a:t>
                      </a:r>
                      <a:r>
                        <a:rPr lang="en-DE" sz="1800">
                          <a:effectLst/>
                        </a:rPr>
                        <a:t>ndon</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3"/>
                  </a:ext>
                </a:extLst>
              </a:tr>
              <a:tr h="184245">
                <a:tc>
                  <a:txBody>
                    <a:bodyPr/>
                    <a:lstStyle/>
                    <a:p>
                      <a:pPr algn="ctr">
                        <a:spcAft>
                          <a:spcPts val="0"/>
                        </a:spcAft>
                      </a:pPr>
                      <a:r>
                        <a:rPr lang="en-DE" sz="1800" b="1" dirty="0">
                          <a:effectLst/>
                        </a:rPr>
                        <a:t>01</a:t>
                      </a:r>
                      <a:r>
                        <a:rPr lang="fr-FR" sz="1800" b="1" dirty="0">
                          <a:effectLst/>
                        </a:rPr>
                        <a:t>:</a:t>
                      </a:r>
                      <a:r>
                        <a:rPr lang="en-DE" sz="1800" b="1" dirty="0">
                          <a:effectLst/>
                        </a:rPr>
                        <a:t>0</a:t>
                      </a:r>
                      <a:r>
                        <a:rPr lang="fr-FR" sz="1800" b="1" dirty="0">
                          <a:effectLst/>
                        </a:rPr>
                        <a:t>0 - </a:t>
                      </a:r>
                      <a:r>
                        <a:rPr lang="en-SE" sz="1800" b="1" dirty="0">
                          <a:effectLst/>
                        </a:rPr>
                        <a:t>09</a:t>
                      </a:r>
                      <a:r>
                        <a:rPr lang="fr-FR" sz="1800" b="1" dirty="0">
                          <a:effectLst/>
                        </a:rPr>
                        <a:t>:</a:t>
                      </a:r>
                      <a:r>
                        <a:rPr lang="en-DE" sz="1800" b="1" dirty="0">
                          <a:effectLst/>
                        </a:rPr>
                        <a:t>3</a:t>
                      </a:r>
                      <a:r>
                        <a:rPr lang="fr-FR" sz="1800" b="1" dirty="0">
                          <a:effectLst/>
                        </a:rPr>
                        <a:t>0</a:t>
                      </a:r>
                      <a:endParaRPr lang="fr-FR" sz="2400" b="1" dirty="0">
                        <a:effectLst/>
                        <a:latin typeface="Calibri"/>
                        <a:ea typeface="Calibri"/>
                      </a:endParaRPr>
                    </a:p>
                  </a:txBody>
                  <a:tcPr marL="9525" marR="9525" marT="9525" marB="9525"/>
                </a:tc>
                <a:tc>
                  <a:txBody>
                    <a:bodyPr/>
                    <a:lstStyle/>
                    <a:p>
                      <a:pPr algn="ctr">
                        <a:spcAft>
                          <a:spcPts val="0"/>
                        </a:spcAft>
                      </a:pPr>
                      <a:r>
                        <a:rPr lang="fr-FR" sz="1800" dirty="0">
                          <a:effectLst/>
                        </a:rPr>
                        <a:t>CET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extLst>
                  <a:ext uri="{0D108BD9-81ED-4DB2-BD59-A6C34878D82A}">
                    <a16:rowId xmlns:a16="http://schemas.microsoft.com/office/drawing/2014/main" val="392885359"/>
                  </a:ext>
                </a:extLst>
              </a:tr>
              <a:tr h="368489">
                <a:tc>
                  <a:txBody>
                    <a:bodyPr/>
                    <a:lstStyle/>
                    <a:p>
                      <a:pPr algn="ctr">
                        <a:spcAft>
                          <a:spcPts val="0"/>
                        </a:spcAft>
                      </a:pPr>
                      <a:r>
                        <a:rPr lang="en-SE" sz="1800" dirty="0">
                          <a:effectLst/>
                        </a:rPr>
                        <a:t>05</a:t>
                      </a:r>
                      <a:r>
                        <a:rPr lang="fr-FR" sz="1800" dirty="0">
                          <a:effectLst/>
                        </a:rPr>
                        <a:t>:</a:t>
                      </a:r>
                      <a:r>
                        <a:rPr lang="en-DE" sz="1800" dirty="0">
                          <a:effectLst/>
                        </a:rPr>
                        <a:t>3</a:t>
                      </a:r>
                      <a:r>
                        <a:rPr lang="fr-FR" sz="1800" dirty="0">
                          <a:effectLst/>
                        </a:rPr>
                        <a:t>0 – </a:t>
                      </a:r>
                      <a:r>
                        <a:rPr lang="en-SE" sz="1800" dirty="0">
                          <a:effectLst/>
                        </a:rPr>
                        <a:t>14</a:t>
                      </a:r>
                      <a:r>
                        <a:rPr lang="fr-FR" sz="1800" dirty="0">
                          <a:effectLst/>
                        </a:rPr>
                        <a:t>:</a:t>
                      </a:r>
                      <a:r>
                        <a:rPr lang="en-DE" sz="1800" dirty="0">
                          <a:effectLst/>
                        </a:rPr>
                        <a:t>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en-DE" sz="1800">
                          <a:effectLst/>
                        </a:rPr>
                        <a:t>B</a:t>
                      </a:r>
                      <a:r>
                        <a:rPr lang="en-GB" sz="1800">
                          <a:effectLst/>
                        </a:rPr>
                        <a:t>a</a:t>
                      </a:r>
                      <a:r>
                        <a:rPr lang="en-DE" sz="1800">
                          <a:effectLst/>
                        </a:rPr>
                        <a:t>n</a:t>
                      </a:r>
                      <a:r>
                        <a:rPr lang="en-GB" sz="1800">
                          <a:effectLst/>
                        </a:rPr>
                        <a:t>g</a:t>
                      </a:r>
                      <a:r>
                        <a:rPr lang="en-DE" sz="1800">
                          <a:effectLst/>
                        </a:rPr>
                        <a:t>a</a:t>
                      </a:r>
                      <a:r>
                        <a:rPr lang="en-GB" sz="1800">
                          <a:effectLst/>
                        </a:rPr>
                        <a:t>l</a:t>
                      </a:r>
                      <a:r>
                        <a:rPr lang="en-DE" sz="1800">
                          <a:effectLst/>
                        </a:rPr>
                        <a:t>o</a:t>
                      </a:r>
                      <a:r>
                        <a:rPr lang="en-GB" sz="1800">
                          <a:effectLst/>
                        </a:rPr>
                        <a:t>r</a:t>
                      </a:r>
                      <a:r>
                        <a:rPr lang="en-DE" sz="1800">
                          <a:effectLst/>
                        </a:rPr>
                        <a:t>e</a:t>
                      </a:r>
                      <a:endParaRPr lang="fr-FR" sz="2400">
                        <a:effectLst/>
                        <a:latin typeface="Calibri"/>
                        <a:ea typeface="Calibri"/>
                      </a:endParaRPr>
                    </a:p>
                  </a:txBody>
                  <a:tcPr marL="9525" marR="9525" marT="9525" marB="9525"/>
                </a:tc>
                <a:extLst>
                  <a:ext uri="{0D108BD9-81ED-4DB2-BD59-A6C34878D82A}">
                    <a16:rowId xmlns:a16="http://schemas.microsoft.com/office/drawing/2014/main" val="10004"/>
                  </a:ext>
                </a:extLst>
              </a:tr>
              <a:tr h="368489">
                <a:tc>
                  <a:txBody>
                    <a:bodyPr/>
                    <a:lstStyle/>
                    <a:p>
                      <a:pPr algn="ctr">
                        <a:spcAft>
                          <a:spcPts val="0"/>
                        </a:spcAft>
                      </a:pPr>
                      <a:r>
                        <a:rPr lang="en-GB" sz="1800" dirty="0">
                          <a:effectLst/>
                        </a:rPr>
                        <a:t>0</a:t>
                      </a:r>
                      <a:r>
                        <a:rPr lang="en-SE" sz="1800" dirty="0">
                          <a:effectLst/>
                        </a:rPr>
                        <a:t>8:</a:t>
                      </a:r>
                      <a:r>
                        <a:rPr lang="en-DE" sz="1800" dirty="0">
                          <a:effectLst/>
                        </a:rPr>
                        <a:t>0</a:t>
                      </a:r>
                      <a:r>
                        <a:rPr lang="fr-FR" sz="1800" dirty="0">
                          <a:effectLst/>
                        </a:rPr>
                        <a:t>0 – </a:t>
                      </a:r>
                      <a:r>
                        <a:rPr lang="en-SE" sz="1800" dirty="0">
                          <a:effectLst/>
                        </a:rPr>
                        <a:t>16:</a:t>
                      </a:r>
                      <a:r>
                        <a:rPr lang="en-DE" sz="1800" dirty="0">
                          <a:effectLst/>
                        </a:rPr>
                        <a:t>3</a:t>
                      </a:r>
                      <a:r>
                        <a:rPr lang="fr-FR" sz="1800" dirty="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extLst>
                  <a:ext uri="{0D108BD9-81ED-4DB2-BD59-A6C34878D82A}">
                    <a16:rowId xmlns:a16="http://schemas.microsoft.com/office/drawing/2014/main" val="10005"/>
                  </a:ext>
                </a:extLst>
              </a:tr>
              <a:tr h="368489">
                <a:tc>
                  <a:txBody>
                    <a:bodyPr/>
                    <a:lstStyle/>
                    <a:p>
                      <a:pPr algn="ctr">
                        <a:spcAft>
                          <a:spcPts val="0"/>
                        </a:spcAft>
                      </a:pPr>
                      <a:r>
                        <a:rPr lang="en-SE" sz="1800" dirty="0">
                          <a:effectLst/>
                        </a:rPr>
                        <a:t>09</a:t>
                      </a:r>
                      <a:r>
                        <a:rPr lang="fr-FR" sz="1800" dirty="0">
                          <a:effectLst/>
                        </a:rPr>
                        <a:t>:</a:t>
                      </a:r>
                      <a:r>
                        <a:rPr lang="en-DE" sz="1800" dirty="0">
                          <a:effectLst/>
                        </a:rPr>
                        <a:t>0</a:t>
                      </a:r>
                      <a:r>
                        <a:rPr lang="fr-FR" sz="1800" dirty="0">
                          <a:effectLst/>
                        </a:rPr>
                        <a:t>0 - </a:t>
                      </a:r>
                      <a:r>
                        <a:rPr lang="en-DE" sz="1800" dirty="0">
                          <a:effectLst/>
                        </a:rPr>
                        <a:t>17</a:t>
                      </a:r>
                      <a:r>
                        <a:rPr lang="fr-FR" sz="1800" dirty="0">
                          <a:effectLst/>
                        </a:rPr>
                        <a:t>:</a:t>
                      </a:r>
                      <a:r>
                        <a:rPr lang="en-DE" sz="1800" dirty="0">
                          <a:effectLst/>
                        </a:rPr>
                        <a:t>3</a:t>
                      </a:r>
                      <a:r>
                        <a:rPr lang="fr-FR" sz="1800" dirty="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extLst>
                  <a:ext uri="{0D108BD9-81ED-4DB2-BD59-A6C34878D82A}">
                    <a16:rowId xmlns:a16="http://schemas.microsoft.com/office/drawing/2014/main" val="10006"/>
                  </a:ext>
                </a:extLst>
              </a:tr>
              <a:tr h="368489">
                <a:tc>
                  <a:txBody>
                    <a:bodyPr/>
                    <a:lstStyle/>
                    <a:p>
                      <a:pPr algn="ctr">
                        <a:spcAft>
                          <a:spcPts val="0"/>
                        </a:spcAft>
                      </a:pPr>
                      <a:r>
                        <a:rPr lang="fr-FR" sz="1800">
                          <a:effectLst/>
                        </a:rPr>
                        <a:t>09:</a:t>
                      </a:r>
                      <a:r>
                        <a:rPr lang="en-DE" sz="1800" dirty="0">
                          <a:effectLst/>
                        </a:rPr>
                        <a:t>0</a:t>
                      </a:r>
                      <a:r>
                        <a:rPr lang="fr-FR" sz="1800" dirty="0">
                          <a:effectLst/>
                        </a:rPr>
                        <a:t>0 - </a:t>
                      </a:r>
                      <a:r>
                        <a:rPr lang="en-DE" sz="1800" dirty="0">
                          <a:effectLst/>
                        </a:rPr>
                        <a:t>17</a:t>
                      </a:r>
                      <a:r>
                        <a:rPr lang="fr-FR" sz="1800" dirty="0">
                          <a:effectLst/>
                        </a:rPr>
                        <a:t>:</a:t>
                      </a:r>
                      <a:r>
                        <a:rPr lang="en-DE" sz="1800" dirty="0">
                          <a:effectLst/>
                        </a:rPr>
                        <a:t>3</a:t>
                      </a:r>
                      <a:r>
                        <a:rPr lang="fr-FR" sz="1800" dirty="0">
                          <a:effectLst/>
                        </a:rPr>
                        <a:t>0</a:t>
                      </a:r>
                      <a:endParaRPr lang="fr-FR" sz="2400" dirty="0">
                        <a:effectLst/>
                        <a:latin typeface="+mn-lt"/>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extLst>
                  <a:ext uri="{0D108BD9-81ED-4DB2-BD59-A6C34878D82A}">
                    <a16:rowId xmlns:a16="http://schemas.microsoft.com/office/drawing/2014/main" val="10007"/>
                  </a:ext>
                </a:extLst>
              </a:tr>
              <a:tr h="368489">
                <a:tc>
                  <a:txBody>
                    <a:bodyPr/>
                    <a:lstStyle/>
                    <a:p>
                      <a:pPr algn="ctr">
                        <a:spcAft>
                          <a:spcPts val="0"/>
                        </a:spcAft>
                      </a:pPr>
                      <a:r>
                        <a:rPr lang="fr-FR" sz="1800" dirty="0">
                          <a:effectLst/>
                        </a:rPr>
                        <a:t>1</a:t>
                      </a:r>
                      <a:r>
                        <a:rPr lang="en-SE" sz="1800" dirty="0">
                          <a:effectLst/>
                        </a:rPr>
                        <a:t>0</a:t>
                      </a:r>
                      <a:r>
                        <a:rPr lang="fr-FR" sz="1800" dirty="0">
                          <a:effectLst/>
                        </a:rPr>
                        <a:t>:</a:t>
                      </a:r>
                      <a:r>
                        <a:rPr lang="en-DE" sz="1800" dirty="0">
                          <a:effectLst/>
                        </a:rPr>
                        <a:t>0</a:t>
                      </a:r>
                      <a:r>
                        <a:rPr lang="fr-FR" sz="1800" dirty="0">
                          <a:effectLst/>
                        </a:rPr>
                        <a:t>0 – </a:t>
                      </a:r>
                      <a:r>
                        <a:rPr lang="en-SE" sz="1800" dirty="0">
                          <a:effectLst/>
                        </a:rPr>
                        <a:t>18</a:t>
                      </a:r>
                      <a:r>
                        <a:rPr lang="fr-FR" sz="1800" dirty="0">
                          <a:effectLst/>
                        </a:rPr>
                        <a:t>:</a:t>
                      </a:r>
                      <a:r>
                        <a:rPr lang="en-DE" sz="1800" dirty="0">
                          <a:effectLst/>
                        </a:rPr>
                        <a:t>3</a:t>
                      </a:r>
                      <a:r>
                        <a:rPr lang="fr-FR" sz="1800" dirty="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03821310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55186"/>
            <a:ext cx="8683487" cy="1325563"/>
          </a:xfrm>
        </p:spPr>
        <p:txBody>
          <a:bodyPr/>
          <a:lstStyle/>
          <a:p>
            <a:r>
              <a:rPr lang="fr-FR" sz="3600" dirty="0"/>
              <a:t>Microsoft </a:t>
            </a:r>
            <a:r>
              <a:rPr lang="fr-FR" sz="3600"/>
              <a:t>Teams remote participation </a:t>
            </a:r>
            <a:r>
              <a:rPr lang="fr-FR" sz="3600" dirty="0"/>
              <a:t>meeting </a:t>
            </a:r>
            <a:r>
              <a:rPr lang="fr-FR" sz="3600" dirty="0" err="1"/>
              <a:t>tips</a:t>
            </a:r>
            <a:endParaRPr lang="fr-FR" sz="3600" dirty="0"/>
          </a:p>
        </p:txBody>
      </p:sp>
      <p:sp>
        <p:nvSpPr>
          <p:cNvPr id="3" name="Espace réservé du contenu 2"/>
          <p:cNvSpPr>
            <a:spLocks noGrp="1"/>
          </p:cNvSpPr>
          <p:nvPr>
            <p:ph idx="1"/>
          </p:nvPr>
        </p:nvSpPr>
        <p:spPr/>
        <p:txBody>
          <a:bodyPr/>
          <a:lstStyle/>
          <a:p>
            <a:r>
              <a:rPr lang="en-GB" sz="2400" dirty="0"/>
              <a:t>Invitation is sent to CT email list</a:t>
            </a:r>
          </a:p>
          <a:p>
            <a:r>
              <a:rPr lang="en-US" sz="2400" dirty="0"/>
              <a:t>Click on the link provided in the invitation </a:t>
            </a:r>
          </a:p>
          <a:p>
            <a:r>
              <a:rPr lang="en-US" sz="2400" dirty="0"/>
              <a:t>Enter </a:t>
            </a:r>
            <a:r>
              <a:rPr lang="en-US" sz="2400" u="sng" dirty="0">
                <a:solidFill>
                  <a:srgbClr val="FF0000"/>
                </a:solidFill>
              </a:rPr>
              <a:t>name + affiliation</a:t>
            </a:r>
            <a:r>
              <a:rPr lang="en-US" sz="2400" dirty="0"/>
              <a:t>, and join the meeting</a:t>
            </a:r>
          </a:p>
          <a:p>
            <a:pPr lvl="1"/>
            <a:r>
              <a:rPr lang="fr-FR" sz="2000" dirty="0" err="1"/>
              <a:t>Example</a:t>
            </a:r>
            <a:r>
              <a:rPr lang="fr-FR" sz="2000" dirty="0"/>
              <a:t> for </a:t>
            </a:r>
            <a:r>
              <a:rPr lang="fr-FR" sz="2000" dirty="0" err="1"/>
              <a:t>name</a:t>
            </a:r>
            <a:r>
              <a:rPr lang="fr-FR" sz="2000" dirty="0"/>
              <a:t> + affiliation</a:t>
            </a:r>
            <a:r>
              <a:rPr lang="fr-FR" sz="2000"/>
              <a:t>: Peter Schmitt (Huawei)</a:t>
            </a:r>
            <a:endParaRPr lang="en-US" sz="2000" dirty="0"/>
          </a:p>
          <a:p>
            <a:pPr lvl="1"/>
            <a:r>
              <a:rPr lang="en-US" sz="2000" dirty="0"/>
              <a:t>No need to install a plug-in or download the Teams client</a:t>
            </a:r>
            <a:endParaRPr lang="en-GB" sz="2000" dirty="0"/>
          </a:p>
          <a:p>
            <a:r>
              <a:rPr lang="en-GB" sz="2400" dirty="0"/>
              <a:t>Please connect 10 min before the start of the session</a:t>
            </a:r>
            <a:endParaRPr lang="fr-FR" sz="2400" dirty="0"/>
          </a:p>
          <a:p>
            <a:r>
              <a:rPr lang="en-US" sz="2400" dirty="0"/>
              <a:t>Please use an external head set for a better audio quality </a:t>
            </a:r>
          </a:p>
          <a:p>
            <a:r>
              <a:rPr lang="en-US" sz="2400" dirty="0"/>
              <a:t>Please turn off video, only </a:t>
            </a:r>
            <a:r>
              <a:rPr lang="en-US" sz="2400"/>
              <a:t>operate audio and </a:t>
            </a:r>
            <a:r>
              <a:rPr lang="en-US" sz="2400">
                <a:solidFill>
                  <a:srgbClr val="FF0000"/>
                </a:solidFill>
              </a:rPr>
              <a:t>mute the mic</a:t>
            </a:r>
            <a:r>
              <a:rPr lang="en-US" sz="2400"/>
              <a:t>.</a:t>
            </a:r>
            <a:endParaRPr lang="en-US" sz="2400" dirty="0"/>
          </a:p>
          <a:p>
            <a:r>
              <a:rPr lang="en-US" sz="2400" dirty="0"/>
              <a:t>Microsoft </a:t>
            </a:r>
            <a:r>
              <a:rPr lang="en-US" sz="2400"/>
              <a:t>Teams </a:t>
            </a:r>
            <a:r>
              <a:rPr lang="en-DE" sz="2400"/>
              <a:t>i</a:t>
            </a:r>
            <a:r>
              <a:rPr lang="en-GB" sz="2400"/>
              <a:t>s</a:t>
            </a:r>
            <a:r>
              <a:rPr lang="en-DE" sz="2400"/>
              <a:t> </a:t>
            </a:r>
            <a:r>
              <a:rPr lang="en-GB" sz="2400"/>
              <a:t>o</a:t>
            </a:r>
            <a:r>
              <a:rPr lang="en-DE" sz="2400"/>
              <a:t>n</a:t>
            </a:r>
            <a:r>
              <a:rPr lang="en-GB" sz="2400"/>
              <a:t>l</a:t>
            </a:r>
            <a:r>
              <a:rPr lang="en-DE" sz="2400"/>
              <a:t>y  </a:t>
            </a:r>
            <a:r>
              <a:rPr lang="en-GB" sz="2400"/>
              <a:t>u</a:t>
            </a:r>
            <a:r>
              <a:rPr lang="en-DE" sz="2400"/>
              <a:t>s</a:t>
            </a:r>
            <a:r>
              <a:rPr lang="en-GB" sz="2400"/>
              <a:t>e</a:t>
            </a:r>
            <a:r>
              <a:rPr lang="en-DE" sz="2400"/>
              <a:t>d </a:t>
            </a:r>
            <a:r>
              <a:rPr lang="en-GB" sz="2400"/>
              <a:t>i</a:t>
            </a:r>
            <a:r>
              <a:rPr lang="en-DE" sz="2400"/>
              <a:t>n </a:t>
            </a:r>
            <a:r>
              <a:rPr lang="en-GB" sz="2400"/>
              <a:t>l</a:t>
            </a:r>
            <a:r>
              <a:rPr lang="en-DE" sz="2400"/>
              <a:t>i</a:t>
            </a:r>
            <a:r>
              <a:rPr lang="en-GB" sz="2400"/>
              <a:t>s</a:t>
            </a:r>
            <a:r>
              <a:rPr lang="en-DE" sz="2400"/>
              <a:t>t</a:t>
            </a:r>
            <a:r>
              <a:rPr lang="en-GB" sz="2400"/>
              <a:t>e</a:t>
            </a:r>
            <a:r>
              <a:rPr lang="en-DE" sz="2400"/>
              <a:t>n</a:t>
            </a:r>
            <a:r>
              <a:rPr lang="en-GB" sz="2400"/>
              <a:t>i</a:t>
            </a:r>
            <a:r>
              <a:rPr lang="en-DE" sz="2400"/>
              <a:t>n</a:t>
            </a:r>
            <a:r>
              <a:rPr lang="en-GB" sz="2400"/>
              <a:t>g</a:t>
            </a:r>
            <a:r>
              <a:rPr lang="en-DE" sz="2400"/>
              <a:t> </a:t>
            </a:r>
            <a:r>
              <a:rPr lang="en-GB" sz="2400"/>
              <a:t>m</a:t>
            </a:r>
            <a:r>
              <a:rPr lang="en-DE" sz="2400"/>
              <a:t>o</a:t>
            </a:r>
            <a:r>
              <a:rPr lang="en-GB" sz="2400"/>
              <a:t>d</a:t>
            </a:r>
            <a:r>
              <a:rPr lang="en-DE" sz="2400"/>
              <a:t>e</a:t>
            </a:r>
            <a:r>
              <a:rPr lang="en-US" sz="2400"/>
              <a:t>.</a:t>
            </a:r>
            <a:endParaRPr lang="en-GB" sz="2400" dirty="0"/>
          </a:p>
        </p:txBody>
      </p:sp>
    </p:spTree>
    <p:extLst>
      <p:ext uri="{BB962C8B-B14F-4D97-AF65-F5344CB8AC3E}">
        <p14:creationId xmlns:p14="http://schemas.microsoft.com/office/powerpoint/2010/main" val="2616293149"/>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96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DE" altLang="en-US" sz="1400"/>
              <a:t>P</a:t>
            </a:r>
            <a:r>
              <a:rPr lang="en-GB" altLang="en-US" sz="1400"/>
              <a:t>e</a:t>
            </a:r>
            <a:r>
              <a:rPr lang="en-DE" altLang="en-US" sz="1400"/>
              <a:t>t</a:t>
            </a:r>
            <a:r>
              <a:rPr lang="en-GB" altLang="en-US" sz="1400"/>
              <a:t>e</a:t>
            </a:r>
            <a:r>
              <a:rPr lang="en-DE" altLang="en-US" sz="1400"/>
              <a:t>r </a:t>
            </a:r>
            <a:r>
              <a:rPr lang="en-GB" altLang="en-US" sz="1400"/>
              <a:t>S</a:t>
            </a:r>
            <a:r>
              <a:rPr lang="en-DE" altLang="en-US" sz="1400"/>
              <a:t>c</a:t>
            </a:r>
            <a:r>
              <a:rPr lang="en-GB" altLang="en-US" sz="1400"/>
              <a:t>h</a:t>
            </a:r>
            <a:r>
              <a:rPr lang="en-DE" altLang="en-US" sz="1400"/>
              <a:t>m</a:t>
            </a:r>
            <a:r>
              <a:rPr lang="en-GB" altLang="en-US" sz="1400"/>
              <a:t>i</a:t>
            </a:r>
            <a:r>
              <a:rPr lang="en-DE" altLang="en-US" sz="1400"/>
              <a:t>t</a:t>
            </a:r>
            <a:r>
              <a:rPr lang="en-GB" altLang="en-US" sz="1400"/>
              <a:t>t</a:t>
            </a:r>
            <a:endParaRPr lang="fr-FR" altLang="en-US" sz="1400" dirty="0"/>
          </a:p>
          <a:p>
            <a:pPr>
              <a:lnSpc>
                <a:spcPct val="100000"/>
              </a:lnSpc>
              <a:spcBef>
                <a:spcPct val="0"/>
              </a:spcBef>
              <a:buFontTx/>
              <a:buNone/>
            </a:pPr>
            <a:r>
              <a:rPr lang="fr-FR" altLang="en-US" sz="1400" dirty="0"/>
              <a:t>TSG </a:t>
            </a:r>
            <a:r>
              <a:rPr lang="fr-FR" altLang="en-US" sz="1400"/>
              <a:t>CT Chair</a:t>
            </a:r>
            <a:endParaRPr lang="fr-FR" altLang="en-US" sz="1400" dirty="0"/>
          </a:p>
          <a:p>
            <a:pPr>
              <a:lnSpc>
                <a:spcPct val="100000"/>
              </a:lnSpc>
              <a:spcBef>
                <a:spcPct val="0"/>
              </a:spcBef>
              <a:buFontTx/>
              <a:buNone/>
            </a:pPr>
            <a:r>
              <a:rPr lang="en-DE" altLang="en-US" sz="1400"/>
              <a:t>CCSA</a:t>
            </a:r>
            <a:endParaRPr lang="fr-FR" altLang="en-US" sz="1400" dirty="0"/>
          </a:p>
          <a:p>
            <a:pPr>
              <a:lnSpc>
                <a:spcPct val="100000"/>
              </a:lnSpc>
              <a:spcBef>
                <a:spcPct val="0"/>
              </a:spcBef>
              <a:buFontTx/>
              <a:buNone/>
            </a:pPr>
            <a:r>
              <a:rPr lang="en-DE" altLang="en-US" sz="1400"/>
              <a:t>peter.schmitt</a:t>
            </a:r>
            <a:r>
              <a:rPr lang="en-US" altLang="en-US" sz="1400"/>
              <a:t>@</a:t>
            </a:r>
            <a:r>
              <a:rPr lang="en-DE" altLang="en-US" sz="1400"/>
              <a:t>huawei</a:t>
            </a:r>
            <a:r>
              <a:rPr lang="en-US" altLang="en-US" sz="1400"/>
              <a:t>.</a:t>
            </a:r>
            <a:r>
              <a:rPr lang="en-US" altLang="en-US" sz="1400" dirty="0"/>
              <a:t>com</a:t>
            </a:r>
            <a:endParaRPr lang="fr-FR" altLang="en-US" sz="1400" dirty="0"/>
          </a:p>
          <a:p>
            <a:pPr>
              <a:buFontTx/>
              <a:buNone/>
            </a:pPr>
            <a:endParaRPr lang="fr-FR" altLang="en-US" sz="1400" dirty="0"/>
          </a:p>
          <a:p>
            <a:pPr>
              <a:buFontTx/>
              <a:buNone/>
            </a:pPr>
            <a:endParaRPr lang="en-US" altLang="en-US" sz="1400" dirty="0"/>
          </a:p>
        </p:txBody>
      </p:sp>
      <p:pic>
        <p:nvPicPr>
          <p:cNvPr id="7" name="Picture 6">
            <a:extLst>
              <a:ext uri="{FF2B5EF4-FFF2-40B4-BE49-F238E27FC236}">
                <a16:creationId xmlns:a16="http://schemas.microsoft.com/office/drawing/2014/main" id="{43BAFB71-6B06-42E3-9A18-8431A26863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7826" y="5350337"/>
            <a:ext cx="560748" cy="786559"/>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4" name="Content Placeholder 2">
            <a:extLst>
              <a:ext uri="{FF2B5EF4-FFF2-40B4-BE49-F238E27FC236}">
                <a16:creationId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DE" altLang="en-US" sz="1800" dirty="0"/>
              <a:t>P</a:t>
            </a:r>
            <a:r>
              <a:rPr lang="en-GB" altLang="en-US" sz="1800" dirty="0"/>
              <a:t>e</a:t>
            </a:r>
            <a:r>
              <a:rPr lang="en-DE" altLang="en-US" sz="1800" dirty="0"/>
              <a:t>t</a:t>
            </a:r>
            <a:r>
              <a:rPr lang="en-GB" altLang="en-US" sz="1800" dirty="0"/>
              <a:t>e</a:t>
            </a:r>
            <a:r>
              <a:rPr lang="en-DE" altLang="en-US" sz="1800" dirty="0"/>
              <a:t>r </a:t>
            </a:r>
            <a:r>
              <a:rPr lang="en-GB" altLang="en-US" sz="1800" dirty="0"/>
              <a:t>S</a:t>
            </a:r>
            <a:r>
              <a:rPr lang="en-DE" altLang="en-US" sz="1800" dirty="0"/>
              <a:t>c</a:t>
            </a:r>
            <a:r>
              <a:rPr lang="en-GB" altLang="en-US" sz="1800" dirty="0"/>
              <a:t>h</a:t>
            </a:r>
            <a:r>
              <a:rPr lang="en-DE" altLang="en-US" sz="1800" dirty="0"/>
              <a:t>m</a:t>
            </a:r>
            <a:r>
              <a:rPr lang="en-GB" altLang="en-US" sz="1800" dirty="0" err="1"/>
              <a:t>i</a:t>
            </a:r>
            <a:r>
              <a:rPr lang="en-DE" altLang="en-US" sz="1800" dirty="0"/>
              <a:t>t</a:t>
            </a:r>
            <a:r>
              <a:rPr lang="en-GB" altLang="en-US" sz="1800" dirty="0"/>
              <a:t>t</a:t>
            </a:r>
            <a:endParaRPr lang="fr-FR" altLang="en-US" sz="1800" dirty="0"/>
          </a:p>
          <a:p>
            <a:pPr>
              <a:lnSpc>
                <a:spcPct val="100000"/>
              </a:lnSpc>
              <a:spcBef>
                <a:spcPct val="0"/>
              </a:spcBef>
              <a:buFontTx/>
              <a:buNone/>
            </a:pPr>
            <a:r>
              <a:rPr lang="fr-FR" altLang="en-US" sz="1800" dirty="0"/>
              <a:t>TSG CT Chair</a:t>
            </a:r>
          </a:p>
          <a:p>
            <a:pPr>
              <a:lnSpc>
                <a:spcPct val="100000"/>
              </a:lnSpc>
              <a:spcBef>
                <a:spcPct val="0"/>
              </a:spcBef>
              <a:buFontTx/>
              <a:buNone/>
            </a:pPr>
            <a:r>
              <a:rPr lang="en-DE" altLang="en-US" sz="1800" dirty="0"/>
              <a:t>C</a:t>
            </a:r>
            <a:r>
              <a:rPr lang="en-GB" altLang="en-US" sz="1800" dirty="0"/>
              <a:t>C</a:t>
            </a:r>
            <a:r>
              <a:rPr lang="en-DE" altLang="en-US" sz="1800" dirty="0"/>
              <a:t>S</a:t>
            </a:r>
            <a:r>
              <a:rPr lang="en-GB" altLang="en-US" sz="1800" dirty="0"/>
              <a:t>A</a:t>
            </a:r>
            <a:endParaRPr lang="fr-FR" altLang="en-US" sz="1800" dirty="0"/>
          </a:p>
          <a:p>
            <a:pPr>
              <a:lnSpc>
                <a:spcPct val="100000"/>
              </a:lnSpc>
              <a:spcBef>
                <a:spcPct val="0"/>
              </a:spcBef>
              <a:buFontTx/>
              <a:buNone/>
            </a:pPr>
            <a:r>
              <a:rPr lang="en-GB" altLang="en-US" sz="1800" dirty="0"/>
              <a:t>Pe</a:t>
            </a:r>
            <a:r>
              <a:rPr lang="en-DE" altLang="en-US" sz="1800" dirty="0"/>
              <a:t>t</a:t>
            </a:r>
            <a:r>
              <a:rPr lang="en-GB" altLang="en-US" sz="1800" dirty="0"/>
              <a:t>e</a:t>
            </a:r>
            <a:r>
              <a:rPr lang="en-DE" altLang="en-US" sz="1800" dirty="0"/>
              <a:t>r.</a:t>
            </a:r>
            <a:r>
              <a:rPr lang="en-GB" altLang="en-US" sz="1800" dirty="0"/>
              <a:t>s</a:t>
            </a:r>
            <a:r>
              <a:rPr lang="en-DE" altLang="en-US" sz="1800" dirty="0"/>
              <a:t>c</a:t>
            </a:r>
            <a:r>
              <a:rPr lang="en-GB" altLang="en-US" sz="1800" dirty="0"/>
              <a:t>h</a:t>
            </a:r>
            <a:r>
              <a:rPr lang="en-DE" altLang="en-US" sz="1800" dirty="0"/>
              <a:t>m</a:t>
            </a:r>
            <a:r>
              <a:rPr lang="en-GB" altLang="en-US" sz="1800" dirty="0" err="1"/>
              <a:t>i</a:t>
            </a:r>
            <a:r>
              <a:rPr lang="en-DE" altLang="en-US" sz="1800" dirty="0"/>
              <a:t>t</a:t>
            </a:r>
            <a:r>
              <a:rPr lang="en-GB" altLang="en-US" sz="1800" dirty="0"/>
              <a:t>t</a:t>
            </a:r>
            <a:r>
              <a:rPr lang="en-US" altLang="en-US" sz="1800" dirty="0"/>
              <a:t>@</a:t>
            </a:r>
            <a:r>
              <a:rPr lang="en-DE" altLang="en-US" sz="1800" dirty="0"/>
              <a:t>h</a:t>
            </a:r>
            <a:r>
              <a:rPr lang="en-GB" altLang="en-US" sz="1800" dirty="0"/>
              <a:t>u</a:t>
            </a:r>
            <a:r>
              <a:rPr lang="en-DE" altLang="en-US" sz="1800" dirty="0"/>
              <a:t>a</a:t>
            </a:r>
            <a:r>
              <a:rPr lang="en-GB" altLang="en-US" sz="1800" dirty="0"/>
              <a:t>w</a:t>
            </a:r>
            <a:r>
              <a:rPr lang="en-DE" altLang="en-US" sz="1800" dirty="0"/>
              <a:t>e</a:t>
            </a:r>
            <a:r>
              <a:rPr lang="en-GB" altLang="en-US" sz="1800" dirty="0" err="1"/>
              <a:t>i</a:t>
            </a:r>
            <a:r>
              <a:rPr lang="en-US" altLang="en-US" sz="1800" dirty="0"/>
              <a:t>.com</a:t>
            </a:r>
            <a:endParaRPr lang="fr-FR" altLang="en-US" sz="1800" i="1" dirty="0">
              <a:solidFill>
                <a:srgbClr val="FF0000"/>
              </a:solidFill>
            </a:endParaRPr>
          </a:p>
          <a:p>
            <a:pPr>
              <a:buFontTx/>
              <a:buNone/>
            </a:pPr>
            <a:r>
              <a:rPr lang="en-US" altLang="en-US" sz="1200" dirty="0">
                <a:solidFill>
                  <a:srgbClr val="FF0000"/>
                </a:solidFill>
              </a:rPr>
              <a:t>E</a:t>
            </a:r>
            <a:r>
              <a:rPr lang="en-SE" altLang="en-US" sz="1200" dirty="0" err="1">
                <a:solidFill>
                  <a:srgbClr val="FF0000"/>
                </a:solidFill>
              </a:rPr>
              <a:t>nd</a:t>
            </a:r>
            <a:r>
              <a:rPr lang="en-SE" altLang="en-US" sz="1200" dirty="0">
                <a:solidFill>
                  <a:srgbClr val="FF0000"/>
                </a:solidFill>
              </a:rPr>
              <a:t> of first term</a:t>
            </a:r>
            <a:endParaRPr lang="fr-FR" altLang="en-US" sz="1200" dirty="0">
              <a:solidFill>
                <a:srgbClr val="FF0000"/>
              </a:solidFill>
            </a:endParaRPr>
          </a:p>
          <a:p>
            <a:pPr>
              <a:buFontTx/>
              <a:buNone/>
            </a:pPr>
            <a:endParaRPr lang="en-US" altLang="en-US" sz="1800" dirty="0"/>
          </a:p>
        </p:txBody>
      </p:sp>
      <p:sp>
        <p:nvSpPr>
          <p:cNvPr id="15" name="Content Placeholder 2">
            <a:extLst>
              <a:ext uri="{FF2B5EF4-FFF2-40B4-BE49-F238E27FC236}">
                <a16:creationId xmlns:a16="http://schemas.microsoft.com/office/drawing/2014/main" id="{14CB953C-CA61-4D54-AAA5-AA00E9115C12}"/>
              </a:ext>
            </a:extLst>
          </p:cNvPr>
          <p:cNvSpPr txBox="1">
            <a:spLocks/>
          </p:cNvSpPr>
          <p:nvPr/>
        </p:nvSpPr>
        <p:spPr bwMode="auto">
          <a:xfrm>
            <a:off x="7458075" y="1973263"/>
            <a:ext cx="461200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Hiroshi </a:t>
            </a:r>
            <a:r>
              <a:rPr lang="fr-FR" altLang="en-US" sz="1800" dirty="0" err="1"/>
              <a:t>Ischikawa</a:t>
            </a:r>
            <a:r>
              <a:rPr lang="fr-FR" altLang="en-US" sz="1800" dirty="0"/>
              <a:t> </a:t>
            </a:r>
          </a:p>
          <a:p>
            <a:pPr>
              <a:lnSpc>
                <a:spcPct val="100000"/>
              </a:lnSpc>
              <a:spcBef>
                <a:spcPct val="0"/>
              </a:spcBef>
              <a:buFontTx/>
              <a:buNone/>
            </a:pPr>
            <a:r>
              <a:rPr lang="fr-FR" altLang="en-US" sz="1800" dirty="0"/>
              <a:t>TSG CT WG4 </a:t>
            </a:r>
            <a:r>
              <a:rPr lang="fr-FR" altLang="en-US" sz="1800" dirty="0" err="1"/>
              <a:t>Vicechair</a:t>
            </a:r>
            <a:endParaRPr lang="fr-FR" altLang="en-US" sz="1800" dirty="0"/>
          </a:p>
          <a:p>
            <a:pPr>
              <a:lnSpc>
                <a:spcPct val="100000"/>
              </a:lnSpc>
              <a:spcBef>
                <a:spcPct val="0"/>
              </a:spcBef>
              <a:buNone/>
            </a:pPr>
            <a:r>
              <a:rPr lang="fr-FR" altLang="en-US" sz="1800" dirty="0"/>
              <a:t>TTC</a:t>
            </a:r>
            <a:br>
              <a:rPr lang="fr-FR" altLang="en-US" sz="1800" dirty="0"/>
            </a:br>
            <a:r>
              <a:rPr lang="en-US" sz="1800" dirty="0"/>
              <a:t>hiroshi.ishikawa.ev</a:t>
            </a:r>
            <a:r>
              <a:rPr lang="en-US" altLang="en-US" sz="1800" dirty="0"/>
              <a:t>@nttdocomo.</a:t>
            </a:r>
            <a:r>
              <a:rPr lang="en-US" sz="1800" dirty="0"/>
              <a:t>com</a:t>
            </a:r>
            <a:endParaRPr lang="fr-FR" altLang="en-US" sz="1800" dirty="0"/>
          </a:p>
          <a:p>
            <a:pPr>
              <a:lnSpc>
                <a:spcPct val="100000"/>
              </a:lnSpc>
              <a:spcBef>
                <a:spcPct val="0"/>
              </a:spcBef>
              <a:buFontTx/>
              <a:buNone/>
            </a:pPr>
            <a:r>
              <a:rPr lang="en-US" altLang="en-US" sz="1800" dirty="0">
                <a:solidFill>
                  <a:srgbClr val="FF0000"/>
                </a:solidFill>
              </a:rPr>
              <a:t>S</a:t>
            </a:r>
            <a:r>
              <a:rPr lang="en-SE" altLang="en-US" sz="1800" dirty="0">
                <a:solidFill>
                  <a:srgbClr val="FF0000"/>
                </a:solidFill>
              </a:rPr>
              <a:t>tarted June 2024</a:t>
            </a:r>
            <a:endParaRPr lang="fr-FR" altLang="en-US" sz="1800" dirty="0"/>
          </a:p>
          <a:p>
            <a:pPr>
              <a:buFontTx/>
              <a:buNone/>
            </a:pPr>
            <a:endParaRPr lang="fr-FR" altLang="en-US" sz="1800" dirty="0"/>
          </a:p>
          <a:p>
            <a:pPr>
              <a:buFontTx/>
              <a:buNone/>
            </a:pPr>
            <a:endParaRPr lang="en-US" altLang="en-US" sz="1800" dirty="0"/>
          </a:p>
        </p:txBody>
      </p:sp>
      <p:sp>
        <p:nvSpPr>
          <p:cNvPr id="16" name="Content Placeholder 2">
            <a:extLst>
              <a:ext uri="{FF2B5EF4-FFF2-40B4-BE49-F238E27FC236}">
                <a16:creationId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chin.chenho@oppo.com</a:t>
            </a:r>
            <a:endParaRPr lang="fr-FR" altLang="en-US" sz="1800" i="1" dirty="0">
              <a:solidFill>
                <a:srgbClr val="00B050"/>
              </a:solidFill>
            </a:endParaRPr>
          </a:p>
          <a:p>
            <a:pPr>
              <a:lnSpc>
                <a:spcPct val="100000"/>
              </a:lnSpc>
              <a:spcBef>
                <a:spcPct val="0"/>
              </a:spcBef>
              <a:buFontTx/>
              <a:buNone/>
            </a:pPr>
            <a:r>
              <a:rPr lang="en-US" altLang="en-US" sz="1800" dirty="0">
                <a:solidFill>
                  <a:srgbClr val="FF0000"/>
                </a:solidFill>
              </a:rPr>
              <a:t>E</a:t>
            </a:r>
            <a:r>
              <a:rPr lang="en-SE" altLang="en-US" sz="1800" dirty="0" err="1">
                <a:solidFill>
                  <a:srgbClr val="FF0000"/>
                </a:solidFill>
              </a:rPr>
              <a:t>nd</a:t>
            </a:r>
            <a:r>
              <a:rPr lang="en-SE" altLang="en-US" sz="1800" dirty="0">
                <a:solidFill>
                  <a:srgbClr val="FF0000"/>
                </a:solidFill>
              </a:rPr>
              <a:t> of second term</a:t>
            </a:r>
            <a:endParaRPr lang="en-US" altLang="en-US" sz="1800" dirty="0"/>
          </a:p>
        </p:txBody>
      </p:sp>
      <p:sp>
        <p:nvSpPr>
          <p:cNvPr id="17" name="Content Placeholder 2">
            <a:extLst>
              <a:ext uri="{FF2B5EF4-FFF2-40B4-BE49-F238E27FC236}">
                <a16:creationId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err="1"/>
              <a:t>Biao</a:t>
            </a:r>
            <a:r>
              <a:rPr lang="fr-FR" altLang="en-US" sz="1800" dirty="0"/>
              <a:t> Long</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err="1"/>
              <a:t>longb</a:t>
            </a:r>
            <a:r>
              <a:rPr lang="en-DE" altLang="en-US" sz="1800" dirty="0" err="1"/>
              <a:t>i</a:t>
            </a:r>
            <a:r>
              <a:rPr lang="en-GB" altLang="en-US" sz="1800" dirty="0"/>
              <a:t>a</a:t>
            </a:r>
            <a:r>
              <a:rPr lang="en-DE" altLang="en-US" sz="1800" dirty="0"/>
              <a:t>o</a:t>
            </a:r>
            <a:r>
              <a:rPr lang="en-US" altLang="en-US" sz="1800" dirty="0"/>
              <a:t>@chinatelecom.cn</a:t>
            </a:r>
            <a:endParaRPr lang="fr-FR" altLang="en-US" sz="1800" dirty="0"/>
          </a:p>
          <a:p>
            <a:pPr>
              <a:lnSpc>
                <a:spcPct val="100000"/>
              </a:lnSpc>
              <a:spcBef>
                <a:spcPct val="0"/>
              </a:spcBef>
              <a:buFontTx/>
              <a:buNone/>
            </a:pPr>
            <a:r>
              <a:rPr lang="en-US" altLang="en-US" sz="1800" dirty="0">
                <a:solidFill>
                  <a:srgbClr val="FF0000"/>
                </a:solidFill>
              </a:rPr>
              <a:t>E</a:t>
            </a:r>
            <a:r>
              <a:rPr lang="en-SE" altLang="en-US" sz="1800" dirty="0" err="1">
                <a:solidFill>
                  <a:srgbClr val="FF0000"/>
                </a:solidFill>
              </a:rPr>
              <a:t>nd</a:t>
            </a:r>
            <a:r>
              <a:rPr lang="en-SE" altLang="en-US" sz="1800" dirty="0">
                <a:solidFill>
                  <a:srgbClr val="FF0000"/>
                </a:solidFill>
              </a:rPr>
              <a:t> of first term</a:t>
            </a:r>
            <a:endParaRPr lang="en-US" altLang="en-US" sz="1800" dirty="0"/>
          </a:p>
        </p:txBody>
      </p:sp>
      <p:sp>
        <p:nvSpPr>
          <p:cNvPr id="18" name="Content Placeholder 2">
            <a:extLst>
              <a:ext uri="{FF2B5EF4-FFF2-40B4-BE49-F238E27FC236}">
                <a16:creationId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21" name="Picture 24">
            <a:extLst>
              <a:ext uri="{FF2B5EF4-FFF2-40B4-BE49-F238E27FC236}">
                <a16:creationId xmlns:a16="http://schemas.microsoft.com/office/drawing/2014/main" id="{3E68E5A4-1861-4215-B2EA-52CABF67D121}"/>
              </a:ext>
            </a:extLst>
          </p:cNvPr>
          <p:cNvPicPr>
            <a:picLocks noChangeAspect="1"/>
          </p:cNvPicPr>
          <p:nvPr/>
        </p:nvPicPr>
        <p:blipFill>
          <a:blip r:embed="rId4"/>
          <a:stretch>
            <a:fillRect/>
          </a:stretch>
        </p:blipFill>
        <p:spPr>
          <a:xfrm>
            <a:off x="702734" y="4775200"/>
            <a:ext cx="1460975" cy="1429189"/>
          </a:xfrm>
          <a:prstGeom prst="rect">
            <a:avLst/>
          </a:prstGeom>
        </p:spPr>
      </p:pic>
      <p:pic>
        <p:nvPicPr>
          <p:cNvPr id="23" name="Image 4">
            <a:extLst>
              <a:ext uri="{FF2B5EF4-FFF2-40B4-BE49-F238E27FC236}">
                <a16:creationId xmlns:a16="http://schemas.microsoft.com/office/drawing/2014/main" id="{E0881617-E934-47AB-9E54-F9E0B599FE04}"/>
              </a:ext>
            </a:extLst>
          </p:cNvPr>
          <p:cNvPicPr>
            <a:picLocks noChangeAspect="1"/>
          </p:cNvPicPr>
          <p:nvPr/>
        </p:nvPicPr>
        <p:blipFill>
          <a:blip r:embed="rId5"/>
          <a:stretch>
            <a:fillRect/>
          </a:stretch>
        </p:blipFill>
        <p:spPr>
          <a:xfrm>
            <a:off x="6210300" y="3442596"/>
            <a:ext cx="1097636" cy="1387474"/>
          </a:xfrm>
          <a:prstGeom prst="rect">
            <a:avLst/>
          </a:prstGeom>
        </p:spPr>
      </p:pic>
      <p:pic>
        <p:nvPicPr>
          <p:cNvPr id="13" name="Picture 12" descr="A person wearing glasses and a suit&#10;&#10;Description automatically generated with medium confidence">
            <a:extLst>
              <a:ext uri="{FF2B5EF4-FFF2-40B4-BE49-F238E27FC236}">
                <a16:creationId xmlns:a16="http://schemas.microsoft.com/office/drawing/2014/main" id="{49D4A2DE-26B8-41D9-B0B7-784F3818242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65812" y="4984126"/>
            <a:ext cx="1079205" cy="1379749"/>
          </a:xfrm>
          <a:prstGeom prst="rect">
            <a:avLst/>
          </a:prstGeom>
        </p:spPr>
      </p:pic>
      <p:pic>
        <p:nvPicPr>
          <p:cNvPr id="24" name="Picture 23">
            <a:extLst>
              <a:ext uri="{FF2B5EF4-FFF2-40B4-BE49-F238E27FC236}">
                <a16:creationId xmlns:a16="http://schemas.microsoft.com/office/drawing/2014/main" id="{F88B06CD-DF00-43BE-88C8-1844F7F00D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1643" y="1990090"/>
            <a:ext cx="1330393" cy="1866137"/>
          </a:xfrm>
          <a:prstGeom prst="rect">
            <a:avLst/>
          </a:prstGeom>
        </p:spPr>
      </p:pic>
      <p:pic>
        <p:nvPicPr>
          <p:cNvPr id="19" name="Picture 18">
            <a:extLst>
              <a:ext uri="{FF2B5EF4-FFF2-40B4-BE49-F238E27FC236}">
                <a16:creationId xmlns:a16="http://schemas.microsoft.com/office/drawing/2014/main" id="{4C5F4717-11C4-4029-A3BB-3412E631F8E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10299" y="1875958"/>
            <a:ext cx="1053801" cy="1381706"/>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728870" y="365125"/>
            <a:ext cx="10515600" cy="1325563"/>
          </a:xfrm>
        </p:spPr>
        <p:txBody>
          <a:bodyPr/>
          <a:lstStyle/>
          <a:p>
            <a:r>
              <a:rPr lang="fr-FR"/>
              <a:t>General Information</a:t>
            </a:r>
            <a:endParaRPr lang="fr-FR" dirty="0"/>
          </a:p>
        </p:txBody>
      </p:sp>
      <p:sp>
        <p:nvSpPr>
          <p:cNvPr id="4" name="Espace réservé du contenu 3"/>
          <p:cNvSpPr>
            <a:spLocks noGrp="1"/>
          </p:cNvSpPr>
          <p:nvPr>
            <p:ph idx="1"/>
          </p:nvPr>
        </p:nvSpPr>
        <p:spPr/>
        <p:txBody>
          <a:bodyPr/>
          <a:lstStyle/>
          <a:p>
            <a:pPr lvl="0"/>
            <a:r>
              <a:rPr lang="en-GB" sz="2400" dirty="0"/>
              <a:t>meeting duration:</a:t>
            </a:r>
          </a:p>
          <a:p>
            <a:pPr lvl="1"/>
            <a:r>
              <a:rPr lang="en-US" sz="2000" dirty="0"/>
              <a:t>From </a:t>
            </a:r>
            <a:r>
              <a:rPr lang="en-SE" sz="2000" dirty="0" err="1"/>
              <a:t>Wednes</a:t>
            </a:r>
            <a:r>
              <a:rPr lang="en-US" sz="2000" dirty="0"/>
              <a:t>day, </a:t>
            </a:r>
            <a:r>
              <a:rPr lang="en-SE" sz="2000" dirty="0"/>
              <a:t>March</a:t>
            </a:r>
            <a:r>
              <a:rPr lang="en-US" sz="2000" dirty="0"/>
              <a:t> </a:t>
            </a:r>
            <a:r>
              <a:rPr lang="en-DE" sz="2000" dirty="0"/>
              <a:t>12</a:t>
            </a:r>
            <a:r>
              <a:rPr lang="en-US" sz="2000" dirty="0"/>
              <a:t>, 202</a:t>
            </a:r>
            <a:r>
              <a:rPr lang="en-SE" sz="2000" dirty="0"/>
              <a:t>5</a:t>
            </a:r>
            <a:r>
              <a:rPr lang="en-US" sz="2000" dirty="0"/>
              <a:t>:	09h00 </a:t>
            </a:r>
            <a:r>
              <a:rPr lang="en-SE" sz="2000" dirty="0"/>
              <a:t>KS</a:t>
            </a:r>
            <a:r>
              <a:rPr lang="en-GB" sz="2000" dirty="0"/>
              <a:t>T</a:t>
            </a:r>
            <a:endParaRPr lang="en-US" sz="2000" dirty="0"/>
          </a:p>
          <a:p>
            <a:pPr lvl="1"/>
            <a:r>
              <a:rPr lang="en-US" sz="2000" dirty="0"/>
              <a:t>Until T</a:t>
            </a:r>
            <a:r>
              <a:rPr lang="en-SE" sz="2000" dirty="0" err="1"/>
              <a:t>hurs</a:t>
            </a:r>
            <a:r>
              <a:rPr lang="en-US" sz="2000" dirty="0"/>
              <a:t>day, </a:t>
            </a:r>
            <a:r>
              <a:rPr lang="en-SE" sz="2000" dirty="0"/>
              <a:t>March</a:t>
            </a:r>
            <a:r>
              <a:rPr lang="en-US" sz="2000" dirty="0"/>
              <a:t> </a:t>
            </a:r>
            <a:r>
              <a:rPr lang="en-DE" sz="2000" dirty="0"/>
              <a:t>13</a:t>
            </a:r>
            <a:r>
              <a:rPr lang="en-US" sz="2000" dirty="0"/>
              <a:t>, 202</a:t>
            </a:r>
            <a:r>
              <a:rPr lang="en-SE" sz="2000" dirty="0"/>
              <a:t>5</a:t>
            </a:r>
            <a:r>
              <a:rPr lang="en-US" sz="2000" dirty="0"/>
              <a:t>:	17h30 </a:t>
            </a:r>
            <a:r>
              <a:rPr lang="en-SE" sz="2000" dirty="0"/>
              <a:t>KS</a:t>
            </a:r>
            <a:r>
              <a:rPr lang="en-GB" sz="2000" dirty="0"/>
              <a:t>T</a:t>
            </a:r>
            <a:endParaRPr lang="en-US" sz="2000" dirty="0"/>
          </a:p>
          <a:p>
            <a:r>
              <a:rPr lang="fr-FR" sz="2400" dirty="0"/>
              <a:t>This meeting </a:t>
            </a:r>
            <a:r>
              <a:rPr lang="fr-FR" sz="2400" dirty="0" err="1"/>
              <a:t>will</a:t>
            </a:r>
            <a:r>
              <a:rPr lang="fr-FR" sz="2400" dirty="0"/>
              <a:t> </a:t>
            </a:r>
            <a:r>
              <a:rPr lang="fr-FR" sz="2400" dirty="0" err="1"/>
              <a:t>be</a:t>
            </a:r>
            <a:r>
              <a:rPr lang="fr-FR" sz="2400" dirty="0"/>
              <a:t> a full face-to-face meeting</a:t>
            </a:r>
            <a:r>
              <a:rPr lang="en-GB" sz="2400" dirty="0"/>
              <a:t> </a:t>
            </a:r>
          </a:p>
          <a:p>
            <a:pPr lvl="1"/>
            <a:r>
              <a:rPr lang="en-US" sz="1800" dirty="0">
                <a:effectLst/>
                <a:latin typeface="Arial" panose="020B0604020202020204" pitchFamily="34" charset="0"/>
                <a:ea typeface="Times New Roman" panose="02020603050405020304" pitchFamily="18" charset="0"/>
              </a:rPr>
              <a:t>A </a:t>
            </a:r>
            <a:r>
              <a:rPr lang="en-DE" sz="1800" dirty="0">
                <a:effectLst/>
                <a:latin typeface="Arial" panose="020B0604020202020204" pitchFamily="34" charset="0"/>
                <a:ea typeface="Times New Roman" panose="02020603050405020304" pitchFamily="18" charset="0"/>
              </a:rPr>
              <a:t>o</a:t>
            </a:r>
            <a:r>
              <a:rPr lang="en-GB" sz="1800" dirty="0">
                <a:effectLst/>
                <a:latin typeface="Arial" panose="020B0604020202020204" pitchFamily="34" charset="0"/>
                <a:ea typeface="Times New Roman" panose="02020603050405020304" pitchFamily="18" charset="0"/>
              </a:rPr>
              <a:t>n</a:t>
            </a:r>
            <a:r>
              <a:rPr lang="en-DE" sz="1800" dirty="0">
                <a:effectLst/>
                <a:latin typeface="Arial" panose="020B0604020202020204" pitchFamily="34" charset="0"/>
                <a:ea typeface="Times New Roman" panose="02020603050405020304" pitchFamily="18" charset="0"/>
              </a:rPr>
              <a:t>e</a:t>
            </a:r>
            <a:r>
              <a:rPr lang="en-US" sz="1800" dirty="0">
                <a:effectLst/>
                <a:latin typeface="Arial" panose="020B0604020202020204" pitchFamily="34" charset="0"/>
                <a:ea typeface="Times New Roman" panose="02020603050405020304" pitchFamily="18" charset="0"/>
              </a:rPr>
              <a:t>-way audio stream will be provided in a best-effort mode for remote delegates that will not be able to attend the meeting</a:t>
            </a:r>
          </a:p>
          <a:p>
            <a:pPr lvl="2"/>
            <a:r>
              <a:rPr lang="en-US" dirty="0"/>
              <a:t>Listen to the discussion in the main meeting room</a:t>
            </a:r>
          </a:p>
          <a:p>
            <a:pPr lvl="2"/>
            <a:r>
              <a:rPr lang="en-US" dirty="0"/>
              <a:t>See the current document under discussion</a:t>
            </a:r>
          </a:p>
          <a:p>
            <a:pPr lvl="2"/>
            <a:r>
              <a:rPr lang="en-US" dirty="0"/>
              <a:t>Remote participants will not be able to object to papers or attend in any form of voting or election</a:t>
            </a:r>
            <a:endParaRPr lang="en-GB" sz="1600" dirty="0"/>
          </a:p>
          <a:p>
            <a:pPr lvl="0"/>
            <a:r>
              <a:rPr lang="en-GB" sz="2400" dirty="0"/>
              <a:t>CT email reflector: </a:t>
            </a:r>
            <a:r>
              <a:rPr lang="en-GB" sz="2000" dirty="0">
                <a:hlinkClick r:id="rId2"/>
              </a:rPr>
              <a:t>3GPP_TSG_CT@list.etsi.org</a:t>
            </a:r>
            <a:endParaRPr lang="en-GB" sz="2000" dirty="0"/>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Registration and </a:t>
            </a:r>
            <a:r>
              <a:rPr lang="fr-FR" dirty="0" err="1"/>
              <a:t>Voting</a:t>
            </a:r>
            <a:r>
              <a:rPr lang="fr-FR" dirty="0"/>
              <a:t> </a:t>
            </a:r>
            <a:r>
              <a:rPr lang="fr-FR" dirty="0" err="1"/>
              <a:t>Rights</a:t>
            </a:r>
            <a:endParaRPr lang="fr-FR" dirty="0"/>
          </a:p>
        </p:txBody>
      </p:sp>
      <p:sp>
        <p:nvSpPr>
          <p:cNvPr id="3" name="Espace réservé du contenu 2"/>
          <p:cNvSpPr>
            <a:spLocks noGrp="1"/>
          </p:cNvSpPr>
          <p:nvPr>
            <p:ph idx="1"/>
          </p:nvPr>
        </p:nvSpPr>
        <p:spPr/>
        <p:txBody>
          <a:bodyPr/>
          <a:lstStyle/>
          <a:p>
            <a:r>
              <a:rPr lang="en-US" dirty="0"/>
              <a:t>REGISTRATION</a:t>
            </a:r>
            <a:endParaRPr lang="en-US" b="1" dirty="0">
              <a:solidFill>
                <a:srgbClr val="FF0000"/>
              </a:solidFill>
            </a:endParaRPr>
          </a:p>
          <a:p>
            <a:pPr lvl="1"/>
            <a:r>
              <a:rPr lang="fr-FR" dirty="0" err="1"/>
              <a:t>Please</a:t>
            </a:r>
            <a:r>
              <a:rPr lang="fr-FR" dirty="0"/>
              <a:t> </a:t>
            </a:r>
            <a:r>
              <a:rPr lang="fr-FR" dirty="0" err="1"/>
              <a:t>register</a:t>
            </a:r>
            <a:r>
              <a:rPr lang="fr-FR" dirty="0"/>
              <a:t>: </a:t>
            </a:r>
            <a:r>
              <a:rPr lang="en-GB" dirty="0">
                <a:hlinkClick r:id="rId2"/>
              </a:rPr>
              <a:t>3GPP Portal &gt; Home</a:t>
            </a:r>
            <a:r>
              <a:rPr lang="en-GB" dirty="0"/>
              <a:t> </a:t>
            </a:r>
            <a:r>
              <a:rPr lang="fr-FR" dirty="0"/>
              <a:t>  </a:t>
            </a:r>
          </a:p>
          <a:p>
            <a:pPr lvl="1"/>
            <a:r>
              <a:rPr lang="fr-FR" dirty="0"/>
              <a:t>Deadline for registration: </a:t>
            </a:r>
            <a:r>
              <a:rPr lang="en-SE" sz="2400" dirty="0" err="1">
                <a:highlight>
                  <a:srgbClr val="FFFF00"/>
                </a:highlight>
              </a:rPr>
              <a:t>Wednes</a:t>
            </a:r>
            <a:r>
              <a:rPr lang="en-US" sz="2400" dirty="0">
                <a:highlight>
                  <a:srgbClr val="FFFF00"/>
                </a:highlight>
              </a:rPr>
              <a:t>day, </a:t>
            </a:r>
            <a:r>
              <a:rPr lang="en-GB" sz="2400" dirty="0">
                <a:highlight>
                  <a:srgbClr val="FFFF00"/>
                </a:highlight>
              </a:rPr>
              <a:t>March</a:t>
            </a:r>
            <a:r>
              <a:rPr lang="en-US" sz="2400" dirty="0">
                <a:highlight>
                  <a:srgbClr val="FFFF00"/>
                </a:highlight>
              </a:rPr>
              <a:t> </a:t>
            </a:r>
            <a:r>
              <a:rPr lang="en-GB" sz="2400" dirty="0">
                <a:highlight>
                  <a:srgbClr val="FFFF00"/>
                </a:highlight>
              </a:rPr>
              <a:t>12</a:t>
            </a:r>
            <a:r>
              <a:rPr lang="en-US" sz="2400" dirty="0">
                <a:highlight>
                  <a:srgbClr val="FFFF00"/>
                </a:highlight>
              </a:rPr>
              <a:t>, 2025, 08h00 </a:t>
            </a:r>
            <a:r>
              <a:rPr lang="en-GB" sz="2400" dirty="0">
                <a:highlight>
                  <a:srgbClr val="FFFF00"/>
                </a:highlight>
              </a:rPr>
              <a:t>KST</a:t>
            </a:r>
            <a:endParaRPr lang="fr-FR" dirty="0">
              <a:highlight>
                <a:srgbClr val="FFFF00"/>
              </a:highlight>
            </a:endParaRPr>
          </a:p>
          <a:p>
            <a:r>
              <a:rPr lang="en-US" dirty="0"/>
              <a:t>Voting Rights:</a:t>
            </a:r>
          </a:p>
          <a:p>
            <a:pPr lvl="1"/>
            <a:r>
              <a:rPr lang="en-US" dirty="0"/>
              <a:t>Participation by Individual Member in the meeting is considered for the accrual of voting rights.</a:t>
            </a:r>
          </a:p>
          <a:p>
            <a:pPr lvl="1"/>
            <a:r>
              <a:rPr lang="en-US" dirty="0"/>
              <a:t>the delegates need to check in themselves between the start and the end of the meeting (using the link provided in the registration confirmation)</a:t>
            </a:r>
          </a:p>
          <a:p>
            <a:pPr lvl="1"/>
            <a:r>
              <a:rPr lang="en-US" dirty="0"/>
              <a:t>If a delegate does not check in during the meeting, it shall be assumed that the individual did not attend.</a:t>
            </a:r>
            <a:endParaRPr lang="fr-FR" dirty="0"/>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SE" dirty="0"/>
              <a:t>CT elections</a:t>
            </a:r>
            <a:endParaRPr lang="fr-FR" dirty="0"/>
          </a:p>
        </p:txBody>
      </p:sp>
      <p:sp>
        <p:nvSpPr>
          <p:cNvPr id="3" name="Espace réservé du contenu 2"/>
          <p:cNvSpPr>
            <a:spLocks noGrp="1"/>
          </p:cNvSpPr>
          <p:nvPr>
            <p:ph idx="1"/>
          </p:nvPr>
        </p:nvSpPr>
        <p:spPr/>
        <p:txBody>
          <a:bodyPr/>
          <a:lstStyle/>
          <a:p>
            <a:r>
              <a:rPr lang="en-SE" dirty="0"/>
              <a:t>Candidates</a:t>
            </a:r>
            <a:endParaRPr lang="en-US" b="1" dirty="0">
              <a:solidFill>
                <a:srgbClr val="FF0000"/>
              </a:solidFill>
            </a:endParaRPr>
          </a:p>
          <a:p>
            <a:pPr lvl="1"/>
            <a:r>
              <a:rPr lang="en-SE" dirty="0"/>
              <a:t>Final Check for </a:t>
            </a:r>
            <a:r>
              <a:rPr lang="en-SE" dirty="0">
                <a:hlinkClick r:id="rId2"/>
              </a:rPr>
              <a:t>candidates</a:t>
            </a:r>
            <a:r>
              <a:rPr lang="en-SE" dirty="0"/>
              <a:t> on the positions Wednesday, March 12, 2025</a:t>
            </a:r>
            <a:r>
              <a:rPr lang="en-GB" dirty="0"/>
              <a:t> </a:t>
            </a:r>
            <a:r>
              <a:rPr lang="fr-FR" dirty="0"/>
              <a:t>  </a:t>
            </a:r>
          </a:p>
          <a:p>
            <a:pPr lvl="1"/>
            <a:r>
              <a:rPr lang="fr-FR" dirty="0"/>
              <a:t>F</a:t>
            </a:r>
            <a:r>
              <a:rPr lang="en-SE" dirty="0"/>
              <a:t>or those position where we have more than one candidate elections will take place in the lunch and coffee breaks.</a:t>
            </a:r>
            <a:endParaRPr lang="fr-FR" dirty="0">
              <a:highlight>
                <a:srgbClr val="FFFF00"/>
              </a:highlight>
            </a:endParaRPr>
          </a:p>
          <a:p>
            <a:r>
              <a:rPr lang="en-SE" dirty="0"/>
              <a:t>Elections</a:t>
            </a:r>
            <a:r>
              <a:rPr lang="en-US" dirty="0"/>
              <a:t>:</a:t>
            </a:r>
          </a:p>
          <a:p>
            <a:pPr lvl="1"/>
            <a:r>
              <a:rPr lang="en-SE" dirty="0"/>
              <a:t>Elections will be performed using the 3GU voting tool</a:t>
            </a:r>
          </a:p>
          <a:p>
            <a:pPr lvl="1"/>
            <a:r>
              <a:rPr lang="en-SE" dirty="0"/>
              <a:t>Please do not forget that you have to register and </a:t>
            </a:r>
            <a:r>
              <a:rPr lang="en-US" dirty="0"/>
              <a:t>checked in</a:t>
            </a:r>
            <a:r>
              <a:rPr lang="en-SE" dirty="0"/>
              <a:t> </a:t>
            </a:r>
            <a:r>
              <a:rPr lang="en-SE" dirty="0" err="1"/>
              <a:t>bef</a:t>
            </a:r>
            <a:r>
              <a:rPr lang="en-US" dirty="0"/>
              <a:t>or</a:t>
            </a:r>
            <a:r>
              <a:rPr lang="en-SE" dirty="0"/>
              <a:t>e you can vote </a:t>
            </a:r>
          </a:p>
          <a:p>
            <a:pPr lvl="1"/>
            <a:r>
              <a:rPr lang="en-SE" dirty="0"/>
              <a:t>The  first round of elections will take place during lunch break on Wednesday March 12, 2025</a:t>
            </a:r>
            <a:r>
              <a:rPr lang="en-GB" dirty="0"/>
              <a:t> </a:t>
            </a:r>
            <a:r>
              <a:rPr lang="en-SE" dirty="0"/>
              <a:t>from 12:30 till 14:00</a:t>
            </a:r>
            <a:r>
              <a:rPr lang="en-US" dirty="0"/>
              <a:t>.</a:t>
            </a:r>
            <a:endParaRPr lang="en-SE" dirty="0"/>
          </a:p>
          <a:p>
            <a:pPr lvl="1"/>
            <a:r>
              <a:rPr lang="en-SE" dirty="0"/>
              <a:t>If more than one round is needed they will take in the following breaks</a:t>
            </a:r>
            <a:endParaRPr lang="en-US" dirty="0"/>
          </a:p>
        </p:txBody>
      </p:sp>
    </p:spTree>
    <p:extLst>
      <p:ext uri="{BB962C8B-B14F-4D97-AF65-F5344CB8AC3E}">
        <p14:creationId xmlns:p14="http://schemas.microsoft.com/office/powerpoint/2010/main" val="72504871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a:t>Technical</a:t>
            </a:r>
            <a:r>
              <a:rPr lang="fr-FR" dirty="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Full Agenda</a:t>
            </a:r>
          </a:p>
        </p:txBody>
      </p:sp>
      <p:sp>
        <p:nvSpPr>
          <p:cNvPr id="3" name="Espace réservé du contenu 2"/>
          <p:cNvSpPr>
            <a:spLocks noGrp="1"/>
          </p:cNvSpPr>
          <p:nvPr>
            <p:ph idx="1"/>
          </p:nvPr>
        </p:nvSpPr>
        <p:spPr/>
        <p:txBody>
          <a:bodyPr numCol="2"/>
          <a:lstStyle/>
          <a:p>
            <a:r>
              <a:rPr lang="en-US" sz="2000" dirty="0"/>
              <a:t>Higher priority</a:t>
            </a:r>
          </a:p>
          <a:p>
            <a:pPr lvl="1"/>
            <a:r>
              <a:rPr lang="en-US" sz="1800" dirty="0"/>
              <a:t>CT WG status Reports and Workplan update</a:t>
            </a:r>
          </a:p>
          <a:p>
            <a:pPr lvl="1"/>
            <a:r>
              <a:rPr lang="en-US" sz="1800" dirty="0"/>
              <a:t>New/revised Work Item and Study Item descriptions for Rel-1</a:t>
            </a:r>
            <a:r>
              <a:rPr lang="en-DE" sz="1800" dirty="0"/>
              <a:t>9</a:t>
            </a:r>
            <a:endParaRPr lang="en-US" sz="1800" dirty="0"/>
          </a:p>
          <a:p>
            <a:pPr lvl="1"/>
            <a:r>
              <a:rPr lang="en-US" sz="1800" dirty="0"/>
              <a:t>Working agreement</a:t>
            </a:r>
            <a:r>
              <a:rPr lang="en-DE" sz="1800" dirty="0"/>
              <a:t>(</a:t>
            </a:r>
            <a:r>
              <a:rPr lang="en-GB" sz="1800" dirty="0"/>
              <a:t>s</a:t>
            </a:r>
            <a:r>
              <a:rPr lang="en-DE" sz="1800" dirty="0"/>
              <a:t>)</a:t>
            </a:r>
            <a:endParaRPr lang="en-US" sz="1800" dirty="0"/>
          </a:p>
          <a:p>
            <a:pPr lvl="1"/>
            <a:r>
              <a:rPr lang="en-US" sz="1800" dirty="0"/>
              <a:t>LS In &amp; LS Out proposals</a:t>
            </a:r>
          </a:p>
          <a:p>
            <a:pPr lvl="1"/>
            <a:r>
              <a:rPr lang="en-US" sz="1800" dirty="0"/>
              <a:t>CRs/CR packs agreed by CT WGs</a:t>
            </a:r>
          </a:p>
          <a:p>
            <a:pPr lvl="1"/>
            <a:r>
              <a:rPr lang="en-US" sz="1800" dirty="0"/>
              <a:t>Company CRs endorsed by the CT WGs before the CT plenary</a:t>
            </a:r>
          </a:p>
          <a:p>
            <a:pPr lvl="1"/>
            <a:r>
              <a:rPr lang="en-US" sz="1800" dirty="0"/>
              <a:t>TS/TRs sent for information and/or approval</a:t>
            </a:r>
            <a:endParaRPr lang="en-DE" sz="1800" dirty="0"/>
          </a:p>
          <a:p>
            <a:pPr lvl="1"/>
            <a:r>
              <a:rPr lang="en-DE" sz="1800" dirty="0"/>
              <a:t>Elections</a:t>
            </a:r>
            <a:endParaRPr lang="en-US" sz="1800" dirty="0"/>
          </a:p>
          <a:p>
            <a:pPr lvl="1"/>
            <a:endParaRPr lang="en-US" sz="1800" dirty="0"/>
          </a:p>
          <a:p>
            <a:pPr lvl="1"/>
            <a:endParaRPr lang="en-US" sz="2000" dirty="0"/>
          </a:p>
          <a:p>
            <a:pPr lvl="1"/>
            <a:endParaRPr lang="en-US" sz="2000" dirty="0"/>
          </a:p>
          <a:p>
            <a:r>
              <a:rPr lang="en-US" sz="2000" dirty="0"/>
              <a:t>Lower priority</a:t>
            </a:r>
          </a:p>
          <a:p>
            <a:pPr lvl="1"/>
            <a:r>
              <a:rPr lang="en-US" sz="1800" dirty="0"/>
              <a:t>CRs on pre-Rel-19</a:t>
            </a:r>
          </a:p>
          <a:p>
            <a:pPr lvl="1"/>
            <a:r>
              <a:rPr lang="en-US" sz="1800" dirty="0"/>
              <a:t>IETF status Report</a:t>
            </a:r>
          </a:p>
          <a:p>
            <a:pPr lvl="1"/>
            <a:r>
              <a:rPr lang="en-US" sz="1800" dirty="0"/>
              <a:t>Work Organization</a:t>
            </a:r>
          </a:p>
          <a:p>
            <a:pPr lvl="1"/>
            <a:r>
              <a:rPr lang="en-US" sz="1800" dirty="0"/>
              <a:t>MCC reporting</a:t>
            </a:r>
          </a:p>
          <a:p>
            <a:pPr lvl="1"/>
            <a:endParaRPr lang="en-US" sz="1800" dirty="0"/>
          </a:p>
        </p:txBody>
      </p:sp>
    </p:spTree>
    <p:extLst>
      <p:ext uri="{BB962C8B-B14F-4D97-AF65-F5344CB8AC3E}">
        <p14:creationId xmlns:p14="http://schemas.microsoft.com/office/powerpoint/2010/main" val="214747982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1" y="1825625"/>
            <a:ext cx="10896599" cy="4351338"/>
          </a:xfrm>
        </p:spPr>
        <p:txBody>
          <a:bodyPr/>
          <a:lstStyle/>
          <a:p>
            <a:r>
              <a:rPr lang="fr-FR" dirty="0"/>
              <a:t>Location:</a:t>
            </a:r>
          </a:p>
          <a:p>
            <a:endParaRPr lang="fr-FR" dirty="0"/>
          </a:p>
          <a:p>
            <a:endParaRPr lang="fr-FR" dirty="0"/>
          </a:p>
          <a:p>
            <a:endParaRPr lang="fr-FR" dirty="0"/>
          </a:p>
          <a:p>
            <a:endParaRPr lang="fr-FR" dirty="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a:t>upload</a:t>
            </a:r>
            <a:endParaRPr lang="fr-FR" dirty="0"/>
          </a:p>
          <a:p>
            <a:r>
              <a:rPr lang="fr-FR" dirty="0"/>
              <a:t>Documents for the meeting </a:t>
            </a:r>
            <a:r>
              <a:rPr lang="fr-FR" b="1" u="sng" dirty="0"/>
              <a:t>SHALL NOT </a:t>
            </a:r>
            <a:r>
              <a:rPr lang="fr-FR" dirty="0" err="1"/>
              <a:t>be</a:t>
            </a:r>
            <a:r>
              <a:rPr lang="fr-FR" dirty="0"/>
              <a:t> </a:t>
            </a:r>
            <a:r>
              <a:rPr lang="fr-FR" dirty="0" err="1"/>
              <a:t>distributed</a:t>
            </a:r>
            <a:r>
              <a:rPr lang="fr-FR" dirty="0"/>
              <a:t> </a:t>
            </a:r>
            <a:r>
              <a:rPr lang="fr-FR" dirty="0" err="1"/>
              <a:t>using</a:t>
            </a:r>
            <a:r>
              <a:rPr lang="fr-FR" dirty="0"/>
              <a:t> the 3GPP_TSG_CT email </a:t>
            </a:r>
            <a:r>
              <a:rPr lang="fr-FR" dirty="0" err="1"/>
              <a:t>reflector</a:t>
            </a:r>
            <a:endParaRPr lang="fr-FR" dirty="0"/>
          </a:p>
        </p:txBody>
      </p:sp>
      <p:sp>
        <p:nvSpPr>
          <p:cNvPr id="2" name="Titre 1"/>
          <p:cNvSpPr>
            <a:spLocks noGrp="1"/>
          </p:cNvSpPr>
          <p:nvPr>
            <p:ph type="title"/>
          </p:nvPr>
        </p:nvSpPr>
        <p:spPr/>
        <p:txBody>
          <a:bodyPr/>
          <a:lstStyle/>
          <a:p>
            <a:r>
              <a:rPr lang="fr-FR" err="1"/>
              <a:t>Working</a:t>
            </a:r>
            <a:r>
              <a:rPr lang="fr-FR"/>
              <a:t> directories</a:t>
            </a:r>
            <a:r>
              <a:rPr lang="en-DE"/>
              <a:t> </a:t>
            </a:r>
            <a:endParaRPr lang="fr-FR" dirty="0"/>
          </a:p>
        </p:txBody>
      </p:sp>
      <p:graphicFrame>
        <p:nvGraphicFramePr>
          <p:cNvPr id="13" name="Tableau 12"/>
          <p:cNvGraphicFramePr>
            <a:graphicFrameLocks noGrp="1"/>
          </p:cNvGraphicFramePr>
          <p:nvPr>
            <p:extLst>
              <p:ext uri="{D42A27DB-BD31-4B8C-83A1-F6EECF244321}">
                <p14:modId xmlns:p14="http://schemas.microsoft.com/office/powerpoint/2010/main" val="3794894845"/>
              </p:ext>
            </p:extLst>
          </p:nvPr>
        </p:nvGraphicFramePr>
        <p:xfrm>
          <a:off x="1668567" y="1726756"/>
          <a:ext cx="10010775" cy="2438400"/>
        </p:xfrm>
        <a:graphic>
          <a:graphicData uri="http://schemas.openxmlformats.org/drawingml/2006/table">
            <a:tbl>
              <a:tblPr/>
              <a:tblGrid>
                <a:gridCol w="886739">
                  <a:extLst>
                    <a:ext uri="{9D8B030D-6E8A-4147-A177-3AD203B41FA5}">
                      <a16:colId xmlns:a16="http://schemas.microsoft.com/office/drawing/2014/main" val="20000"/>
                    </a:ext>
                  </a:extLst>
                </a:gridCol>
                <a:gridCol w="4118648">
                  <a:extLst>
                    <a:ext uri="{9D8B030D-6E8A-4147-A177-3AD203B41FA5}">
                      <a16:colId xmlns:a16="http://schemas.microsoft.com/office/drawing/2014/main" val="20001"/>
                    </a:ext>
                  </a:extLst>
                </a:gridCol>
                <a:gridCol w="2525377">
                  <a:extLst>
                    <a:ext uri="{9D8B030D-6E8A-4147-A177-3AD203B41FA5}">
                      <a16:colId xmlns:a16="http://schemas.microsoft.com/office/drawing/2014/main" val="20002"/>
                    </a:ext>
                  </a:extLst>
                </a:gridCol>
                <a:gridCol w="2480011">
                  <a:extLst>
                    <a:ext uri="{9D8B030D-6E8A-4147-A177-3AD203B41FA5}">
                      <a16:colId xmlns:a16="http://schemas.microsoft.com/office/drawing/2014/main" val="20003"/>
                    </a:ext>
                  </a:extLst>
                </a:gridCol>
              </a:tblGrid>
              <a:tr h="0">
                <a:tc>
                  <a:txBody>
                    <a:bodyPr/>
                    <a:lstStyle/>
                    <a:p>
                      <a:r>
                        <a:rPr lang="fr-FR" dirty="0"/>
                        <a:t> </a:t>
                      </a:r>
                    </a:p>
                  </a:txBody>
                  <a:tcPr anchor="ctr">
                    <a:lnL>
                      <a:noFill/>
                    </a:lnL>
                    <a:lnR>
                      <a:noFill/>
                    </a:lnR>
                    <a:lnT>
                      <a:noFill/>
                    </a:lnT>
                    <a:lnB>
                      <a:noFill/>
                    </a:lnB>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tab pos="7981950" algn="l"/>
                        </a:tabLst>
                        <a:defRPr/>
                      </a:pPr>
                      <a:r>
                        <a:rPr lang="en-GB" sz="2400" dirty="0">
                          <a:hlinkClick r:id="rId2"/>
                        </a:rPr>
                        <a:t>Directory Listing /ftp/</a:t>
                      </a:r>
                      <a:r>
                        <a:rPr lang="en-GB" sz="2400" dirty="0" err="1">
                          <a:hlinkClick r:id="rId2"/>
                        </a:rPr>
                        <a:t>tsg_ct</a:t>
                      </a:r>
                      <a:r>
                        <a:rPr lang="en-GB" sz="2400" dirty="0">
                          <a:hlinkClick r:id="rId2"/>
                        </a:rPr>
                        <a:t>/TSG_CT/CT_107_Incheon (3gpp.org)</a:t>
                      </a:r>
                      <a:endParaRPr lang="en-DE" sz="2400" kern="1200" dirty="0">
                        <a:solidFill>
                          <a:schemeClr val="tx1"/>
                        </a:solidFill>
                        <a:latin typeface="+mn-lt"/>
                        <a:ea typeface="+mn-ea"/>
                        <a:cs typeface="+mn-cs"/>
                      </a:endParaRPr>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0"/>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1"/>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2"/>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3"/>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4"/>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5"/>
                  </a:ext>
                </a:extLst>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Tdoc</a:t>
            </a:r>
            <a:r>
              <a:rPr lang="fr-FR" dirty="0"/>
              <a:t> # allocation </a:t>
            </a:r>
            <a:r>
              <a:rPr lang="fr-FR" dirty="0" err="1"/>
              <a:t>during</a:t>
            </a:r>
            <a:r>
              <a:rPr lang="fr-FR" dirty="0"/>
              <a:t> the meeting</a:t>
            </a:r>
          </a:p>
        </p:txBody>
      </p:sp>
      <p:sp>
        <p:nvSpPr>
          <p:cNvPr id="3" name="Espace réservé du contenu 2"/>
          <p:cNvSpPr>
            <a:spLocks noGrp="1"/>
          </p:cNvSpPr>
          <p:nvPr>
            <p:ph idx="1"/>
          </p:nvPr>
        </p:nvSpPr>
        <p:spPr>
          <a:xfrm>
            <a:off x="838200" y="1825625"/>
            <a:ext cx="11353800" cy="4351338"/>
          </a:xfrm>
        </p:spPr>
        <p:txBody>
          <a:bodyPr/>
          <a:lstStyle/>
          <a:p>
            <a:r>
              <a:rPr lang="fr-FR" sz="2000" dirty="0"/>
              <a:t>As </a:t>
            </a:r>
            <a:r>
              <a:rPr lang="fr-FR" sz="2000" dirty="0" err="1"/>
              <a:t>usual</a:t>
            </a:r>
            <a:r>
              <a:rPr lang="fr-FR" sz="2000" dirty="0"/>
              <a:t>, Kimmo (MCC) </a:t>
            </a:r>
            <a:r>
              <a:rPr lang="fr-FR" sz="2000" dirty="0" err="1"/>
              <a:t>will</a:t>
            </a:r>
            <a:r>
              <a:rPr lang="fr-FR" sz="2000" dirty="0"/>
              <a:t> </a:t>
            </a:r>
            <a:r>
              <a:rPr lang="en-GB" sz="2000" dirty="0"/>
              <a:t>allocate </a:t>
            </a:r>
            <a:r>
              <a:rPr lang="en-GB" sz="2000" dirty="0" err="1"/>
              <a:t>tdoc</a:t>
            </a:r>
            <a:r>
              <a:rPr lang="en-GB" sz="2000" dirty="0"/>
              <a:t> numbers</a:t>
            </a:r>
          </a:p>
          <a:p>
            <a:pPr lvl="1"/>
            <a:r>
              <a:rPr lang="en-GB" sz="1800" dirty="0"/>
              <a:t>Please send an email to Kimmo Kymalainen (</a:t>
            </a:r>
            <a:r>
              <a:rPr lang="en-GB" sz="1800" dirty="0">
                <a:hlinkClick r:id="rId2"/>
              </a:rPr>
              <a:t>Kimmo.Kymalainen@etsi.org</a:t>
            </a:r>
            <a:r>
              <a:rPr lang="en-GB" sz="1800" dirty="0"/>
              <a:t>)</a:t>
            </a:r>
          </a:p>
          <a:p>
            <a:r>
              <a:rPr lang="en-GB" sz="2000" dirty="0"/>
              <a:t>New documents must be uploaded to the "Inbox" folder</a:t>
            </a:r>
          </a:p>
          <a:p>
            <a:pPr lvl="1"/>
            <a:r>
              <a:rPr lang="en-GB" sz="1800" dirty="0"/>
              <a:t>Please </a:t>
            </a:r>
            <a:r>
              <a:rPr lang="en-GB" sz="1800" b="1" dirty="0">
                <a:solidFill>
                  <a:srgbClr val="FF0000"/>
                </a:solidFill>
              </a:rPr>
              <a:t>DO NOT </a:t>
            </a:r>
            <a:r>
              <a:rPr lang="en-GB" sz="1800" dirty="0"/>
              <a:t>upload your document using 3GU</a:t>
            </a:r>
          </a:p>
          <a:p>
            <a:r>
              <a:rPr lang="en-GB" sz="2000" dirty="0"/>
              <a:t>"Inbox/Drafts" folder can be used to work offline on documents</a:t>
            </a:r>
          </a:p>
          <a:p>
            <a:pPr lvl="1"/>
            <a:r>
              <a:rPr lang="en-GB" sz="1800" dirty="0"/>
              <a:t>Please </a:t>
            </a:r>
            <a:r>
              <a:rPr lang="en-GB" sz="1800" b="1" dirty="0">
                <a:solidFill>
                  <a:srgbClr val="FF0000"/>
                </a:solidFill>
              </a:rPr>
              <a:t>DO NOT </a:t>
            </a:r>
            <a:r>
              <a:rPr lang="en-GB" sz="1800" dirty="0"/>
              <a:t>use official filename when using the "Inbox/Drafts" folder (see next slide)</a:t>
            </a:r>
          </a:p>
          <a:p>
            <a:r>
              <a:rPr lang="fr-FR" sz="2000" dirty="0"/>
              <a:t>"</a:t>
            </a:r>
            <a:r>
              <a:rPr lang="fr-FR" sz="2000" dirty="0">
                <a:solidFill>
                  <a:schemeClr val="accent2">
                    <a:lumMod val="75000"/>
                  </a:schemeClr>
                </a:solidFill>
              </a:rPr>
              <a:t>Inbox" and "Inbox/</a:t>
            </a:r>
            <a:r>
              <a:rPr lang="fr-FR" sz="2000" dirty="0" err="1">
                <a:solidFill>
                  <a:schemeClr val="accent2">
                    <a:lumMod val="75000"/>
                  </a:schemeClr>
                </a:solidFill>
              </a:rPr>
              <a:t>Drafts</a:t>
            </a:r>
            <a:r>
              <a:rPr lang="fr-FR" sz="2000" dirty="0">
                <a:solidFill>
                  <a:schemeClr val="accent2">
                    <a:lumMod val="75000"/>
                  </a:schemeClr>
                </a:solidFill>
              </a:rPr>
              <a:t>" </a:t>
            </a:r>
            <a:r>
              <a:rPr lang="fr-FR" sz="2000" dirty="0" err="1">
                <a:solidFill>
                  <a:schemeClr val="accent2">
                    <a:lumMod val="75000"/>
                  </a:schemeClr>
                </a:solidFill>
              </a:rPr>
              <a:t>can</a:t>
            </a:r>
            <a:r>
              <a:rPr lang="fr-FR" sz="2000" dirty="0">
                <a:solidFill>
                  <a:schemeClr val="accent2">
                    <a:lumMod val="75000"/>
                  </a:schemeClr>
                </a:solidFill>
              </a:rPr>
              <a:t> </a:t>
            </a:r>
            <a:r>
              <a:rPr lang="fr-FR" sz="2000" dirty="0" err="1">
                <a:solidFill>
                  <a:schemeClr val="accent2">
                    <a:lumMod val="75000"/>
                  </a:schemeClr>
                </a:solidFill>
              </a:rPr>
              <a:t>be</a:t>
            </a:r>
            <a:r>
              <a:rPr lang="fr-FR" sz="2000" dirty="0">
                <a:solidFill>
                  <a:schemeClr val="accent2">
                    <a:lumMod val="75000"/>
                  </a:schemeClr>
                </a:solidFill>
              </a:rPr>
              <a:t> </a:t>
            </a:r>
            <a:r>
              <a:rPr lang="fr-FR" sz="2000" dirty="0" err="1">
                <a:solidFill>
                  <a:schemeClr val="accent2">
                    <a:lumMod val="75000"/>
                  </a:schemeClr>
                </a:solidFill>
              </a:rPr>
              <a:t>used</a:t>
            </a:r>
            <a:r>
              <a:rPr lang="fr-FR" sz="2000" dirty="0">
                <a:solidFill>
                  <a:schemeClr val="accent2">
                    <a:lumMod val="75000"/>
                  </a:schemeClr>
                </a:solidFill>
              </a:rPr>
              <a:t> by </a:t>
            </a:r>
            <a:r>
              <a:rPr lang="fr-FR" sz="2000" dirty="0" err="1">
                <a:solidFill>
                  <a:schemeClr val="accent2">
                    <a:lumMod val="75000"/>
                  </a:schemeClr>
                </a:solidFill>
              </a:rPr>
              <a:t>delegates</a:t>
            </a:r>
            <a:r>
              <a:rPr lang="fr-FR" sz="2000" dirty="0">
                <a:solidFill>
                  <a:schemeClr val="accent2">
                    <a:lumMod val="75000"/>
                  </a:schemeClr>
                </a:solidFill>
              </a:rPr>
              <a:t> </a:t>
            </a:r>
            <a:r>
              <a:rPr lang="fr-FR" sz="2000" dirty="0" err="1">
                <a:solidFill>
                  <a:schemeClr val="accent2">
                    <a:lumMod val="75000"/>
                  </a:schemeClr>
                </a:solidFill>
              </a:rPr>
              <a:t>without</a:t>
            </a:r>
            <a:r>
              <a:rPr lang="fr-FR" sz="2000" dirty="0">
                <a:solidFill>
                  <a:schemeClr val="accent2">
                    <a:lumMod val="75000"/>
                  </a:schemeClr>
                </a:solidFill>
              </a:rPr>
              <a:t> FTP.</a:t>
            </a:r>
          </a:p>
          <a:p>
            <a:pPr lvl="1"/>
            <a:r>
              <a:rPr lang="fr-FR" sz="1800" dirty="0">
                <a:solidFill>
                  <a:schemeClr val="accent2">
                    <a:lumMod val="75000"/>
                  </a:schemeClr>
                </a:solidFill>
              </a:rPr>
              <a:t>On the web, </a:t>
            </a:r>
            <a:r>
              <a:rPr lang="fr-FR" sz="1800" dirty="0" err="1">
                <a:solidFill>
                  <a:schemeClr val="accent2">
                    <a:lumMod val="75000"/>
                  </a:schemeClr>
                </a:solidFill>
              </a:rPr>
              <a:t>it</a:t>
            </a:r>
            <a:r>
              <a:rPr lang="fr-FR" sz="1800" dirty="0">
                <a:solidFill>
                  <a:schemeClr val="accent2">
                    <a:lumMod val="75000"/>
                  </a:schemeClr>
                </a:solidFill>
              </a:rPr>
              <a:t> </a:t>
            </a:r>
            <a:r>
              <a:rPr lang="fr-FR" sz="1800" dirty="0" err="1">
                <a:solidFill>
                  <a:schemeClr val="accent2">
                    <a:lumMod val="75000"/>
                  </a:schemeClr>
                </a:solidFill>
              </a:rPr>
              <a:t>is</a:t>
            </a:r>
            <a:r>
              <a:rPr lang="fr-FR" sz="1800" dirty="0">
                <a:solidFill>
                  <a:schemeClr val="accent2">
                    <a:lumMod val="75000"/>
                  </a:schemeClr>
                </a:solidFill>
              </a:rPr>
              <a:t> possible to log in (</a:t>
            </a:r>
            <a:r>
              <a:rPr lang="fr-FR" sz="1800" dirty="0" err="1">
                <a:solidFill>
                  <a:schemeClr val="accent2">
                    <a:lumMod val="75000"/>
                  </a:schemeClr>
                </a:solidFill>
              </a:rPr>
              <a:t>using</a:t>
            </a:r>
            <a:r>
              <a:rPr lang="fr-FR" sz="1800" dirty="0">
                <a:solidFill>
                  <a:schemeClr val="accent2">
                    <a:lumMod val="75000"/>
                  </a:schemeClr>
                </a:solidFill>
              </a:rPr>
              <a:t> EOL </a:t>
            </a:r>
            <a:r>
              <a:rPr lang="fr-FR" sz="1800" dirty="0" err="1">
                <a:solidFill>
                  <a:schemeClr val="accent2">
                    <a:lumMod val="75000"/>
                  </a:schemeClr>
                </a:solidFill>
              </a:rPr>
              <a:t>account</a:t>
            </a:r>
            <a:r>
              <a:rPr lang="fr-FR" sz="1800" dirty="0">
                <a:solidFill>
                  <a:schemeClr val="accent2">
                    <a:lumMod val="75000"/>
                  </a:schemeClr>
                </a:solidFill>
              </a:rPr>
              <a:t>) and </a:t>
            </a:r>
            <a:r>
              <a:rPr lang="fr-FR" sz="1800" err="1">
                <a:solidFill>
                  <a:schemeClr val="accent2">
                    <a:lumMod val="75000"/>
                  </a:schemeClr>
                </a:solidFill>
              </a:rPr>
              <a:t>then</a:t>
            </a:r>
            <a:r>
              <a:rPr lang="fr-FR" sz="1800">
                <a:solidFill>
                  <a:schemeClr val="accent2">
                    <a:lumMod val="75000"/>
                  </a:schemeClr>
                </a:solidFill>
              </a:rPr>
              <a:t> upload </a:t>
            </a:r>
            <a:r>
              <a:rPr lang="fr-FR" sz="1800" dirty="0">
                <a:solidFill>
                  <a:schemeClr val="accent2">
                    <a:lumMod val="75000"/>
                  </a:schemeClr>
                </a:solidFill>
              </a:rPr>
              <a:t>documents</a:t>
            </a:r>
            <a:br>
              <a:rPr lang="en-GB" sz="1800" dirty="0">
                <a:solidFill>
                  <a:schemeClr val="accent2">
                    <a:lumMod val="75000"/>
                  </a:schemeClr>
                </a:solidFill>
              </a:rPr>
            </a:br>
            <a:endParaRPr lang="fr-FR" sz="1800" dirty="0">
              <a:solidFill>
                <a:schemeClr val="accent2">
                  <a:lumMod val="75000"/>
                </a:schemeClr>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38060</TotalTime>
  <Words>1812</Words>
  <Application>Microsoft Office PowerPoint</Application>
  <PresentationFormat>Widescreen</PresentationFormat>
  <Paragraphs>197</Paragraphs>
  <Slides>16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Arial </vt:lpstr>
      <vt:lpstr>Calibri</vt:lpstr>
      <vt:lpstr>Calibri Light</vt:lpstr>
      <vt:lpstr>Times New Roman</vt:lpstr>
      <vt:lpstr>Office Theme</vt:lpstr>
      <vt:lpstr>CT#107 Guidance</vt:lpstr>
      <vt:lpstr>TSG CT Officials</vt:lpstr>
      <vt:lpstr>General Information</vt:lpstr>
      <vt:lpstr>Registration and Voting Rights</vt:lpstr>
      <vt:lpstr>CT elections</vt:lpstr>
      <vt:lpstr>Technical Meeting</vt:lpstr>
      <vt:lpstr>Full Agenda</vt:lpstr>
      <vt:lpstr>Working directories </vt:lpstr>
      <vt:lpstr>Tdoc # allocation during the meeting</vt:lpstr>
      <vt:lpstr>Handling of files in Inbox/Drafts folder</vt:lpstr>
      <vt:lpstr>Deadlines (!)</vt:lpstr>
      <vt:lpstr>Approval process</vt:lpstr>
      <vt:lpstr>Proposed email subject headers</vt:lpstr>
      <vt:lpstr>Microsoft Teams Meeting sessions</vt:lpstr>
      <vt:lpstr>Microsoft Teams remote participation meeting tips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992</cp:revision>
  <dcterms:created xsi:type="dcterms:W3CDTF">2010-02-05T13:52:04Z</dcterms:created>
  <dcterms:modified xsi:type="dcterms:W3CDTF">2025-02-24T09:47:03Z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2022-05-17T12:45:53Z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44daa5e0-adcb-4580-9cfd-07d43960c341</vt:lpwstr>
  </property>
  <property fmtid="{D5CDD505-2E9C-101B-9397-08002B2CF9AE}" pid="8" name="MSIP_Label_07222825-62ea-40f3-96b5-5375c07996e2_ContentBits">
    <vt:lpwstr>0</vt:lpwstr>
  </property>
  <property fmtid="{D5CDD505-2E9C-101B-9397-08002B2CF9AE}" pid="9" name="_2015_ms_pID_725343">
    <vt:lpwstr>(3)v1WR5p1+WdwYnpmi5hJvN/jrjQdH/uMNRGozy3Mi41PgJT3Q50aWjIIAy+qwEMsTismyBi1n
cstyqoOlBbKT2Fw5j9yKOSB2Td21DqOzgSUAG4FofK5wK69Miu91ldIaGR9VMi7eFYuV8Kcc
MYycmueYYJ4Cu+WLFB/61FBcPk/lycCSXS3aPhWMyzefEh99MCYC8Lsi662fzGiWtW0p+zKA
SB1pPIM6Fp/wPFXjWo</vt:lpwstr>
  </property>
  <property fmtid="{D5CDD505-2E9C-101B-9397-08002B2CF9AE}" pid="10" name="_2015_ms_pID_7253431">
    <vt:lpwstr>kG53ucNWSZXuwv+dPNLjqqWX23QLZU9WMLVdVh1sDcZ3vlWkpj+bv4
9KTb/QIgPNbwltZsdR0GpDfoK5duJ1W7FhIskRMG2TvmFnszBOMuCX06OCuDtICc4oI/MmJ/
beZJLUPlOuWVVEPmgLjURiXS1jU0LnHuIecVwQHLJV9KcZTqL3BA8OWIALSrJRbpgYbx9yep
eB+0YbgZppVMbon166DXTtfB4mVzzi+r/kSG</vt:lpwstr>
  </property>
  <property fmtid="{D5CDD505-2E9C-101B-9397-08002B2CF9AE}" pid="11" name="_2015_ms_pID_7253432">
    <vt:lpwstr>Wg==</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1724626262</vt:lpwstr>
  </property>
</Properties>
</file>