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8"/>
  </p:notesMasterIdLst>
  <p:handoutMasterIdLst>
    <p:handoutMasterId r:id="rId29"/>
  </p:handoutMasterIdLst>
  <p:sldIdLst>
    <p:sldId id="341" r:id="rId2"/>
    <p:sldId id="444" r:id="rId3"/>
    <p:sldId id="366" r:id="rId4"/>
    <p:sldId id="405" r:id="rId5"/>
    <p:sldId id="445" r:id="rId6"/>
    <p:sldId id="480" r:id="rId7"/>
    <p:sldId id="476" r:id="rId8"/>
    <p:sldId id="522" r:id="rId9"/>
    <p:sldId id="492" r:id="rId10"/>
    <p:sldId id="514" r:id="rId11"/>
    <p:sldId id="458" r:id="rId12"/>
    <p:sldId id="441" r:id="rId13"/>
    <p:sldId id="521" r:id="rId14"/>
    <p:sldId id="511" r:id="rId15"/>
    <p:sldId id="475" r:id="rId16"/>
    <p:sldId id="373" r:id="rId17"/>
    <p:sldId id="374" r:id="rId18"/>
    <p:sldId id="375" r:id="rId19"/>
    <p:sldId id="365" r:id="rId20"/>
    <p:sldId id="376" r:id="rId21"/>
    <p:sldId id="505" r:id="rId22"/>
    <p:sldId id="526" r:id="rId23"/>
    <p:sldId id="523" r:id="rId24"/>
    <p:sldId id="524" r:id="rId25"/>
    <p:sldId id="527" r:id="rId26"/>
    <p:sldId id="379"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li Yan" initials="C3" lastIdx="1" clrIdx="0">
    <p:extLst>
      <p:ext uri="{19B8F6BF-5375-455C-9EA6-DF929625EA0E}">
        <p15:presenceInfo xmlns:p15="http://schemas.microsoft.com/office/powerpoint/2012/main" userId="Yali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84" autoAdjust="0"/>
    <p:restoredTop sz="86410" autoAdjust="0"/>
  </p:normalViewPr>
  <p:slideViewPr>
    <p:cSldViewPr snapToGrid="0">
      <p:cViewPr varScale="1">
        <p:scale>
          <a:sx n="104" d="100"/>
          <a:sy n="104" d="100"/>
        </p:scale>
        <p:origin x="115" y="14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354" y="1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918860623796617E-2"/>
          <c:y val="0.13873908731373438"/>
          <c:w val="0.91654399220476057"/>
          <c:h val="0.60579838620807869"/>
        </c:manualLayout>
      </c:layout>
      <c:barChart>
        <c:barDir val="col"/>
        <c:grouping val="clustered"/>
        <c:varyColors val="0"/>
        <c:ser>
          <c:idx val="0"/>
          <c:order val="0"/>
          <c:tx>
            <c:strRef>
              <c:f>Sheet1!$B$1</c:f>
              <c:strCache>
                <c:ptCount val="1"/>
                <c:pt idx="0">
                  <c:v>Rel-15</c:v>
                </c:pt>
              </c:strCache>
            </c:strRef>
          </c:tx>
          <c:spPr>
            <a:solidFill>
              <a:schemeClr val="accent1"/>
            </a:solidFill>
            <a:ln>
              <a:noFill/>
            </a:ln>
            <a:effectLst/>
          </c:spPr>
          <c:invertIfNegative val="0"/>
          <c:cat>
            <c:strRef>
              <c:f>Sheet1!$A$2:$A$9</c:f>
              <c:strCache>
                <c:ptCount val="8"/>
                <c:pt idx="0">
                  <c:v>CT#99</c:v>
                </c:pt>
                <c:pt idx="1">
                  <c:v>CT#100</c:v>
                </c:pt>
                <c:pt idx="2">
                  <c:v>CT#101</c:v>
                </c:pt>
                <c:pt idx="3">
                  <c:v>CT#102</c:v>
                </c:pt>
                <c:pt idx="4">
                  <c:v>CT#103</c:v>
                </c:pt>
                <c:pt idx="5">
                  <c:v>CT#104</c:v>
                </c:pt>
                <c:pt idx="6">
                  <c:v>CT#105</c:v>
                </c:pt>
                <c:pt idx="7">
                  <c:v>CT#106</c:v>
                </c:pt>
              </c:strCache>
            </c:strRef>
          </c:cat>
          <c:val>
            <c:numRef>
              <c:f>Sheet1!$B$2:$B$9</c:f>
              <c:numCache>
                <c:formatCode>General</c:formatCode>
                <c:ptCount val="8"/>
                <c:pt idx="0">
                  <c:v>5</c:v>
                </c:pt>
                <c:pt idx="1">
                  <c:v>1</c:v>
                </c:pt>
                <c:pt idx="2">
                  <c:v>0</c:v>
                </c:pt>
                <c:pt idx="3">
                  <c:v>2</c:v>
                </c:pt>
                <c:pt idx="4">
                  <c:v>0</c:v>
                </c:pt>
                <c:pt idx="5">
                  <c:v>1</c:v>
                </c:pt>
                <c:pt idx="6">
                  <c:v>2</c:v>
                </c:pt>
                <c:pt idx="7">
                  <c:v>1</c:v>
                </c:pt>
              </c:numCache>
            </c:numRef>
          </c:val>
          <c:extLst>
            <c:ext xmlns:c16="http://schemas.microsoft.com/office/drawing/2014/chart" uri="{C3380CC4-5D6E-409C-BE32-E72D297353CC}">
              <c16:uniqueId val="{00000000-4874-49BF-9316-52FE78F22FDC}"/>
            </c:ext>
          </c:extLst>
        </c:ser>
        <c:ser>
          <c:idx val="1"/>
          <c:order val="1"/>
          <c:tx>
            <c:strRef>
              <c:f>Sheet1!$C$1</c:f>
              <c:strCache>
                <c:ptCount val="1"/>
                <c:pt idx="0">
                  <c:v>Rel-16</c:v>
                </c:pt>
              </c:strCache>
            </c:strRef>
          </c:tx>
          <c:spPr>
            <a:solidFill>
              <a:schemeClr val="accent2"/>
            </a:solidFill>
            <a:ln>
              <a:noFill/>
            </a:ln>
            <a:effectLst/>
          </c:spPr>
          <c:invertIfNegative val="0"/>
          <c:cat>
            <c:strRef>
              <c:f>Sheet1!$A$2:$A$9</c:f>
              <c:strCache>
                <c:ptCount val="8"/>
                <c:pt idx="0">
                  <c:v>CT#99</c:v>
                </c:pt>
                <c:pt idx="1">
                  <c:v>CT#100</c:v>
                </c:pt>
                <c:pt idx="2">
                  <c:v>CT#101</c:v>
                </c:pt>
                <c:pt idx="3">
                  <c:v>CT#102</c:v>
                </c:pt>
                <c:pt idx="4">
                  <c:v>CT#103</c:v>
                </c:pt>
                <c:pt idx="5">
                  <c:v>CT#104</c:v>
                </c:pt>
                <c:pt idx="6">
                  <c:v>CT#105</c:v>
                </c:pt>
                <c:pt idx="7">
                  <c:v>CT#106</c:v>
                </c:pt>
              </c:strCache>
            </c:strRef>
          </c:cat>
          <c:val>
            <c:numRef>
              <c:f>Sheet1!$C$2:$C$9</c:f>
              <c:numCache>
                <c:formatCode>General</c:formatCode>
                <c:ptCount val="8"/>
                <c:pt idx="0">
                  <c:v>8</c:v>
                </c:pt>
                <c:pt idx="1">
                  <c:v>6</c:v>
                </c:pt>
                <c:pt idx="2">
                  <c:v>1</c:v>
                </c:pt>
                <c:pt idx="3">
                  <c:v>1</c:v>
                </c:pt>
                <c:pt idx="4">
                  <c:v>7</c:v>
                </c:pt>
                <c:pt idx="5">
                  <c:v>3</c:v>
                </c:pt>
                <c:pt idx="6">
                  <c:v>2</c:v>
                </c:pt>
                <c:pt idx="7">
                  <c:v>2</c:v>
                </c:pt>
              </c:numCache>
            </c:numRef>
          </c:val>
          <c:extLst>
            <c:ext xmlns:c16="http://schemas.microsoft.com/office/drawing/2014/chart" uri="{C3380CC4-5D6E-409C-BE32-E72D297353CC}">
              <c16:uniqueId val="{00000001-4874-49BF-9316-52FE78F22FDC}"/>
            </c:ext>
          </c:extLst>
        </c:ser>
        <c:ser>
          <c:idx val="2"/>
          <c:order val="2"/>
          <c:tx>
            <c:strRef>
              <c:f>Sheet1!$D$1</c:f>
              <c:strCache>
                <c:ptCount val="1"/>
                <c:pt idx="0">
                  <c:v>Rel-17</c:v>
                </c:pt>
              </c:strCache>
            </c:strRef>
          </c:tx>
          <c:spPr>
            <a:solidFill>
              <a:schemeClr val="accent3"/>
            </a:solidFill>
            <a:ln>
              <a:noFill/>
            </a:ln>
            <a:effectLst/>
          </c:spPr>
          <c:invertIfNegative val="0"/>
          <c:cat>
            <c:strRef>
              <c:f>Sheet1!$A$2:$A$9</c:f>
              <c:strCache>
                <c:ptCount val="8"/>
                <c:pt idx="0">
                  <c:v>CT#99</c:v>
                </c:pt>
                <c:pt idx="1">
                  <c:v>CT#100</c:v>
                </c:pt>
                <c:pt idx="2">
                  <c:v>CT#101</c:v>
                </c:pt>
                <c:pt idx="3">
                  <c:v>CT#102</c:v>
                </c:pt>
                <c:pt idx="4">
                  <c:v>CT#103</c:v>
                </c:pt>
                <c:pt idx="5">
                  <c:v>CT#104</c:v>
                </c:pt>
                <c:pt idx="6">
                  <c:v>CT#105</c:v>
                </c:pt>
                <c:pt idx="7">
                  <c:v>CT#106</c:v>
                </c:pt>
              </c:strCache>
            </c:strRef>
          </c:cat>
          <c:val>
            <c:numRef>
              <c:f>Sheet1!$D$2:$D$9</c:f>
              <c:numCache>
                <c:formatCode>General</c:formatCode>
                <c:ptCount val="8"/>
                <c:pt idx="0">
                  <c:v>53</c:v>
                </c:pt>
                <c:pt idx="1">
                  <c:v>25</c:v>
                </c:pt>
                <c:pt idx="2">
                  <c:v>15</c:v>
                </c:pt>
                <c:pt idx="3">
                  <c:v>17</c:v>
                </c:pt>
                <c:pt idx="4">
                  <c:v>4</c:v>
                </c:pt>
                <c:pt idx="5">
                  <c:v>23</c:v>
                </c:pt>
                <c:pt idx="6">
                  <c:v>13</c:v>
                </c:pt>
                <c:pt idx="7">
                  <c:v>7</c:v>
                </c:pt>
              </c:numCache>
            </c:numRef>
          </c:val>
          <c:extLst>
            <c:ext xmlns:c16="http://schemas.microsoft.com/office/drawing/2014/chart" uri="{C3380CC4-5D6E-409C-BE32-E72D297353CC}">
              <c16:uniqueId val="{00000002-4874-49BF-9316-52FE78F22FDC}"/>
            </c:ext>
          </c:extLst>
        </c:ser>
        <c:dLbls>
          <c:showLegendKey val="0"/>
          <c:showVal val="0"/>
          <c:showCatName val="0"/>
          <c:showSerName val="0"/>
          <c:showPercent val="0"/>
          <c:showBubbleSize val="0"/>
        </c:dLbls>
        <c:gapWidth val="219"/>
        <c:overlap val="-27"/>
        <c:axId val="1240931823"/>
        <c:axId val="985109727"/>
      </c:barChart>
      <c:catAx>
        <c:axId val="1240931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85109727"/>
        <c:crosses val="autoZero"/>
        <c:auto val="1"/>
        <c:lblAlgn val="ctr"/>
        <c:lblOffset val="100"/>
        <c:noMultiLvlLbl val="0"/>
      </c:catAx>
      <c:valAx>
        <c:axId val="9851097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40931823"/>
        <c:crosses val="autoZero"/>
        <c:crossBetween val="between"/>
      </c:valAx>
      <c:spPr>
        <a:noFill/>
        <a:ln>
          <a:noFill/>
        </a:ln>
        <a:effectLst/>
      </c:spPr>
    </c:plotArea>
    <c:legend>
      <c:legendPos val="b"/>
      <c:layout>
        <c:manualLayout>
          <c:xMode val="edge"/>
          <c:yMode val="edge"/>
          <c:x val="0.33105407544055926"/>
          <c:y val="0.88134221204421115"/>
          <c:w val="0.32559885975263991"/>
          <c:h val="0.118657625459532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#106</a:t>
            </a:r>
          </a:p>
          <a:p>
            <a:r>
              <a:rPr lang="en-US" altLang="zh-CN" sz="1200" b="1" kern="1200" dirty="0">
                <a:solidFill>
                  <a:schemeClr val="tx1"/>
                </a:solidFill>
                <a:effectLst/>
                <a:latin typeface="Arial" pitchFamily="34" charset="0"/>
                <a:ea typeface="+mn-ea"/>
                <a:cs typeface="Arial" pitchFamily="34" charset="0"/>
              </a:rPr>
              <a:t>Madrid</a:t>
            </a:r>
            <a:r>
              <a:rPr lang="en-GB" altLang="zh-CN" sz="1200" b="1" kern="1200" dirty="0">
                <a:solidFill>
                  <a:schemeClr val="tx1"/>
                </a:solidFill>
                <a:effectLst/>
                <a:latin typeface="Arial" pitchFamily="34" charset="0"/>
                <a:ea typeface="+mn-ea"/>
                <a:cs typeface="Arial" pitchFamily="34" charset="0"/>
              </a:rPr>
              <a:t>, Spain, 09</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 10</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December</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CP-243014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CT#106</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4702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553378247"/>
              </p:ext>
            </p:extLst>
          </p:nvPr>
        </p:nvGraphicFramePr>
        <p:xfrm>
          <a:off x="302745" y="1873228"/>
          <a:ext cx="11013394" cy="2705913"/>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0098">
                  <a:extLst>
                    <a:ext uri="{9D8B030D-6E8A-4147-A177-3AD203B41FA5}">
                      <a16:colId xmlns:a16="http://schemas.microsoft.com/office/drawing/2014/main" val="20003"/>
                    </a:ext>
                  </a:extLst>
                </a:gridCol>
                <a:gridCol w="661329">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1050020</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Multi-Access (ATSSS_Ph4)</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MASSS</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mn-ea"/>
                          <a:cs typeface="Arial" panose="020B0604020202020204" pitchFamily="34" charset="0"/>
                        </a:rPr>
                        <a:t>CP-243265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24933338"/>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rgbClr val="000000"/>
                          </a:solidFill>
                          <a:effectLst/>
                          <a:latin typeface="Arial" panose="020B0604020202020204" pitchFamily="34" charset="0"/>
                          <a:ea typeface="SimSun" panose="02010600030101010101" pitchFamily="2" charset="-122"/>
                          <a:cs typeface="+mn-cs"/>
                        </a:rPr>
                        <a:t>CT aspects of integration of satellite components in the 5G architecture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5GSAT_Ph3_APP</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Arial" panose="020B0604020202020204" pitchFamily="34" charset="0"/>
                        </a:rPr>
                        <a:t>CP-242103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052214144"/>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1050023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100" kern="1200" dirty="0">
                          <a:solidFill>
                            <a:srgbClr val="000000"/>
                          </a:solidFill>
                          <a:effectLst/>
                          <a:latin typeface="Arial" panose="020B0604020202020204" pitchFamily="34" charset="0"/>
                          <a:ea typeface="SimSun" panose="02010600030101010101" pitchFamily="2" charset="-122"/>
                          <a:cs typeface="+mn-cs"/>
                        </a:rPr>
                        <a:t>CT aspects of Proximity-based Services in 5GS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5G_ProSe_Ph3</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宋体" panose="02010600030101010101" pitchFamily="2" charset="-122"/>
                          <a:cs typeface="+mn-cs"/>
                        </a:rPr>
                        <a:t>CP-243266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1050017</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SEAL data delivery enabler for vertical applications Phase 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SEALDD_Ph2</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mn-ea"/>
                          <a:cs typeface="Arial" panose="020B0604020202020204" pitchFamily="34" charset="0"/>
                        </a:rPr>
                        <a:t>CP-243261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1050002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Architecture support of roaming value-added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TEI19_RVAS</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Arial" panose="020B0604020202020204" pitchFamily="34" charset="0"/>
                        </a:rPr>
                        <a:t>CP-242022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5913179"/>
                  </a:ext>
                </a:extLst>
              </a:tr>
              <a:tr h="201414">
                <a:tc>
                  <a:txBody>
                    <a:bodyPr/>
                    <a:lstStyle/>
                    <a:p>
                      <a:pPr marL="0" marR="0" algn="l" defTabSz="914400" rtl="0" eaLnBrk="1" latinLnBrk="0" hangingPunct="0">
                        <a:spcBef>
                          <a:spcPts val="0"/>
                        </a:spcBef>
                        <a:spcAft>
                          <a:spcPts val="900"/>
                        </a:spcAft>
                      </a:pPr>
                      <a:r>
                        <a:rPr lang="en-US" altLang="zh-CN" sz="1100" kern="1200" dirty="0">
                          <a:solidFill>
                            <a:srgbClr val="2A6EA8"/>
                          </a:solidFill>
                          <a:effectLst/>
                          <a:latin typeface="Arial" panose="020B0604020202020204" pitchFamily="34" charset="0"/>
                          <a:ea typeface="SimSun" panose="02010600030101010101" pitchFamily="2" charset="-122"/>
                          <a:cs typeface="+mn-cs"/>
                        </a:rPr>
                        <a:t>106002</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100" kern="1200" dirty="0">
                          <a:solidFill>
                            <a:srgbClr val="2A6EA8"/>
                          </a:solidFill>
                          <a:effectLst/>
                          <a:latin typeface="Arial" panose="020B0604020202020204" pitchFamily="34" charset="0"/>
                          <a:ea typeface="SimSun" panose="02010600030101010101" pitchFamily="2" charset="-122"/>
                          <a:cs typeface="+mn-cs"/>
                        </a:rPr>
                        <a:t>CT aspects of 5G NR </a:t>
                      </a:r>
                      <a:r>
                        <a:rPr lang="en-GB" sz="1100" kern="1200" dirty="0" err="1">
                          <a:solidFill>
                            <a:srgbClr val="2A6EA8"/>
                          </a:solidFill>
                          <a:effectLst/>
                          <a:latin typeface="Arial" panose="020B0604020202020204" pitchFamily="34" charset="0"/>
                          <a:ea typeface="SimSun" panose="02010600030101010101" pitchFamily="2" charset="-122"/>
                          <a:cs typeface="+mn-cs"/>
                        </a:rPr>
                        <a:t>Femto</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100" kern="1200" dirty="0">
                          <a:solidFill>
                            <a:srgbClr val="2A6EA8"/>
                          </a:solidFill>
                          <a:effectLst/>
                          <a:latin typeface="Arial" panose="020B0604020202020204" pitchFamily="34" charset="0"/>
                          <a:ea typeface="SimSun" panose="02010600030101010101" pitchFamily="2" charset="-122"/>
                          <a:cs typeface="+mn-cs"/>
                        </a:rPr>
                        <a:t>5G_Femto</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2A6EA8"/>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mn-ea"/>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2A6EA8"/>
                          </a:solidFill>
                          <a:effectLst/>
                          <a:latin typeface="Arial" panose="020B0604020202020204" pitchFamily="34" charset="0"/>
                          <a:ea typeface="+mn-ea"/>
                          <a:cs typeface="Arial" panose="020B0604020202020204" pitchFamily="34" charset="0"/>
                        </a:rPr>
                        <a:t>CP-243018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699085433"/>
                  </a:ext>
                </a:extLst>
              </a:tr>
              <a:tr h="201414">
                <a:tc>
                  <a:txBody>
                    <a:bodyPr/>
                    <a:lstStyle/>
                    <a:p>
                      <a:pPr marL="0" marR="0" algn="l" defTabSz="914400" rtl="0" eaLnBrk="1" latinLnBrk="0" hangingPunct="0">
                        <a:spcBef>
                          <a:spcPts val="0"/>
                        </a:spcBef>
                        <a:spcAft>
                          <a:spcPts val="900"/>
                        </a:spcAft>
                      </a:pP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100" kern="1200">
                          <a:solidFill>
                            <a:srgbClr val="2A6EA8"/>
                          </a:solidFill>
                          <a:effectLst/>
                          <a:latin typeface="Arial" panose="020B0604020202020204" pitchFamily="34" charset="0"/>
                          <a:ea typeface="SimSun" panose="02010600030101010101" pitchFamily="2" charset="-122"/>
                          <a:cs typeface="+mn-cs"/>
                        </a:rPr>
                        <a:t>CT aspects for enabling MSGin5G Service phase 3</a:t>
                      </a:r>
                      <a:endParaRPr lang="zh-CN" altLang="en-US" sz="1100" kern="120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100" kern="1200" dirty="0">
                          <a:solidFill>
                            <a:srgbClr val="2A6EA8"/>
                          </a:solidFill>
                          <a:effectLst/>
                          <a:latin typeface="Arial" panose="020B0604020202020204" pitchFamily="34" charset="0"/>
                          <a:ea typeface="SimSun" panose="02010600030101010101" pitchFamily="2" charset="-122"/>
                          <a:cs typeface="+mn-cs"/>
                        </a:rPr>
                        <a:t>5GMARCH_Ph3</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2A6EA8"/>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2A6EA8"/>
                          </a:solidFill>
                          <a:effectLst/>
                          <a:latin typeface="Arial" panose="020B0604020202020204" pitchFamily="34" charset="0"/>
                          <a:ea typeface="宋体" panose="02010600030101010101" pitchFamily="2" charset="-122"/>
                          <a:cs typeface="+mn-cs"/>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2A6EA8"/>
                          </a:solidFill>
                          <a:effectLst/>
                          <a:latin typeface="Arial" panose="020B0604020202020204" pitchFamily="34" charset="0"/>
                          <a:ea typeface="+mn-ea"/>
                          <a:cs typeface="Arial" panose="020B0604020202020204" pitchFamily="34" charset="0"/>
                        </a:rPr>
                        <a:t>CP-243258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56923213"/>
                  </a:ext>
                </a:extLst>
              </a:tr>
              <a:tr h="201414">
                <a:tc>
                  <a:txBody>
                    <a:bodyPr/>
                    <a:lstStyle/>
                    <a:p>
                      <a:pPr indent="18415" hangingPunct="0">
                        <a:spcAft>
                          <a:spcPts val="900"/>
                        </a:spcAft>
                      </a:pPr>
                      <a:r>
                        <a:rPr lang="en-GB" sz="1000" dirty="0">
                          <a:solidFill>
                            <a:srgbClr val="2A6EA8"/>
                          </a:solidFill>
                          <a:effectLst/>
                          <a:latin typeface="Arial" panose="020B0604020202020204" pitchFamily="34" charset="0"/>
                          <a:ea typeface="宋体" panose="02010600030101010101" pitchFamily="2" charset="-122"/>
                        </a:rPr>
                        <a:t>1050021</a:t>
                      </a:r>
                      <a:endParaRPr lang="zh-CN" sz="1000" dirty="0">
                        <a:solidFill>
                          <a:srgbClr val="2A6EA8"/>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100" kern="1200" dirty="0">
                          <a:solidFill>
                            <a:srgbClr val="2A6EA8"/>
                          </a:solidFill>
                          <a:effectLst/>
                          <a:latin typeface="Arial" panose="020B0604020202020204" pitchFamily="34" charset="0"/>
                          <a:ea typeface="SimSun" panose="02010600030101010101" pitchFamily="2" charset="-122"/>
                          <a:cs typeface="+mn-cs"/>
                        </a:rPr>
                        <a:t>CT aspects of </a:t>
                      </a:r>
                      <a:r>
                        <a:rPr lang="en-GB" sz="1100" kern="1200" dirty="0" err="1">
                          <a:solidFill>
                            <a:srgbClr val="2A6EA8"/>
                          </a:solidFill>
                          <a:effectLst/>
                          <a:latin typeface="Arial" panose="020B0604020202020204" pitchFamily="34" charset="0"/>
                          <a:ea typeface="SimSun" panose="02010600030101010101" pitchFamily="2" charset="-122"/>
                          <a:cs typeface="+mn-cs"/>
                        </a:rPr>
                        <a:t>ProSe</a:t>
                      </a:r>
                      <a:r>
                        <a:rPr lang="en-GB" sz="1100" kern="1200" dirty="0">
                          <a:solidFill>
                            <a:srgbClr val="2A6EA8"/>
                          </a:solidFill>
                          <a:effectLst/>
                          <a:latin typeface="Arial" panose="020B0604020202020204" pitchFamily="34" charset="0"/>
                          <a:ea typeface="SimSun" panose="02010600030101010101" pitchFamily="2" charset="-122"/>
                          <a:cs typeface="+mn-cs"/>
                        </a:rPr>
                        <a:t> support in NPN</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100" kern="1200" dirty="0">
                          <a:solidFill>
                            <a:srgbClr val="2A6EA8"/>
                          </a:solidFill>
                          <a:effectLst/>
                          <a:latin typeface="Arial" panose="020B0604020202020204" pitchFamily="34" charset="0"/>
                          <a:ea typeface="SimSun" panose="02010600030101010101" pitchFamily="2" charset="-122"/>
                          <a:cs typeface="+mn-cs"/>
                        </a:rPr>
                        <a:t>TEI19_ProSe_NPN</a:t>
                      </a:r>
                      <a:endParaRPr lang="zh-CN" altLang="en-US" sz="11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2A6EA8"/>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mn-ea"/>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mn-ea"/>
                          <a:cs typeface="+mn-cs"/>
                        </a:rPr>
                        <a:t>CP-243264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46149767"/>
                  </a:ext>
                </a:extLst>
              </a:tr>
            </a:tbl>
          </a:graphicData>
        </a:graphic>
      </p:graphicFrame>
    </p:spTree>
    <p:extLst>
      <p:ext uri="{BB962C8B-B14F-4D97-AF65-F5344CB8AC3E}">
        <p14:creationId xmlns:p14="http://schemas.microsoft.com/office/powerpoint/2010/main" val="22024072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41375" y="1788974"/>
            <a:ext cx="11535211" cy="4539712"/>
          </a:xfrm>
        </p:spPr>
        <p:txBody>
          <a:bodyPr/>
          <a:lstStyle/>
          <a:p>
            <a:r>
              <a:rPr lang="es-ES" altLang="zh-CN" sz="2400" dirty="0"/>
              <a:t>Normative work for Release 19 process well and </a:t>
            </a:r>
            <a:r>
              <a:rPr lang="en-US" altLang="zh-CN" sz="2400" dirty="0"/>
              <a:t>sequentially in the group</a:t>
            </a:r>
            <a:r>
              <a:rPr lang="es-ES" altLang="zh-CN" sz="2400" dirty="0"/>
              <a:t>. </a:t>
            </a:r>
          </a:p>
          <a:p>
            <a:r>
              <a:rPr lang="es-ES" altLang="zh-CN" sz="2400" dirty="0"/>
              <a:t>Agreement or endorsement of new/revised Rel-19 WIDs: </a:t>
            </a:r>
          </a:p>
          <a:p>
            <a:pPr lvl="1"/>
            <a:r>
              <a:rPr lang="es-ES" altLang="zh-CN" sz="2000" dirty="0"/>
              <a:t>5 new WIDs (i.e. </a:t>
            </a:r>
            <a:r>
              <a:rPr lang="en-GB" altLang="zh-CN" sz="2000" dirty="0"/>
              <a:t>5GSAT_Ph3_App</a:t>
            </a:r>
            <a:r>
              <a:rPr lang="es-ES" altLang="zh-CN" sz="2000" dirty="0"/>
              <a:t>, </a:t>
            </a:r>
            <a:r>
              <a:rPr lang="en-GB" altLang="zh-CN" sz="2000" dirty="0"/>
              <a:t>XRM_Ph2_App</a:t>
            </a:r>
            <a:r>
              <a:rPr lang="es-ES" altLang="zh-CN" sz="2000" dirty="0"/>
              <a:t>, </a:t>
            </a:r>
            <a:r>
              <a:rPr lang="en-GB" altLang="zh-CN" sz="2000" dirty="0"/>
              <a:t>UEP19</a:t>
            </a:r>
            <a:r>
              <a:rPr lang="en-US" altLang="zh-CN" sz="2000" dirty="0"/>
              <a:t>,</a:t>
            </a:r>
            <a:r>
              <a:rPr lang="en-GB" altLang="zh-CN" sz="2000" dirty="0"/>
              <a:t> CAPIF_Ph3</a:t>
            </a:r>
            <a:r>
              <a:rPr lang="en-US" altLang="zh-CN" sz="2000" dirty="0"/>
              <a:t> and </a:t>
            </a:r>
            <a:r>
              <a:rPr lang="en-GB" altLang="zh-CN" sz="2000" dirty="0"/>
              <a:t>XRM_Ph2</a:t>
            </a:r>
            <a:r>
              <a:rPr lang="es-ES" altLang="zh-CN" sz="2000" dirty="0"/>
              <a:t>) are agreed;</a:t>
            </a:r>
          </a:p>
          <a:p>
            <a:pPr lvl="1"/>
            <a:r>
              <a:rPr lang="es-ES" altLang="zh-CN" sz="2000" dirty="0"/>
              <a:t>6 revised WIDs (i.e. </a:t>
            </a:r>
            <a:r>
              <a:rPr lang="en-US" altLang="zh-CN" sz="2000" dirty="0"/>
              <a:t>TEI19_IP_SP_EXP,</a:t>
            </a:r>
            <a:r>
              <a:rPr lang="zh-CN" altLang="en-US" sz="2000" dirty="0"/>
              <a:t> </a:t>
            </a:r>
            <a:r>
              <a:rPr lang="en-GB" altLang="zh-CN" sz="2000" dirty="0"/>
              <a:t>UAS_Ph3</a:t>
            </a:r>
            <a:r>
              <a:rPr lang="en-US" altLang="zh-CN" sz="2000" dirty="0"/>
              <a:t>, </a:t>
            </a:r>
            <a:r>
              <a:rPr lang="en-GB" altLang="zh-CN" sz="2000" dirty="0"/>
              <a:t>eNetAE19</a:t>
            </a:r>
            <a:r>
              <a:rPr lang="en-US" altLang="zh-CN" sz="2000" dirty="0"/>
              <a:t>, </a:t>
            </a:r>
            <a:r>
              <a:rPr lang="en-GB" altLang="zh-CN" sz="2000" dirty="0"/>
              <a:t>NBI19</a:t>
            </a:r>
            <a:r>
              <a:rPr lang="en-US" altLang="zh-CN" sz="2000" dirty="0"/>
              <a:t>, TEI19_QME and </a:t>
            </a:r>
            <a:r>
              <a:rPr lang="en-GB" altLang="zh-CN" sz="2000" dirty="0" err="1"/>
              <a:t>Metaverse_App</a:t>
            </a:r>
            <a:r>
              <a:rPr lang="es-ES" altLang="zh-CN" sz="2000" dirty="0"/>
              <a:t>) are agreed. Wherein, the Metaverse_App WID is agreed to change the leading WG to be CT3.</a:t>
            </a:r>
          </a:p>
          <a:p>
            <a:pPr lvl="1"/>
            <a:r>
              <a:rPr lang="es-ES" altLang="zh-CN" sz="2000" dirty="0"/>
              <a:t>2 new WIDs (i.e. </a:t>
            </a:r>
            <a:r>
              <a:rPr lang="en-GB" altLang="zh-CN" sz="2000" dirty="0"/>
              <a:t>5G_Femto</a:t>
            </a:r>
            <a:r>
              <a:rPr lang="es-ES" altLang="zh-CN" sz="2000" dirty="0"/>
              <a:t>, </a:t>
            </a:r>
            <a:r>
              <a:rPr lang="en-GB" altLang="zh-CN" sz="2000" dirty="0"/>
              <a:t>5GMARCH_Ph3</a:t>
            </a:r>
            <a:r>
              <a:rPr lang="es-ES" altLang="zh-CN" sz="2000" dirty="0"/>
              <a:t>) and 7 revised WIDs (i.e. </a:t>
            </a:r>
            <a:r>
              <a:rPr lang="en-GB" altLang="zh-CN" sz="2000" dirty="0" err="1"/>
              <a:t>AIML_App</a:t>
            </a:r>
            <a:r>
              <a:rPr lang="en-US" altLang="zh-CN" sz="2000" dirty="0"/>
              <a:t>, </a:t>
            </a:r>
            <a:r>
              <a:rPr lang="en-GB" altLang="zh-CN" sz="2000" dirty="0"/>
              <a:t>SEALDD_Ph2</a:t>
            </a:r>
            <a:r>
              <a:rPr lang="en-US" altLang="zh-CN" sz="2000" dirty="0"/>
              <a:t>, eEDGE_5GC_Ph3, MPS4msg, 5G_ProSe_Ph3, TEI19_ProSe_NPN and MASSS</a:t>
            </a:r>
            <a:r>
              <a:rPr lang="es-ES" altLang="zh-CN" sz="2000" dirty="0"/>
              <a:t>) are endorsed;</a:t>
            </a:r>
          </a:p>
          <a:p>
            <a:r>
              <a:rPr lang="es-ES" altLang="zh-CN" sz="2400" dirty="0"/>
              <a:t>One new TS under </a:t>
            </a:r>
            <a:r>
              <a:rPr lang="en-GB" altLang="zh-CN" sz="2400" dirty="0" err="1"/>
              <a:t>AIML_App</a:t>
            </a:r>
            <a:r>
              <a:rPr lang="en-GB" altLang="zh-CN" sz="2400" dirty="0"/>
              <a:t> WI and one new TS under </a:t>
            </a:r>
            <a:r>
              <a:rPr lang="en-US" altLang="zh-CN" sz="2400" dirty="0" err="1"/>
              <a:t>Metaverse_App</a:t>
            </a:r>
            <a:r>
              <a:rPr lang="en-US" altLang="zh-CN" sz="2400" dirty="0"/>
              <a:t> WI</a:t>
            </a:r>
            <a:r>
              <a:rPr lang="en-GB" altLang="zh-CN" sz="2400" dirty="0"/>
              <a:t> </a:t>
            </a:r>
            <a:r>
              <a:rPr lang="es-ES" altLang="zh-CN" sz="2400" dirty="0"/>
              <a:t>are required.</a:t>
            </a:r>
          </a:p>
          <a:p>
            <a:r>
              <a:rPr lang="es-ES" altLang="zh-CN" sz="2400" dirty="0"/>
              <a:t>A joint session between CT3 and CT1 was held on Metaverse_App about </a:t>
            </a:r>
            <a:r>
              <a:rPr lang="en-US" altLang="zh-CN" sz="2400" dirty="0"/>
              <a:t>implementation of spatial anchor, spatial map and digital asset services</a:t>
            </a:r>
            <a:r>
              <a:rPr lang="es-ES" altLang="zh-CN" sz="2400" dirty="0"/>
              <a:t>. Few conclusions are made and CT3 will initiate some work in following meetings.</a:t>
            </a:r>
          </a:p>
          <a:p>
            <a:r>
              <a:rPr lang="es-ES" altLang="zh-CN" sz="2400" dirty="0"/>
              <a:t>346 agreed Cat-F/B CRs.</a:t>
            </a:r>
          </a:p>
        </p:txBody>
      </p:sp>
    </p:spTree>
    <p:extLst>
      <p:ext uri="{BB962C8B-B14F-4D97-AF65-F5344CB8AC3E}">
        <p14:creationId xmlns:p14="http://schemas.microsoft.com/office/powerpoint/2010/main" val="61156365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1854877"/>
            <a:ext cx="11183176" cy="4539712"/>
          </a:xfrm>
        </p:spPr>
        <p:txBody>
          <a:bodyPr/>
          <a:lstStyle/>
          <a:p>
            <a:r>
              <a:rPr lang="en-US" altLang="zh-CN" sz="2400" dirty="0"/>
              <a:t>Various essential corrections on misalignments between </a:t>
            </a:r>
            <a:r>
              <a:rPr lang="en-US" altLang="zh-CN" sz="2400" dirty="0" err="1"/>
              <a:t>OpenAPI</a:t>
            </a:r>
            <a:r>
              <a:rPr lang="en-US" altLang="zh-CN" sz="2400" dirty="0"/>
              <a:t> and main body, or incorrect functionalities.</a:t>
            </a:r>
          </a:p>
          <a:p>
            <a:r>
              <a:rPr lang="en-US" altLang="zh-CN" sz="2400" dirty="0"/>
              <a:t>Definition of missing functionalities, e.g. , </a:t>
            </a:r>
            <a:r>
              <a:rPr lang="en-GB" altLang="zh-CN" sz="2400" dirty="0"/>
              <a:t>support for sending H-PCF URI and H-PCF Set Id during UE policy Association Creation.</a:t>
            </a:r>
          </a:p>
          <a:p>
            <a:r>
              <a:rPr lang="es-ES" altLang="zh-CN" sz="2400" dirty="0"/>
              <a:t>Some flexibility in the specification of functionality for specific cases to avoid Non-Backward Compatible solutions.</a:t>
            </a:r>
          </a:p>
          <a:p>
            <a:r>
              <a:rPr lang="es-ES" altLang="zh-CN" sz="2400" dirty="0"/>
              <a:t>One LS under UPEAS WI, about </a:t>
            </a:r>
            <a:r>
              <a:rPr lang="en-GB" altLang="zh-CN" sz="2400" dirty="0"/>
              <a:t>handling of </a:t>
            </a:r>
            <a:r>
              <a:rPr lang="en-GB" altLang="zh-CN" sz="2400" dirty="0" err="1"/>
              <a:t>Nsmf</a:t>
            </a:r>
            <a:r>
              <a:rPr lang="en-GB" altLang="zh-CN" sz="2400" dirty="0"/>
              <a:t> events targeting any UE for I-SMF, </a:t>
            </a:r>
            <a:r>
              <a:rPr lang="es-ES" altLang="zh-CN" sz="2400" dirty="0"/>
              <a:t>is sent to stage 2 for requirement clarification. </a:t>
            </a:r>
          </a:p>
          <a:p>
            <a:r>
              <a:rPr lang="es-ES" altLang="zh-CN" sz="2400" dirty="0"/>
              <a:t>42 Cat-F CRs agreed.</a:t>
            </a:r>
          </a:p>
          <a:p>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18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8798" y="1819880"/>
            <a:ext cx="10810545" cy="4245565"/>
          </a:xfrm>
        </p:spPr>
        <p:txBody>
          <a:bodyPr/>
          <a:lstStyle/>
          <a:p>
            <a:r>
              <a:rPr lang="en-GB" altLang="zh-CN" sz="2400" kern="1000" dirty="0">
                <a:ea typeface="MS PGothic" panose="020B0600070205080204" pitchFamily="34" charset="-128"/>
                <a:cs typeface="Arial" panose="020B0604020202020204" pitchFamily="34" charset="0"/>
              </a:rPr>
              <a:t>7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under </a:t>
            </a:r>
            <a:r>
              <a:rPr lang="en-GB" altLang="zh-CN" sz="2400" kern="1000" dirty="0" err="1">
                <a:ea typeface="MS PGothic" panose="020B0600070205080204" pitchFamily="34" charset="-128"/>
                <a:cs typeface="Arial" panose="020B0604020202020204" pitchFamily="34" charset="0"/>
              </a:rPr>
              <a:t>eNPN</a:t>
            </a:r>
            <a:r>
              <a:rPr lang="en-GB" altLang="zh-CN" sz="2400" kern="1000" dirty="0">
                <a:ea typeface="MS PGothic" panose="020B0600070205080204" pitchFamily="34" charset="-128"/>
                <a:cs typeface="Arial" panose="020B0604020202020204" pitchFamily="34" charset="0"/>
              </a:rPr>
              <a:t>, </a:t>
            </a:r>
            <a:r>
              <a:rPr lang="en-GB" altLang="zh-CN" sz="2400" kern="1000" dirty="0" err="1">
                <a:ea typeface="MS PGothic" panose="020B0600070205080204" pitchFamily="34" charset="-128"/>
                <a:cs typeface="Arial" panose="020B0604020202020204" pitchFamily="34" charset="0"/>
              </a:rPr>
              <a:t>IIoT</a:t>
            </a:r>
            <a:r>
              <a:rPr lang="en-GB" altLang="zh-CN" sz="2400" kern="1000" dirty="0">
                <a:ea typeface="MS PGothic" panose="020B0600070205080204" pitchFamily="34" charset="-128"/>
                <a:cs typeface="Arial" panose="020B0604020202020204" pitchFamily="34" charset="0"/>
              </a:rPr>
              <a:t>, eEDGE_5GC, 5MBS, EDGEAPP WIs respectively.</a:t>
            </a:r>
          </a:p>
          <a:p>
            <a:r>
              <a:rPr lang="es-ES" sz="2400" dirty="0"/>
              <a:t>2 CRs (Cat. F) under eCAPIF WI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altLang="zh-CN" sz="2400" kern="1000" dirty="0">
                <a:ea typeface="MS PGothic" panose="020B0600070205080204" pitchFamily="34" charset="-128"/>
                <a:cs typeface="Arial" panose="020B0604020202020204" pitchFamily="34" charset="0"/>
              </a:rPr>
              <a:t>.</a:t>
            </a:r>
            <a:endParaRPr lang="es-ES" sz="2400" dirty="0"/>
          </a:p>
          <a:p>
            <a:r>
              <a:rPr lang="es-ES" sz="2400" dirty="0"/>
              <a:t>1 CR (Cat. F) under </a:t>
            </a:r>
            <a:r>
              <a:rPr lang="en-GB" altLang="zh-CN" sz="2400" dirty="0"/>
              <a:t>5GS_Ph1-CT</a:t>
            </a:r>
            <a:r>
              <a:rPr lang="en-US" altLang="zh-CN" sz="2400" dirty="0"/>
              <a:t> WI </a:t>
            </a:r>
            <a:r>
              <a:rPr lang="es-ES" altLang="zh-CN" sz="2400" dirty="0"/>
              <a:t>is</a:t>
            </a:r>
            <a:r>
              <a:rPr lang="es-ES" sz="2400" dirty="0"/>
              <a:t> agreed in Release 15 </a:t>
            </a:r>
            <a:r>
              <a:rPr lang="en-GB" altLang="zh-CN" sz="2400" dirty="0"/>
              <a:t>as essential correction</a:t>
            </a:r>
            <a:r>
              <a:rPr lang="es-ES" altLang="zh-CN" sz="2400" dirty="0"/>
              <a:t>.</a:t>
            </a:r>
            <a:endParaRPr lang="es-ES" sz="2400" dirty="0"/>
          </a:p>
          <a:p>
            <a:r>
              <a:rPr lang="en-GB" altLang="zh-CN" sz="2400" dirty="0"/>
              <a:t>No CRs agreed for pre-Release 15.</a:t>
            </a:r>
            <a:endParaRPr lang="es-ES" sz="2400" dirty="0"/>
          </a:p>
          <a:p>
            <a:r>
              <a:rPr lang="es-ES" altLang="zh-CN" sz="2400" dirty="0"/>
              <a:t>The total number for deep frozen releases are quite less. Corrections not considered as FASMO were moved to further releases.</a:t>
            </a:r>
            <a:endParaRPr lang="en-GB" altLang="zh-CN" sz="2400" dirty="0"/>
          </a:p>
        </p:txBody>
      </p:sp>
      <p:graphicFrame>
        <p:nvGraphicFramePr>
          <p:cNvPr id="4" name="图表 3">
            <a:extLst>
              <a:ext uri="{FF2B5EF4-FFF2-40B4-BE49-F238E27FC236}">
                <a16:creationId xmlns:a16="http://schemas.microsoft.com/office/drawing/2014/main" id="{27F80985-1F4F-44B7-9FA9-4FA30AADBB73}"/>
              </a:ext>
            </a:extLst>
          </p:cNvPr>
          <p:cNvGraphicFramePr/>
          <p:nvPr>
            <p:extLst>
              <p:ext uri="{D42A27DB-BD31-4B8C-83A1-F6EECF244321}">
                <p14:modId xmlns:p14="http://schemas.microsoft.com/office/powerpoint/2010/main" val="1421233420"/>
              </p:ext>
            </p:extLst>
          </p:nvPr>
        </p:nvGraphicFramePr>
        <p:xfrm>
          <a:off x="2570206" y="4653116"/>
          <a:ext cx="6198655" cy="1687120"/>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a:extLst>
              <a:ext uri="{FF2B5EF4-FFF2-40B4-BE49-F238E27FC236}">
                <a16:creationId xmlns:a16="http://schemas.microsoft.com/office/drawing/2014/main" id="{4C3E8625-D631-414E-A988-862D1E0885B3}"/>
              </a:ext>
            </a:extLst>
          </p:cNvPr>
          <p:cNvSpPr txBox="1"/>
          <p:nvPr/>
        </p:nvSpPr>
        <p:spPr>
          <a:xfrm>
            <a:off x="5184059" y="4925961"/>
            <a:ext cx="2322871" cy="307777"/>
          </a:xfrm>
          <a:prstGeom prst="rect">
            <a:avLst/>
          </a:prstGeom>
          <a:noFill/>
        </p:spPr>
        <p:txBody>
          <a:bodyPr wrap="square" rtlCol="0">
            <a:spAutoFit/>
          </a:bodyPr>
          <a:lstStyle/>
          <a:p>
            <a:r>
              <a:rPr lang="en-US" altLang="zh-CN" sz="1400" b="1" dirty="0"/>
              <a:t>CT3 agreed CRs</a:t>
            </a:r>
            <a:endParaRPr lang="zh-CN" altLang="en-US" sz="1400" b="1"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Agreement and endorsement of new and revised Release 19 Work Items.</a:t>
            </a:r>
          </a:p>
          <a:p>
            <a:pPr lvl="1">
              <a:lnSpc>
                <a:spcPct val="80000"/>
              </a:lnSpc>
              <a:defRPr/>
            </a:pPr>
            <a:r>
              <a:rPr lang="en-US" altLang="zh-CN" kern="1000" dirty="0">
                <a:ea typeface="MS PGothic" panose="020B0600070205080204" pitchFamily="34" charset="-128"/>
                <a:cs typeface="Arial" panose="020B0604020202020204" pitchFamily="34" charset="0"/>
              </a:rPr>
              <a:t>Release 19 normative work, to align with the stage 2 and to bring enhancements to existing functionality.</a:t>
            </a:r>
          </a:p>
          <a:p>
            <a:pPr lvl="1">
              <a:lnSpc>
                <a:spcPct val="80000"/>
              </a:lnSpc>
              <a:defRPr/>
            </a:pPr>
            <a:r>
              <a:rPr lang="en-US" altLang="zh-CN" kern="1000" dirty="0">
                <a:ea typeface="MS PGothic" panose="020B0600070205080204" pitchFamily="34" charset="-128"/>
                <a:cs typeface="Arial" panose="020B0604020202020204" pitchFamily="34" charset="0"/>
              </a:rPr>
              <a:t>Bringing corrections to Release 18 functionalities.</a:t>
            </a:r>
          </a:p>
          <a:p>
            <a:pPr lvl="1">
              <a:lnSpc>
                <a:spcPct val="80000"/>
              </a:lnSpc>
              <a:defRPr/>
            </a:pPr>
            <a:r>
              <a:rPr lang="en-US" altLang="zh-CN" kern="1000" dirty="0">
                <a:ea typeface="MS PGothic" panose="020B0600070205080204" pitchFamily="34" charset="-128"/>
                <a:cs typeface="Arial" panose="020B0604020202020204" pitchFamily="34" charset="0"/>
              </a:rPr>
              <a:t>Essential corrections to deep frozen releases.</a:t>
            </a: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ew/revised Rel-19 WIDs led by CT3.</a:t>
            </a:r>
          </a:p>
          <a:p>
            <a:r>
              <a:rPr lang="en-US" altLang="zh-CN" sz="2400" dirty="0"/>
              <a:t>TS number Assignment for two new TSs, one is under </a:t>
            </a:r>
            <a:r>
              <a:rPr lang="en-GB" altLang="zh-CN" sz="2400" dirty="0" err="1"/>
              <a:t>AIML_App</a:t>
            </a:r>
            <a:r>
              <a:rPr lang="en-GB" altLang="zh-CN" sz="2400" dirty="0"/>
              <a:t> WI</a:t>
            </a:r>
            <a:r>
              <a:rPr lang="en-US" altLang="zh-CN" sz="2400" dirty="0"/>
              <a:t> and another one under </a:t>
            </a:r>
            <a:r>
              <a:rPr lang="en-US" altLang="zh-CN" sz="2400" dirty="0" err="1"/>
              <a:t>Metaverse_App</a:t>
            </a:r>
            <a:r>
              <a:rPr lang="en-US" altLang="zh-CN" sz="2400" dirty="0"/>
              <a:t> WI.</a:t>
            </a:r>
          </a:p>
          <a:p>
            <a:r>
              <a:rPr lang="en-GB" altLang="zh-CN" sz="2400" dirty="0"/>
              <a:t>Approval of company CRs as the revisions of agreed CRs in CT3#137 and CT3#138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p>
          <a:p>
            <a:r>
              <a:rPr lang="es-ES" altLang="zh-CN" sz="2400" dirty="0"/>
              <a:t>Companies would like to ask stage 2 WGs to complete the requirements on time to enable stage 3 implementation with enough time.</a:t>
            </a:r>
            <a:endParaRPr lang="en-US" sz="24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CT3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064833040"/>
              </p:ext>
            </p:extLst>
          </p:nvPr>
        </p:nvGraphicFramePr>
        <p:xfrm>
          <a:off x="263611" y="1771136"/>
          <a:ext cx="11117898" cy="4598698"/>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C3-245563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on PDTQ selection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5074</a:t>
                      </a:r>
                      <a:endParaRPr lang="fr-FR"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procedure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6071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API data model definition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CAG information parameter provision open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1362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5694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5049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49697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regarding PDU Session Traffic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1338 </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C3-246074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service description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491907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C3-246086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service description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723269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C3-246129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a consumer of Nmfaf_3caDataManagement Service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19695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C3-246169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data burst size marking support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70131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C3-246226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data burst size marking indication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084079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C3-246255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Service Experience Analytics to support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measurements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335110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err="1">
                          <a:solidFill>
                            <a:schemeClr val="tx1"/>
                          </a:solidFill>
                          <a:effectLst/>
                          <a:latin typeface="Arial" panose="020B0604020202020204" pitchFamily="34" charset="0"/>
                          <a:ea typeface="MS Mincho" panose="02020609040205080304" pitchFamily="49" charset="-128"/>
                          <a:cs typeface="+mn-cs"/>
                        </a:rPr>
                        <a:t>UAVFlightAssistance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descriptions and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447527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NetLoc</a:t>
                      </a:r>
                      <a:r>
                        <a:rPr lang="en-US" altLang="zh-CN" sz="1200" kern="1200" dirty="0">
                          <a:solidFill>
                            <a:schemeClr val="tx1"/>
                          </a:solidFill>
                          <a:effectLst/>
                          <a:latin typeface="Arial" panose="020B0604020202020204" pitchFamily="34" charset="0"/>
                          <a:ea typeface="MS Mincho" panose="02020609040205080304" pitchFamily="49" charset="-128"/>
                          <a:cs typeface="+mn-cs"/>
                        </a:rPr>
                        <a:t> functionality in home routed and deployments with I-SMF scenarios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29.502 CR#0814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1212695"/>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Update Traffic Influence procedures to support of handling of Payload Headers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zh-CN" altLang="zh-CN" sz="1200" kern="1200" dirty="0">
                        <a:solidFill>
                          <a:schemeClr val="tx1"/>
                        </a:solidFill>
                        <a:effectLst/>
                        <a:latin typeface="Arial" panose="020B0604020202020204" pitchFamily="34" charset="0"/>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169145"/>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API definition clauses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3738378"/>
                  </a:ext>
                </a:extLst>
              </a:tr>
              <a:tr h="23443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description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UAE_NTZManagement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23.255 CR#0059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586596"/>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(1/5)</a:t>
            </a:r>
          </a:p>
        </p:txBody>
      </p:sp>
    </p:spTree>
    <p:extLst>
      <p:ext uri="{BB962C8B-B14F-4D97-AF65-F5344CB8AC3E}">
        <p14:creationId xmlns:p14="http://schemas.microsoft.com/office/powerpoint/2010/main" val="102714578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53147175"/>
              </p:ext>
            </p:extLst>
          </p:nvPr>
        </p:nvGraphicFramePr>
        <p:xfrm>
          <a:off x="263611" y="1771136"/>
          <a:ext cx="11117898" cy="4572904"/>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the API definition clauses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0551839"/>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description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SS_ConfirmLocation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CR#0342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724037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82540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open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1320293"/>
                  </a:ext>
                </a:extLst>
              </a:tr>
              <a:tr h="22209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SS_SLPositioningManagement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resources and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 0337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0328486"/>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EES profile for satellite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0695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68772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MPQUIC based proxy functionalities for ATSSS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#5493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4459036"/>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MPQUIC-UDP Steering Functionality</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5493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367345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data burst size marking support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#4964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5371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421874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0695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010819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ADRF as a consumer of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8716040"/>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ML Model provider information in ML model notification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7406087"/>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service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descripiton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5544385"/>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6936761"/>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C3-246399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ContextManagement</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OpenAPI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8071584"/>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MFAF 3daDataManagement updates to support MFAF transfer</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1216</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4841392"/>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Monitoring event for Store and Forward Satellite Operation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23.682 CR 0495 </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9027145"/>
                  </a:ext>
                </a:extLst>
              </a:tr>
              <a:tr h="18515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serving satellite identification in UE-SAT-UE communication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5583</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23.228 CR 1492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666516"/>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(2/5)</a:t>
            </a:r>
          </a:p>
        </p:txBody>
      </p:sp>
    </p:spTree>
    <p:extLst>
      <p:ext uri="{BB962C8B-B14F-4D97-AF65-F5344CB8AC3E}">
        <p14:creationId xmlns:p14="http://schemas.microsoft.com/office/powerpoint/2010/main" val="163187104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811350958"/>
              </p:ext>
            </p:extLst>
          </p:nvPr>
        </p:nvGraphicFramePr>
        <p:xfrm>
          <a:off x="263611" y="1771136"/>
          <a:ext cx="11117898" cy="4361029"/>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7362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28941">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C3-246409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data burst size marking indication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1324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4387540"/>
                  </a:ext>
                </a:extLst>
              </a:tr>
              <a:tr h="24883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N6 delay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487424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N6 delay measurement via AF influence procedure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5437</a:t>
                      </a:r>
                      <a:endParaRPr lang="zh-CN" altLang="zh-CN" sz="1200" kern="1200" dirty="0">
                        <a:solidFill>
                          <a:schemeClr val="tx1"/>
                        </a:solidFill>
                        <a:effectLst/>
                        <a:latin typeface="Arial" panose="020B0604020202020204" pitchFamily="34" charset="0"/>
                        <a:ea typeface="+mn-ea"/>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9478963"/>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N6 delay measurement support in EAS Deployment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23.548 CR 0252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8004679"/>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measurement support in EAS Deployment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23.548 CR 0252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872794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consideration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0543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643323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C3-246415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N6 delay consideration indication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1325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4271669"/>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activation time information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616455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activation time information collection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421123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 for Horizontal Federated Learning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 1198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193135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0889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229468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Introduce (S)RTP Multiplexed Media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#5783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59440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C3-246582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Supporting transfer of media related information over N6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 5711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596751"/>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 (EE) Services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OpenAPI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933507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non-3GPP devices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5547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126200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C3-246442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Non-3GPP RAT policy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SDD_PolicyConfiguration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23.433 CR #0110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578153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ACR status update – Application group ID</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0685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2648283"/>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Resolve ENs on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AppGroupInfo</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data type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 0685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113799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ECS service provisioning information – Location clarification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23.558 CR 0687</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418688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Resolve EN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AppGrpProfile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data type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0246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23.558 CR 0691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902115"/>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(3/5)</a:t>
            </a:r>
          </a:p>
        </p:txBody>
      </p:sp>
    </p:spTree>
    <p:extLst>
      <p:ext uri="{BB962C8B-B14F-4D97-AF65-F5344CB8AC3E}">
        <p14:creationId xmlns:p14="http://schemas.microsoft.com/office/powerpoint/2010/main" val="89667376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864695509"/>
              </p:ext>
            </p:extLst>
          </p:nvPr>
        </p:nvGraphicFramePr>
        <p:xfrm>
          <a:off x="263611" y="1771136"/>
          <a:ext cx="11117898" cy="467847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list of UEs for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128381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list of UEs in QoS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Sustanability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Analyses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0990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492951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list of UEs in QoS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Sustanability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and Movement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Analyses Exposure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1240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981291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descriptions and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478053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085895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RetrieveInfoUAVFlight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264248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Exposure(EE) Services description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464774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IMS Event Exposure (EE) Services operations and data model</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23.228 CR 1409</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095373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0101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6681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C3-246583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8407769"/>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Npcf_PolicyAuthorization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0707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36459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Nudr_DataRepository</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 for Application Data</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17783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TrafficInfluence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1464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856562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Npcf_SMPolicyControl</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5454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4877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110867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(4/5)</a:t>
            </a:r>
          </a:p>
        </p:txBody>
      </p:sp>
    </p:spTree>
    <p:extLst>
      <p:ext uri="{BB962C8B-B14F-4D97-AF65-F5344CB8AC3E}">
        <p14:creationId xmlns:p14="http://schemas.microsoft.com/office/powerpoint/2010/main" val="276561865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14226734"/>
              </p:ext>
            </p:extLst>
          </p:nvPr>
        </p:nvGraphicFramePr>
        <p:xfrm>
          <a:off x="263611" y="1771136"/>
          <a:ext cx="11117898" cy="4417695"/>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Handling of Payload Headers in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Nudr_DataRepository</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 API for Policy Data</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1329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140706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00985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0979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39310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signalling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storm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AnalyticsExposure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TR 23.288 CR 1104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117385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C3-246488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User Plane event subscriptions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targetting</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any UE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5108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476433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Passing non-3gpp device information to the PCF</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1344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648103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the non-3GPP devices information</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1459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5065</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957486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URSP Provisioning in EPS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5890671"/>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C3-246495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URSP provisioning in EPS indicator</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#5408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636121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C3-246496</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Clarification regarding PDU Session Traffic analytics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1338</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1693185"/>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C3-246515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for traffic routing outcome report</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29.504 CR 0293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418754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err="1">
                          <a:solidFill>
                            <a:schemeClr val="tx1"/>
                          </a:solidFill>
                          <a:effectLst/>
                          <a:latin typeface="Arial" panose="020B0604020202020204" pitchFamily="34" charset="0"/>
                          <a:ea typeface="MS Mincho" panose="02020609040205080304" pitchFamily="49" charset="-128"/>
                          <a:cs typeface="+mn-cs"/>
                        </a:rPr>
                        <a:t>U</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AVFlightAssistanceAPI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1461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23.256 CR 0141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570777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Clarifications on the EAS discovery</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23.548 CR 0241</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9946638"/>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C3-246</a:t>
                      </a:r>
                      <a:r>
                        <a:rPr kumimoji="0" lang="en-GB" altLang="zh-CN" sz="1200" b="0" i="0" u="none" strike="noStrike" kern="1200" cap="none" spc="0" normalizeH="0" baseline="0" noProof="0" dirty="0">
                          <a:ln>
                            <a:noFill/>
                          </a:ln>
                          <a:solidFill>
                            <a:schemeClr val="tx1"/>
                          </a:solidFill>
                          <a:effectLst/>
                          <a:uLnTx/>
                          <a:uFillTx/>
                          <a:latin typeface="Arial" panose="020B0604020202020204" pitchFamily="34" charset="0"/>
                          <a:ea typeface="MS Mincho" panose="02020609040205080304" pitchFamily="49" charset="-128"/>
                          <a:cs typeface="+mn-cs"/>
                        </a:rPr>
                        <a:t>529</a:t>
                      </a:r>
                      <a:endPar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NWDAF Analytics Storage in ADRF via Notifications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1203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4664082"/>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C3-246</a:t>
                      </a:r>
                      <a:r>
                        <a:rPr kumimoji="0" lang="en-GB" altLang="zh-CN" sz="1200" b="0" i="0" u="none" strike="noStrike" kern="1200" cap="none" spc="0" normalizeH="0" baseline="0" noProof="0" dirty="0">
                          <a:ln>
                            <a:noFill/>
                          </a:ln>
                          <a:solidFill>
                            <a:schemeClr val="tx1"/>
                          </a:solidFill>
                          <a:effectLst/>
                          <a:uLnTx/>
                          <a:uFillTx/>
                          <a:latin typeface="Arial" panose="020B0604020202020204" pitchFamily="34" charset="0"/>
                          <a:ea typeface="MS Mincho" panose="02020609040205080304" pitchFamily="49" charset="-128"/>
                          <a:cs typeface="+mn-cs"/>
                        </a:rPr>
                        <a:t>530</a:t>
                      </a:r>
                      <a:endPar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Roaming Analytics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1098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8794134"/>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Roaming Data Collection procedures</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1098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1254</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807329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C30246532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Adding LMF as ML model training and performance monitoring data source</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29.574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1253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4530016"/>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Adding 3GPP-VLAN-Handling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5693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07287"/>
                  </a:ext>
                </a:extLst>
              </a:tr>
              <a:tr h="188872">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C3-246537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procedures to support VLAN per subscriber handling</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 5693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4190911"/>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(5/5)</a:t>
            </a:r>
          </a:p>
        </p:txBody>
      </p:sp>
    </p:spTree>
    <p:extLst>
      <p:ext uri="{BB962C8B-B14F-4D97-AF65-F5344CB8AC3E}">
        <p14:creationId xmlns:p14="http://schemas.microsoft.com/office/powerpoint/2010/main" val="400692463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CT3#137, (14</a:t>
            </a:r>
            <a:r>
              <a:rPr lang="en-US" altLang="zh-CN" baseline="30000" dirty="0"/>
              <a:t>th</a:t>
            </a:r>
            <a:r>
              <a:rPr lang="en-US" altLang="fr-FR" dirty="0"/>
              <a:t> – 18</a:t>
            </a:r>
            <a:r>
              <a:rPr lang="en-US" altLang="fr-FR" baseline="30000" dirty="0"/>
              <a:t>th</a:t>
            </a:r>
            <a:r>
              <a:rPr lang="en-US" altLang="fr-FR" dirty="0"/>
              <a:t> October, 2024) in Hefei, China</a:t>
            </a:r>
          </a:p>
          <a:p>
            <a:pPr lvl="1">
              <a:buClrTx/>
            </a:pPr>
            <a:r>
              <a:rPr lang="en-US" altLang="fr-FR" dirty="0"/>
              <a:t>CT3#138, (18</a:t>
            </a:r>
            <a:r>
              <a:rPr lang="en-US" altLang="zh-CN" baseline="30000" dirty="0"/>
              <a:t>th</a:t>
            </a:r>
            <a:r>
              <a:rPr lang="en-US" altLang="fr-FR" dirty="0"/>
              <a:t> – 22</a:t>
            </a:r>
            <a:r>
              <a:rPr lang="en-US" altLang="fr-FR" baseline="30000" dirty="0"/>
              <a:t>nd</a:t>
            </a:r>
            <a:r>
              <a:rPr lang="en-US" altLang="fr-FR" dirty="0"/>
              <a:t> November, 2024) in Orlando, US</a:t>
            </a:r>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CT3#139, (17</a:t>
            </a:r>
            <a:r>
              <a:rPr lang="en-US" altLang="zh-CN" baseline="30000" dirty="0"/>
              <a:t>th</a:t>
            </a:r>
            <a:r>
              <a:rPr lang="en-US" altLang="fr-FR" dirty="0"/>
              <a:t> – 21</a:t>
            </a:r>
            <a:r>
              <a:rPr lang="en-US" altLang="zh-CN" baseline="30000" dirty="0"/>
              <a:t>st</a:t>
            </a:r>
            <a:r>
              <a:rPr lang="en-US" altLang="fr-FR" dirty="0"/>
              <a:t> February, 2025) in Athens, Greece</a:t>
            </a:r>
          </a:p>
          <a:p>
            <a:pPr lvl="1">
              <a:buClrTx/>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6" name="Espace réservé du contenu 2">
            <a:extLst>
              <a:ext uri="{FF2B5EF4-FFF2-40B4-BE49-F238E27FC236}">
                <a16:creationId xmlns:a16="http://schemas.microsoft.com/office/drawing/2014/main" id="{DE3CFE75-ED83-4279-BD44-10D0C3929A04}"/>
              </a:ext>
            </a:extLst>
          </p:cNvPr>
          <p:cNvSpPr>
            <a:spLocks noGrp="1"/>
          </p:cNvSpPr>
          <p:nvPr>
            <p:ph idx="1"/>
          </p:nvPr>
        </p:nvSpPr>
        <p:spPr>
          <a:xfrm>
            <a:off x="402266" y="1825625"/>
            <a:ext cx="5463076" cy="4351338"/>
          </a:xfrm>
        </p:spPr>
        <p:txBody>
          <a:bodyPr/>
          <a:lstStyle/>
          <a:p>
            <a:pPr marL="0" indent="0">
              <a:buNone/>
            </a:pPr>
            <a:r>
              <a:rPr lang="en-US" dirty="0"/>
              <a:t>CT3#137:</a:t>
            </a:r>
          </a:p>
          <a:p>
            <a:r>
              <a:rPr lang="en-US" dirty="0"/>
              <a:t>Number of handled documents</a:t>
            </a:r>
          </a:p>
          <a:p>
            <a:pPr lvl="1"/>
            <a:r>
              <a:rPr lang="en-US" dirty="0"/>
              <a:t>570 documents allocated</a:t>
            </a:r>
          </a:p>
          <a:p>
            <a:r>
              <a:rPr lang="en-US" dirty="0"/>
              <a:t>Agreed CRs </a:t>
            </a:r>
          </a:p>
          <a:p>
            <a:pPr lvl="1"/>
            <a:r>
              <a:rPr lang="en-US" dirty="0"/>
              <a:t>Cat B/F : 79/109</a:t>
            </a:r>
          </a:p>
          <a:p>
            <a:r>
              <a:rPr lang="en-US" dirty="0"/>
              <a:t>Agreed </a:t>
            </a:r>
            <a:r>
              <a:rPr lang="en-US" dirty="0" err="1"/>
              <a:t>pCRs</a:t>
            </a:r>
            <a:endParaRPr lang="en-US" dirty="0"/>
          </a:p>
          <a:p>
            <a:pPr lvl="1"/>
            <a:r>
              <a:rPr lang="en-US" dirty="0"/>
              <a:t>0</a:t>
            </a:r>
          </a:p>
          <a:p>
            <a:r>
              <a:rPr lang="en-US" dirty="0"/>
              <a:t>Attendances</a:t>
            </a:r>
          </a:p>
          <a:p>
            <a:pPr lvl="1"/>
            <a:r>
              <a:rPr lang="en-US" altLang="fr-FR" dirty="0"/>
              <a:t>174 registered/ 139 attendants</a:t>
            </a:r>
          </a:p>
          <a:p>
            <a:pPr marL="914400" lvl="2" indent="0">
              <a:buNone/>
            </a:pPr>
            <a:endParaRPr lang="en-US" altLang="fr-FR" dirty="0"/>
          </a:p>
        </p:txBody>
      </p:sp>
      <p:sp>
        <p:nvSpPr>
          <p:cNvPr id="7" name="Espace réservé du contenu 2">
            <a:extLst>
              <a:ext uri="{FF2B5EF4-FFF2-40B4-BE49-F238E27FC236}">
                <a16:creationId xmlns:a16="http://schemas.microsoft.com/office/drawing/2014/main" id="{CD9909C3-E50B-4A4E-88D3-79F0283925F7}"/>
              </a:ext>
            </a:extLst>
          </p:cNvPr>
          <p:cNvSpPr txBox="1">
            <a:spLocks/>
          </p:cNvSpPr>
          <p:nvPr/>
        </p:nvSpPr>
        <p:spPr bwMode="auto">
          <a:xfrm>
            <a:off x="5865342" y="1825625"/>
            <a:ext cx="54630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CT3#138:</a:t>
            </a:r>
          </a:p>
          <a:p>
            <a:r>
              <a:rPr lang="en-US" dirty="0"/>
              <a:t>Number of handled documents</a:t>
            </a:r>
          </a:p>
          <a:p>
            <a:pPr lvl="1"/>
            <a:r>
              <a:rPr lang="en-US" dirty="0"/>
              <a:t>588 documents allocated</a:t>
            </a:r>
          </a:p>
          <a:p>
            <a:r>
              <a:rPr lang="en-US" dirty="0"/>
              <a:t>Agreed CRs </a:t>
            </a:r>
          </a:p>
          <a:p>
            <a:pPr lvl="1"/>
            <a:r>
              <a:rPr lang="en-US" dirty="0"/>
              <a:t>Cat B/F : 133/117</a:t>
            </a:r>
          </a:p>
          <a:p>
            <a:r>
              <a:rPr lang="en-US" dirty="0"/>
              <a:t>Agreed </a:t>
            </a:r>
            <a:r>
              <a:rPr lang="en-US" dirty="0" err="1"/>
              <a:t>pCRs</a:t>
            </a:r>
            <a:endParaRPr lang="en-US" dirty="0"/>
          </a:p>
          <a:p>
            <a:pPr lvl="1"/>
            <a:r>
              <a:rPr lang="en-US" dirty="0"/>
              <a:t>0</a:t>
            </a:r>
          </a:p>
          <a:p>
            <a:r>
              <a:rPr lang="en-US" dirty="0"/>
              <a:t>Attendances</a:t>
            </a:r>
          </a:p>
          <a:p>
            <a:pPr lvl="1"/>
            <a:r>
              <a:rPr lang="en-US" altLang="fr-FR" dirty="0"/>
              <a:t>208 registered/ 171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3965301293"/>
              </p:ext>
            </p:extLst>
          </p:nvPr>
        </p:nvGraphicFramePr>
        <p:xfrm>
          <a:off x="337707" y="1820812"/>
          <a:ext cx="10976565" cy="3641234"/>
        </p:xfrm>
        <a:graphic>
          <a:graphicData uri="http://schemas.openxmlformats.org/drawingml/2006/table">
            <a:tbl>
              <a:tblPr firstRow="1" firstCol="1" bandRow="1"/>
              <a:tblGrid>
                <a:gridCol w="936201">
                  <a:extLst>
                    <a:ext uri="{9D8B030D-6E8A-4147-A177-3AD203B41FA5}">
                      <a16:colId xmlns:a16="http://schemas.microsoft.com/office/drawing/2014/main" val="20000"/>
                    </a:ext>
                  </a:extLst>
                </a:gridCol>
                <a:gridCol w="2383778">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a:spcAft>
                          <a:spcPts val="0"/>
                        </a:spcAft>
                      </a:pPr>
                      <a:r>
                        <a:rPr kumimoji="0" 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CP-243071</a:t>
                      </a:r>
                      <a:endParaRPr kumimoji="0" lang="zh-CN" alt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New WID on CT aspects for application enablement for satellite access Phase 3</a:t>
                      </a:r>
                      <a:endParaRPr kumimoji="0" lang="zh-CN" alt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5GSAT_Ph3_App</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define </a:t>
                      </a: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protocol aspects and related APIs for enabling satellite applications based upon the normative Stage 2 requirement.</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543301">
                <a:tc>
                  <a:txBody>
                    <a:bodyPr/>
                    <a:lstStyle/>
                    <a:p>
                      <a:pPr>
                        <a:spcAft>
                          <a:spcPts val="0"/>
                        </a:spcAft>
                      </a:pPr>
                      <a:r>
                        <a:rPr kumimoji="0" 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CP-243072</a:t>
                      </a:r>
                      <a:endParaRPr kumimoji="0" lang="zh-CN" alt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New WID on CT aspects of XRM_Ph2_APP</a:t>
                      </a:r>
                      <a:endParaRPr kumimoji="0" lang="zh-CN" alt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XRM_Ph2_App</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specify the CT aspects of Application enablement for XRM Services Phase 2 in CT WGs specifications based on the stage 2 normative work. </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7749840"/>
                  </a:ext>
                </a:extLst>
              </a:tr>
              <a:tr h="649994">
                <a:tc>
                  <a:txBody>
                    <a:bodyPr/>
                    <a:lstStyle/>
                    <a:p>
                      <a:pPr>
                        <a:spcAft>
                          <a:spcPts val="0"/>
                        </a:spcAft>
                      </a:pPr>
                      <a:r>
                        <a:rPr kumimoji="0" 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CP-243073</a:t>
                      </a:r>
                      <a:endParaRPr kumimoji="0" lang="zh-CN" alt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New WID on Rel-19 Enhancements of UE Policy</a:t>
                      </a:r>
                      <a:endParaRPr kumimoji="0" lang="zh-CN" alt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UEP19</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a:t>
                      </a: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specify the stage 3 procedures related to the technical improvements identified for enhancement of UE policy </a:t>
                      </a:r>
                      <a:r>
                        <a:rPr kumimoji="0" lang="en-US"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which are not covered by other dedicated work items.</a:t>
                      </a:r>
                      <a:endPar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6930785"/>
                  </a:ext>
                </a:extLst>
              </a:tr>
              <a:tr h="969249">
                <a:tc>
                  <a:txBody>
                    <a:bodyPr/>
                    <a:lstStyle/>
                    <a:p>
                      <a:pPr>
                        <a:spcAft>
                          <a:spcPts val="0"/>
                        </a:spcAft>
                      </a:pPr>
                      <a:r>
                        <a:rPr kumimoji="0" 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CP-243074</a:t>
                      </a:r>
                      <a:endParaRPr kumimoji="0" lang="zh-CN" alt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New WID on Common API Framework (CAPIF) Phase 3</a:t>
                      </a:r>
                      <a:endParaRPr kumimoji="0" lang="zh-CN" alt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CAPIF_Ph3</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Nokia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item is to specify </a:t>
                      </a: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Common API Framework (CAPIF) Phase 3 based on stage 2 requirement</a:t>
                      </a:r>
                      <a:r>
                        <a:rPr kumimoji="0" lang="en-GB"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algn="l" defTabSz="914400" rtl="0" eaLnBrk="1" latinLnBrk="0" hangingPunct="0"/>
                      <a:endPar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605440"/>
                  </a:ext>
                </a:extLst>
              </a:tr>
              <a:tr h="599418">
                <a:tc>
                  <a:txBody>
                    <a:bodyPr/>
                    <a:lstStyle/>
                    <a:p>
                      <a:pPr>
                        <a:spcAft>
                          <a:spcPts val="0"/>
                        </a:spcAft>
                      </a:pPr>
                      <a:r>
                        <a:rPr kumimoji="0" 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rPr>
                        <a:t>CP-243075</a:t>
                      </a:r>
                      <a:endParaRPr kumimoji="0" lang="zh-CN" altLang="en-US" sz="1100" b="0" i="0" u="none" strike="noStrike" kern="1200" cap="none" spc="0" normalizeH="0" baseline="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New WID on CT aspects of Extended Reality and Media service (XRM) Phase 2</a:t>
                      </a:r>
                      <a:endParaRPr kumimoji="0" lang="zh-CN" alt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XRM_Ph2</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N</a:t>
                      </a:r>
                      <a:r>
                        <a:rPr kumimoji="0" lang="en-US" altLang="zh-CN" sz="110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okia</a:t>
                      </a:r>
                      <a:endParaRPr kumimoji="0" lang="fr-FR"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specify the CT aspects of Extended XR (Extended Reality) and Media services (XRM) Phase 2 in CT WGs specifications based on the stage 2 normative work.</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415859"/>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918097990"/>
              </p:ext>
            </p:extLst>
          </p:nvPr>
        </p:nvGraphicFramePr>
        <p:xfrm>
          <a:off x="131433" y="1769710"/>
          <a:ext cx="11261695" cy="4739640"/>
        </p:xfrm>
        <a:graphic>
          <a:graphicData uri="http://schemas.openxmlformats.org/drawingml/2006/table">
            <a:tbl>
              <a:tblPr firstRow="1" firstCol="1" bandRow="1"/>
              <a:tblGrid>
                <a:gridCol w="1041258">
                  <a:extLst>
                    <a:ext uri="{9D8B030D-6E8A-4147-A177-3AD203B41FA5}">
                      <a16:colId xmlns:a16="http://schemas.microsoft.com/office/drawing/2014/main" val="20000"/>
                    </a:ext>
                  </a:extLst>
                </a:gridCol>
                <a:gridCol w="2440659">
                  <a:extLst>
                    <a:ext uri="{9D8B030D-6E8A-4147-A177-3AD203B41FA5}">
                      <a16:colId xmlns:a16="http://schemas.microsoft.com/office/drawing/2014/main" val="20001"/>
                    </a:ext>
                  </a:extLst>
                </a:gridCol>
                <a:gridCol w="1334734">
                  <a:extLst>
                    <a:ext uri="{9D8B030D-6E8A-4147-A177-3AD203B41FA5}">
                      <a16:colId xmlns:a16="http://schemas.microsoft.com/office/drawing/2014/main" val="3844349732"/>
                    </a:ext>
                  </a:extLst>
                </a:gridCol>
                <a:gridCol w="878344">
                  <a:extLst>
                    <a:ext uri="{9D8B030D-6E8A-4147-A177-3AD203B41FA5}">
                      <a16:colId xmlns:a16="http://schemas.microsoft.com/office/drawing/2014/main" val="20002"/>
                    </a:ext>
                  </a:extLst>
                </a:gridCol>
                <a:gridCol w="4770288">
                  <a:extLst>
                    <a:ext uri="{9D8B030D-6E8A-4147-A177-3AD203B41FA5}">
                      <a16:colId xmlns:a16="http://schemas.microsoft.com/office/drawing/2014/main" val="20003"/>
                    </a:ext>
                  </a:extLst>
                </a:gridCol>
                <a:gridCol w="796412">
                  <a:extLst>
                    <a:ext uri="{9D8B030D-6E8A-4147-A177-3AD203B41FA5}">
                      <a16:colId xmlns:a16="http://schemas.microsoft.com/office/drawing/2014/main" val="2714402546"/>
                    </a:ext>
                  </a:extLst>
                </a:gridCol>
              </a:tblGrid>
              <a:tr h="17588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52499">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CP-243076</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CT aspects of Enhancing Parameter Provisioning with static UE IP address and UP security policy</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TEI19_IP_SP_EXP</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Ericsson</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objective of this work is to specify </a:t>
                      </a:r>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stage 3 aspects to enhance Parameter Provisioning with static UE IP address and UP security policy according to </a:t>
                      </a: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stage 2</a:t>
                      </a:r>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a:t>
                      </a:r>
                    </a:p>
                    <a:p>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WID is revised to add more stable impacts for CT WGs.</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25157">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CP-243077</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CT Aspects of Phase 3 for UAS, UAV and UAM</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algn="l" defTabSz="914400" rtl="0" eaLnBrk="1" latinLnBrk="0"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algn="l" defTabSz="914400" rtl="0" eaLnBrk="1" latinLnBrk="0" hangingPunct="0">
                        <a:spcBef>
                          <a:spcPts val="0"/>
                        </a:spcBef>
                        <a:spcAft>
                          <a:spcPts val="900"/>
                        </a:spcAft>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LG Electronics</a:t>
                      </a:r>
                      <a:endParaRPr kumimoji="0" lang="fr-FR"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develop the stage 3 specifications for the stage 2 requirements agreed under the stage 2 work item UAS_Ph3.</a:t>
                      </a:r>
                    </a:p>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WID is revised to add more stable impacts for CT WGs.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7501706"/>
                  </a:ext>
                </a:extLst>
              </a:tr>
              <a:tr h="652499">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CP-243078</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Rel-19 Enhancements of Network Automation Enablers</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algn="l" defTabSz="914400" rtl="0" eaLnBrk="1" latinLnBrk="0" hangingPunct="0">
                        <a:spcBef>
                          <a:spcPts val="0"/>
                        </a:spcBef>
                        <a:spcAft>
                          <a:spcPts val="900"/>
                        </a:spcAft>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eNetAE19</a:t>
                      </a:r>
                      <a:endPar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algn="l" defTabSz="914400" rtl="0" eaLnBrk="1" latinLnBrk="0" hangingPunct="0">
                        <a:spcBef>
                          <a:spcPts val="0"/>
                        </a:spcBef>
                        <a:spcAft>
                          <a:spcPts val="900"/>
                        </a:spcAft>
                      </a:pPr>
                      <a:r>
                        <a:rPr lang="fr-FR"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objective of this work is to develop technical improvements, enhancements and corrections to these network data analytics related services as such enhancements may not be covered by the other dedicated Rel-19 work items.</a:t>
                      </a:r>
                    </a:p>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WID is revised to add more impacts, and change the target completion plenary to CT#109.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892165"/>
                  </a:ext>
                </a:extLst>
              </a:tr>
              <a:tr h="652499">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CP-243079</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Rel-19 Enhancements of 3GPP Northbound and Application Layer Interfaces and APIs</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sz="1100" dirty="0">
                          <a:solidFill>
                            <a:srgbClr val="000000"/>
                          </a:solidFill>
                          <a:effectLst/>
                          <a:latin typeface="Arial" panose="020B0604020202020204" pitchFamily="34" charset="0"/>
                          <a:ea typeface="SimSun" panose="02010600030101010101" pitchFamily="2" charset="-122"/>
                          <a:cs typeface="Arial" panose="020B0604020202020204" pitchFamily="34" charset="0"/>
                        </a:rPr>
                        <a:t>NBI19</a:t>
                      </a:r>
                      <a:endParaRPr lang="en-US" sz="11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specify the technical </a:t>
                      </a:r>
                      <a:r>
                        <a:rPr kumimoji="0" lang="en-US"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enhancements and necessary changes to the </a:t>
                      </a: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3GPP Northbound and Application Layer interfaces and APIs</a:t>
                      </a:r>
                      <a:r>
                        <a:rPr kumimoji="0" lang="en-US"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 which are not covered by other dedicated work items.</a:t>
                      </a:r>
                      <a:endPar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WID is revised to add one more impacted CT1 specification. </a:t>
                      </a:r>
                      <a:endPar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332717"/>
                  </a:ext>
                </a:extLst>
              </a:tr>
              <a:tr h="511212">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CP-243080</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CT aspects of QoS monitoring enhancement</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US" sz="1100" dirty="0">
                          <a:solidFill>
                            <a:srgbClr val="000000"/>
                          </a:solidFill>
                          <a:effectLst/>
                          <a:latin typeface="Arial" panose="020B0604020202020204" pitchFamily="34" charset="0"/>
                          <a:ea typeface="SimSun" panose="02010600030101010101" pitchFamily="2" charset="-122"/>
                          <a:cs typeface="Arial" panose="020B0604020202020204" pitchFamily="34" charset="0"/>
                        </a:rPr>
                        <a:t>TEI19_QME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objective of this </a:t>
                      </a:r>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WID</a:t>
                      </a: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 is to </a:t>
                      </a:r>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support the enhancement of QoS monitoring </a:t>
                      </a:r>
                      <a:r>
                        <a:rPr kumimoji="0" lang="en-US"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by </a:t>
                      </a: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supporting the event exposure on whether QoS monitoring can no longer (or can again) be performed and supporting NG RAN QoS monitoring capability.</a:t>
                      </a:r>
                      <a:endPar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WID is revised to change the target completion plenary to CT#108.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7756760"/>
                  </a:ext>
                </a:extLst>
              </a:tr>
              <a:tr h="652499">
                <a:tc>
                  <a:txBody>
                    <a:bodyPr/>
                    <a:lstStyle/>
                    <a:p>
                      <a:pPr>
                        <a:spcAft>
                          <a:spcPts val="0"/>
                        </a:spcAft>
                      </a:pPr>
                      <a:r>
                        <a:rPr 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rPr>
                        <a:t>CP-243081</a:t>
                      </a:r>
                      <a:endParaRPr lang="zh-CN" altLang="en-US" sz="1100" kern="120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Revised WID on CT aspects for application enablement for mobile metaverse services</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8415" hangingPunct="0">
                        <a:spcBef>
                          <a:spcPts val="0"/>
                        </a:spcBef>
                        <a:spcAft>
                          <a:spcPts val="900"/>
                        </a:spcAft>
                      </a:pPr>
                      <a:r>
                        <a:rPr lang="en-GB" altLang="zh-CN" sz="1100" kern="1200" dirty="0" err="1">
                          <a:solidFill>
                            <a:srgbClr val="000000"/>
                          </a:solidFill>
                          <a:effectLst/>
                          <a:latin typeface="Arial" panose="020B0604020202020204" pitchFamily="34" charset="0"/>
                          <a:ea typeface="SimSun" panose="02010600030101010101" pitchFamily="2" charset="-122"/>
                          <a:cs typeface="Arial" panose="020B0604020202020204" pitchFamily="34" charset="0"/>
                        </a:rPr>
                        <a:t>Metaverse_App</a:t>
                      </a:r>
                      <a:endParaRPr 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en-GB" altLang="zh-CN" sz="11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The objective of this work is to </a:t>
                      </a: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define the protocol aspects and related APIs for enabling mobile metaverse applications based upon the normative Stage 2 specifications. </a:t>
                      </a: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The WID is revised to update stage 2 specifications, a new TS and change the leading WG as CT3.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4056773"/>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CT3 led             (1/2)</a:t>
            </a:r>
          </a:p>
        </p:txBody>
      </p:sp>
      <p:graphicFrame>
        <p:nvGraphicFramePr>
          <p:cNvPr id="6" name="Table 7"/>
          <p:cNvGraphicFramePr>
            <a:graphicFrameLocks noGrp="1"/>
          </p:cNvGraphicFramePr>
          <p:nvPr>
            <p:extLst>
              <p:ext uri="{D42A27DB-BD31-4B8C-83A1-F6EECF244321}">
                <p14:modId xmlns:p14="http://schemas.microsoft.com/office/powerpoint/2010/main" val="462366591"/>
              </p:ext>
            </p:extLst>
          </p:nvPr>
        </p:nvGraphicFramePr>
        <p:xfrm>
          <a:off x="318888" y="1779198"/>
          <a:ext cx="11013394" cy="3432973"/>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Rel-19 Enhancements of 3GPP Northbound and Application Layer interfaces and APIs</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NBI19</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mn-ea"/>
                          <a:cs typeface="+mn-cs"/>
                        </a:rPr>
                        <a:t>CP-243079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1040006</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Providing per-subscriber VLAN instructions from UDM and DN-AAA</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TEI19_VLANSUB</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1040007</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CT aspects of Enhancing Parameter Provisioning with static UE IP address and UP security policy</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a:solidFill>
                            <a:srgbClr val="000000"/>
                          </a:solidFill>
                          <a:effectLst/>
                          <a:latin typeface="Arial" panose="020B0604020202020204" pitchFamily="34" charset="0"/>
                          <a:ea typeface="SimSun" panose="02010600030101010101" pitchFamily="2" charset="-122"/>
                        </a:rPr>
                        <a:t>TEI19_IP_SP_EXP</a:t>
                      </a:r>
                      <a:endParaRPr lang="en-US" sz="100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lumMod val="75000"/>
                            </a:schemeClr>
                          </a:solidFill>
                          <a:effectLst/>
                          <a:latin typeface="Arial" panose="020B0604020202020204" pitchFamily="34" charset="0"/>
                          <a:ea typeface="+mn-ea"/>
                          <a:cs typeface="+mn-cs"/>
                        </a:rPr>
                        <a:t>CP-243076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1040008</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CT aspects for Enabling Edge Applications Phase 3</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lang="en-GB" sz="1000" dirty="0">
                          <a:solidFill>
                            <a:srgbClr val="000000"/>
                          </a:solidFill>
                          <a:effectLst/>
                          <a:latin typeface="Arial" panose="020B0604020202020204" pitchFamily="34" charset="0"/>
                          <a:ea typeface="SimSun" panose="02010600030101010101" pitchFamily="2" charset="-122"/>
                        </a:rPr>
                        <a:t>EDGEAPP_Ph3</a:t>
                      </a:r>
                      <a:endParaRPr lang="en-US" sz="1000" dirty="0">
                        <a:solidFill>
                          <a:srgbClr val="000000"/>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CP-241074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54520111"/>
                  </a:ext>
                </a:extLst>
              </a:tr>
              <a:tr h="378514">
                <a:tc>
                  <a:txBody>
                    <a:bodyPr/>
                    <a:lstStyle/>
                    <a:p>
                      <a:pPr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Core Network Enhanced Support for Artificial Intelligence (AI)/Machine Learning (ML)</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AIML_CN</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5GS enhancement on QoS monitoring enhancement	</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TEI19_QME</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06/25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lumMod val="75000"/>
                            </a:schemeClr>
                          </a:solidFill>
                          <a:effectLst/>
                          <a:latin typeface="Arial" panose="020B0604020202020204" pitchFamily="34" charset="0"/>
                          <a:ea typeface="+mn-ea"/>
                          <a:cs typeface="+mn-cs"/>
                        </a:rPr>
                        <a:t>CP-243080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6686">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1050015</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enhanced application layer support for location services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Bef>
                          <a:spcPts val="0"/>
                        </a:spcBef>
                        <a:spcAft>
                          <a:spcPts val="900"/>
                        </a:spcAft>
                      </a:pPr>
                      <a:r>
                        <a:rPr kumimoji="0" lang="en-GB" sz="105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eLSAPP</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mn-cs"/>
                        </a:rPr>
                        <a:t>CP-242064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on Spending Limits for UE Policies in Roaming scenario</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TEI19_SLUPiR</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CP-242060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05664">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Rel-19 Enhancements of Network Automation Enablers</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eNetAE19</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lumMod val="75000"/>
                            </a:schemeClr>
                          </a:solidFill>
                          <a:effectLst/>
                          <a:latin typeface="Arial" panose="020B0604020202020204" pitchFamily="34" charset="0"/>
                          <a:ea typeface="+mn-ea"/>
                          <a:cs typeface="+mn-cs"/>
                        </a:rPr>
                        <a:t>CP-243078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36643651"/>
                  </a:ext>
                </a:extLst>
              </a:tr>
              <a:tr h="213107">
                <a:tc>
                  <a:txBody>
                    <a:bodyPr/>
                    <a:lstStyle/>
                    <a:p>
                      <a:pPr marL="0" indent="18415" algn="l" defTabSz="914400" rtl="0" eaLnBrk="1" latinLnBrk="0"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1050013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of Phase 3 for UAS, UAV and UAM</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Bef>
                          <a:spcPts val="0"/>
                        </a:spcBef>
                        <a:spcAft>
                          <a:spcPts val="900"/>
                        </a:spcAft>
                      </a:pPr>
                      <a:r>
                        <a:rPr kumimoji="0" lang="en-GB"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UAS_Ph3</a:t>
                      </a:r>
                      <a:endParaRPr kumimoji="0" lang="en-US" sz="105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lumMod val="75000"/>
                            </a:schemeClr>
                          </a:solidFill>
                          <a:effectLst/>
                          <a:latin typeface="Arial" panose="020B0604020202020204" pitchFamily="34" charset="0"/>
                          <a:ea typeface="+mn-ea"/>
                          <a:cs typeface="+mn-cs"/>
                        </a:rPr>
                        <a:t>CP-243077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29944"/>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CT3 led             (2/2)</a:t>
            </a:r>
          </a:p>
        </p:txBody>
      </p:sp>
      <p:graphicFrame>
        <p:nvGraphicFramePr>
          <p:cNvPr id="6" name="Table 7"/>
          <p:cNvGraphicFramePr>
            <a:graphicFrameLocks noGrp="1"/>
          </p:cNvGraphicFramePr>
          <p:nvPr>
            <p:extLst>
              <p:ext uri="{D42A27DB-BD31-4B8C-83A1-F6EECF244321}">
                <p14:modId xmlns:p14="http://schemas.microsoft.com/office/powerpoint/2010/main" val="1080605215"/>
              </p:ext>
            </p:extLst>
          </p:nvPr>
        </p:nvGraphicFramePr>
        <p:xfrm>
          <a:off x="318888" y="1779198"/>
          <a:ext cx="11013394" cy="2495941"/>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hangingPunct="0">
                        <a:spcBef>
                          <a:spcPts val="0"/>
                        </a:spcBef>
                        <a:spcAft>
                          <a:spcPts val="900"/>
                        </a:spcAft>
                      </a:pPr>
                      <a:endParaRPr lang="en-US" sz="1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CT aspects of Extended Reality and Media service (XRM) Phase 2</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XRM_Ph2</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mn-ea"/>
                          <a:cs typeface="Arial" panose="020B0604020202020204" pitchFamily="34" charset="0"/>
                        </a:rPr>
                        <a:t>CP-243075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hangingPunct="0">
                        <a:spcBef>
                          <a:spcPts val="0"/>
                        </a:spcBef>
                        <a:spcAft>
                          <a:spcPts val="900"/>
                        </a:spcAft>
                      </a:pPr>
                      <a:endParaRPr lang="en-US" sz="1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CT aspects for application enablement for satellite access Phase 3</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5GSAT_Ph3_App</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mn-ea"/>
                          <a:cs typeface="Arial" panose="020B0604020202020204" pitchFamily="34" charset="0"/>
                        </a:rPr>
                        <a:t>CP-243071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hangingPunct="0">
                        <a:spcBef>
                          <a:spcPts val="0"/>
                        </a:spcBef>
                        <a:spcAft>
                          <a:spcPts val="900"/>
                        </a:spcAft>
                      </a:pPr>
                      <a:endParaRPr lang="en-US" sz="1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0" algn="l" defTabSz="914400" rtl="0" eaLnBrk="1" latinLnBrk="0" hangingPunct="1">
                        <a:lnSpc>
                          <a:spcPct val="100000"/>
                        </a:lnSpc>
                        <a:spcBef>
                          <a:spcPts val="0"/>
                        </a:spcBef>
                        <a:spcAft>
                          <a:spcPts val="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Rel-19 Enhancements of UE Policy</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UEP19</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mn-ea"/>
                          <a:cs typeface="Arial" panose="020B0604020202020204" pitchFamily="34" charset="0"/>
                        </a:rPr>
                        <a:t>CP-243073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hangingPunct="0">
                        <a:spcBef>
                          <a:spcPts val="0"/>
                        </a:spcBef>
                        <a:spcAft>
                          <a:spcPts val="900"/>
                        </a:spcAft>
                      </a:pPr>
                      <a:endParaRPr lang="en-US" sz="1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0" algn="l" defTabSz="914400" rtl="0" eaLnBrk="1" latinLnBrk="0" hangingPunct="1">
                        <a:lnSpc>
                          <a:spcPct val="100000"/>
                        </a:lnSpc>
                        <a:spcBef>
                          <a:spcPts val="0"/>
                        </a:spcBef>
                        <a:spcAft>
                          <a:spcPts val="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CT aspects of Application enablement for XRM Services Phase 2</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XRM_Ph2_App</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2A6EA8"/>
                          </a:solidFill>
                          <a:effectLst/>
                          <a:uLnTx/>
                          <a:uFillTx/>
                          <a:latin typeface="Arial" panose="020B0604020202020204" pitchFamily="34" charset="0"/>
                          <a:ea typeface="+mn-ea"/>
                          <a:cs typeface="Arial" panose="020B0604020202020204" pitchFamily="34" charset="0"/>
                        </a:rPr>
                        <a:t>CP-243072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11354069"/>
                  </a:ext>
                </a:extLst>
              </a:tr>
              <a:tr h="378514">
                <a:tc>
                  <a:txBody>
                    <a:bodyPr/>
                    <a:lstStyle/>
                    <a:p>
                      <a:pPr marL="0" marR="0" hangingPunct="0">
                        <a:spcBef>
                          <a:spcPts val="0"/>
                        </a:spcBef>
                        <a:spcAft>
                          <a:spcPts val="900"/>
                        </a:spcAft>
                      </a:pPr>
                      <a:endParaRPr lang="en-US" sz="10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0" algn="l" defTabSz="914400" rtl="0" eaLnBrk="1" latinLnBrk="0" hangingPunct="1">
                        <a:lnSpc>
                          <a:spcPct val="100000"/>
                        </a:lnSpc>
                        <a:spcBef>
                          <a:spcPts val="0"/>
                        </a:spcBef>
                        <a:spcAft>
                          <a:spcPts val="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Common API Framework (CAPIF) Phase 3</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defTabSz="914400" rtl="0" eaLnBrk="1" latinLnBrk="0" hangingPunct="1">
                        <a:lnSpc>
                          <a:spcPct val="107000"/>
                        </a:lnSpc>
                        <a:spcBef>
                          <a:spcPts val="0"/>
                        </a:spcBef>
                        <a:spcAft>
                          <a:spcPts val="800"/>
                        </a:spcAft>
                      </a:pPr>
                      <a:r>
                        <a:rPr kumimoji="0" lang="en-GB" altLang="zh-CN"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rPr>
                        <a:t>CAPIF_Ph3</a:t>
                      </a:r>
                      <a:endParaRPr kumimoji="0" lang="en-US" sz="1000" b="0" i="0" u="none" strike="noStrike" kern="1200" cap="none" spc="0" normalizeH="0" baseline="0" dirty="0">
                        <a:ln>
                          <a:noFill/>
                        </a:ln>
                        <a:solidFill>
                          <a:srgbClr val="2A6EA8"/>
                        </a:solidFill>
                        <a:effectLst/>
                        <a:uLnTx/>
                        <a:uFillTx/>
                        <a:latin typeface="Arial" panose="020B0604020202020204" pitchFamily="34" charset="0"/>
                        <a:ea typeface="+mn-ea"/>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rgbClr val="2A6EA8"/>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mn-ea"/>
                          <a:cs typeface="Arial" panose="020B0604020202020204" pitchFamily="34" charset="0"/>
                        </a:rPr>
                        <a:t>CP-243074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54520111"/>
                  </a:ext>
                </a:extLst>
              </a:tr>
              <a:tr h="213107">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rPr>
                        <a:t>1050025</a:t>
                      </a:r>
                      <a:endParaRPr lang="zh-CN" altLang="en-US" sz="10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kumimoji="0" lang="en-US" sz="10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rPr>
                        <a:t>CT aspects for application enablement for mobile metaverse services</a:t>
                      </a:r>
                      <a:endParaRPr kumimoji="0" lang="zh-CN" altLang="en-US" sz="10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kumimoji="0" lang="en-US" altLang="zh-CN" sz="1000" b="0" i="0" u="none" strike="noStrike" kern="1200" cap="none" spc="0" normalizeH="0" baseline="0" dirty="0" err="1">
                          <a:ln>
                            <a:noFill/>
                          </a:ln>
                          <a:solidFill>
                            <a:srgbClr val="000000"/>
                          </a:solidFill>
                          <a:effectLst/>
                          <a:uLnTx/>
                          <a:uFillTx/>
                          <a:latin typeface="Arial" panose="020B0604020202020204" pitchFamily="34" charset="0"/>
                          <a:ea typeface="+mn-ea"/>
                          <a:cs typeface="Arial" panose="020B0604020202020204" pitchFamily="34" charset="0"/>
                        </a:rPr>
                        <a:t>Metaverse_App</a:t>
                      </a:r>
                      <a:endParaRPr kumimoji="0" lang="zh-CN" altLang="en-US" sz="1000" b="0" i="0" u="none" strike="noStrike" kern="1200" cap="none" spc="0" normalizeH="0" baseline="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宋体" panose="02010600030101010101" pitchFamily="2" charset="-122"/>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0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altLang="zh-CN" sz="1000" kern="1200" noProof="0" dirty="0">
                          <a:solidFill>
                            <a:srgbClr val="2A6EA8"/>
                          </a:solidFill>
                          <a:effectLst/>
                          <a:latin typeface="Arial" panose="020B0604020202020204" pitchFamily="34" charset="0"/>
                          <a:ea typeface="+mn-ea"/>
                          <a:cs typeface="Arial" panose="020B0604020202020204" pitchFamily="34" charset="0"/>
                        </a:rPr>
                        <a:t>CP-243081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71337064"/>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29944"/>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spTree>
    <p:extLst>
      <p:ext uri="{BB962C8B-B14F-4D97-AF65-F5344CB8AC3E}">
        <p14:creationId xmlns:p14="http://schemas.microsoft.com/office/powerpoint/2010/main" val="13110080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Rel-19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622438275"/>
              </p:ext>
            </p:extLst>
          </p:nvPr>
        </p:nvGraphicFramePr>
        <p:xfrm>
          <a:off x="290549" y="1791370"/>
          <a:ext cx="10993179" cy="3672984"/>
        </p:xfrm>
        <a:graphic>
          <a:graphicData uri="http://schemas.openxmlformats.org/drawingml/2006/table">
            <a:tbl>
              <a:tblPr firstRow="1" firstCol="1" bandRow="1"/>
              <a:tblGrid>
                <a:gridCol w="753035">
                  <a:extLst>
                    <a:ext uri="{9D8B030D-6E8A-4147-A177-3AD203B41FA5}">
                      <a16:colId xmlns:a16="http://schemas.microsoft.com/office/drawing/2014/main" val="20000"/>
                    </a:ext>
                  </a:extLst>
                </a:gridCol>
                <a:gridCol w="420195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Service Based Interface Protocol Improvements Release 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SBIProtoc19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CP-241021 </a:t>
                      </a:r>
                      <a:endParaRPr lang="fr-FR" altLang="zh-CN" sz="1100" kern="1200" noProof="0" dirty="0">
                        <a:solidFill>
                          <a:schemeClr val="tx1"/>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indent="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1040041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Protocol enhancements for Mission Critical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MCProtoc19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CP-241283</a:t>
                      </a:r>
                      <a:r>
                        <a:rPr lang="en-US" sz="1100" kern="1200" dirty="0">
                          <a:solidFill>
                            <a:schemeClr val="tx1"/>
                          </a:solidFill>
                          <a:effectLst/>
                          <a:latin typeface="+mn-lt"/>
                          <a:ea typeface="+mn-ea"/>
                          <a:cs typeface="+mn-cs"/>
                        </a:rPr>
                        <a:t>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1040039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100" kern="1200" dirty="0">
                          <a:solidFill>
                            <a:schemeClr val="tx1"/>
                          </a:solidFill>
                          <a:effectLst/>
                          <a:latin typeface="+mn-lt"/>
                          <a:ea typeface="+mn-ea"/>
                          <a:cs typeface="+mn-cs"/>
                        </a:rPr>
                        <a:t> </a:t>
                      </a:r>
                      <a:r>
                        <a:rPr lang="en-US" sz="1100" kern="1200" dirty="0">
                          <a:solidFill>
                            <a:srgbClr val="000000"/>
                          </a:solidFill>
                          <a:effectLst/>
                          <a:latin typeface="Arial" panose="020B0604020202020204" pitchFamily="34" charset="0"/>
                          <a:ea typeface="SimSun" panose="02010600030101010101" pitchFamily="2" charset="-122"/>
                          <a:cs typeface="+mn-cs"/>
                        </a:rPr>
                        <a:t>IMS Stage-3 IETF Protocol Alignment</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IMSProtoc19</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hangingPunct="0">
                        <a:spcAft>
                          <a:spcPts val="1200"/>
                        </a:spcAft>
                      </a:pPr>
                      <a:r>
                        <a:rPr lang="en-US" sz="1100" kern="1200" dirty="0">
                          <a:solidFill>
                            <a:srgbClr val="000000"/>
                          </a:solidFill>
                          <a:effectLst/>
                          <a:latin typeface="Arial" panose="020B0604020202020204" pitchFamily="34" charset="0"/>
                          <a:ea typeface="SimSun" panose="02010600030101010101" pitchFamily="2" charset="-122"/>
                          <a:cs typeface="+mn-cs"/>
                        </a:rPr>
                        <a:t>CP-241146 </a:t>
                      </a: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r h="383553">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1040004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on Minimize the Number of Policy Associations (TEI19_MINPA)</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TEI19_MINPA</a:t>
                      </a:r>
                      <a:endParaRPr lang="zh-CN" altLang="en-US" sz="1100" kern="1200" dirty="0">
                        <a:solidFill>
                          <a:srgbClr val="00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03/25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CP-241024</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78039153"/>
                  </a:ext>
                </a:extLst>
              </a:tr>
              <a:tr h="383553">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1040070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Layer Support for Uncrewed Aerial Systems (UAS),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mn-ea"/>
                          <a:cs typeface="Arial" panose="020B0604020202020204" pitchFamily="34" charset="0"/>
                        </a:rPr>
                        <a:t>UASAPP_Ph3</a:t>
                      </a:r>
                      <a:endParaRPr lang="zh-CN" altLang="en-US" sz="11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mn-ea"/>
                          <a:cs typeface="Arial" panose="020B0604020202020204" pitchFamily="34" charset="0"/>
                        </a:rPr>
                        <a:t>CP-241150</a:t>
                      </a:r>
                      <a:r>
                        <a:rPr lang="en-US" sz="1100" kern="1200" dirty="0">
                          <a:solidFill>
                            <a:schemeClr val="tx1"/>
                          </a:solidFill>
                          <a:effectLst/>
                          <a:latin typeface="+mn-lt"/>
                          <a:ea typeface="+mn-ea"/>
                          <a:cs typeface="+mn-cs"/>
                        </a:rPr>
                        <a:t> </a:t>
                      </a:r>
                      <a:endParaRPr lang="fr-FR" altLang="zh-CN" sz="1100" kern="1200" noProof="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1050007</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MPS for Messaging and SMS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rgbClr val="000000"/>
                          </a:solidFill>
                          <a:effectLst/>
                          <a:latin typeface="Arial" panose="020B0604020202020204" pitchFamily="34" charset="0"/>
                          <a:ea typeface="SimSun" panose="02010600030101010101" pitchFamily="2" charset="-122"/>
                          <a:cs typeface="+mn-cs"/>
                        </a:rPr>
                        <a:t>MPS4msg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SimSun" panose="02010600030101010101" pitchFamily="2" charset="-122"/>
                          <a:cs typeface="+mn-cs"/>
                        </a:rPr>
                        <a:t>CP-243047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139629726"/>
                  </a:ext>
                </a:extLst>
              </a:tr>
              <a:tr h="436888">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1050009</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Identifying non-3GPP Devices Connecting behind a UE or 5G-RG</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UIA_ARC</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53153360"/>
                  </a:ext>
                </a:extLst>
              </a:tr>
              <a:tr h="22343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1050024</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application enablement for AI/ML services</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err="1">
                          <a:solidFill>
                            <a:srgbClr val="000000"/>
                          </a:solidFill>
                          <a:effectLst/>
                          <a:latin typeface="Arial" panose="020B0604020202020204" pitchFamily="34" charset="0"/>
                          <a:ea typeface="SimSun" panose="02010600030101010101" pitchFamily="2" charset="-122"/>
                          <a:cs typeface="+mn-cs"/>
                        </a:rPr>
                        <a:t>AIML_App</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SimSun" panose="02010600030101010101" pitchFamily="2" charset="-122"/>
                          <a:cs typeface="+mn-cs"/>
                        </a:rPr>
                        <a:t>CP-243267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800114282"/>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1050001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UPF enhancement for Exposure And SBA Phase 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UPEAS_Ph2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000000"/>
                          </a:solidFill>
                          <a:effectLst/>
                          <a:latin typeface="Arial" panose="020B0604020202020204" pitchFamily="34" charset="0"/>
                          <a:ea typeface="SimSun"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000000"/>
                          </a:solidFill>
                          <a:effectLst/>
                          <a:latin typeface="Arial" panose="020B0604020202020204" pitchFamily="34" charset="0"/>
                          <a:ea typeface="SimSun" panose="02010600030101010101" pitchFamily="2" charset="-122"/>
                          <a:cs typeface="+mn-cs"/>
                        </a:rPr>
                        <a:t>CP-242021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36768404"/>
                  </a:ext>
                </a:extLst>
              </a:tr>
              <a:tr h="223431">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1050022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Next Generation Real time Communication services Phase 2</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chemeClr val="tx1"/>
                          </a:solidFill>
                          <a:effectLst/>
                          <a:latin typeface="Arial" panose="020B0604020202020204" pitchFamily="34" charset="0"/>
                          <a:ea typeface="宋体" panose="02010600030101010101" pitchFamily="2" charset="-122"/>
                          <a:cs typeface="+mn-cs"/>
                        </a:rPr>
                        <a:t>NG_RTC_Ph2</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Arial" panose="020B0604020202020204" pitchFamily="34" charset="0"/>
                        </a:rPr>
                        <a:t>CP-242107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60077374"/>
                  </a:ext>
                </a:extLst>
              </a:tr>
              <a:tr h="223431">
                <a:tc>
                  <a:txBody>
                    <a:bodyPr/>
                    <a:lstStyle/>
                    <a:p>
                      <a:pPr marL="0" marR="0" algn="l" defTabSz="914400" rtl="0" eaLnBrk="1" latinLnBrk="0" hangingPunct="0">
                        <a:spcBef>
                          <a:spcPts val="0"/>
                        </a:spcBef>
                        <a:spcAft>
                          <a:spcPts val="900"/>
                        </a:spcAft>
                      </a:pPr>
                      <a:r>
                        <a:rPr lang="en-US" altLang="zh-CN" sz="1100" kern="1200" dirty="0">
                          <a:solidFill>
                            <a:srgbClr val="000000"/>
                          </a:solidFill>
                          <a:effectLst/>
                          <a:latin typeface="Arial" panose="020B0604020202020204" pitchFamily="34" charset="0"/>
                          <a:ea typeface="SimSun" panose="02010600030101010101" pitchFamily="2" charset="-122"/>
                          <a:cs typeface="+mn-cs"/>
                        </a:rPr>
                        <a:t>1050006</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sz="1100" kern="1200" dirty="0">
                          <a:solidFill>
                            <a:srgbClr val="000000"/>
                          </a:solidFill>
                          <a:effectLst/>
                          <a:latin typeface="Arial" panose="020B0604020202020204" pitchFamily="34" charset="0"/>
                          <a:ea typeface="SimSun" panose="02010600030101010101" pitchFamily="2" charset="-122"/>
                          <a:cs typeface="+mn-cs"/>
                        </a:rPr>
                        <a:t>CT aspects of enhancement of support for Edge Computing in 5G Core network - Phase 3</a:t>
                      </a:r>
                      <a:endParaRPr lang="zh-CN" alt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sz="1100" kern="1200" dirty="0">
                          <a:solidFill>
                            <a:schemeClr val="tx1"/>
                          </a:solidFill>
                          <a:effectLst/>
                          <a:latin typeface="Arial" panose="020B0604020202020204" pitchFamily="34" charset="0"/>
                          <a:ea typeface="宋体" panose="02010600030101010101" pitchFamily="2" charset="-122"/>
                          <a:cs typeface="+mn-cs"/>
                        </a:rPr>
                        <a:t>eEDGE_5GC_Ph3</a:t>
                      </a:r>
                      <a:endParaRPr lang="zh-CN" altLang="en-US" sz="11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mn-cs"/>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100" kern="1200" dirty="0">
                          <a:solidFill>
                            <a:schemeClr val="tx1"/>
                          </a:solidFill>
                          <a:effectLst/>
                          <a:latin typeface="Arial" panose="020B0604020202020204" pitchFamily="34" charset="0"/>
                          <a:ea typeface="宋体" panose="02010600030101010101" pitchFamily="2" charset="-122"/>
                          <a:cs typeface="+mn-cs"/>
                        </a:rPr>
                        <a:t>09/25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altLang="zh-CN" sz="1100" kern="1200" dirty="0">
                          <a:solidFill>
                            <a:srgbClr val="2A6EA8"/>
                          </a:solidFill>
                          <a:effectLst/>
                          <a:latin typeface="Arial" panose="020B0604020202020204" pitchFamily="34" charset="0"/>
                          <a:ea typeface="SimSun" panose="02010600030101010101" pitchFamily="2" charset="-122"/>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accent1">
                              <a:lumMod val="75000"/>
                            </a:schemeClr>
                          </a:solidFill>
                          <a:effectLst/>
                          <a:latin typeface="Arial" panose="020B0604020202020204" pitchFamily="34" charset="0"/>
                          <a:ea typeface="+mn-ea"/>
                          <a:cs typeface="Arial" panose="020B0604020202020204" pitchFamily="34" charset="0"/>
                        </a:rPr>
                        <a:t>CP-243049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21307365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77291</TotalTime>
  <Words>4067</Words>
  <Application>Microsoft Office PowerPoint</Application>
  <PresentationFormat>宽屏</PresentationFormat>
  <Paragraphs>1046</Paragraphs>
  <Slides>26</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 </vt:lpstr>
      <vt:lpstr>MS Mincho</vt:lpstr>
      <vt:lpstr>MS PGothic</vt:lpstr>
      <vt:lpstr>SimSun</vt:lpstr>
      <vt:lpstr>SimSun</vt:lpstr>
      <vt:lpstr>Arial</vt:lpstr>
      <vt:lpstr>Calibri</vt:lpstr>
      <vt:lpstr>Calibri Light</vt:lpstr>
      <vt:lpstr>Times New Roman</vt:lpstr>
      <vt:lpstr>Wingdings</vt:lpstr>
      <vt:lpstr>Office Theme</vt:lpstr>
      <vt:lpstr>CT WG3 Status Report  to TSG CT#106</vt:lpstr>
      <vt:lpstr>TSG CT WG3 Officials</vt:lpstr>
      <vt:lpstr>Meeting Calendar</vt:lpstr>
      <vt:lpstr>TSG WG CT3 Statistics</vt:lpstr>
      <vt:lpstr>New agreed Study/Work Items led by CT3</vt:lpstr>
      <vt:lpstr>Revised agreed Study/Work Items led by CT3    </vt:lpstr>
      <vt:lpstr>Rel-19 Work Plan – CT3 led             (1/2)</vt:lpstr>
      <vt:lpstr>Rel-19 Work Plan – CT3 led             (2/2)</vt:lpstr>
      <vt:lpstr>Rel-19 Work Plan – Non-CT3 led         (1/2) </vt:lpstr>
      <vt:lpstr>Rel-19 Work Plan – Non-CT3 led         (2/2) </vt:lpstr>
      <vt:lpstr>TS/TR sent to CT Plenary</vt:lpstr>
      <vt:lpstr>Exception sheet for work item</vt:lpstr>
      <vt:lpstr>Release 19 Status</vt:lpstr>
      <vt:lpstr>Release 18 Status</vt:lpstr>
      <vt:lpstr>Pre-Release 18 Status</vt:lpstr>
      <vt:lpstr>Backward Incompatible Changes</vt:lpstr>
      <vt:lpstr>For Information to CT </vt:lpstr>
      <vt:lpstr>For Action to CT</vt:lpstr>
      <vt:lpstr>Acknowledgement</vt:lpstr>
      <vt:lpstr>Annex</vt:lpstr>
      <vt:lpstr>CRs for conditional approval              (1/5)</vt:lpstr>
      <vt:lpstr>CRs for conditional approval              (2/5)</vt:lpstr>
      <vt:lpstr>CRs for conditional approval              (3/5)</vt:lpstr>
      <vt:lpstr>CRs for conditional approval              (4/5)</vt:lpstr>
      <vt:lpstr>CRs for conditional approval              (5/5)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 Yan</cp:lastModifiedBy>
  <cp:revision>6204</cp:revision>
  <dcterms:created xsi:type="dcterms:W3CDTF">2010-02-05T13:52:04Z</dcterms:created>
  <dcterms:modified xsi:type="dcterms:W3CDTF">2024-11-29T08:47:28Z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