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1"/>
    <p:sldMasterId id="2147485237" r:id="rId2"/>
  </p:sldMasterIdLst>
  <p:notesMasterIdLst>
    <p:notesMasterId r:id="rId15"/>
  </p:notesMasterIdLst>
  <p:handoutMasterIdLst>
    <p:handoutMasterId r:id="rId16"/>
  </p:handoutMasterIdLst>
  <p:sldIdLst>
    <p:sldId id="417" r:id="rId3"/>
    <p:sldId id="428" r:id="rId4"/>
    <p:sldId id="2147377740" r:id="rId5"/>
    <p:sldId id="2147377741" r:id="rId6"/>
    <p:sldId id="2147377746" r:id="rId7"/>
    <p:sldId id="2147377742" r:id="rId8"/>
    <p:sldId id="2147377747" r:id="rId9"/>
    <p:sldId id="2147377743" r:id="rId10"/>
    <p:sldId id="2147377748" r:id="rId11"/>
    <p:sldId id="2147377744" r:id="rId12"/>
    <p:sldId id="2147377749" r:id="rId13"/>
    <p:sldId id="2147377750"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B1D254"/>
    <a:srgbClr val="2A6EA8"/>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608" autoAdjust="0"/>
    <p:restoredTop sz="94679" autoAdjust="0"/>
  </p:normalViewPr>
  <p:slideViewPr>
    <p:cSldViewPr snapToGrid="0">
      <p:cViewPr varScale="1">
        <p:scale>
          <a:sx n="60" d="100"/>
          <a:sy n="60" d="100"/>
        </p:scale>
        <p:origin x="968" y="4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p:cNvSpPr>
            <a:spLocks noGrp="1"/>
          </p:cNvSpPr>
          <p:nvPr>
            <p:ph type="ftr" sz="quarter" idx="10"/>
          </p:nvPr>
        </p:nvSpPr>
        <p:spPr>
          <a:xfrm>
            <a:off x="4038600" y="5843588"/>
            <a:ext cx="4114800" cy="365125"/>
          </a:xfrm>
          <a:prstGeom prst="rect">
            <a:avLst/>
          </a:prstGeom>
        </p:spPr>
        <p:txBody>
          <a:bodyPr/>
          <a:lstStyle>
            <a:lvl1pPr>
              <a:defRPr/>
            </a:lvl1pPr>
          </a:lstStyle>
          <a:p>
            <a:pPr>
              <a:defRPr/>
            </a:pPr>
            <a:endParaRPr lang="en-US"/>
          </a:p>
        </p:txBody>
      </p:sp>
    </p:spTree>
    <p:extLst>
      <p:ext uri="{BB962C8B-B14F-4D97-AF65-F5344CB8AC3E}">
        <p14:creationId xmlns:p14="http://schemas.microsoft.com/office/powerpoint/2010/main" val="2673860385"/>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83258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sp>
        <p:nvSpPr>
          <p:cNvPr id="11" name="Rectangle 12">
            <a:extLst>
              <a:ext uri="{FF2B5EF4-FFF2-40B4-BE49-F238E27FC236}">
                <a16:creationId xmlns:a16="http://schemas.microsoft.com/office/drawing/2014/main" id="{6876EEF3-A0BC-4451-8AE0-5DAA69D19FFB}"/>
              </a:ext>
            </a:extLst>
          </p:cNvPr>
          <p:cNvSpPr>
            <a:spLocks noChangeArrowheads="1"/>
          </p:cNvSpPr>
          <p:nvPr userDrawn="1"/>
        </p:nvSpPr>
        <p:spPr bwMode="auto">
          <a:xfrm>
            <a:off x="117475" y="6372225"/>
            <a:ext cx="6788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a:ln w="0"/>
                <a:latin typeface="Calibri" panose="020F0502020204030204" pitchFamily="34" charset="0"/>
              </a:rPr>
              <a:t>PCG#52</a:t>
            </a:r>
          </a:p>
        </p:txBody>
      </p:sp>
      <p:pic>
        <p:nvPicPr>
          <p:cNvPr id="1033"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7232282"/>
      </p:ext>
    </p:extLst>
  </p:cSld>
  <p:clrMap bg1="lt1" tx1="dk1" bg2="lt2" tx2="dk2" accent1="accent1" accent2="accent2" accent3="accent3" accent4="accent4" accent5="accent5" accent6="accent6" hlink="hlink" folHlink="folHlink"/>
  <p:sldLayoutIdLst>
    <p:sldLayoutId id="2147485240" r:id="rId1"/>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87413" y="1709738"/>
            <a:ext cx="10148887" cy="2016101"/>
          </a:xfrm>
        </p:spPr>
        <p:txBody>
          <a:bodyPr/>
          <a:lstStyle/>
          <a:p>
            <a:pPr algn="ctr" eaLnBrk="1" hangingPunct="1"/>
            <a:r>
              <a:rPr lang="en-US" b="0" i="0" dirty="0">
                <a:effectLst/>
                <a:highlight>
                  <a:srgbClr val="FFFFFF"/>
                </a:highlight>
              </a:rPr>
              <a:t>TSDSI views on 3GPP TSG/WG leadership balance</a:t>
            </a:r>
            <a:endParaRPr lang="en-GB" altLang="en-US" dirty="0"/>
          </a:p>
        </p:txBody>
      </p:sp>
      <p:sp>
        <p:nvSpPr>
          <p:cNvPr id="4099" name="Text Placeholder 2"/>
          <p:cNvSpPr>
            <a:spLocks noGrp="1"/>
          </p:cNvSpPr>
          <p:nvPr>
            <p:ph type="body" idx="1"/>
          </p:nvPr>
        </p:nvSpPr>
        <p:spPr>
          <a:xfrm>
            <a:off x="2152650" y="4009208"/>
            <a:ext cx="7886700" cy="1500187"/>
          </a:xfrm>
        </p:spPr>
        <p:txBody>
          <a:bodyPr rtlCol="0">
            <a:normAutofit/>
          </a:bodyPr>
          <a:lstStyle/>
          <a:p>
            <a:pPr algn="ctr" eaLnBrk="1" fontAlgn="auto" hangingPunct="1">
              <a:spcAft>
                <a:spcPts val="0"/>
              </a:spcAft>
              <a:defRPr/>
            </a:pPr>
            <a:endParaRPr lang="en-GB" altLang="en-US" dirty="0">
              <a:solidFill>
                <a:schemeClr val="tx1"/>
              </a:solidFill>
            </a:endParaRPr>
          </a:p>
          <a:p>
            <a:pPr algn="ctr" eaLnBrk="1" fontAlgn="auto" hangingPunct="1">
              <a:spcAft>
                <a:spcPts val="0"/>
              </a:spcAft>
              <a:defRPr/>
            </a:pPr>
            <a:r>
              <a:rPr lang="en-GB" altLang="en-US" dirty="0">
                <a:solidFill>
                  <a:schemeClr val="tx1"/>
                </a:solidFill>
              </a:rPr>
              <a:t>TSDSI</a:t>
            </a:r>
          </a:p>
        </p:txBody>
      </p:sp>
      <p:sp>
        <p:nvSpPr>
          <p:cNvPr id="5124" name="Text Box 64"/>
          <p:cNvSpPr txBox="1">
            <a:spLocks noChangeArrowheads="1"/>
          </p:cNvSpPr>
          <p:nvPr/>
        </p:nvSpPr>
        <p:spPr bwMode="auto">
          <a:xfrm>
            <a:off x="598488" y="95250"/>
            <a:ext cx="19107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i-FI" altLang="en-US" sz="1600" b="1" dirty="0">
                <a:latin typeface="Arial" panose="020B0604020202020204" pitchFamily="34" charset="0"/>
              </a:rPr>
              <a:t>PCG52_25</a:t>
            </a:r>
          </a:p>
          <a:p>
            <a:pPr>
              <a:lnSpc>
                <a:spcPct val="100000"/>
              </a:lnSpc>
              <a:spcBef>
                <a:spcPct val="0"/>
              </a:spcBef>
              <a:buFontTx/>
              <a:buNone/>
            </a:pPr>
            <a:r>
              <a:rPr lang="fi-FI" altLang="en-US" sz="1600" b="1" dirty="0">
                <a:latin typeface="Arial" panose="020B0604020202020204" pitchFamily="34" charset="0"/>
              </a:rPr>
              <a:t>Agenda item: 8 </a:t>
            </a:r>
            <a:endParaRPr lang="en-US" altLang="en-US" sz="1600" b="1" dirty="0">
              <a:latin typeface="Arial" panose="020B0604020202020204" pitchFamily="34" charset="0"/>
            </a:endParaRPr>
          </a:p>
        </p:txBody>
      </p:sp>
    </p:spTree>
    <p:extLst>
      <p:ext uri="{BB962C8B-B14F-4D97-AF65-F5344CB8AC3E}">
        <p14:creationId xmlns:p14="http://schemas.microsoft.com/office/powerpoint/2010/main" val="551622165"/>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596E1-9413-C3F5-2190-985190749A0B}"/>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DEF000F-6DE6-AE4B-578B-41807580EEA2}"/>
              </a:ext>
            </a:extLst>
          </p:cNvPr>
          <p:cNvSpPr>
            <a:spLocks noGrp="1"/>
          </p:cNvSpPr>
          <p:nvPr>
            <p:ph type="title"/>
          </p:nvPr>
        </p:nvSpPr>
        <p:spPr>
          <a:xfrm>
            <a:off x="838200" y="233917"/>
            <a:ext cx="5062870" cy="1041990"/>
          </a:xfrm>
        </p:spPr>
        <p:txBody>
          <a:bodyPr/>
          <a:lstStyle/>
          <a:p>
            <a:r>
              <a:rPr lang="en-US" sz="3600" b="1" dirty="0"/>
              <a:t>TSDSI Proposals (1/2)</a:t>
            </a:r>
            <a:endParaRPr lang="en-GB" sz="3600" b="1" dirty="0"/>
          </a:p>
        </p:txBody>
      </p:sp>
      <p:sp>
        <p:nvSpPr>
          <p:cNvPr id="7" name="Content Placeholder 6">
            <a:extLst>
              <a:ext uri="{FF2B5EF4-FFF2-40B4-BE49-F238E27FC236}">
                <a16:creationId xmlns:a16="http://schemas.microsoft.com/office/drawing/2014/main" id="{987325E7-2D20-D3E9-8DCD-2BC6287A41F1}"/>
              </a:ext>
            </a:extLst>
          </p:cNvPr>
          <p:cNvSpPr>
            <a:spLocks noGrp="1"/>
          </p:cNvSpPr>
          <p:nvPr>
            <p:ph idx="1"/>
          </p:nvPr>
        </p:nvSpPr>
        <p:spPr>
          <a:xfrm>
            <a:off x="730424" y="1964826"/>
            <a:ext cx="10515600" cy="4214986"/>
          </a:xfrm>
          <a:noFill/>
        </p:spPr>
        <p:txBody>
          <a:bodyPr/>
          <a:lstStyle/>
          <a:p>
            <a:r>
              <a:rPr lang="en-US" sz="2400" b="1" dirty="0"/>
              <a:t>Proposal #1</a:t>
            </a:r>
            <a:r>
              <a:rPr lang="en-US" sz="2400" dirty="0"/>
              <a:t> – Leadership balance should be maintained at the OP-level (proposed changes to current WP – Article 22.1)</a:t>
            </a:r>
          </a:p>
          <a:p>
            <a:pPr lvl="1"/>
            <a:r>
              <a:rPr lang="en-US" sz="2000" dirty="0">
                <a:ea typeface="Calibri" panose="020F0502020204030204" pitchFamily="34" charset="0"/>
                <a:cs typeface="Times New Roman" panose="02020603050405020304" pitchFamily="18" charset="0"/>
              </a:rPr>
              <a:t>Article 22.1 of the Working Procedures addresses TSG elections and states: </a:t>
            </a:r>
            <a:r>
              <a:rPr lang="en-US" sz="2000" i="1" dirty="0">
                <a:ea typeface="Calibri" panose="020F0502020204030204" pitchFamily="34" charset="0"/>
                <a:cs typeface="Times New Roman" panose="02020603050405020304" pitchFamily="18" charset="0"/>
              </a:rPr>
              <a:t>“</a:t>
            </a:r>
            <a:r>
              <a:rPr lang="en-US" sz="2000" i="1" dirty="0">
                <a:solidFill>
                  <a:srgbClr val="000000"/>
                </a:solidFill>
                <a:ea typeface="Calibri" panose="020F0502020204030204" pitchFamily="34" charset="0"/>
                <a:cs typeface="Times New Roman" panose="02020603050405020304" pitchFamily="18" charset="0"/>
              </a:rPr>
              <a:t>Chairs and Vice Chairs should not be from the same </a:t>
            </a:r>
            <a:r>
              <a:rPr lang="en-US" sz="2000" i="1" strike="sngStrike" dirty="0">
                <a:solidFill>
                  <a:srgbClr val="FF0000"/>
                </a:solidFill>
                <a:ea typeface="Calibri" panose="020F0502020204030204" pitchFamily="34" charset="0"/>
                <a:cs typeface="Times New Roman" panose="02020603050405020304" pitchFamily="18" charset="0"/>
              </a:rPr>
              <a:t>region, </a:t>
            </a:r>
            <a:r>
              <a:rPr lang="en-US" sz="2000" i="1" dirty="0">
                <a:solidFill>
                  <a:srgbClr val="000000"/>
                </a:solidFill>
                <a:ea typeface="Calibri" panose="020F0502020204030204" pitchFamily="34" charset="0"/>
                <a:cs typeface="Times New Roman" panose="02020603050405020304" pitchFamily="18" charset="0"/>
              </a:rPr>
              <a:t>Organizational Partner, or from the same group of companies, unless no other candidate is available.”</a:t>
            </a:r>
            <a:r>
              <a:rPr lang="en-US" sz="2000" b="1" dirty="0">
                <a:solidFill>
                  <a:srgbClr val="000000"/>
                </a:solidFill>
                <a:ea typeface="Calibri" panose="020F0502020204030204" pitchFamily="34" charset="0"/>
                <a:cs typeface="Times New Roman" panose="02020603050405020304" pitchFamily="18" charset="0"/>
              </a:rPr>
              <a:t> </a:t>
            </a:r>
          </a:p>
          <a:p>
            <a:pPr lvl="1"/>
            <a:r>
              <a:rPr lang="en-US" sz="2000" dirty="0">
                <a:solidFill>
                  <a:srgbClr val="000000"/>
                </a:solidFill>
                <a:ea typeface="Calibri" panose="020F0502020204030204" pitchFamily="34" charset="0"/>
                <a:cs typeface="Times New Roman" panose="02020603050405020304" pitchFamily="18" charset="0"/>
              </a:rPr>
              <a:t>Note the above change will also be applicable to Article 22.2</a:t>
            </a:r>
            <a:endParaRPr lang="en-US" sz="2000" b="1" dirty="0"/>
          </a:p>
          <a:p>
            <a:r>
              <a:rPr lang="en-US" sz="2400" b="1" dirty="0"/>
              <a:t>Proposal #2 </a:t>
            </a:r>
            <a:r>
              <a:rPr lang="en-US" sz="2400" dirty="0"/>
              <a:t>– Whether synchronization of WG elections is necessary is to be studied further.</a:t>
            </a:r>
            <a:endParaRPr lang="en-US" sz="2400" b="1" dirty="0"/>
          </a:p>
          <a:p>
            <a:r>
              <a:rPr lang="en-US" sz="2400" b="1" dirty="0"/>
              <a:t>Proposal #3</a:t>
            </a:r>
            <a:r>
              <a:rPr lang="en-US" sz="2400" dirty="0"/>
              <a:t> – Competency of the WG leadership should not be compromised, while achieving the leadership balance e.g. by enforcing a very strict criteria</a:t>
            </a:r>
          </a:p>
          <a:p>
            <a:pPr marL="457200" lvl="1" indent="0" algn="just">
              <a:spcBef>
                <a:spcPts val="0"/>
              </a:spcBef>
              <a:spcAft>
                <a:spcPts val="900"/>
              </a:spcAft>
              <a:buNone/>
              <a:tabLst>
                <a:tab pos="0" algn="l"/>
              </a:tabLst>
            </a:pPr>
            <a:r>
              <a:rPr lang="en-GB" sz="900" dirty="0">
                <a:effectLst/>
                <a:latin typeface="Times New Roman" panose="02020603050405020304" pitchFamily="18" charset="0"/>
                <a:ea typeface="Times New Roman" panose="02020603050405020304" pitchFamily="18" charset="0"/>
              </a:rPr>
              <a:t> </a:t>
            </a:r>
            <a:endParaRPr lang="en-US" sz="9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4140129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596E1-9413-C3F5-2190-985190749A0B}"/>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DEF000F-6DE6-AE4B-578B-41807580EEA2}"/>
              </a:ext>
            </a:extLst>
          </p:cNvPr>
          <p:cNvSpPr>
            <a:spLocks noGrp="1"/>
          </p:cNvSpPr>
          <p:nvPr>
            <p:ph type="title"/>
          </p:nvPr>
        </p:nvSpPr>
        <p:spPr>
          <a:xfrm>
            <a:off x="838200" y="365126"/>
            <a:ext cx="6041065" cy="730028"/>
          </a:xfrm>
        </p:spPr>
        <p:txBody>
          <a:bodyPr/>
          <a:lstStyle/>
          <a:p>
            <a:r>
              <a:rPr lang="en-US" sz="3600" b="1" dirty="0"/>
              <a:t>TSDSI Proposals (2/2)</a:t>
            </a:r>
            <a:endParaRPr lang="en-GB" sz="3600" b="1" dirty="0"/>
          </a:p>
        </p:txBody>
      </p:sp>
      <p:sp>
        <p:nvSpPr>
          <p:cNvPr id="7" name="Content Placeholder 6">
            <a:extLst>
              <a:ext uri="{FF2B5EF4-FFF2-40B4-BE49-F238E27FC236}">
                <a16:creationId xmlns:a16="http://schemas.microsoft.com/office/drawing/2014/main" id="{987325E7-2D20-D3E9-8DCD-2BC6287A41F1}"/>
              </a:ext>
            </a:extLst>
          </p:cNvPr>
          <p:cNvSpPr>
            <a:spLocks noGrp="1"/>
          </p:cNvSpPr>
          <p:nvPr>
            <p:ph idx="1"/>
          </p:nvPr>
        </p:nvSpPr>
        <p:spPr>
          <a:xfrm>
            <a:off x="730424" y="1964826"/>
            <a:ext cx="10515600" cy="4214986"/>
          </a:xfrm>
          <a:noFill/>
        </p:spPr>
        <p:txBody>
          <a:bodyPr/>
          <a:lstStyle/>
          <a:p>
            <a:r>
              <a:rPr lang="en-US" sz="2400" b="1" dirty="0"/>
              <a:t>Proposal #4 </a:t>
            </a:r>
            <a:r>
              <a:rPr lang="en-US" sz="2400" dirty="0"/>
              <a:t>– </a:t>
            </a:r>
            <a:r>
              <a:rPr lang="en-IN" sz="2400" dirty="0"/>
              <a:t>3GPP should avoid a situation where majority of the officials come from a single OP </a:t>
            </a:r>
            <a:endParaRPr lang="en-IN" sz="2400" b="1" dirty="0"/>
          </a:p>
          <a:p>
            <a:r>
              <a:rPr lang="en-IN" sz="2400" b="1" dirty="0"/>
              <a:t>Proposal #5</a:t>
            </a:r>
            <a:r>
              <a:rPr lang="en-IN" sz="2400" dirty="0"/>
              <a:t> – Leadership balance information should be maintained and published at the time of the election</a:t>
            </a:r>
            <a:endParaRPr lang="en-IN" sz="2400" b="1" dirty="0"/>
          </a:p>
          <a:p>
            <a:r>
              <a:rPr lang="en-IN" sz="2400" b="1" dirty="0"/>
              <a:t>Proposal #6</a:t>
            </a:r>
            <a:r>
              <a:rPr lang="en-IN" sz="2400" dirty="0"/>
              <a:t> </a:t>
            </a:r>
            <a:r>
              <a:rPr lang="en-US" sz="2400" dirty="0"/>
              <a:t>–</a:t>
            </a:r>
            <a:r>
              <a:rPr lang="en-IN" sz="2400" dirty="0"/>
              <a:t> A light-weight process where PCG may review the compliance to balancing criteria for both TSG and WGs to be worked out</a:t>
            </a:r>
            <a:endParaRPr lang="en-US" sz="2400" dirty="0"/>
          </a:p>
          <a:p>
            <a:pPr marL="457200" lvl="1" indent="0" algn="just">
              <a:spcBef>
                <a:spcPts val="0"/>
              </a:spcBef>
              <a:spcAft>
                <a:spcPts val="900"/>
              </a:spcAft>
              <a:buNone/>
              <a:tabLst>
                <a:tab pos="0" algn="l"/>
              </a:tabLst>
            </a:pPr>
            <a:r>
              <a:rPr lang="en-GB" sz="900" dirty="0">
                <a:effectLst/>
                <a:latin typeface="Times New Roman" panose="02020603050405020304" pitchFamily="18" charset="0"/>
                <a:ea typeface="Times New Roman" panose="02020603050405020304" pitchFamily="18" charset="0"/>
              </a:rPr>
              <a:t> </a:t>
            </a:r>
            <a:endParaRPr lang="en-US" sz="9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2251851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A8FD5-C422-5149-5566-1A747C8C2279}"/>
              </a:ext>
            </a:extLst>
          </p:cNvPr>
          <p:cNvSpPr>
            <a:spLocks noGrp="1"/>
          </p:cNvSpPr>
          <p:nvPr>
            <p:ph type="title"/>
          </p:nvPr>
        </p:nvSpPr>
        <p:spPr/>
        <p:txBody>
          <a:bodyPr/>
          <a:lstStyle/>
          <a:p>
            <a:pPr algn="ctr"/>
            <a:r>
              <a:rPr lang="en-IN" dirty="0"/>
              <a:t>Thank You</a:t>
            </a:r>
          </a:p>
        </p:txBody>
      </p:sp>
    </p:spTree>
    <p:extLst>
      <p:ext uri="{BB962C8B-B14F-4D97-AF65-F5344CB8AC3E}">
        <p14:creationId xmlns:p14="http://schemas.microsoft.com/office/powerpoint/2010/main" val="6443051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127592"/>
            <a:ext cx="9835116" cy="988828"/>
          </a:xfrm>
        </p:spPr>
        <p:txBody>
          <a:bodyPr/>
          <a:lstStyle/>
          <a:p>
            <a:r>
              <a:rPr lang="en-US" sz="3600" b="1" dirty="0"/>
              <a:t>Existing Provisions in 3GPP WP - Articles 22.1 &amp; 22.2 </a:t>
            </a:r>
            <a:endParaRPr lang="en-GB" sz="3600" b="1" dirty="0"/>
          </a:p>
        </p:txBody>
      </p:sp>
      <p:sp>
        <p:nvSpPr>
          <p:cNvPr id="7" name="Content Placeholder 6"/>
          <p:cNvSpPr>
            <a:spLocks noGrp="1"/>
          </p:cNvSpPr>
          <p:nvPr>
            <p:ph idx="1"/>
          </p:nvPr>
        </p:nvSpPr>
        <p:spPr>
          <a:xfrm>
            <a:off x="730424" y="1964826"/>
            <a:ext cx="10515600" cy="4214986"/>
          </a:xfrm>
          <a:noFill/>
        </p:spPr>
        <p:txBody>
          <a:bodyPr/>
          <a:lstStyle/>
          <a:p>
            <a:r>
              <a:rPr lang="en-US" sz="2400" dirty="0">
                <a:effectLst/>
                <a:ea typeface="Calibri" panose="020F0502020204030204" pitchFamily="34" charset="0"/>
                <a:cs typeface="Times New Roman" panose="02020603050405020304" pitchFamily="18" charset="0"/>
              </a:rPr>
              <a:t>Article 22.1 of the Working Procedures addresses TSG elections and states: </a:t>
            </a:r>
            <a:r>
              <a:rPr lang="en-US" sz="2400" i="1" dirty="0">
                <a:effectLst/>
                <a:ea typeface="Calibri" panose="020F0502020204030204" pitchFamily="34" charset="0"/>
                <a:cs typeface="Times New Roman" panose="02020603050405020304" pitchFamily="18" charset="0"/>
              </a:rPr>
              <a:t>“</a:t>
            </a:r>
            <a:r>
              <a:rPr lang="en-US" sz="2400" i="1" dirty="0">
                <a:solidFill>
                  <a:srgbClr val="000000"/>
                </a:solidFill>
                <a:effectLst/>
                <a:ea typeface="Calibri" panose="020F0502020204030204" pitchFamily="34" charset="0"/>
                <a:cs typeface="Times New Roman" panose="02020603050405020304" pitchFamily="18" charset="0"/>
              </a:rPr>
              <a:t>Chairs and Vice Chairs should not be from the same region, Organizational Partner, or from the same group of companies, unless no other candidate is available.”</a:t>
            </a:r>
            <a:r>
              <a:rPr lang="en-US" sz="2400" b="1" dirty="0">
                <a:solidFill>
                  <a:srgbClr val="000000"/>
                </a:solidFill>
                <a:effectLst/>
                <a:ea typeface="Calibri" panose="020F0502020204030204" pitchFamily="34" charset="0"/>
                <a:cs typeface="Times New Roman" panose="02020603050405020304" pitchFamily="18" charset="0"/>
              </a:rPr>
              <a:t> </a:t>
            </a:r>
          </a:p>
          <a:p>
            <a:r>
              <a:rPr lang="en-US" sz="2400" dirty="0">
                <a:effectLst/>
                <a:ea typeface="Calibri" panose="020F0502020204030204" pitchFamily="34" charset="0"/>
                <a:cs typeface="Times New Roman" panose="02020603050405020304" pitchFamily="18" charset="0"/>
              </a:rPr>
              <a:t>Article 22.2 of the Working Procedures addresses WG elections and states: </a:t>
            </a:r>
            <a:r>
              <a:rPr lang="en-US" sz="2400" i="1" dirty="0">
                <a:effectLst/>
                <a:ea typeface="Calibri" panose="020F0502020204030204" pitchFamily="34" charset="0"/>
                <a:cs typeface="Times New Roman" panose="02020603050405020304" pitchFamily="18" charset="0"/>
              </a:rPr>
              <a:t>”</a:t>
            </a:r>
            <a:r>
              <a:rPr lang="en-US" sz="2400" i="1" dirty="0">
                <a:solidFill>
                  <a:srgbClr val="000000"/>
                </a:solidFill>
                <a:effectLst/>
                <a:ea typeface="Calibri" panose="020F0502020204030204" pitchFamily="34" charset="0"/>
                <a:cs typeface="Times New Roman" panose="02020603050405020304" pitchFamily="18" charset="0"/>
              </a:rPr>
              <a:t>The provisions concerning the election of WG Chairs and Vice Chairs shall be as for TSG Chairs and Vice Chairs as defined in</a:t>
            </a:r>
            <a:r>
              <a:rPr lang="en-US" sz="2400" i="1" dirty="0">
                <a:effectLst/>
                <a:ea typeface="Calibri" panose="020F0502020204030204" pitchFamily="34" charset="0"/>
                <a:cs typeface="Times New Roman" panose="02020603050405020304" pitchFamily="18" charset="0"/>
              </a:rPr>
              <a:t> 22.1</a:t>
            </a:r>
            <a:r>
              <a:rPr lang="en-US" sz="2400" i="1" dirty="0">
                <a:solidFill>
                  <a:srgbClr val="000000"/>
                </a:solidFill>
                <a:effectLst/>
                <a:ea typeface="Calibri" panose="020F0502020204030204" pitchFamily="34" charset="0"/>
                <a:cs typeface="Times New Roman" panose="02020603050405020304" pitchFamily="18" charset="0"/>
              </a:rPr>
              <a:t> above…”</a:t>
            </a:r>
            <a:r>
              <a:rPr lang="en-US" sz="2400" dirty="0">
                <a:solidFill>
                  <a:srgbClr val="000000"/>
                </a:solidFill>
                <a:effectLst/>
                <a:ea typeface="Calibri" panose="020F0502020204030204" pitchFamily="34" charset="0"/>
                <a:cs typeface="Times New Roman" panose="02020603050405020304" pitchFamily="18" charset="0"/>
              </a:rPr>
              <a:t>. </a:t>
            </a:r>
          </a:p>
          <a:p>
            <a:pPr marL="0" indent="0">
              <a:buNone/>
            </a:pPr>
            <a:endParaRPr lang="en-US" sz="2400" dirty="0"/>
          </a:p>
          <a:p>
            <a:pPr marL="914400" lvl="2" indent="0">
              <a:buNone/>
            </a:pPr>
            <a:endParaRPr lang="en-US" sz="1800" dirty="0"/>
          </a:p>
        </p:txBody>
      </p:sp>
    </p:spTree>
    <p:extLst>
      <p:ext uri="{BB962C8B-B14F-4D97-AF65-F5344CB8AC3E}">
        <p14:creationId xmlns:p14="http://schemas.microsoft.com/office/powerpoint/2010/main" val="324484076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BA8D3-31A9-4B29-128A-A9F7AF505461}"/>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BBCEC6D9-7D11-B226-63E4-2B76C94DF616}"/>
              </a:ext>
            </a:extLst>
          </p:cNvPr>
          <p:cNvSpPr>
            <a:spLocks noGrp="1"/>
          </p:cNvSpPr>
          <p:nvPr>
            <p:ph type="title"/>
          </p:nvPr>
        </p:nvSpPr>
        <p:spPr>
          <a:xfrm>
            <a:off x="1" y="127591"/>
            <a:ext cx="9877646" cy="871869"/>
          </a:xfrm>
        </p:spPr>
        <p:txBody>
          <a:bodyPr/>
          <a:lstStyle/>
          <a:p>
            <a:r>
              <a:rPr lang="en-US" sz="3600" b="1" dirty="0"/>
              <a:t>TSDSI Analysis of the Provisions in Articles 22.1 &amp; 22.2</a:t>
            </a:r>
            <a:endParaRPr lang="en-GB" sz="3600" b="1" dirty="0"/>
          </a:p>
        </p:txBody>
      </p:sp>
      <p:sp>
        <p:nvSpPr>
          <p:cNvPr id="7" name="Content Placeholder 6">
            <a:extLst>
              <a:ext uri="{FF2B5EF4-FFF2-40B4-BE49-F238E27FC236}">
                <a16:creationId xmlns:a16="http://schemas.microsoft.com/office/drawing/2014/main" id="{E9BE3741-1383-30D0-A6BA-BF91195BCA56}"/>
              </a:ext>
            </a:extLst>
          </p:cNvPr>
          <p:cNvSpPr>
            <a:spLocks noGrp="1"/>
          </p:cNvSpPr>
          <p:nvPr>
            <p:ph idx="1"/>
          </p:nvPr>
        </p:nvSpPr>
        <p:spPr>
          <a:xfrm>
            <a:off x="501824" y="1679468"/>
            <a:ext cx="10515600" cy="4084646"/>
          </a:xfrm>
          <a:noFill/>
        </p:spPr>
        <p:txBody>
          <a:bodyPr/>
          <a:lstStyle/>
          <a:p>
            <a:pPr marL="0" indent="0">
              <a:buNone/>
            </a:pPr>
            <a:endParaRPr lang="en-US" sz="2400" dirty="0"/>
          </a:p>
          <a:p>
            <a:pPr marL="571500" indent="-342900"/>
            <a:r>
              <a:rPr lang="en-US" sz="2400" dirty="0">
                <a:solidFill>
                  <a:srgbClr val="222222"/>
                </a:solidFill>
              </a:rPr>
              <a:t>Articles 22.1 and 22.2 includes ‘region’ or ‘organizational partner’ as the primary balancing criteria </a:t>
            </a:r>
          </a:p>
          <a:p>
            <a:pPr marL="571500" indent="-342900"/>
            <a:r>
              <a:rPr lang="en-US" sz="2400" dirty="0">
                <a:solidFill>
                  <a:srgbClr val="222222"/>
                </a:solidFill>
              </a:rPr>
              <a:t>Specifically, ‘region’ being the primary criteria is a matter of concern for TSDSI (and possibly other Asia OPs) considering that Asia region consists of 5 OPs.</a:t>
            </a:r>
          </a:p>
          <a:p>
            <a:pPr marL="571500" indent="-342900"/>
            <a:r>
              <a:rPr lang="en-US" sz="2400" dirty="0">
                <a:solidFill>
                  <a:srgbClr val="222222"/>
                </a:solidFill>
              </a:rPr>
              <a:t>In other words, to continue to maintain the current criteria of ‘region’ or ‘OP’ criteria does not ensure equitable balance among the OPs</a:t>
            </a:r>
          </a:p>
          <a:p>
            <a:pPr marL="571500" indent="-342900"/>
            <a:r>
              <a:rPr lang="en-US" sz="2400" dirty="0">
                <a:solidFill>
                  <a:srgbClr val="222222"/>
                </a:solidFill>
              </a:rPr>
              <a:t>Therefore, we believe a change to the current WP should be considered to maintain OP-level balance.</a:t>
            </a:r>
          </a:p>
          <a:p>
            <a:endParaRPr lang="en-US" sz="2400" dirty="0"/>
          </a:p>
          <a:p>
            <a:endParaRPr lang="en-US" sz="2400" dirty="0"/>
          </a:p>
          <a:p>
            <a:endParaRPr lang="en-US" sz="1100" dirty="0">
              <a:solidFill>
                <a:srgbClr val="0070C0"/>
              </a:solidFill>
              <a:latin typeface="Arial" panose="020B0604020202020204" pitchFamily="34" charset="0"/>
              <a:cs typeface="Arial" pitchFamily="34" charset="0"/>
            </a:endParaRPr>
          </a:p>
        </p:txBody>
      </p:sp>
    </p:spTree>
    <p:extLst>
      <p:ext uri="{BB962C8B-B14F-4D97-AF65-F5344CB8AC3E}">
        <p14:creationId xmlns:p14="http://schemas.microsoft.com/office/powerpoint/2010/main" val="262629781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907EC-6A8E-8126-F989-22E05330F09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127DAD21-BF74-5E7E-41EB-E8C52BADB777}"/>
              </a:ext>
            </a:extLst>
          </p:cNvPr>
          <p:cNvSpPr>
            <a:spLocks noGrp="1"/>
          </p:cNvSpPr>
          <p:nvPr>
            <p:ph type="title"/>
          </p:nvPr>
        </p:nvSpPr>
        <p:spPr>
          <a:xfrm>
            <a:off x="839971" y="74428"/>
            <a:ext cx="7017489" cy="1275907"/>
          </a:xfrm>
        </p:spPr>
        <p:txBody>
          <a:bodyPr/>
          <a:lstStyle/>
          <a:p>
            <a:r>
              <a:rPr lang="en-US" sz="3600" b="1" dirty="0"/>
              <a:t>ATIS View/Proposal at PCG#51 (1/2)</a:t>
            </a:r>
            <a:br>
              <a:rPr lang="en-IN" sz="3600" b="1" dirty="0">
                <a:solidFill>
                  <a:srgbClr val="002060"/>
                </a:solidFill>
                <a:latin typeface="+mn-lt"/>
              </a:rPr>
            </a:br>
            <a:endParaRPr lang="en-GB" sz="3600" dirty="0"/>
          </a:p>
        </p:txBody>
      </p:sp>
      <p:sp>
        <p:nvSpPr>
          <p:cNvPr id="7" name="Content Placeholder 6">
            <a:extLst>
              <a:ext uri="{FF2B5EF4-FFF2-40B4-BE49-F238E27FC236}">
                <a16:creationId xmlns:a16="http://schemas.microsoft.com/office/drawing/2014/main" id="{F664EF04-D4BD-D433-3F07-7357935BF527}"/>
              </a:ext>
            </a:extLst>
          </p:cNvPr>
          <p:cNvSpPr>
            <a:spLocks noGrp="1"/>
          </p:cNvSpPr>
          <p:nvPr>
            <p:ph idx="1"/>
          </p:nvPr>
        </p:nvSpPr>
        <p:spPr>
          <a:xfrm>
            <a:off x="730424" y="1964826"/>
            <a:ext cx="10515600" cy="4214986"/>
          </a:xfrm>
          <a:noFill/>
        </p:spPr>
        <p:txBody>
          <a:bodyPr/>
          <a:lstStyle/>
          <a:p>
            <a:r>
              <a:rPr lang="en-US" sz="2400" dirty="0">
                <a:solidFill>
                  <a:srgbClr val="000000"/>
                </a:solidFill>
                <a:effectLst/>
                <a:ea typeface="Calibri" panose="020F0502020204030204" pitchFamily="34" charset="0"/>
                <a:cs typeface="Times New Roman" panose="02020603050405020304" pitchFamily="18" charset="0"/>
              </a:rPr>
              <a:t>The need for diversity and resiliency is even more important at the WG level as there are fewer vice-chairs and the vice-chairs are typically more active in running the meetings.</a:t>
            </a:r>
            <a:endParaRPr lang="en-US" sz="2400" dirty="0">
              <a:solidFill>
                <a:srgbClr val="000000"/>
              </a:solidFill>
              <a:ea typeface="Calibri" panose="020F0502020204030204" pitchFamily="34" charset="0"/>
              <a:cs typeface="Times New Roman" panose="02020603050405020304" pitchFamily="18" charset="0"/>
            </a:endParaRPr>
          </a:p>
          <a:p>
            <a:r>
              <a:rPr lang="en-US" sz="2400" dirty="0">
                <a:effectLst/>
                <a:ea typeface="Calibri" panose="020F0502020204030204" pitchFamily="34" charset="0"/>
                <a:cs typeface="Times New Roman" panose="02020603050405020304" pitchFamily="18" charset="0"/>
              </a:rPr>
              <a:t>Encourage the principle of “Home OP”.  One of the balance criteria is that leaders should not be from the same OP.  However, large companies in 3GPP can have IM via multiple OPs and can tactically chose a specific OP for leadership candidates in ways that may circumvent the balance rule.  This practice should be discouraged.</a:t>
            </a:r>
          </a:p>
          <a:p>
            <a:r>
              <a:rPr lang="en-US" sz="2400" b="1" dirty="0">
                <a:effectLst/>
                <a:ea typeface="Calibri" panose="020F0502020204030204" pitchFamily="34" charset="0"/>
                <a:cs typeface="Times New Roman" panose="02020603050405020304" pitchFamily="18" charset="0"/>
              </a:rPr>
              <a:t>It is recommended that companies nominate their candidates under an “Home OP”. </a:t>
            </a:r>
            <a:r>
              <a:rPr lang="en-US" sz="2400" dirty="0">
                <a:effectLst/>
                <a:ea typeface="Calibri" panose="020F0502020204030204" pitchFamily="34" charset="0"/>
                <a:cs typeface="Times New Roman" panose="02020603050405020304" pitchFamily="18" charset="0"/>
              </a:rPr>
              <a:t> The “Home OP” would typically be the OP associated with the location of their corporate group main headquarters.  </a:t>
            </a:r>
            <a:endParaRPr lang="en-IN" sz="2400" dirty="0">
              <a:effectLst/>
              <a:ea typeface="Calibri" panose="020F0502020204030204" pitchFamily="34" charset="0"/>
              <a:cs typeface="Times New Roman" panose="02020603050405020304" pitchFamily="18" charset="0"/>
            </a:endParaRPr>
          </a:p>
          <a:p>
            <a:endParaRPr lang="en-IN" sz="2400" dirty="0">
              <a:effectLst/>
              <a:ea typeface="Calibri" panose="020F0502020204030204" pitchFamily="34" charset="0"/>
              <a:cs typeface="Times New Roman" panose="02020603050405020304" pitchFamily="18" charset="0"/>
            </a:endParaRPr>
          </a:p>
          <a:p>
            <a:pPr marL="914400" lvl="2" indent="0">
              <a:buNone/>
            </a:pPr>
            <a:endParaRPr lang="en-US" sz="1800" dirty="0"/>
          </a:p>
        </p:txBody>
      </p:sp>
    </p:spTree>
    <p:extLst>
      <p:ext uri="{BB962C8B-B14F-4D97-AF65-F5344CB8AC3E}">
        <p14:creationId xmlns:p14="http://schemas.microsoft.com/office/powerpoint/2010/main" val="20125083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907EC-6A8E-8126-F989-22E05330F09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127DAD21-BF74-5E7E-41EB-E8C52BADB777}"/>
              </a:ext>
            </a:extLst>
          </p:cNvPr>
          <p:cNvSpPr>
            <a:spLocks noGrp="1"/>
          </p:cNvSpPr>
          <p:nvPr>
            <p:ph type="title"/>
          </p:nvPr>
        </p:nvSpPr>
        <p:spPr>
          <a:xfrm>
            <a:off x="838200" y="365125"/>
            <a:ext cx="7253177" cy="900149"/>
          </a:xfrm>
        </p:spPr>
        <p:txBody>
          <a:bodyPr/>
          <a:lstStyle/>
          <a:p>
            <a:r>
              <a:rPr lang="en-US" sz="3600" b="1" dirty="0"/>
              <a:t>ATIS View/Proposal at PCG#51(2/2)</a:t>
            </a:r>
            <a:br>
              <a:rPr lang="en-IN" sz="3600" b="1" dirty="0">
                <a:solidFill>
                  <a:srgbClr val="002060"/>
                </a:solidFill>
                <a:latin typeface="+mn-lt"/>
              </a:rPr>
            </a:br>
            <a:endParaRPr lang="en-GB" sz="3600" b="1" dirty="0"/>
          </a:p>
        </p:txBody>
      </p:sp>
      <p:sp>
        <p:nvSpPr>
          <p:cNvPr id="7" name="Content Placeholder 6">
            <a:extLst>
              <a:ext uri="{FF2B5EF4-FFF2-40B4-BE49-F238E27FC236}">
                <a16:creationId xmlns:a16="http://schemas.microsoft.com/office/drawing/2014/main" id="{F664EF04-D4BD-D433-3F07-7357935BF527}"/>
              </a:ext>
            </a:extLst>
          </p:cNvPr>
          <p:cNvSpPr>
            <a:spLocks noGrp="1"/>
          </p:cNvSpPr>
          <p:nvPr>
            <p:ph idx="1"/>
          </p:nvPr>
        </p:nvSpPr>
        <p:spPr>
          <a:xfrm>
            <a:off x="730424" y="1964826"/>
            <a:ext cx="10515600" cy="4214986"/>
          </a:xfrm>
          <a:noFill/>
        </p:spPr>
        <p:txBody>
          <a:bodyPr/>
          <a:lstStyle/>
          <a:p>
            <a:pPr marL="457200">
              <a:lnSpc>
                <a:spcPct val="107000"/>
              </a:lnSpc>
              <a:spcAft>
                <a:spcPts val="800"/>
              </a:spcAft>
            </a:pPr>
            <a:r>
              <a:rPr lang="en-US" sz="2400" dirty="0">
                <a:effectLst/>
                <a:ea typeface="Calibri" panose="020F0502020204030204" pitchFamily="34" charset="0"/>
                <a:cs typeface="Times New Roman" panose="02020603050405020304" pitchFamily="18" charset="0"/>
              </a:rPr>
              <a:t>However, there may be cases when:</a:t>
            </a:r>
            <a:endParaRPr lang="en-IN" sz="2400" dirty="0">
              <a:effectLst/>
              <a:ea typeface="Calibri" panose="020F0502020204030204" pitchFamily="34" charset="0"/>
              <a:cs typeface="Times New Roman" panose="02020603050405020304" pitchFamily="18" charset="0"/>
            </a:endParaRPr>
          </a:p>
          <a:p>
            <a:pPr marL="800100" lvl="1" indent="-342900">
              <a:lnSpc>
                <a:spcPct val="107000"/>
              </a:lnSpc>
              <a:buFont typeface="Calibri" panose="020F0502020204030204" pitchFamily="34" charset="0"/>
              <a:buChar char="-"/>
            </a:pPr>
            <a:r>
              <a:rPr lang="en-US" sz="2000" dirty="0">
                <a:effectLst/>
                <a:ea typeface="Calibri" panose="020F0502020204030204" pitchFamily="34" charset="0"/>
                <a:cs typeface="Times New Roman" panose="02020603050405020304" pitchFamily="18" charset="0"/>
              </a:rPr>
              <a:t>a subsidiary operates independently and in a different geographical area from the parent company.  In this case, the natural OP association could be different from the parent company’s OP.  </a:t>
            </a:r>
            <a:endParaRPr lang="en-IN" sz="2000" dirty="0">
              <a:effectLst/>
              <a:ea typeface="Calibri" panose="020F0502020204030204" pitchFamily="34" charset="0"/>
              <a:cs typeface="Times New Roman" panose="02020603050405020304" pitchFamily="18" charset="0"/>
            </a:endParaRPr>
          </a:p>
          <a:p>
            <a:pPr marL="800100" lvl="1" indent="-342900">
              <a:lnSpc>
                <a:spcPct val="107000"/>
              </a:lnSpc>
              <a:buFont typeface="Calibri" panose="020F0502020204030204" pitchFamily="34" charset="0"/>
              <a:buChar char="-"/>
            </a:pPr>
            <a:r>
              <a:rPr lang="en-US" sz="2000" dirty="0">
                <a:effectLst/>
                <a:ea typeface="Calibri" panose="020F0502020204030204" pitchFamily="34" charset="0"/>
                <a:cs typeface="Times New Roman" panose="02020603050405020304" pitchFamily="18" charset="0"/>
              </a:rPr>
              <a:t>a company’s HQ location is not directly associated with a specific OP (i.e. no OP in the territory/country/region of the HQ). In this case, the company could select one “Home OP” they are members of, to be used consistently for all elections.</a:t>
            </a:r>
            <a:endParaRPr lang="en-IN" sz="2000" dirty="0">
              <a:effectLst/>
              <a:ea typeface="Calibri" panose="020F0502020204030204" pitchFamily="34" charset="0"/>
              <a:cs typeface="Times New Roman" panose="02020603050405020304" pitchFamily="18" charset="0"/>
            </a:endParaRPr>
          </a:p>
          <a:p>
            <a:pPr marL="800100" lvl="1" indent="-342900">
              <a:lnSpc>
                <a:spcPct val="107000"/>
              </a:lnSpc>
              <a:spcAft>
                <a:spcPts val="800"/>
              </a:spcAft>
              <a:buFont typeface="Calibri" panose="020F0502020204030204" pitchFamily="34" charset="0"/>
              <a:buChar char="-"/>
            </a:pPr>
            <a:r>
              <a:rPr lang="en-US" sz="2000" dirty="0">
                <a:effectLst/>
                <a:ea typeface="Calibri" panose="020F0502020204030204" pitchFamily="34" charset="0"/>
                <a:cs typeface="Times New Roman" panose="02020603050405020304" pitchFamily="18" charset="0"/>
              </a:rPr>
              <a:t>a Home OP may change, if the HQ location changes.</a:t>
            </a:r>
            <a:endParaRPr lang="en-IN" sz="2000" dirty="0">
              <a:effectLst/>
              <a:ea typeface="Calibri" panose="020F0502020204030204" pitchFamily="34" charset="0"/>
              <a:cs typeface="Times New Roman" panose="02020603050405020304" pitchFamily="18" charset="0"/>
            </a:endParaRPr>
          </a:p>
          <a:p>
            <a:pPr marL="457200">
              <a:lnSpc>
                <a:spcPct val="107000"/>
              </a:lnSpc>
              <a:spcAft>
                <a:spcPts val="800"/>
              </a:spcAft>
            </a:pPr>
            <a:r>
              <a:rPr lang="en-US" sz="2400" dirty="0">
                <a:effectLst/>
                <a:ea typeface="Calibri" panose="020F0502020204030204" pitchFamily="34" charset="0"/>
                <a:cs typeface="Times New Roman" panose="02020603050405020304" pitchFamily="18" charset="0"/>
              </a:rPr>
              <a:t>Such exceptions are permissible.  The objective is to impose consistency to prevent biased OP/company associations and non-realistic balance.</a:t>
            </a:r>
            <a:endParaRPr lang="en-IN" sz="2400" dirty="0">
              <a:effectLst/>
              <a:ea typeface="Calibri" panose="020F0502020204030204" pitchFamily="34" charset="0"/>
              <a:cs typeface="Times New Roman" panose="02020603050405020304" pitchFamily="18" charset="0"/>
            </a:endParaRPr>
          </a:p>
          <a:p>
            <a:pPr marL="914400" lvl="2" indent="0">
              <a:buNone/>
            </a:pPr>
            <a:endParaRPr lang="en-US" sz="1800" dirty="0"/>
          </a:p>
        </p:txBody>
      </p:sp>
    </p:spTree>
    <p:extLst>
      <p:ext uri="{BB962C8B-B14F-4D97-AF65-F5344CB8AC3E}">
        <p14:creationId xmlns:p14="http://schemas.microsoft.com/office/powerpoint/2010/main" val="278607218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87993-E511-39DB-CCA1-3857F7126B1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49DC8F0-A6B6-F00C-225C-77378CF0EBAB}"/>
              </a:ext>
            </a:extLst>
          </p:cNvPr>
          <p:cNvSpPr>
            <a:spLocks noGrp="1"/>
          </p:cNvSpPr>
          <p:nvPr>
            <p:ph type="title"/>
          </p:nvPr>
        </p:nvSpPr>
        <p:spPr>
          <a:xfrm>
            <a:off x="106680" y="212725"/>
            <a:ext cx="9441357" cy="924959"/>
          </a:xfrm>
        </p:spPr>
        <p:txBody>
          <a:bodyPr/>
          <a:lstStyle/>
          <a:p>
            <a:r>
              <a:rPr lang="en-US" sz="3600" b="1" dirty="0"/>
              <a:t>TSDSI Analysis of the concept of “Home OP” as proposed by ATIS (1/2)</a:t>
            </a:r>
            <a:endParaRPr lang="en-GB" sz="3600" b="1" dirty="0"/>
          </a:p>
        </p:txBody>
      </p:sp>
      <p:sp>
        <p:nvSpPr>
          <p:cNvPr id="7" name="Content Placeholder 6">
            <a:extLst>
              <a:ext uri="{FF2B5EF4-FFF2-40B4-BE49-F238E27FC236}">
                <a16:creationId xmlns:a16="http://schemas.microsoft.com/office/drawing/2014/main" id="{669889B0-1AAB-FAF3-435E-60054155D8F6}"/>
              </a:ext>
            </a:extLst>
          </p:cNvPr>
          <p:cNvSpPr>
            <a:spLocks noGrp="1"/>
          </p:cNvSpPr>
          <p:nvPr>
            <p:ph idx="1"/>
          </p:nvPr>
        </p:nvSpPr>
        <p:spPr>
          <a:xfrm>
            <a:off x="730424" y="1964826"/>
            <a:ext cx="10515600" cy="4214986"/>
          </a:xfrm>
          <a:noFill/>
        </p:spPr>
        <p:txBody>
          <a:bodyPr/>
          <a:lstStyle/>
          <a:p>
            <a:r>
              <a:rPr lang="en-US" sz="2400" dirty="0"/>
              <a:t> The concept of Home OP is an option which is aimed at addressing the balancing criteria related to ‘same group of companies’</a:t>
            </a:r>
          </a:p>
          <a:p>
            <a:r>
              <a:rPr lang="en-US" sz="2400" dirty="0"/>
              <a:t>It is important to note that</a:t>
            </a:r>
          </a:p>
          <a:p>
            <a:pPr lvl="1"/>
            <a:r>
              <a:rPr lang="en-US" sz="2000" dirty="0"/>
              <a:t>The first exception mentioned in the proposal excludes the subsidiaries operating independently of the parent company in the geographies different than that of the Home OP</a:t>
            </a:r>
          </a:p>
          <a:p>
            <a:pPr lvl="1"/>
            <a:r>
              <a:rPr lang="en-US" sz="2000" dirty="0"/>
              <a:t>A subsidiary company does not operate independently of the parent</a:t>
            </a:r>
          </a:p>
          <a:p>
            <a:pPr lvl="1"/>
            <a:r>
              <a:rPr lang="en-US" sz="2000" dirty="0"/>
              <a:t>It is further supported by the fact that the definitions of parent and subsidiary companies adopted in 3GPP do not recognize subsidiaries operating independently as a category</a:t>
            </a:r>
          </a:p>
          <a:p>
            <a:pPr lvl="1"/>
            <a:r>
              <a:rPr lang="en-US" sz="2000" dirty="0"/>
              <a:t>Further, ATIS proposal creates another exception to allow companies to select Home OP of their choice </a:t>
            </a:r>
          </a:p>
          <a:p>
            <a:pPr lvl="1"/>
            <a:endParaRPr lang="en-US" sz="1900" dirty="0"/>
          </a:p>
          <a:p>
            <a:pPr marL="914400" lvl="2" indent="0">
              <a:buNone/>
            </a:pPr>
            <a:endParaRPr lang="en-US" sz="1800" dirty="0"/>
          </a:p>
        </p:txBody>
      </p:sp>
    </p:spTree>
    <p:extLst>
      <p:ext uri="{BB962C8B-B14F-4D97-AF65-F5344CB8AC3E}">
        <p14:creationId xmlns:p14="http://schemas.microsoft.com/office/powerpoint/2010/main" val="84503296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87993-E511-39DB-CCA1-3857F7126B1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49DC8F0-A6B6-F00C-225C-77378CF0EBAB}"/>
              </a:ext>
            </a:extLst>
          </p:cNvPr>
          <p:cNvSpPr>
            <a:spLocks noGrp="1"/>
          </p:cNvSpPr>
          <p:nvPr>
            <p:ph type="title"/>
          </p:nvPr>
        </p:nvSpPr>
        <p:spPr>
          <a:xfrm>
            <a:off x="553247" y="95766"/>
            <a:ext cx="8920362" cy="1137611"/>
          </a:xfrm>
        </p:spPr>
        <p:txBody>
          <a:bodyPr/>
          <a:lstStyle/>
          <a:p>
            <a:r>
              <a:rPr lang="en-US" sz="3600" b="1" dirty="0"/>
              <a:t>TSDSI Analysis of the concept of “Home OP” as proposed by ATIS (2/2)</a:t>
            </a:r>
            <a:endParaRPr lang="en-GB" sz="3600" b="1" dirty="0"/>
          </a:p>
        </p:txBody>
      </p:sp>
      <p:sp>
        <p:nvSpPr>
          <p:cNvPr id="7" name="Content Placeholder 6">
            <a:extLst>
              <a:ext uri="{FF2B5EF4-FFF2-40B4-BE49-F238E27FC236}">
                <a16:creationId xmlns:a16="http://schemas.microsoft.com/office/drawing/2014/main" id="{669889B0-1AAB-FAF3-435E-60054155D8F6}"/>
              </a:ext>
            </a:extLst>
          </p:cNvPr>
          <p:cNvSpPr>
            <a:spLocks noGrp="1"/>
          </p:cNvSpPr>
          <p:nvPr>
            <p:ph idx="1"/>
          </p:nvPr>
        </p:nvSpPr>
        <p:spPr>
          <a:xfrm>
            <a:off x="730424" y="1964826"/>
            <a:ext cx="10515600" cy="4214986"/>
          </a:xfrm>
          <a:noFill/>
        </p:spPr>
        <p:txBody>
          <a:bodyPr/>
          <a:lstStyle/>
          <a:p>
            <a:pPr lvl="1"/>
            <a:endParaRPr lang="en-US" sz="2000" dirty="0"/>
          </a:p>
          <a:p>
            <a:pPr lvl="1"/>
            <a:r>
              <a:rPr lang="en-US" sz="2000" dirty="0"/>
              <a:t>With such exceptions the concept of Home OP is practically undone</a:t>
            </a:r>
          </a:p>
          <a:p>
            <a:pPr lvl="1"/>
            <a:r>
              <a:rPr lang="en-US" sz="2000" dirty="0"/>
              <a:t>Further, TSDSI believes that different subsidiaries in the territories of other OPs will have a diminished chance of being considered eligible in the balancing process (and leading to reduction in IM memberships) if all the subsidiaries of a member have to be nominated only through the Home OP</a:t>
            </a:r>
          </a:p>
          <a:p>
            <a:pPr lvl="1"/>
            <a:r>
              <a:rPr lang="en-US" sz="2000" dirty="0"/>
              <a:t>In view of the above, a simpler option needs to be considered, while maintaining a leadership balance that is not skewed to one region or OP.</a:t>
            </a:r>
          </a:p>
          <a:p>
            <a:pPr marL="457200" lvl="1" indent="0">
              <a:buNone/>
            </a:pPr>
            <a:endParaRPr lang="en-US" sz="1900" dirty="0"/>
          </a:p>
          <a:p>
            <a:pPr marL="914400" lvl="2" indent="0">
              <a:buNone/>
            </a:pPr>
            <a:endParaRPr lang="en-US" sz="1800" dirty="0"/>
          </a:p>
        </p:txBody>
      </p:sp>
    </p:spTree>
    <p:extLst>
      <p:ext uri="{BB962C8B-B14F-4D97-AF65-F5344CB8AC3E}">
        <p14:creationId xmlns:p14="http://schemas.microsoft.com/office/powerpoint/2010/main" val="203395225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2A467-A485-1FB7-BEAB-39F2AB41C00D}"/>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2FD90D9-A8C1-F71A-E7AD-5C75397EC0CD}"/>
              </a:ext>
            </a:extLst>
          </p:cNvPr>
          <p:cNvSpPr>
            <a:spLocks noGrp="1"/>
          </p:cNvSpPr>
          <p:nvPr>
            <p:ph type="title"/>
          </p:nvPr>
        </p:nvSpPr>
        <p:spPr>
          <a:xfrm>
            <a:off x="730424" y="167006"/>
            <a:ext cx="9125957" cy="960046"/>
          </a:xfrm>
        </p:spPr>
        <p:txBody>
          <a:bodyPr/>
          <a:lstStyle/>
          <a:p>
            <a:r>
              <a:rPr lang="en-US" sz="3600" b="1" dirty="0"/>
              <a:t>TSDSI Considerations for Achieving 3GPP Leadership Balance (1/2)</a:t>
            </a:r>
            <a:endParaRPr lang="en-GB" sz="3600" b="1" dirty="0"/>
          </a:p>
        </p:txBody>
      </p:sp>
      <p:sp>
        <p:nvSpPr>
          <p:cNvPr id="7" name="Content Placeholder 6">
            <a:extLst>
              <a:ext uri="{FF2B5EF4-FFF2-40B4-BE49-F238E27FC236}">
                <a16:creationId xmlns:a16="http://schemas.microsoft.com/office/drawing/2014/main" id="{487D21F4-8325-11F1-21F4-5E9D241DCB8A}"/>
              </a:ext>
            </a:extLst>
          </p:cNvPr>
          <p:cNvSpPr>
            <a:spLocks noGrp="1"/>
          </p:cNvSpPr>
          <p:nvPr>
            <p:ph idx="1"/>
          </p:nvPr>
        </p:nvSpPr>
        <p:spPr>
          <a:xfrm>
            <a:off x="730424" y="1911661"/>
            <a:ext cx="10515600" cy="4425344"/>
          </a:xfrm>
          <a:noFill/>
        </p:spPr>
        <p:txBody>
          <a:bodyPr/>
          <a:lstStyle/>
          <a:p>
            <a:r>
              <a:rPr lang="en-US" sz="2400" dirty="0"/>
              <a:t>TSG elections (Article 22.1)</a:t>
            </a:r>
          </a:p>
          <a:p>
            <a:pPr lvl="1"/>
            <a:r>
              <a:rPr lang="en-US" sz="2000" dirty="0"/>
              <a:t>The elections for all TSGs are normally held together unless any position falls vacant due to any reason between two elections</a:t>
            </a:r>
          </a:p>
          <a:p>
            <a:pPr lvl="1"/>
            <a:r>
              <a:rPr lang="en-US" sz="2000" dirty="0"/>
              <a:t>PCG appoints the TSG Chair/Vice-Chairs based on the proposal of TSG</a:t>
            </a:r>
          </a:p>
          <a:p>
            <a:r>
              <a:rPr lang="en-IN" sz="2400" dirty="0"/>
              <a:t>WG elections (Article 22.2)</a:t>
            </a:r>
          </a:p>
          <a:p>
            <a:pPr lvl="1"/>
            <a:r>
              <a:rPr lang="en-US" sz="2000" dirty="0"/>
              <a:t>The elections for WGs are normally held at different times</a:t>
            </a:r>
          </a:p>
          <a:p>
            <a:pPr lvl="1"/>
            <a:r>
              <a:rPr lang="en-US" sz="2000" dirty="0"/>
              <a:t>The Chairs/Vice-chairs hold office immediately without a need for approval from TSG or PCG</a:t>
            </a:r>
            <a:endParaRPr lang="en-US" sz="1000" dirty="0">
              <a:effectLst/>
              <a:latin typeface="Times New Roman" panose="02020603050405020304" pitchFamily="18" charset="0"/>
              <a:ea typeface="Times New Roman" panose="02020603050405020304" pitchFamily="18" charset="0"/>
            </a:endParaRPr>
          </a:p>
          <a:p>
            <a:r>
              <a:rPr lang="en-US" sz="2400" dirty="0"/>
              <a:t>Observations:</a:t>
            </a:r>
          </a:p>
          <a:p>
            <a:pPr lvl="1"/>
            <a:r>
              <a:rPr lang="en-US" sz="2000" dirty="0"/>
              <a:t>Due to synchronized elections for TSGs, it may be possible to apply balancing criteria within TSGs</a:t>
            </a:r>
          </a:p>
          <a:p>
            <a:pPr lvl="1"/>
            <a:r>
              <a:rPr lang="en-US" sz="2000" dirty="0"/>
              <a:t>Due to un-synchronized elections for WGs and larger numbers (16 WGs), it may not be practical to apply balancing criteria within WGs (similar to TSGs), at least to begin with. However, synchronization of WG elections may be considered if it is strictly necessary.</a:t>
            </a:r>
          </a:p>
          <a:p>
            <a:pPr marL="457200" lvl="1" indent="0">
              <a:buNone/>
            </a:pPr>
            <a:endParaRPr lang="en-US" sz="1000" dirty="0"/>
          </a:p>
        </p:txBody>
      </p:sp>
    </p:spTree>
    <p:extLst>
      <p:ext uri="{BB962C8B-B14F-4D97-AF65-F5344CB8AC3E}">
        <p14:creationId xmlns:p14="http://schemas.microsoft.com/office/powerpoint/2010/main" val="240730332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2A467-A485-1FB7-BEAB-39F2AB41C00D}"/>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2FD90D9-A8C1-F71A-E7AD-5C75397EC0CD}"/>
              </a:ext>
            </a:extLst>
          </p:cNvPr>
          <p:cNvSpPr>
            <a:spLocks noGrp="1"/>
          </p:cNvSpPr>
          <p:nvPr>
            <p:ph type="title"/>
          </p:nvPr>
        </p:nvSpPr>
        <p:spPr>
          <a:xfrm>
            <a:off x="730424" y="167005"/>
            <a:ext cx="9125957" cy="1087637"/>
          </a:xfrm>
        </p:spPr>
        <p:txBody>
          <a:bodyPr/>
          <a:lstStyle/>
          <a:p>
            <a:r>
              <a:rPr lang="en-US" sz="3600" b="1" dirty="0"/>
              <a:t>TSDSI Considerations for Achieving 3GPP Leadership Balance (2/2)</a:t>
            </a:r>
            <a:endParaRPr lang="en-GB" sz="3600" b="1" dirty="0"/>
          </a:p>
        </p:txBody>
      </p:sp>
      <p:sp>
        <p:nvSpPr>
          <p:cNvPr id="7" name="Content Placeholder 6">
            <a:extLst>
              <a:ext uri="{FF2B5EF4-FFF2-40B4-BE49-F238E27FC236}">
                <a16:creationId xmlns:a16="http://schemas.microsoft.com/office/drawing/2014/main" id="{487D21F4-8325-11F1-21F4-5E9D241DCB8A}"/>
              </a:ext>
            </a:extLst>
          </p:cNvPr>
          <p:cNvSpPr>
            <a:spLocks noGrp="1"/>
          </p:cNvSpPr>
          <p:nvPr>
            <p:ph idx="1"/>
          </p:nvPr>
        </p:nvSpPr>
        <p:spPr>
          <a:xfrm>
            <a:off x="730424" y="1911661"/>
            <a:ext cx="10515600" cy="4425344"/>
          </a:xfrm>
          <a:noFill/>
        </p:spPr>
        <p:txBody>
          <a:bodyPr/>
          <a:lstStyle/>
          <a:p>
            <a:pPr lvl="1"/>
            <a:r>
              <a:rPr lang="en-US" sz="2000" dirty="0"/>
              <a:t>Needless to say, the success of 3GPP lies on the fact that we have competent WG leaders, and this must not be compromised with a very stringent criteria. However, large OP imbalance should be avoided i.e. 3GPP should avoid a situation where majority of the officials come from a single OP.</a:t>
            </a:r>
          </a:p>
          <a:p>
            <a:pPr lvl="1"/>
            <a:r>
              <a:rPr lang="en-US" sz="2000" dirty="0"/>
              <a:t>A mechanism may be put in place where the leadership balance information is maintained and published e.g. via the 3GPP website, or by issuing such information at the time of election process, taking into account the received nominations. This allows the IMs to voluntarily take a decision regarding contesting the election or voting keeping in view the objective of balance in the leadership positions. </a:t>
            </a:r>
          </a:p>
          <a:p>
            <a:pPr lvl="1"/>
            <a:r>
              <a:rPr lang="en-US" sz="2000" dirty="0"/>
              <a:t>A light-weight process where PCG may review the compliance to balancing criteria for both TSG and WGs to be worked out.</a:t>
            </a:r>
          </a:p>
          <a:p>
            <a:pPr marL="457200" lvl="1" indent="0">
              <a:buNone/>
            </a:pPr>
            <a:endParaRPr lang="en-US" sz="2000" dirty="0"/>
          </a:p>
          <a:p>
            <a:pPr marL="457200" lvl="1" indent="0">
              <a:buNone/>
            </a:pPr>
            <a:endParaRPr lang="en-US" sz="1000" dirty="0"/>
          </a:p>
        </p:txBody>
      </p:sp>
    </p:spTree>
    <p:extLst>
      <p:ext uri="{BB962C8B-B14F-4D97-AF65-F5344CB8AC3E}">
        <p14:creationId xmlns:p14="http://schemas.microsoft.com/office/powerpoint/2010/main" val="402807301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46c98d88-e344-4ed4-8496-4ed7712e255d}" enabled="0" method="" siteId="{46c98d88-e344-4ed4-8496-4ed7712e255d}" removed="1"/>
</clbl:labelList>
</file>

<file path=docProps/app.xml><?xml version="1.0" encoding="utf-8"?>
<Properties xmlns="http://schemas.openxmlformats.org/officeDocument/2006/extended-properties" xmlns:vt="http://schemas.openxmlformats.org/officeDocument/2006/docPropsVTypes">
  <Template>Office Theme</Template>
  <TotalTime>56800</TotalTime>
  <Words>1239</Words>
  <Application>Microsoft Office PowerPoint</Application>
  <PresentationFormat>Widescreen</PresentationFormat>
  <Paragraphs>64</Paragraphs>
  <Slides>12</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Arial</vt:lpstr>
      <vt:lpstr>Calibri</vt:lpstr>
      <vt:lpstr>Calibri Light</vt:lpstr>
      <vt:lpstr>Times New Roman</vt:lpstr>
      <vt:lpstr>Office Theme</vt:lpstr>
      <vt:lpstr>1_Office Theme</vt:lpstr>
      <vt:lpstr>TSDSI views on 3GPP TSG/WG leadership balance</vt:lpstr>
      <vt:lpstr>Existing Provisions in 3GPP WP - Articles 22.1 &amp; 22.2 </vt:lpstr>
      <vt:lpstr>TSDSI Analysis of the Provisions in Articles 22.1 &amp; 22.2</vt:lpstr>
      <vt:lpstr>ATIS View/Proposal at PCG#51 (1/2) </vt:lpstr>
      <vt:lpstr>ATIS View/Proposal at PCG#51(2/2) </vt:lpstr>
      <vt:lpstr>TSDSI Analysis of the concept of “Home OP” as proposed by ATIS (1/2)</vt:lpstr>
      <vt:lpstr>TSDSI Analysis of the concept of “Home OP” as proposed by ATIS (2/2)</vt:lpstr>
      <vt:lpstr>TSDSI Considerations for Achieving 3GPP Leadership Balance (1/2)</vt:lpstr>
      <vt:lpstr>TSDSI Considerations for Achieving 3GPP Leadership Balance (2/2)</vt:lpstr>
      <vt:lpstr>TSDSI Proposals (1/2)</vt:lpstr>
      <vt:lpstr>TSDSI Proposals (2/2)</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A.K. Mittal</cp:lastModifiedBy>
  <cp:revision>994</cp:revision>
  <dcterms:created xsi:type="dcterms:W3CDTF">2010-02-05T13:52:04Z</dcterms:created>
  <dcterms:modified xsi:type="dcterms:W3CDTF">2024-04-15T07:35:59Z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1682069997</vt:lpwstr>
  </property>
</Properties>
</file>