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62" r:id="rId5"/>
    <p:sldId id="994" r:id="rId6"/>
    <p:sldId id="1013" r:id="rId7"/>
    <p:sldId id="903" r:id="rId8"/>
    <p:sldId id="797" r:id="rId9"/>
    <p:sldId id="1011" r:id="rId10"/>
    <p:sldId id="1012" r:id="rId11"/>
    <p:sldId id="1004" r:id="rId12"/>
    <p:sldId id="1014" r:id="rId13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EDED"/>
    <a:srgbClr val="33CC33"/>
    <a:srgbClr val="81B861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3" autoAdjust="0"/>
    <p:restoredTop sz="95380" autoAdjust="0"/>
  </p:normalViewPr>
  <p:slideViewPr>
    <p:cSldViewPr snapToGrid="0" showGuides="1">
      <p:cViewPr>
        <p:scale>
          <a:sx n="75" d="100"/>
          <a:sy n="75" d="100"/>
        </p:scale>
        <p:origin x="672" y="8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OneDrive%20-%20ETSI%20365\Documents\MCC2\MCC_01_06_2021\MCC_report\TSG_101\generate%20stats_March20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OneDrive%20-%20ETSI%20365\Documents\MCC2\MCC_01_06_2021\MCC_report\TSG_101\generate%20stats_March20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OneDrive%20-%20ETSI%20365\Documents\MCC2\MCC_01_06_2021\MCC_report\TSG_101\generate%20stats_March20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ufik\AppData\Local\Microsoft\Windows\INetCache\Content.Outlook\C9YGBC2B\stats101_forAndrijan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Membership!$F$23:$F$39</c:f>
              <c:numCache>
                <c:formatCode>General</c:formatCode>
                <c:ptCount val="1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</c:numCache>
            </c:numRef>
          </c:cat>
          <c:val>
            <c:numRef>
              <c:f>Membership!$G$23:$G$39</c:f>
              <c:numCache>
                <c:formatCode>General</c:formatCode>
                <c:ptCount val="17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865</c:v>
                </c:pt>
                <c:pt idx="16">
                  <c:v>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6-4223-93DD-A0E1A94FB73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3628216"/>
        <c:axId val="633627888"/>
      </c:barChart>
      <c:catAx>
        <c:axId val="633628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7888"/>
        <c:crosses val="autoZero"/>
        <c:auto val="1"/>
        <c:lblAlgn val="ctr"/>
        <c:lblOffset val="100"/>
        <c:noMultiLvlLbl val="0"/>
      </c:catAx>
      <c:valAx>
        <c:axId val="63362788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8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35547527502E-2"/>
          <c:y val="3.2565487293156267E-2"/>
          <c:w val="0.96999252814843928"/>
          <c:h val="0.9593691332455310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CE-4C33-BAE6-FFBE0D3CF9D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CE-4C33-BAE6-FFBE0D3CF9D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CE-4C33-BAE6-FFBE0D3CF9D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CE-4C33-BAE6-FFBE0D3CF9D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8CE-4C33-BAE6-FFBE0D3CF9D1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78CE-4C33-BAE6-FFBE0D3CF9D1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78CE-4C33-BAE6-FFBE0D3CF9D1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78CE-4C33-BAE6-FFBE0D3CF9D1}"/>
              </c:ext>
            </c:extLst>
          </c:dPt>
          <c:dLbls>
            <c:dLbl>
              <c:idx val="0"/>
              <c:layout>
                <c:manualLayout>
                  <c:x val="5.2858486439195093E-2"/>
                  <c:y val="-9.010899679206765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1 (</a:t>
                    </a:r>
                    <a:fld id="{34B0DB55-75AE-410E-ADD7-FDB05C3329DE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="1" baseline="0">
                        <a:solidFill>
                          <a:schemeClr val="bg1"/>
                        </a:solidFill>
                      </a:rPr>
                      <a:t>)</a:t>
                    </a:r>
                  </a:p>
                  <a:p>
                    <a:fld id="{CF876258-FFC3-4DC5-9111-4F91B5A4299A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GB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8CE-4C33-BAE6-FFBE0D3CF9D1}"/>
                </c:ext>
              </c:extLst>
            </c:dLbl>
            <c:dLbl>
              <c:idx val="1"/>
              <c:layout>
                <c:manualLayout>
                  <c:x val="-7.0470034995625541E-2"/>
                  <c:y val="1.620370370370370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Region 2 (</a:t>
                    </a:r>
                    <a:fld id="{775D86FB-3E57-4DD1-99DD-8D6EDE77AF28}" type="CATEGORYNAME"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)</a:t>
                    </a:r>
                  </a:p>
                  <a:p>
                    <a:pPr>
                      <a:defRPr sz="1000" b="1">
                        <a:solidFill>
                          <a:schemeClr val="accent1">
                            <a:lumMod val="75000"/>
                          </a:schemeClr>
                        </a:solidFill>
                      </a:defRPr>
                    </a:pPr>
                    <a:fld id="{11C1C7BD-D54E-411B-B9E8-2FCCC37DD884}" type="VALUE"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8CE-4C33-BAE6-FFBE0D3CF9D1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AE12745-4DB6-41DF-B7A3-22A30FD50321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81F4CA8-A4DA-4C87-9481-7FFE0724676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8CE-4C33-BAE6-FFBE0D3CF9D1}"/>
                </c:ext>
              </c:extLst>
            </c:dLbl>
            <c:dLbl>
              <c:idx val="3"/>
              <c:layout>
                <c:manualLayout>
                  <c:x val="3.6660323709536209E-2"/>
                  <c:y val="9.001166520851476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FFCC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B1F9C7-F433-4F20-9AD9-8EAA9498B838}" type="CATEGORYNAME">
                      <a:rPr lang="en-US" sz="1000" b="1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rgbClr val="FFCC00"/>
                      </a:solidFill>
                    </a:endParaRPr>
                  </a:p>
                  <a:p>
                    <a:pPr>
                      <a:defRPr sz="1000" b="1">
                        <a:solidFill>
                          <a:srgbClr val="FFCC00"/>
                        </a:solidFill>
                      </a:defRPr>
                    </a:pPr>
                    <a:fld id="{D991190B-5A78-46AA-8BE6-FEF01659D099}" type="VALUE">
                      <a:rPr lang="en-US" sz="1000" b="1" baseline="0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CC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8CE-4C33-BAE6-FFBE0D3CF9D1}"/>
                </c:ext>
              </c:extLst>
            </c:dLbl>
            <c:dLbl>
              <c:idx val="4"/>
              <c:layout>
                <c:manualLayout>
                  <c:x val="9.3728783902012253E-2"/>
                  <c:y val="0.1674999999999999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5E45A6-BE35-40D4-898F-A645D7B0A4AF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87273A7A-D5C0-4142-8EC1-3C99EA8B36A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78CE-4C33-BAE6-FFBE0D3CF9D1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A84F4D-EC1B-438F-8BCF-A3713B03CEC3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F4030AC-9457-4490-9DBC-EC1C18E6DA5D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78CE-4C33-BAE6-FFBE0D3CF9D1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CE1150-4E0F-4D6E-B4A0-30AD95F3E044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CE3ABE0A-E709-488F-97D7-8F7425BD6198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8CE-4C33-BAE6-FFBE0D3CF9D1}"/>
                </c:ext>
              </c:extLst>
            </c:dLbl>
            <c:dLbl>
              <c:idx val="7"/>
              <c:layout>
                <c:manualLayout>
                  <c:x val="-0.14809973753280845"/>
                  <c:y val="1.8518518518518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bg1"/>
                        </a:solidFill>
                      </a:rPr>
                      <a:t>Region 3</a:t>
                    </a: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0E1AD653-6114-4439-BCD0-4BE95381F133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8CE-4C33-BAE6-FFBE0D3CF9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Membership!$C$4:$C$10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Membership!$D$4:$D$10</c:f>
              <c:numCache>
                <c:formatCode>General</c:formatCode>
                <c:ptCount val="7"/>
                <c:pt idx="0">
                  <c:v>433</c:v>
                </c:pt>
                <c:pt idx="1">
                  <c:v>70</c:v>
                </c:pt>
                <c:pt idx="2">
                  <c:v>29</c:v>
                </c:pt>
                <c:pt idx="3">
                  <c:v>13</c:v>
                </c:pt>
                <c:pt idx="4">
                  <c:v>168</c:v>
                </c:pt>
                <c:pt idx="5">
                  <c:v>30</c:v>
                </c:pt>
                <c:pt idx="6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8CE-4C33-BAE6-FFBE0D3CF9D1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CRs!$B$2:$M$2</c:f>
              <c:strCach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2024*</c:v>
                </c:pt>
              </c:strCache>
            </c:strRef>
          </c:cat>
          <c:val>
            <c:numRef>
              <c:f>CRs!$B$20:$M$20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 formatCode="_(* #,##0_);_(* \(#,##0\);_(* &quot;-&quot;??_);_(@_)">
                  <c:v>17759</c:v>
                </c:pt>
                <c:pt idx="11" formatCode="_(* #,##0_);_(* \(#,##0\);_(* &quot;-&quot;??_);_(@_)">
                  <c:v>18204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B47-45AB-82F6-B75843B9D8F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  <c:pt idx="15" formatCode="_(* #,##0_);_(* \(#,##0\);_(* &quot;-&quot;??_);_(@_)">
                  <c:v>1817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464-4A92-8319-FCF3957FB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05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3GPP/PCG#52(24)12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3GPP/PCG#52</a:t>
            </a:r>
          </a:p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Reston, US</a:t>
            </a:r>
          </a:p>
          <a:p>
            <a:pPr eaLnBrk="1" hangingPunct="1"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23 April 2024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3GPP/PCG#52(24)12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67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  <p:sldLayoutId id="214748535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about-us/mobile-competence-centr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ynareport?code=corporate-groups.htm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PCG/PCG_51/Docs/PCG51_07.zip" TargetMode="External"/><Relationship Id="rId4" Type="http://schemas.openxmlformats.org/officeDocument/2006/relationships/hyperlink" Target="mailto:3gppmembership@etsi.or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Activity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7300" y="4516438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fi-FI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Source: Issam Toufik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57">
            <a:extLst>
              <a:ext uri="{FF2B5EF4-FFF2-40B4-BE49-F238E27FC236}">
                <a16:creationId xmlns:a16="http://schemas.microsoft.com/office/drawing/2014/main" id="{58A0DE26-404A-D20A-CEED-E643434A1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0728" y="324884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1114947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824328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1109364" y="3749100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1109364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1120580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1109364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-271029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6299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62805" y="349024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48286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85602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7064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9610" y="1917224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4240" y="4851341"/>
            <a:ext cx="1616619" cy="148491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4240" y="4684407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Support</a:t>
            </a:r>
            <a:r>
              <a:rPr lang="en-US" sz="800" b="1" dirty="0">
                <a:solidFill>
                  <a:schemeClr val="bg1"/>
                </a:solidFill>
              </a:rPr>
              <a:t> </a:t>
            </a:r>
            <a:r>
              <a:rPr lang="en-US" sz="800" dirty="0">
                <a:solidFill>
                  <a:schemeClr val="bg1"/>
                </a:solidFill>
              </a:rPr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949" y="4931058"/>
            <a:ext cx="148320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949" y="5292427"/>
            <a:ext cx="148320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admin, elections...)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949" y="5659149"/>
            <a:ext cx="148320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(Meetings’ Organization)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18635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0700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392" y="5135185"/>
            <a:ext cx="1001662" cy="2664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 / </a:t>
            </a:r>
            <a:br>
              <a:rPr lang="en-GB" sz="800" dirty="0"/>
            </a:br>
            <a:r>
              <a:rPr lang="en-GB" sz="800" dirty="0"/>
              <a:t>Antoine Burckard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6080" y="3946295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8992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4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76258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674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362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2094933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8730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312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85602" y="3726263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2114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472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5331" y="38450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5628" y="386004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5884" y="3962273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31607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0738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637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983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093522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637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5884" y="300637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9523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5360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7402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6734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637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637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8140" y="369420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042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4035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1392" y="20226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242" y="1985647"/>
            <a:ext cx="1001662" cy="154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Issam Toufik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0746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639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034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615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935" y="345453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096" y="342528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2758" y="36414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24921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Achraf Khsiba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127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7" name="AutoShape 75">
            <a:extLst>
              <a:ext uri="{FF2B5EF4-FFF2-40B4-BE49-F238E27FC236}">
                <a16:creationId xmlns:a16="http://schemas.microsoft.com/office/drawing/2014/main" id="{D74424EC-0584-FB03-1FD0-556AA82B4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2758" y="3170070"/>
            <a:ext cx="1001662" cy="154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800" dirty="0"/>
          </a:p>
          <a:p>
            <a:pPr algn="ctr"/>
            <a:r>
              <a:rPr lang="en-US" sz="800" dirty="0"/>
              <a:t>Antoine Mouquet</a:t>
            </a:r>
          </a:p>
          <a:p>
            <a:pPr algn="ctr"/>
            <a:endParaRPr lang="en-US" sz="800" dirty="0"/>
          </a:p>
        </p:txBody>
      </p:sp>
      <p:sp>
        <p:nvSpPr>
          <p:cNvPr id="9" name="AutoShape 60">
            <a:extLst>
              <a:ext uri="{FF2B5EF4-FFF2-40B4-BE49-F238E27FC236}">
                <a16:creationId xmlns:a16="http://schemas.microsoft.com/office/drawing/2014/main" id="{7DACEA6D-4220-1EEC-B2E9-C950F84C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0538" y="322845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C74926-2159-DE7C-D572-41DACF9151FC}"/>
              </a:ext>
            </a:extLst>
          </p:cNvPr>
          <p:cNvSpPr txBox="1"/>
          <p:nvPr/>
        </p:nvSpPr>
        <p:spPr>
          <a:xfrm>
            <a:off x="61939" y="6603105"/>
            <a:ext cx="50933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+mn-lt"/>
                <a:hlinkClick r:id="rId2"/>
              </a:rPr>
              <a:t>https://www.3gpp.org/about-us/mobile-competence-centre</a:t>
            </a:r>
            <a:r>
              <a:rPr lang="en-GB" sz="1050" dirty="0">
                <a:latin typeface="+mn-lt"/>
              </a:rPr>
              <a:t> </a:t>
            </a:r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B3B93600-AAA2-6E24-387C-CCBAE290F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1940522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GB" sz="800" dirty="0"/>
              <a:t>Andrijana Brekalo</a:t>
            </a:r>
            <a:endParaRPr lang="en-US" sz="800" dirty="0"/>
          </a:p>
          <a:p>
            <a:pPr algn="ctr"/>
            <a:r>
              <a:rPr lang="en-US" sz="800" dirty="0"/>
              <a:t>3GPP/MCC Coordinator</a:t>
            </a:r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BD836C04-F76F-7FFC-AB47-88266CF6E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2330331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Dongwook Kim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E99A1A1B-FB89-BA9A-7D8E-DF5992D2D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2720140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Frederic Firmin</a:t>
            </a:r>
          </a:p>
          <a:p>
            <a:pPr algn="ctr"/>
            <a:r>
              <a:rPr lang="en-US" sz="800" dirty="0"/>
              <a:t>Tools and Methods</a:t>
            </a: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ADD33BCC-D158-1E61-C79D-0F49AA333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3109949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8B0A20C4-7F5A-4AD7-376C-58720F8A2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3499758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&amp; Communications </a:t>
            </a:r>
            <a:endParaRPr lang="en-US" sz="800" dirty="0"/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86AFFE68-B787-4704-6BD3-EF117C3FC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3889567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F4130DE0-4DA2-4B9F-F64A-D7E5126BA8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238" y="4279377"/>
            <a:ext cx="1470846" cy="288000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/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25" name="Line 33">
            <a:extLst>
              <a:ext uri="{FF2B5EF4-FFF2-40B4-BE49-F238E27FC236}">
                <a16:creationId xmlns:a16="http://schemas.microsoft.com/office/drawing/2014/main" id="{4BC59359-2E45-B73C-63DB-8D2E070535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2483777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6" name="Line 33">
            <a:extLst>
              <a:ext uri="{FF2B5EF4-FFF2-40B4-BE49-F238E27FC236}">
                <a16:creationId xmlns:a16="http://schemas.microsoft.com/office/drawing/2014/main" id="{7F7A2F1D-9B68-8A1D-3747-9B97D8D72F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2872621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7" name="Line 33">
            <a:extLst>
              <a:ext uri="{FF2B5EF4-FFF2-40B4-BE49-F238E27FC236}">
                <a16:creationId xmlns:a16="http://schemas.microsoft.com/office/drawing/2014/main" id="{63719B51-C2A7-ECEA-CB1D-0B9F5A59AF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3261465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8" name="Line 33">
            <a:extLst>
              <a:ext uri="{FF2B5EF4-FFF2-40B4-BE49-F238E27FC236}">
                <a16:creationId xmlns:a16="http://schemas.microsoft.com/office/drawing/2014/main" id="{2DEBE79F-C99D-E82F-2A98-8D0F3FD134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3650309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9" name="Line 33">
            <a:extLst>
              <a:ext uri="{FF2B5EF4-FFF2-40B4-BE49-F238E27FC236}">
                <a16:creationId xmlns:a16="http://schemas.microsoft.com/office/drawing/2014/main" id="{45966204-818C-6C8A-0178-1202A5CB16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4039153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0" name="Line 33">
            <a:extLst>
              <a:ext uri="{FF2B5EF4-FFF2-40B4-BE49-F238E27FC236}">
                <a16:creationId xmlns:a16="http://schemas.microsoft.com/office/drawing/2014/main" id="{9FD06E17-14F8-06ED-5BFE-EA5E400192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1742" y="4427997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Line 33">
            <a:extLst>
              <a:ext uri="{FF2B5EF4-FFF2-40B4-BE49-F238E27FC236}">
                <a16:creationId xmlns:a16="http://schemas.microsoft.com/office/drawing/2014/main" id="{A3C5FA98-64D2-BC8D-18D2-4BEB51DD40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364" y="5530939"/>
            <a:ext cx="540000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4" name="AutoShape 11">
            <a:extLst>
              <a:ext uri="{FF2B5EF4-FFF2-40B4-BE49-F238E27FC236}">
                <a16:creationId xmlns:a16="http://schemas.microsoft.com/office/drawing/2014/main" id="{B9123DEF-7EF9-374F-28DA-B0F3DAEF1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949" y="5982999"/>
            <a:ext cx="148320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Membership Team</a:t>
            </a:r>
            <a:br>
              <a:rPr lang="en-US" sz="800" dirty="0"/>
            </a:br>
            <a:r>
              <a:rPr lang="en-US" sz="800" dirty="0"/>
              <a:t>(Membership)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6DDB3-9160-66F2-9B8D-105A5343EF38}"/>
              </a:ext>
            </a:extLst>
          </p:cNvPr>
          <p:cNvSpPr txBox="1"/>
          <p:nvPr/>
        </p:nvSpPr>
        <p:spPr>
          <a:xfrm>
            <a:off x="8436727" y="3024337"/>
            <a:ext cx="33143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Warm thanks also to the other ETSI colleagues who provided support in implementing the Change Requests in Q3/2023 and Q1/2024.</a:t>
            </a:r>
          </a:p>
        </p:txBody>
      </p:sp>
    </p:spTree>
    <p:extLst>
      <p:ext uri="{BB962C8B-B14F-4D97-AF65-F5344CB8AC3E}">
        <p14:creationId xmlns:p14="http://schemas.microsoft.com/office/powerpoint/2010/main" val="217567498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4B720-8EA0-B386-7B73-73B283C4E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AB4B9CD-902D-C879-D13C-707254A4ED21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54F69-38EB-CA08-67C8-76B25B086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0AB3606B-4F25-F80A-9DD8-B86016D5C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10/04/2024</a:t>
            </a:r>
            <a:endParaRPr lang="en-US" sz="12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0D6E7A3-CD2F-4F6E-8725-F90691A0B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115101"/>
              </p:ext>
            </p:extLst>
          </p:nvPr>
        </p:nvGraphicFramePr>
        <p:xfrm>
          <a:off x="1306022" y="1769093"/>
          <a:ext cx="9579955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81253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60D064D-1257-3653-C0C0-86CD37B7965B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40468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10/04/2024</a:t>
            </a:r>
            <a:endParaRPr lang="en-US" sz="12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5C2584B-6B4F-4C60-AF3F-328236956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757696"/>
              </p:ext>
            </p:extLst>
          </p:nvPr>
        </p:nvGraphicFramePr>
        <p:xfrm>
          <a:off x="2476516" y="1920963"/>
          <a:ext cx="7238968" cy="43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524000" y="96839"/>
            <a:ext cx="8229600" cy="1143000"/>
          </a:xfrm>
        </p:spPr>
        <p:txBody>
          <a:bodyPr/>
          <a:lstStyle/>
          <a:p>
            <a:r>
              <a:rPr lang="en-GB" altLang="en-US" sz="3600" dirty="0"/>
              <a:t>3GPP Member Territories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6013451" y="-316644"/>
            <a:ext cx="4572000" cy="12018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10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1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/>
            </a:pPr>
            <a:b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379" name="Rectangle 3"/>
          <p:cNvSpPr txBox="1">
            <a:spLocks noChangeArrowheads="1"/>
          </p:cNvSpPr>
          <p:nvPr/>
        </p:nvSpPr>
        <p:spPr bwMode="auto">
          <a:xfrm>
            <a:off x="67340" y="3189936"/>
            <a:ext cx="3388241" cy="143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1" rIns="90488" bIns="44451"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7675" indent="952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800" dirty="0">
              <a:solidFill>
                <a:srgbClr val="FF0000"/>
              </a:solidFill>
            </a:endParaRP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800" dirty="0">
                <a:solidFill>
                  <a:srgbClr val="FF0000"/>
                </a:solidFill>
              </a:rPr>
              <a:t>3GPP Individual Members come from 42 territories worldwide. </a:t>
            </a: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800" dirty="0">
                <a:solidFill>
                  <a:srgbClr val="FF0000"/>
                </a:solidFill>
              </a:rPr>
              <a:t>  </a:t>
            </a: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0DE317E-67BD-1D79-D7E5-AC430638C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758705"/>
              </p:ext>
            </p:extLst>
          </p:nvPr>
        </p:nvGraphicFramePr>
        <p:xfrm>
          <a:off x="3455580" y="1946365"/>
          <a:ext cx="8229600" cy="4232368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ESTONIA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TÜRKIYE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UGANDA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302312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2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F51E184-7F98-454D-BA06-6FBE37DA9A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556640"/>
              </p:ext>
            </p:extLst>
          </p:nvPr>
        </p:nvGraphicFramePr>
        <p:xfrm>
          <a:off x="255177" y="1822898"/>
          <a:ext cx="8165805" cy="45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7C06E18-6271-AF2D-39D7-38ED56743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911" y="6215176"/>
            <a:ext cx="22111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800" dirty="0"/>
              <a:t>* Current year extrapolated estimate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E017D337-09AF-48CA-A25A-D77C0960B293}"/>
              </a:ext>
            </a:extLst>
          </p:cNvPr>
          <p:cNvSpPr txBox="1"/>
          <p:nvPr/>
        </p:nvSpPr>
        <p:spPr>
          <a:xfrm>
            <a:off x="8484483" y="1760483"/>
            <a:ext cx="3621786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50" dirty="0"/>
              <a:t>The continual rise in the number of approved CRs remains a matter of concern</a:t>
            </a:r>
          </a:p>
          <a:p>
            <a:pPr marL="542925" lvl="1" indent="-180975">
              <a:buFont typeface="Arial" panose="020B0604020202020204" pitchFamily="34" charset="0"/>
              <a:buChar char="•"/>
            </a:pPr>
            <a:endParaRPr lang="en-GB" sz="1100" dirty="0"/>
          </a:p>
          <a:p>
            <a:pPr marL="542925" lvl="1" indent="-180975">
              <a:buFont typeface="Arial" panose="020B0604020202020204" pitchFamily="34" charset="0"/>
              <a:buChar char="•"/>
            </a:pPr>
            <a:r>
              <a:rPr lang="en-GB" sz="1800" dirty="0"/>
              <a:t>More than 50% increase over the last 5 years.</a:t>
            </a:r>
          </a:p>
          <a:p>
            <a:pPr marL="361950" lvl="1" indent="0"/>
            <a:endParaRPr lang="en-GB" sz="1100" dirty="0"/>
          </a:p>
          <a:p>
            <a:pPr marL="542925" lvl="1" indent="-180975">
              <a:buFont typeface="Arial" panose="020B0604020202020204" pitchFamily="34" charset="0"/>
              <a:buChar char="•"/>
            </a:pPr>
            <a:r>
              <a:rPr lang="en-GB" sz="1800" dirty="0"/>
              <a:t>More than 100% increase over the last 10 years.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950" dirty="0"/>
              <a:t>The current CR management system (i.e., marked-up word documents and manual implementation of the CRs) is  unsustainable for the future.</a:t>
            </a:r>
          </a:p>
        </p:txBody>
      </p:sp>
    </p:spTree>
    <p:extLst>
      <p:ext uri="{BB962C8B-B14F-4D97-AF65-F5344CB8AC3E}">
        <p14:creationId xmlns:p14="http://schemas.microsoft.com/office/powerpoint/2010/main" val="154050857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707755"/>
              </p:ext>
            </p:extLst>
          </p:nvPr>
        </p:nvGraphicFramePr>
        <p:xfrm>
          <a:off x="536632" y="1800199"/>
          <a:ext cx="8277168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8">
            <a:extLst>
              <a:ext uri="{FF2B5EF4-FFF2-40B4-BE49-F238E27FC236}">
                <a16:creationId xmlns:a16="http://schemas.microsoft.com/office/drawing/2014/main" id="{3E757D51-22FA-4E4F-B018-20B405926B9E}"/>
              </a:ext>
            </a:extLst>
          </p:cNvPr>
          <p:cNvSpPr txBox="1"/>
          <p:nvPr/>
        </p:nvSpPr>
        <p:spPr>
          <a:xfrm>
            <a:off x="9177055" y="2790926"/>
            <a:ext cx="27235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sz="1600" dirty="0"/>
              <a:t>- Steady increase of the number of specifications</a:t>
            </a:r>
          </a:p>
          <a:p>
            <a:endParaRPr lang="en-GB" sz="1600" dirty="0"/>
          </a:p>
          <a:p>
            <a:r>
              <a:rPr lang="en-GB" sz="1600" dirty="0"/>
              <a:t>- 1 817 Specifications in Release 18, the first release of the 5G-Advanced. </a:t>
            </a:r>
          </a:p>
          <a:p>
            <a:endParaRPr lang="en-GB" sz="1600" dirty="0"/>
          </a:p>
          <a:p>
            <a:r>
              <a:rPr lang="en-GB" sz="1600" dirty="0"/>
              <a:t>- 1 500 Specifications in Release 15, the first release of the 5G.</a:t>
            </a:r>
          </a:p>
        </p:txBody>
      </p:sp>
    </p:spTree>
    <p:extLst>
      <p:ext uri="{BB962C8B-B14F-4D97-AF65-F5344CB8AC3E}">
        <p14:creationId xmlns:p14="http://schemas.microsoft.com/office/powerpoint/2010/main" val="354843952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E1B96-44EE-27A4-2DD1-7EC411425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New Voting Rights Rules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CBA670-618F-1C23-B723-3B5F533BA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950" y="2059672"/>
            <a:ext cx="1150675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As agreed by PCG#51, all 3GPP Individual Members were invited to declare their association with a Corporate Group before the 31</a:t>
            </a:r>
            <a:r>
              <a:rPr kumimoji="0" lang="en-GB" altLang="en-US" sz="22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st</a:t>
            </a:r>
            <a:r>
              <a:rPr kumimoji="0" lang="en-GB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 December 2023. </a:t>
            </a:r>
            <a:endParaRPr kumimoji="0" lang="en-GB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GB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342900" indent="-342900">
              <a:buBlip>
                <a:blip r:embed="rId2"/>
              </a:buBlip>
            </a:pPr>
            <a:r>
              <a:rPr lang="en-GB" sz="2200" dirty="0">
                <a:latin typeface="Century Gothic" panose="020B0502020202020204" pitchFamily="34" charset="0"/>
              </a:rPr>
              <a:t>A web page was created on the 3GPP website that lists the Corporate Groups and their associated Individual Members: </a:t>
            </a:r>
            <a:r>
              <a:rPr lang="en-GB" sz="2200" dirty="0">
                <a:solidFill>
                  <a:srgbClr val="0070C0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List of 3GPP Corporate Groups</a:t>
            </a:r>
            <a:endParaRPr lang="en-GB" sz="2200" dirty="0">
              <a:highlight>
                <a:srgbClr val="00FF00"/>
              </a:highlight>
              <a:latin typeface="Century Gothic" panose="020B0502020202020204" pitchFamily="34" charset="0"/>
            </a:endParaRPr>
          </a:p>
          <a:p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2"/>
              </a:buBlip>
            </a:pPr>
            <a:r>
              <a:rPr lang="en-GB" sz="2200" dirty="0">
                <a:latin typeface="Century Gothic" panose="020B0502020202020204" pitchFamily="34" charset="0"/>
              </a:rPr>
              <a:t>Members are invited to review the list regarding their companies and in case of incorrect declaration to contact 3GPPmembership (</a:t>
            </a:r>
            <a:r>
              <a:rPr lang="en-GB" sz="2200" dirty="0">
                <a:latin typeface="Century Gothic" panose="020B0502020202020204" pitchFamily="34" charset="0"/>
                <a:hlinkClick r:id="rId4"/>
              </a:rPr>
              <a:t>3gppmembership@etsi.org</a:t>
            </a:r>
            <a:r>
              <a:rPr lang="en-GB" sz="2200" dirty="0">
                <a:latin typeface="Century Gothic" panose="020B0502020202020204" pitchFamily="34" charset="0"/>
              </a:rPr>
              <a:t>) to make the necessary corrections to their corporate groups.</a:t>
            </a:r>
          </a:p>
          <a:p>
            <a:pPr marL="342900" indent="-342900">
              <a:buBlip>
                <a:blip r:embed="rId2"/>
              </a:buBlip>
            </a:pPr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Blip>
                <a:blip r:embed="rId2"/>
              </a:buBlip>
            </a:pPr>
            <a:r>
              <a:rPr lang="en-GB" sz="2200" dirty="0">
                <a:latin typeface="Century Gothic" panose="020B0502020202020204" pitchFamily="34" charset="0"/>
              </a:rPr>
              <a:t>A new version of the Voting Tool has been delivered to comply with the changes to the voting rights rules (</a:t>
            </a:r>
            <a:r>
              <a:rPr lang="en-GB" sz="2200" dirty="0">
                <a:latin typeface="Century Gothic" panose="020B0502020202020204" pitchFamily="34" charset="0"/>
                <a:cs typeface="+mn-cs"/>
                <a:hlinkClick r:id="rId5"/>
              </a:rPr>
              <a:t>PCG51_07</a:t>
            </a:r>
            <a:r>
              <a:rPr lang="en-GB" sz="2200" dirty="0">
                <a:latin typeface="Century Gothic" panose="020B0502020202020204" pitchFamily="34" charset="0"/>
                <a:cs typeface="+mn-cs"/>
              </a:rPr>
              <a:t>)</a:t>
            </a:r>
            <a:r>
              <a:rPr lang="en-GB" sz="2200" dirty="0">
                <a:latin typeface="Century Gothic" panose="020B0502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1223950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485B1-FDA8-8F67-495D-FA522C47E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D0F7F-0C9F-0A5C-D188-955FDB52A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Summary and Outlook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3A34F7-BB6A-8D35-1559-02B823150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" y="1811875"/>
            <a:ext cx="11905344" cy="4447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MCC continues to support the TSGs and their Working Groups, providing tool support as 3GPP working behaviour evolves and ensuring good quality remote access to face-to-face meetings where required.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en-GB" altLang="en-US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The workload within MCC remains high </a:t>
            </a:r>
            <a:r>
              <a:rPr kumimoji="0" lang="en-GB" altLang="en-US" sz="2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with no </a:t>
            </a:r>
            <a:r>
              <a:rPr kumimoji="0" lang="en-GB" altLang="en-US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indication that the workload in 3GPP will stabilise or decrease in the foreseeable future:</a:t>
            </a:r>
          </a:p>
          <a:p>
            <a:pPr marL="800100" lvl="1" indent="-342900">
              <a:buBlip>
                <a:blip r:embed="rId2"/>
              </a:buBlip>
            </a:pPr>
            <a:r>
              <a:rPr kumimoji="0" lang="en-GB" altLang="en-US" sz="2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17,759 Change Requests were implemented in 2023, </a:t>
            </a:r>
          </a:p>
          <a:p>
            <a:pPr marL="800100" lvl="1" indent="-342900">
              <a:buBlip>
                <a:blip r:embed="rId2"/>
              </a:buBlip>
            </a:pPr>
            <a:r>
              <a:rPr lang="en-GB" altLang="en-US" sz="2300" dirty="0">
                <a:latin typeface="Century Gothic" panose="020B0502020202020204" pitchFamily="34" charset="0"/>
              </a:rPr>
              <a:t>1 817 Specifications are currently being maintained.</a:t>
            </a:r>
          </a:p>
          <a:p>
            <a:pPr marL="800100" lvl="1" indent="-342900">
              <a:spcAft>
                <a:spcPts val="1800"/>
              </a:spcAft>
              <a:buBlip>
                <a:blip r:embed="rId2"/>
              </a:buBlip>
            </a:pPr>
            <a:r>
              <a:rPr lang="en-GB" altLang="en-US" sz="2300" dirty="0">
                <a:latin typeface="Century Gothic" panose="020B0502020202020204" pitchFamily="34" charset="0"/>
              </a:rPr>
              <a:t>The working methods used within 3GPP, including the current CR implementation process, are not sustainable.</a:t>
            </a:r>
          </a:p>
          <a:p>
            <a:pPr marL="342900" indent="-342900">
              <a:spcAft>
                <a:spcPts val="1800"/>
              </a:spcAft>
              <a:buBlip>
                <a:blip r:embed="rId2"/>
              </a:buBlip>
            </a:pPr>
            <a:r>
              <a:rPr lang="en-GB" sz="2300" dirty="0">
                <a:latin typeface="Century Gothic" panose="020B0502020202020204" pitchFamily="34" charset="0"/>
              </a:rPr>
              <a:t>A new version of the Voting Tool has been delivered to comply with the changes to the voting rights rules </a:t>
            </a:r>
          </a:p>
        </p:txBody>
      </p:sp>
    </p:spTree>
    <p:extLst>
      <p:ext uri="{BB962C8B-B14F-4D97-AF65-F5344CB8AC3E}">
        <p14:creationId xmlns:p14="http://schemas.microsoft.com/office/powerpoint/2010/main" val="223382972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23354</TotalTime>
  <Words>652</Words>
  <Application>Microsoft Office PowerPoint</Application>
  <PresentationFormat>Widescreen</PresentationFormat>
  <Paragraphs>167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Activity Report</vt:lpstr>
      <vt:lpstr>3GPP Support Team</vt:lpstr>
      <vt:lpstr>3GPP Membership</vt:lpstr>
      <vt:lpstr>3GPP Membership</vt:lpstr>
      <vt:lpstr>3GPP Member Territories</vt:lpstr>
      <vt:lpstr>Approved CRs per year</vt:lpstr>
      <vt:lpstr>Number of specification per release</vt:lpstr>
      <vt:lpstr>New Voting Rights Rules</vt:lpstr>
      <vt:lpstr>Summary and Outlook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1076</cp:revision>
  <cp:lastPrinted>2022-06-28T09:25:59Z</cp:lastPrinted>
  <dcterms:created xsi:type="dcterms:W3CDTF">2010-02-05T13:52:04Z</dcterms:created>
  <dcterms:modified xsi:type="dcterms:W3CDTF">2024-04-11T23:07:51Z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