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1"/>
    <p:sldMasterId id="2147485237" r:id="rId2"/>
    <p:sldMasterId id="2147485246" r:id="rId3"/>
  </p:sldMasterIdLst>
  <p:notesMasterIdLst>
    <p:notesMasterId r:id="rId35"/>
  </p:notesMasterIdLst>
  <p:handoutMasterIdLst>
    <p:handoutMasterId r:id="rId36"/>
  </p:handoutMasterIdLst>
  <p:sldIdLst>
    <p:sldId id="417" r:id="rId4"/>
    <p:sldId id="428" r:id="rId5"/>
    <p:sldId id="576" r:id="rId6"/>
    <p:sldId id="580" r:id="rId7"/>
    <p:sldId id="564" r:id="rId8"/>
    <p:sldId id="582" r:id="rId9"/>
    <p:sldId id="581" r:id="rId10"/>
    <p:sldId id="2147475942" r:id="rId11"/>
    <p:sldId id="2147475944" r:id="rId12"/>
    <p:sldId id="2147475935" r:id="rId13"/>
    <p:sldId id="2147480936" r:id="rId14"/>
    <p:sldId id="2147475936" r:id="rId15"/>
    <p:sldId id="2147480934" r:id="rId16"/>
    <p:sldId id="2147475937" r:id="rId17"/>
    <p:sldId id="2147475938" r:id="rId18"/>
    <p:sldId id="2147475939" r:id="rId19"/>
    <p:sldId id="2147480937" r:id="rId20"/>
    <p:sldId id="2147480939" r:id="rId21"/>
    <p:sldId id="1226" r:id="rId22"/>
    <p:sldId id="2147480940" r:id="rId23"/>
    <p:sldId id="2147475947" r:id="rId24"/>
    <p:sldId id="2147377584" r:id="rId25"/>
    <p:sldId id="2147480933" r:id="rId26"/>
    <p:sldId id="1158" r:id="rId27"/>
    <p:sldId id="2147475905" r:id="rId28"/>
    <p:sldId id="1232" r:id="rId29"/>
    <p:sldId id="544" r:id="rId30"/>
    <p:sldId id="570" r:id="rId31"/>
    <p:sldId id="575" r:id="rId32"/>
    <p:sldId id="550" r:id="rId33"/>
    <p:sldId id="2147377739" r:id="rId3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2A6EA8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75E481-461A-40EC-8746-4E82528E08C3}" v="52" dt="2023-10-10T08:14:52.6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08" autoAdjust="0"/>
    <p:restoredTop sz="94679" autoAdjust="0"/>
  </p:normalViewPr>
  <p:slideViewPr>
    <p:cSldViewPr snapToGrid="0">
      <p:cViewPr varScale="1">
        <p:scale>
          <a:sx n="63" d="100"/>
          <a:sy n="63" d="100"/>
        </p:scale>
        <p:origin x="480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486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microsoft.com/office/2015/10/relationships/revisionInfo" Target="revisionInfo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ED75E481-461A-40EC-8746-4E82528E08C3}"/>
    <pc:docChg chg="undo custSel addSld delSld modSld sldOrd modMainMaster">
      <pc:chgData name="Jain, Puneet" userId="75cd3f4f-f229-4449-9d1d-578b6f6df20f" providerId="ADAL" clId="{ED75E481-461A-40EC-8746-4E82528E08C3}" dt="2023-10-10T09:14:11.189" v="758" actId="20577"/>
      <pc:docMkLst>
        <pc:docMk/>
      </pc:docMkLst>
      <pc:sldChg chg="modSp mod">
        <pc:chgData name="Jain, Puneet" userId="75cd3f4f-f229-4449-9d1d-578b6f6df20f" providerId="ADAL" clId="{ED75E481-461A-40EC-8746-4E82528E08C3}" dt="2023-10-10T07:21:18.157" v="390" actId="6549"/>
        <pc:sldMkLst>
          <pc:docMk/>
          <pc:sldMk cId="551622165" sldId="417"/>
        </pc:sldMkLst>
        <pc:spChg chg="mod">
          <ac:chgData name="Jain, Puneet" userId="75cd3f4f-f229-4449-9d1d-578b6f6df20f" providerId="ADAL" clId="{ED75E481-461A-40EC-8746-4E82528E08C3}" dt="2023-10-10T07:20:57.457" v="367" actId="207"/>
          <ac:spMkLst>
            <pc:docMk/>
            <pc:sldMk cId="551622165" sldId="417"/>
            <ac:spMk id="4099" creationId="{00000000-0000-0000-0000-000000000000}"/>
          </ac:spMkLst>
        </pc:spChg>
        <pc:spChg chg="mod">
          <ac:chgData name="Jain, Puneet" userId="75cd3f4f-f229-4449-9d1d-578b6f6df20f" providerId="ADAL" clId="{ED75E481-461A-40EC-8746-4E82528E08C3}" dt="2023-10-10T07:21:18.157" v="390" actId="6549"/>
          <ac:spMkLst>
            <pc:docMk/>
            <pc:sldMk cId="551622165" sldId="417"/>
            <ac:spMk id="5122" creationId="{00000000-0000-0000-0000-000000000000}"/>
          </ac:spMkLst>
        </pc:spChg>
        <pc:spChg chg="mod">
          <ac:chgData name="Jain, Puneet" userId="75cd3f4f-f229-4449-9d1d-578b6f6df20f" providerId="ADAL" clId="{ED75E481-461A-40EC-8746-4E82528E08C3}" dt="2023-10-10T07:20:23.907" v="364" actId="20577"/>
          <ac:spMkLst>
            <pc:docMk/>
            <pc:sldMk cId="551622165" sldId="417"/>
            <ac:spMk id="5124" creationId="{00000000-0000-0000-0000-000000000000}"/>
          </ac:spMkLst>
        </pc:spChg>
      </pc:sldChg>
      <pc:sldChg chg="modSp mod">
        <pc:chgData name="Jain, Puneet" userId="75cd3f4f-f229-4449-9d1d-578b6f6df20f" providerId="ADAL" clId="{ED75E481-461A-40EC-8746-4E82528E08C3}" dt="2023-10-10T06:58:24.392" v="225" actId="5793"/>
        <pc:sldMkLst>
          <pc:docMk/>
          <pc:sldMk cId="3244840763" sldId="428"/>
        </pc:sldMkLst>
        <pc:spChg chg="mod">
          <ac:chgData name="Jain, Puneet" userId="75cd3f4f-f229-4449-9d1d-578b6f6df20f" providerId="ADAL" clId="{ED75E481-461A-40EC-8746-4E82528E08C3}" dt="2023-10-10T06:58:24.392" v="225" actId="5793"/>
          <ac:spMkLst>
            <pc:docMk/>
            <pc:sldMk cId="3244840763" sldId="428"/>
            <ac:spMk id="7" creationId="{00000000-0000-0000-0000-000000000000}"/>
          </ac:spMkLst>
        </pc:spChg>
      </pc:sldChg>
      <pc:sldChg chg="del">
        <pc:chgData name="Jain, Puneet" userId="75cd3f4f-f229-4449-9d1d-578b6f6df20f" providerId="ADAL" clId="{ED75E481-461A-40EC-8746-4E82528E08C3}" dt="2023-10-10T06:44:20.739" v="7" actId="47"/>
        <pc:sldMkLst>
          <pc:docMk/>
          <pc:sldMk cId="1349914645" sldId="563"/>
        </pc:sldMkLst>
      </pc:sldChg>
      <pc:sldChg chg="addSp delSp modSp mod">
        <pc:chgData name="Jain, Puneet" userId="75cd3f4f-f229-4449-9d1d-578b6f6df20f" providerId="ADAL" clId="{ED75E481-461A-40EC-8746-4E82528E08C3}" dt="2023-10-10T06:46:58.681" v="31" actId="20577"/>
        <pc:sldMkLst>
          <pc:docMk/>
          <pc:sldMk cId="1898878729" sldId="576"/>
        </pc:sldMkLst>
        <pc:spChg chg="mod">
          <ac:chgData name="Jain, Puneet" userId="75cd3f4f-f229-4449-9d1d-578b6f6df20f" providerId="ADAL" clId="{ED75E481-461A-40EC-8746-4E82528E08C3}" dt="2023-10-10T06:46:58.681" v="31" actId="20577"/>
          <ac:spMkLst>
            <pc:docMk/>
            <pc:sldMk cId="1898878729" sldId="576"/>
            <ac:spMk id="6146" creationId="{00000000-0000-0000-0000-000000000000}"/>
          </ac:spMkLst>
        </pc:spChg>
        <pc:picChg chg="add mod">
          <ac:chgData name="Jain, Puneet" userId="75cd3f4f-f229-4449-9d1d-578b6f6df20f" providerId="ADAL" clId="{ED75E481-461A-40EC-8746-4E82528E08C3}" dt="2023-10-10T06:40:05.156" v="5" actId="1076"/>
          <ac:picMkLst>
            <pc:docMk/>
            <pc:sldMk cId="1898878729" sldId="576"/>
            <ac:picMk id="4" creationId="{3D96E944-0CE2-35BF-122F-46A2F0BF0C6B}"/>
          </ac:picMkLst>
        </pc:picChg>
        <pc:picChg chg="del">
          <ac:chgData name="Jain, Puneet" userId="75cd3f4f-f229-4449-9d1d-578b6f6df20f" providerId="ADAL" clId="{ED75E481-461A-40EC-8746-4E82528E08C3}" dt="2023-10-10T06:39:39.466" v="0" actId="478"/>
          <ac:picMkLst>
            <pc:docMk/>
            <pc:sldMk cId="1898878729" sldId="576"/>
            <ac:picMk id="14" creationId="{00000000-0000-0000-0000-000000000000}"/>
          </ac:picMkLst>
        </pc:picChg>
      </pc:sldChg>
      <pc:sldChg chg="del">
        <pc:chgData name="Jain, Puneet" userId="75cd3f4f-f229-4449-9d1d-578b6f6df20f" providerId="ADAL" clId="{ED75E481-461A-40EC-8746-4E82528E08C3}" dt="2023-10-10T06:41:08.576" v="6" actId="47"/>
        <pc:sldMkLst>
          <pc:docMk/>
          <pc:sldMk cId="667519022" sldId="578"/>
        </pc:sldMkLst>
      </pc:sldChg>
      <pc:sldChg chg="addSp delSp modSp mod">
        <pc:chgData name="Jain, Puneet" userId="75cd3f4f-f229-4449-9d1d-578b6f6df20f" providerId="ADAL" clId="{ED75E481-461A-40EC-8746-4E82528E08C3}" dt="2023-10-10T07:06:41.953" v="266" actId="1076"/>
        <pc:sldMkLst>
          <pc:docMk/>
          <pc:sldMk cId="3353499226" sldId="580"/>
        </pc:sldMkLst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2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3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4" creationId="{00000000-0000-0000-0000-000000000000}"/>
          </ac:spMkLst>
        </pc:spChg>
        <pc:spChg chg="add del mod">
          <ac:chgData name="Jain, Puneet" userId="75cd3f4f-f229-4449-9d1d-578b6f6df20f" providerId="ADAL" clId="{ED75E481-461A-40EC-8746-4E82528E08C3}" dt="2023-10-10T07:04:46.613" v="249" actId="6549"/>
          <ac:spMkLst>
            <pc:docMk/>
            <pc:sldMk cId="3353499226" sldId="580"/>
            <ac:spMk id="10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1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16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17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18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22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25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29" creationId="{00000000-0000-0000-0000-000000000000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2" creationId="{87333A1C-A28F-8BCF-C7D8-838914B20D5B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3" creationId="{EA36767D-C5A4-FEEE-520D-4454AE1BACF9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4" creationId="{3291BE36-5689-F8BD-4177-4794AE271594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5" creationId="{053E3182-C7D3-FF1D-4663-BA92522DEFA5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6" creationId="{1EB41CB6-2A1B-B04C-D190-D243C435BFC8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7" creationId="{5FE1BB3B-C2C4-A1FA-8C48-7F234FE8E083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8" creationId="{BFDF6082-0C7C-DBE9-C0B7-857FE77BD24B}"/>
          </ac:spMkLst>
        </pc:spChg>
        <pc:spChg chg="add del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39" creationId="{185EE0EA-8159-BD03-FA94-E19F6089D925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0" creationId="{8A2104CB-1070-1890-273A-56D3A4DE5533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1" creationId="{8E1C931B-6611-6908-1C6E-1E8B789BC29F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2" creationId="{16E1C51B-1817-2225-012D-9282C99BEB5B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3" creationId="{6C82C853-4B50-AC55-26D7-1099EE724434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4" creationId="{D02DDBBD-C13F-97D8-0237-B73189F1F28B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5" creationId="{F9EB5B52-60D4-8373-456B-1F2A7391A619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6" creationId="{2F539D90-09BF-4407-9AF7-E3B1E845A52A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7" creationId="{9FB55319-BA84-870C-8CC5-85DBE5A94CCE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8" creationId="{42325464-1EB5-9EED-BD33-B0AD5A161D5C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49" creationId="{830ED332-483A-174F-A26C-4743CBE2CB48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0" creationId="{0559EF64-3B6D-5971-DE7E-7A57087E30D4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1" creationId="{8022C388-FD3E-3DD0-C2AB-533C4402704A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2" creationId="{BCF2658F-F04E-BC64-EFF6-11E6F8B8DEA2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3" creationId="{D13CC631-C92C-4FFA-1C53-6B9FF38FE427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4" creationId="{31D679E6-D29B-6416-9965-A88A225AF27E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5" creationId="{9287EB19-E808-42D0-FB2E-E579A0F0D26B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6" creationId="{4BC08E20-B4C9-8985-A1FE-C88EC0D5B144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7" creationId="{339C4555-06D5-4064-5988-718E1CD6FAD6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58" creationId="{00000000-0000-0000-0000-000000000000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59" creationId="{ECD8878A-3BAA-536C-C2BB-C849EB29AA34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0" creationId="{A0FF6B2F-C74F-3A43-381C-AC8B50AABD72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1" creationId="{C84C0F77-500F-67CC-74C2-F275764518D3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2" creationId="{0FA9D42D-4E30-8F56-03A2-6902D0E6F87F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3" creationId="{4863CE16-0888-51A1-99D3-D4D2404AD373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4" creationId="{25870990-38EF-8576-A073-639F1AEFBF82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5" creationId="{568F8B6F-D875-B81B-DDC4-428EA7A09978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6" creationId="{AA2A2BF4-C572-A9C2-F2EB-CE585218EA69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7" creationId="{B47F3508-6D98-934A-8397-73AEBB66AA2A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8" creationId="{0CBCE618-C491-F294-8010-356A269292C5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69" creationId="{3579F881-FA7C-B119-C666-15155DFE766F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0" creationId="{C4D1C239-B869-AEB2-FB7E-F7E5C633C5E3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1" creationId="{AF3614A6-0105-CCB7-232E-E3562074808A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2" creationId="{3740E97B-2193-146E-6EA1-F940A2F86B97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3" creationId="{DDF0C627-778B-BD0F-0DDB-A276286A4142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4" creationId="{3CFFA812-B6D3-FD19-71C3-4FF6E8C50275}"/>
          </ac:spMkLst>
        </pc:spChg>
        <pc:spChg chg="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6" creationId="{EF84C695-51A7-6D08-07D3-0820B0C65F32}"/>
          </ac:spMkLst>
        </pc:spChg>
        <pc:spChg chg="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7" creationId="{6435006A-BEF8-55D3-9BB7-C41F2559B36E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8" creationId="{FB6535DE-4F33-0CF7-E33F-985732AAB979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79" creationId="{681A27AA-742E-2A27-28C4-A2DA692DED3A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80" creationId="{D24A0EA3-81E7-39AC-3FF2-8BA3BD9A052D}"/>
          </ac:spMkLst>
        </pc:spChg>
        <pc:spChg chg="add mod">
          <ac:chgData name="Jain, Puneet" userId="75cd3f4f-f229-4449-9d1d-578b6f6df20f" providerId="ADAL" clId="{ED75E481-461A-40EC-8746-4E82528E08C3}" dt="2023-10-10T07:06:41.953" v="266" actId="1076"/>
          <ac:spMkLst>
            <pc:docMk/>
            <pc:sldMk cId="3353499226" sldId="580"/>
            <ac:spMk id="82" creationId="{BB876E64-81F8-C146-95A0-1CCA4D256F0B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92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113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51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3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5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6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7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8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69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0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1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2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3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5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79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0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1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2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3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5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6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7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8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89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90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91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9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95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96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197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20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205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206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5:26.312" v="251" actId="478"/>
          <ac:spMkLst>
            <pc:docMk/>
            <pc:sldMk cId="3353499226" sldId="580"/>
            <ac:spMk id="6209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213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6214" creationId="{00000000-0000-0000-0000-000000000000}"/>
          </ac:spMkLst>
        </pc:spChg>
        <pc:spChg chg="add del">
          <ac:chgData name="Jain, Puneet" userId="75cd3f4f-f229-4449-9d1d-578b6f6df20f" providerId="ADAL" clId="{ED75E481-461A-40EC-8746-4E82528E08C3}" dt="2023-10-10T07:01:50.249" v="230" actId="478"/>
          <ac:spMkLst>
            <pc:docMk/>
            <pc:sldMk cId="3353499226" sldId="580"/>
            <ac:spMk id="9256" creationId="{00000000-0000-0000-0000-000000000000}"/>
          </ac:spMkLst>
        </pc:spChg>
        <pc:grpChg chg="add mod">
          <ac:chgData name="Jain, Puneet" userId="75cd3f4f-f229-4449-9d1d-578b6f6df20f" providerId="ADAL" clId="{ED75E481-461A-40EC-8746-4E82528E08C3}" dt="2023-10-10T07:06:41.953" v="266" actId="1076"/>
          <ac:grpSpMkLst>
            <pc:docMk/>
            <pc:sldMk cId="3353499226" sldId="580"/>
            <ac:grpSpMk id="75" creationId="{8C384DA4-79D3-3934-AA18-F15D60230B02}"/>
          </ac:grpSpMkLst>
        </pc:grpChg>
        <pc:grpChg chg="add mod">
          <ac:chgData name="Jain, Puneet" userId="75cd3f4f-f229-4449-9d1d-578b6f6df20f" providerId="ADAL" clId="{ED75E481-461A-40EC-8746-4E82528E08C3}" dt="2023-10-10T07:06:41.953" v="266" actId="1076"/>
          <ac:grpSpMkLst>
            <pc:docMk/>
            <pc:sldMk cId="3353499226" sldId="580"/>
            <ac:grpSpMk id="84" creationId="{AC8FCC3E-B564-242B-271A-13E17125A76E}"/>
          </ac:grpSpMkLst>
        </pc:grpChg>
        <pc:picChg chg="add del">
          <ac:chgData name="Jain, Puneet" userId="75cd3f4f-f229-4449-9d1d-578b6f6df20f" providerId="ADAL" clId="{ED75E481-461A-40EC-8746-4E82528E08C3}" dt="2023-10-10T07:01:55.435" v="231" actId="478"/>
          <ac:picMkLst>
            <pc:docMk/>
            <pc:sldMk cId="3353499226" sldId="580"/>
            <ac:picMk id="6193" creationId="{00000000-0000-0000-0000-000000000000}"/>
          </ac:picMkLst>
        </pc:pic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5" creationId="{13F6377B-5342-9A45-B0A6-3F08C366DEDA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6" creationId="{00000000-0000-0000-0000-000000000000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7" creationId="{04380011-61DC-7253-FCD6-3DD2F7321D46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8" creationId="{51BDE6D0-3BC6-65B6-C2A9-F97471B9331F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9" creationId="{FDD082A7-BCDD-1480-3A1F-54D547520865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11" creationId="{E88BDFA0-0C10-64D3-93E4-22DD9B5F189C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12" creationId="{EA5B6441-BC20-AB8A-22DA-D436A063EE29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13" creationId="{2F6AC5AF-FD79-C202-C782-4A52056AD2D9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15" creationId="{16F7F86D-23A2-17B1-E71B-9F77D0FDA74A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19" creationId="{C79357B6-EA8D-C72C-F1E7-93CE26D95C24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20" creationId="{00000000-0000-0000-0000-000000000000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21" creationId="{2A5DFED3-F9E6-BDF2-F074-3F444F264B8F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23" creationId="{416C85B9-F70A-4929-69E8-E5D6BFE9DC6A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24" creationId="{CDA5BB03-E21D-06E6-B105-69AE87C1907B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26" creationId="{16DB2480-5AA2-EBAF-5F27-D5837033C97E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27" creationId="{7612033D-8EFA-76CD-6CCA-C0CFBD63163A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28" creationId="{00000000-0000-0000-0000-000000000000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30" creationId="{113DFC66-957D-91EA-B86C-49144A406939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31" creationId="{0ED5B282-F335-6ACA-F0C9-E6EEF2BF790D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81" creationId="{BCD9FBDA-D2C4-8990-6729-4688E5314432}"/>
          </ac:cxnSpMkLst>
        </pc:cxnChg>
        <pc:cxnChg chg="add mod">
          <ac:chgData name="Jain, Puneet" userId="75cd3f4f-f229-4449-9d1d-578b6f6df20f" providerId="ADAL" clId="{ED75E481-461A-40EC-8746-4E82528E08C3}" dt="2023-10-10T07:06:41.953" v="266" actId="1076"/>
          <ac:cxnSpMkLst>
            <pc:docMk/>
            <pc:sldMk cId="3353499226" sldId="580"/>
            <ac:cxnSpMk id="83" creationId="{843CD588-A64E-DC8C-7B64-30D908EF04DC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3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4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5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6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7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8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69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70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71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72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73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79" creationId="{00000000-0000-0000-0000-000000000000}"/>
          </ac:cxnSpMkLst>
        </pc:cxnChg>
        <pc:cxnChg chg="add del">
          <ac:chgData name="Jain, Puneet" userId="75cd3f4f-f229-4449-9d1d-578b6f6df20f" providerId="ADAL" clId="{ED75E481-461A-40EC-8746-4E82528E08C3}" dt="2023-10-10T07:01:50.249" v="230" actId="478"/>
          <ac:cxnSpMkLst>
            <pc:docMk/>
            <pc:sldMk cId="3353499226" sldId="580"/>
            <ac:cxnSpMk id="9298" creationId="{00000000-0000-0000-0000-000000000000}"/>
          </ac:cxnSpMkLst>
        </pc:cxnChg>
      </pc:sldChg>
      <pc:sldChg chg="modSp mod">
        <pc:chgData name="Jain, Puneet" userId="75cd3f4f-f229-4449-9d1d-578b6f6df20f" providerId="ADAL" clId="{ED75E481-461A-40EC-8746-4E82528E08C3}" dt="2023-10-10T09:14:11.189" v="758" actId="20577"/>
        <pc:sldMkLst>
          <pc:docMk/>
          <pc:sldMk cId="2367578196" sldId="581"/>
        </pc:sldMkLst>
        <pc:spChg chg="mod">
          <ac:chgData name="Jain, Puneet" userId="75cd3f4f-f229-4449-9d1d-578b6f6df20f" providerId="ADAL" clId="{ED75E481-461A-40EC-8746-4E82528E08C3}" dt="2023-10-10T08:56:35.448" v="403" actId="20577"/>
          <ac:spMkLst>
            <pc:docMk/>
            <pc:sldMk cId="2367578196" sldId="581"/>
            <ac:spMk id="6" creationId="{00000000-0000-0000-0000-000000000000}"/>
          </ac:spMkLst>
        </pc:spChg>
        <pc:spChg chg="mod">
          <ac:chgData name="Jain, Puneet" userId="75cd3f4f-f229-4449-9d1d-578b6f6df20f" providerId="ADAL" clId="{ED75E481-461A-40EC-8746-4E82528E08C3}" dt="2023-10-10T09:14:11.189" v="758" actId="20577"/>
          <ac:spMkLst>
            <pc:docMk/>
            <pc:sldMk cId="2367578196" sldId="581"/>
            <ac:spMk id="7" creationId="{00000000-0000-0000-0000-000000000000}"/>
          </ac:spMkLst>
        </pc:spChg>
      </pc:sldChg>
      <pc:sldChg chg="addSp delSp modSp add mod">
        <pc:chgData name="Jain, Puneet" userId="75cd3f4f-f229-4449-9d1d-578b6f6df20f" providerId="ADAL" clId="{ED75E481-461A-40EC-8746-4E82528E08C3}" dt="2023-10-10T07:11:06.598" v="314" actId="20577"/>
        <pc:sldMkLst>
          <pc:docMk/>
          <pc:sldMk cId="2121611852" sldId="582"/>
        </pc:sldMkLst>
        <pc:spChg chg="mod">
          <ac:chgData name="Jain, Puneet" userId="75cd3f4f-f229-4449-9d1d-578b6f6df20f" providerId="ADAL" clId="{ED75E481-461A-40EC-8746-4E82528E08C3}" dt="2023-10-10T07:10:30.252" v="309" actId="20577"/>
          <ac:spMkLst>
            <pc:docMk/>
            <pc:sldMk cId="2121611852" sldId="582"/>
            <ac:spMk id="10" creationId="{00000000-0000-0000-0000-000000000000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20" creationId="{EB67BA53-7A3B-B702-CFF6-C7230876C7F5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0" creationId="{08CE4FEC-2DAF-0C96-416B-C4734AB9E799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1" creationId="{008D2A79-3DB6-1936-6733-BD4B13BC1F2E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2" creationId="{C69762A9-C24D-B644-D9E6-44B26E40E317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3" creationId="{5945836E-B53F-C1B5-476E-03AF67E2F261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4" creationId="{8041FE41-895D-E39E-E5CC-4D7E0B8720EC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5" creationId="{8B05579A-B1D6-3BB9-85EB-2BEBDAB1F714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6" creationId="{49A4E578-B801-CCFB-1A7D-A4DE6F08C961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7" creationId="{487985C1-257E-3E25-E889-9B547EF774B8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8" creationId="{4E13DDF1-F291-06BF-0733-BAE1EA09AF1C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99" creationId="{C6FC80CE-576C-4C86-1BC0-458832F06F97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0" creationId="{A8268CF6-94AA-1D47-6345-18D219D1CC0A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1" creationId="{80CB51CE-1C97-66AC-B91E-1B0F0CF1668F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2" creationId="{AB228066-4940-369B-B2D5-B4245162E2E2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3" creationId="{E25F7047-750E-9D59-6906-2F48D378CC07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4" creationId="{D40B4981-3F49-EFE4-0554-19FD3330D657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5" creationId="{B877366E-6124-7455-3AE5-41DA8B3AA726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6" creationId="{D6980083-013C-F793-E2E1-572F52D20B70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7" creationId="{78A90749-6912-C33D-DD09-A84061F8910D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8" creationId="{92CEC593-49EB-C7A6-5FD1-8D18FFCC9518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09" creationId="{3BC05432-5165-D718-19CA-F6212F8B5A08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0" creationId="{BF64159E-B572-2886-5230-C0B3DAB904CE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1" creationId="{94A06AD6-2523-F7FB-D2B7-D1A8C1BCDC03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2" creationId="{E79BA8E3-378F-0F9D-42AF-9E2234DCAC5A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3" creationId="{0C0ED5CB-0F1B-8BC7-4668-F3E5409C5DF0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4" creationId="{C140AAFD-22C9-2F4B-AC05-A70D6E3ECEBD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5" creationId="{0417658E-BB1C-5B36-830F-9352FB76866B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6" creationId="{F179940D-111D-7DA9-0E99-EAA3057FB647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7" creationId="{8185B78C-A6ED-F822-4EFF-45E4600B3E1A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8" creationId="{477604AF-D6C1-082A-431D-271349B911DF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19" creationId="{E67AAA4B-66FF-5284-7A1D-04622FCAD7AB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0" creationId="{418E807A-DC01-9FF5-E123-6C263470565F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1" creationId="{8A3B1DFC-3538-6CD8-B94B-547E7E567D98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2" creationId="{08612BCE-88C2-E3DD-9D4A-F628F60FD984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3" creationId="{FA57BAFF-30A2-92AE-4857-E79018D50E55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4" creationId="{D97FE6B5-5BFA-A8FE-0080-CABAF7CF16E2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5" creationId="{EA4AE501-6DD7-34CC-300C-1831E9F3EB12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6" creationId="{9D2A1DB5-FF79-1C8A-6DDB-72E05D1B7072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7" creationId="{77001318-6825-C48A-7CD7-FF2C3ED1AA1E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8" creationId="{689A85B0-012E-3CC7-D949-8C806EA9F20B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29" creationId="{036A7AF8-5107-2EF7-73E3-72AB9AD25076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0" creationId="{FCEC01DB-251F-59D0-D92B-AE7DB765A009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1" creationId="{90FB09A5-F99A-4590-AB87-C0B37997DFA3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2" creationId="{F2C2BDDA-56A6-D0C3-BD55-8E2D82E58631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3" creationId="{140D235F-ABFE-7168-481A-6A3A17F0AC80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4" creationId="{3FCCF462-74C2-FF6D-0C5E-592BEB23FC09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5" creationId="{190C6C38-1363-2551-BC7D-0FC94F047223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6" creationId="{2F062E70-7D3B-39A6-7685-77C8E004FCAE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7" creationId="{244C3D6E-EC72-C008-99A2-65EEFFAA6638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38" creationId="{1D4E151E-9C51-FA4A-B1F7-2E4CF2D00549}"/>
          </ac:spMkLst>
        </pc:spChg>
        <pc:spChg chg="add del mod">
          <ac:chgData name="Jain, Puneet" userId="75cd3f4f-f229-4449-9d1d-578b6f6df20f" providerId="ADAL" clId="{ED75E481-461A-40EC-8746-4E82528E08C3}" dt="2023-10-10T07:07:39.750" v="270"/>
          <ac:spMkLst>
            <pc:docMk/>
            <pc:sldMk cId="2121611852" sldId="582"/>
            <ac:spMk id="140" creationId="{C9713848-6802-2F50-2CCE-43F3A11549A0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49" creationId="{86B7EECA-6F92-59E1-9CC5-AEFAD2DEA90C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0" creationId="{5CD8E6B8-18E4-D3EB-EC2F-B1061771E1BB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1" creationId="{819C26B7-5EFC-0F07-373F-50C9ED341140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2" creationId="{DC27F596-61E6-0E6A-89D6-D7D5E2C345F1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3" creationId="{3814F1FD-695E-9BC1-E1C9-84D44E3780EE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4" creationId="{CC0A3CF0-B12D-02BB-DBD9-41EC64678807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5" creationId="{C37ACBB1-7107-603E-101A-A6ED311B5DB4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6" creationId="{D0EED1C4-D7C0-B2C4-ACE2-27FCB47A2C42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7" creationId="{444F8C3A-A4E2-11C9-7CEC-FFA1E85D8A95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8" creationId="{06D95DED-D3F8-FFEB-C2FC-A314BB67110B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69" creationId="{C331E508-AF48-E744-9FF1-7876D1F3371A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0" creationId="{3D3F0E7F-560B-ACDC-6E28-FD0512E0B122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1" creationId="{011B47B7-A223-209F-C33D-34E608D079B6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2" creationId="{BA976BF4-FAD9-E5C2-B696-6F154C62B814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3" creationId="{55ED90FB-A1E7-8343-DD86-993870D8639C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4" creationId="{9C3C16AA-BF53-7329-DAB1-989D9A486104}"/>
          </ac:spMkLst>
        </pc:spChg>
        <pc:spChg chg="add mod">
          <ac:chgData name="Jain, Puneet" userId="75cd3f4f-f229-4449-9d1d-578b6f6df20f" providerId="ADAL" clId="{ED75E481-461A-40EC-8746-4E82528E08C3}" dt="2023-10-10T07:10:12.109" v="301" actId="403"/>
          <ac:spMkLst>
            <pc:docMk/>
            <pc:sldMk cId="2121611852" sldId="582"/>
            <ac:spMk id="175" creationId="{F55C139D-35B7-8900-A7D0-C41A8F76215D}"/>
          </ac:spMkLst>
        </pc:spChg>
        <pc:spChg chg="add mod">
          <ac:chgData name="Jain, Puneet" userId="75cd3f4f-f229-4449-9d1d-578b6f6df20f" providerId="ADAL" clId="{ED75E481-461A-40EC-8746-4E82528E08C3}" dt="2023-10-10T07:10:15.748" v="304" actId="403"/>
          <ac:spMkLst>
            <pc:docMk/>
            <pc:sldMk cId="2121611852" sldId="582"/>
            <ac:spMk id="176" creationId="{31A050A1-91CC-16A1-B3B1-5B966F4D7028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7" creationId="{C864264B-5EBB-58A3-373C-91311188EC7D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8" creationId="{E6933E7F-C0E2-582A-106E-5CB4328F8FEE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79" creationId="{2744DD21-89A2-44C3-B58F-2049B08E7904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0" creationId="{85A2EF4D-D572-A771-B08C-922EBB8ABFEB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1" creationId="{FCF20B41-891C-C44D-B48A-30B0B2EB7F7A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2" creationId="{A2155CD5-8079-E2DE-AFEE-D7671D43B21D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3" creationId="{728BAC4C-5FAB-56EE-95FD-BA648958AF16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4" creationId="{46D36CCF-2D86-9385-E036-B04756255CAB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5" creationId="{8E0BCBD0-68DA-A1A1-C0AC-CE3500CE69DA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6" creationId="{DDDD5096-8FEE-C85A-4BCE-C5FC5688DD5D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7" creationId="{6220EF01-3A40-F6A2-9455-9E719E24E7F4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8" creationId="{25C4B7FE-2753-1BAC-4A0A-1EF1D3088645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89" creationId="{6213CED1-8B84-6568-71F0-6B2134751D75}"/>
          </ac:spMkLst>
        </pc:spChg>
        <pc:spChg chg="add mod">
          <ac:chgData name="Jain, Puneet" userId="75cd3f4f-f229-4449-9d1d-578b6f6df20f" providerId="ADAL" clId="{ED75E481-461A-40EC-8746-4E82528E08C3}" dt="2023-10-10T07:10:19.611" v="307" actId="403"/>
          <ac:spMkLst>
            <pc:docMk/>
            <pc:sldMk cId="2121611852" sldId="582"/>
            <ac:spMk id="190" creationId="{B8509324-17B2-2DCC-A200-92F8D973E2DC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1" creationId="{42EBF3E8-4D97-1E83-40D5-B925DCB5270C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2" creationId="{2469D6CB-B9A0-011E-3111-37A594E5E799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3" creationId="{C469E1E1-884F-18A4-71AC-89DD46646841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4" creationId="{973E6D13-9297-F5E0-5C1C-1AA046F86A17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5" creationId="{46B1D986-A276-B3BF-F99D-76C871790F0A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6" creationId="{8483075E-2225-9EF1-0A84-F47C86985887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7" creationId="{7E58B721-2C61-2C61-3E08-D9955BEA5957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8" creationId="{AE179551-C7A8-6716-FEA5-A22351637260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199" creationId="{046EFA2D-0322-DD46-BC95-5447A2E612EE}"/>
          </ac:spMkLst>
        </pc:spChg>
        <pc:spChg chg="add mod">
          <ac:chgData name="Jain, Puneet" userId="75cd3f4f-f229-4449-9d1d-578b6f6df20f" providerId="ADAL" clId="{ED75E481-461A-40EC-8746-4E82528E08C3}" dt="2023-10-10T07:10:08.208" v="298" actId="403"/>
          <ac:spMkLst>
            <pc:docMk/>
            <pc:sldMk cId="2121611852" sldId="582"/>
            <ac:spMk id="200" creationId="{C4295BAC-4113-A960-45E1-2E4E0E2FB94B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1" creationId="{30E3152C-B2A9-A98E-1AEE-056C1BD7CA31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2" creationId="{C40C1EAC-5D08-C8D2-39C5-B0467268326F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3" creationId="{D3A656E6-83DC-7B66-BD38-927F3344B320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4" creationId="{BB5320E8-CCC2-560D-CAEB-957520C47DE8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5" creationId="{961E27C9-9FD4-9844-7C47-D768176CCD19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6" creationId="{ECC35733-7905-B690-7072-D8E7F00B3AA9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7" creationId="{3E53F8A4-475D-506C-3618-415472ECB81E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08" creationId="{A7311C34-6BA6-A0FC-E8E1-D60F829D33E8}"/>
          </ac:spMkLst>
        </pc:spChg>
        <pc:spChg chg="add mod">
          <ac:chgData name="Jain, Puneet" userId="75cd3f4f-f229-4449-9d1d-578b6f6df20f" providerId="ADAL" clId="{ED75E481-461A-40EC-8746-4E82528E08C3}" dt="2023-10-10T07:09:55.205" v="295" actId="14100"/>
          <ac:spMkLst>
            <pc:docMk/>
            <pc:sldMk cId="2121611852" sldId="582"/>
            <ac:spMk id="210" creationId="{DD667BDC-3A1A-1995-1D8A-C941A8F4776B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20" creationId="{8FAE5E87-FD26-9EF9-CB4C-23C754FA8874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1" creationId="{D83A89CA-2171-D991-5212-9A66288C9D8F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2" creationId="{BD9FFBA1-E841-5C8D-9A9F-5C3C49EE0AA4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3" creationId="{335217EE-663B-846A-2D74-5210225DBCC7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4" creationId="{EF9DEB27-439E-793C-1153-965EA1870364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5" creationId="{BE9C4C2F-B3AC-92EC-0268-EDFD457A12EF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6" creationId="{D227E36D-DA64-790D-1BEB-9BB1E23905A2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7" creationId="{75EE833E-79E3-0A01-F498-D822BA2B6035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8" creationId="{29DCDBDA-2B8E-C5CC-FC14-1BC08116BB0C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39" creationId="{503CE3E0-692B-3108-024A-40DC75C2F983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0" creationId="{4833A5E3-B95B-0F97-F6CF-C8F46115C39B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1" creationId="{43C2A28A-4593-02B7-1E43-8402E4AEC58A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2" creationId="{DE7B811C-9EDB-4276-6AE7-18C13BC22FC1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3" creationId="{B22CDE96-3359-1CE2-70E1-6EEC2284B4F8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4" creationId="{D8EDA97E-62DE-9CFE-E307-F14023F2A03B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5" creationId="{90844275-1866-223B-E07E-E8D8EB2E4AC1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6" creationId="{B7FB9B36-0DEB-C6AA-496E-2055A9FCF551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7" creationId="{DC7F8A5A-8EE3-1D67-F4F1-9D9D5EF69E48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8" creationId="{FEA843E9-A182-DC51-BEBB-B3AA95E0864D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49" creationId="{8A46EBE7-7451-F7D1-4A4C-C512B4E2CD17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0" creationId="{57BEAFDE-7257-3FB7-E8F2-1A13EC864DCD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1" creationId="{E1834C36-201C-AC96-5913-C5FA842BD8DD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2" creationId="{B61E8493-7AE4-5C76-7825-B2815D3F1C97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3" creationId="{4283AD81-6545-CAB2-178D-833C5CDB20C8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4" creationId="{BED3F641-E783-A020-EA22-CA1A1775BA91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5" creationId="{043A7106-469D-E5AB-1E58-998EF8F8967C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6" creationId="{D16CCC0C-C647-02EF-8F4D-C15EB2476FD5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7" creationId="{AE738384-3F0B-86CF-E9CB-768AD1BE283C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8" creationId="{9DA602B3-DADA-868E-FB31-45FD9D627456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59" creationId="{C9FE8BF6-399E-4599-3588-3E4678903B29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0" creationId="{B1203479-91A4-943A-7B10-8E3DA6C3D098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1" creationId="{92BEAC06-BEC9-C078-D8EF-CE83D74E2B4F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2" creationId="{B0AA03DC-7BE3-5DD4-B6F6-400CB806F782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3" creationId="{1459B53E-A3FE-26B1-CECE-71AC2F509EDD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4" creationId="{8B53BD1D-A46F-8422-918A-B1E70BDB67F2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5" creationId="{EF7295B6-4608-2941-E704-D7560163A3C4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6" creationId="{43229DA2-8080-DF2E-CB59-004E8390277E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7" creationId="{C4823E0F-EBA1-DF5B-6760-4D7BC0EBC3D8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8" creationId="{57E3D5FB-4132-5A89-F8AC-1A381D6CE1CE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69" creationId="{2A45A122-C39F-0604-4254-4D62784ADB73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0" creationId="{BCDA2086-0A7D-3B0F-EC3D-07B9747FCA75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1" creationId="{06A55EB6-9730-A249-002F-6BF3C9ADAFFD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2" creationId="{8D556C71-16F1-F344-144F-D528F40554B9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3" creationId="{29F6A6EE-5BD7-9F1C-E7B2-4A299F9847BF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4" creationId="{01C14346-F63A-A8D9-B577-544904863FBE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5" creationId="{405FFE2A-7E32-2216-F1DE-0868A9FF0B37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6" creationId="{17111947-674B-6FF5-B81B-74E64DC437F7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7" creationId="{DA8A8033-2708-0A5E-5EA6-66D745B19786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8" creationId="{31E7C56E-46EA-8B20-88C5-EED2AFFBD89B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79" creationId="{9A416AB6-A50C-602D-D2CB-8577DA478218}"/>
          </ac:spMkLst>
        </pc:spChg>
        <pc:spChg chg="add del mod">
          <ac:chgData name="Jain, Puneet" userId="75cd3f4f-f229-4449-9d1d-578b6f6df20f" providerId="ADAL" clId="{ED75E481-461A-40EC-8746-4E82528E08C3}" dt="2023-10-10T07:10:48.355" v="311"/>
          <ac:spMkLst>
            <pc:docMk/>
            <pc:sldMk cId="2121611852" sldId="582"/>
            <ac:spMk id="281" creationId="{34EB2726-5734-8DBA-8DF5-9CE129C8BEE0}"/>
          </ac:spMkLst>
        </pc:spChg>
        <pc:spChg chg="add mod">
          <ac:chgData name="Jain, Puneet" userId="75cd3f4f-f229-4449-9d1d-578b6f6df20f" providerId="ADAL" clId="{ED75E481-461A-40EC-8746-4E82528E08C3}" dt="2023-10-10T07:11:06.598" v="314" actId="20577"/>
          <ac:spMkLst>
            <pc:docMk/>
            <pc:sldMk cId="2121611852" sldId="582"/>
            <ac:spMk id="282" creationId="{FEBBB0C5-2699-A21A-FD55-B723673ABBB7}"/>
          </ac:spMkLst>
        </pc:spChg>
        <pc:grpChg chg="del">
          <ac:chgData name="Jain, Puneet" userId="75cd3f4f-f229-4449-9d1d-578b6f6df20f" providerId="ADAL" clId="{ED75E481-461A-40EC-8746-4E82528E08C3}" dt="2023-10-10T07:07:33.739" v="268" actId="478"/>
          <ac:grpSpMkLst>
            <pc:docMk/>
            <pc:sldMk cId="2121611852" sldId="582"/>
            <ac:grpSpMk id="84" creationId="{AC8FCC3E-B564-242B-271A-13E17125A76E}"/>
          </ac:grpSpMkLst>
        </pc:grpChg>
        <pc:grpChg chg="add mod">
          <ac:chgData name="Jain, Puneet" userId="75cd3f4f-f229-4449-9d1d-578b6f6df20f" providerId="ADAL" clId="{ED75E481-461A-40EC-8746-4E82528E08C3}" dt="2023-10-10T07:09:55.205" v="295" actId="14100"/>
          <ac:grpSpMkLst>
            <pc:docMk/>
            <pc:sldMk cId="2121611852" sldId="582"/>
            <ac:grpSpMk id="211" creationId="{0915E0E8-C70F-FFCB-577F-8B33FF103799}"/>
          </ac:grpSpMkLst>
        </pc:grp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2" creationId="{255271CB-6057-B87F-1D28-E9E9BA8A5552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3" creationId="{01827936-2EC0-AAC5-18E5-38C62315043B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4" creationId="{F256F99A-E1D4-3B81-DE4F-1BEED65A634B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6" creationId="{9C0EC77A-F6F5-1568-E9C5-ECE216BC194B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14" creationId="{3FFDA20E-6775-FE00-4AB4-69EF86A5F5B2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16" creationId="{69376142-5656-BF61-8FA8-4815EF7D8A82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17" creationId="{3E8EDEFD-F801-6866-FD8E-E63858DFA576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18" creationId="{C5A519B2-A414-E226-A2CC-D40E2F656A5D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22" creationId="{A40E6FF6-70C7-211C-E4C7-763463C36331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25" creationId="{13944207-2378-568D-1B7D-447A6F236AD6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28" creationId="{CABCC43B-0869-6040-BF91-AE9AC64D05BC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29" creationId="{613EA00D-28A1-3803-95EC-92465227B93C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58" creationId="{2F3B05D7-DEA8-2B54-9BBB-93A11A01F14C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85" creationId="{1F02845F-A190-A52F-62D2-418FD7FDD951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86" creationId="{01DEF67F-A142-49AC-B181-99EF771FE43F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87" creationId="{FA61A81A-4F2D-CF88-C2B4-5D3CCE143992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88" creationId="{8238BDFE-65A4-8AC1-190A-57A9F1E07768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89" creationId="{3D00B127-A75A-527C-1413-8E18CE6E2A49}"/>
          </ac:cxnSpMkLst>
        </pc:cxnChg>
        <pc:cxnChg chg="add del mod">
          <ac:chgData name="Jain, Puneet" userId="75cd3f4f-f229-4449-9d1d-578b6f6df20f" providerId="ADAL" clId="{ED75E481-461A-40EC-8746-4E82528E08C3}" dt="2023-10-10T07:07:39.750" v="270"/>
          <ac:cxnSpMkLst>
            <pc:docMk/>
            <pc:sldMk cId="2121611852" sldId="582"/>
            <ac:cxnSpMk id="139" creationId="{9CF7C76A-7053-38F8-001B-AAC0BEE102A2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1" creationId="{882328FE-67A3-063B-49AE-4305F2EA4A90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2" creationId="{AD253DE6-AEFD-0A8C-9C16-A448258916F5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3" creationId="{E8C76A4F-B348-93ED-C066-F94B8CA7CB61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4" creationId="{DFCC62F8-687F-5A33-718E-970A16162E7A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5" creationId="{67F822A9-4C61-211F-F082-61441649D76E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6" creationId="{15C80640-8784-CB94-CB19-1393B1279A0F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7" creationId="{AAAF0D60-A559-C333-B4EC-81A04FAE4ADF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48" creationId="{48553E5C-E30C-EA54-461F-503129FED820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0" creationId="{63F66A9C-01D8-C6A7-86C3-C484298BDABA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1" creationId="{176B9C59-1A29-F1CA-3F3D-E9B0776B29DA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2" creationId="{F850CC32-25FF-1C72-FADF-071640670378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3" creationId="{CF97BF19-3760-23B9-5397-BCE133B02BF6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4" creationId="{38409066-3791-8C9F-44D6-05A0A4CBF4FD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5" creationId="{95723431-4F4B-96F3-0F7E-A96508758163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6" creationId="{26C76D59-0198-C055-FF18-F9FF4B25BB7F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7" creationId="{C2051AE8-D4AF-B732-5625-0BA799F306D1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8" creationId="{BC3372E3-9E73-BC07-CD27-3234E4D77220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159" creationId="{285FA235-D007-3287-23AD-DFB0273A3775}"/>
          </ac:cxnSpMkLst>
        </pc:cxnChg>
        <pc:cxnChg chg="add mod">
          <ac:chgData name="Jain, Puneet" userId="75cd3f4f-f229-4449-9d1d-578b6f6df20f" providerId="ADAL" clId="{ED75E481-461A-40EC-8746-4E82528E08C3}" dt="2023-10-10T07:09:55.205" v="295" actId="14100"/>
          <ac:cxnSpMkLst>
            <pc:docMk/>
            <pc:sldMk cId="2121611852" sldId="582"/>
            <ac:cxnSpMk id="209" creationId="{400E1C9E-F15D-F9C3-73B6-9C619D21C47C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2" creationId="{B227D649-68BA-B2D8-ADF5-DF57EDBF5FBC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3" creationId="{6F265581-C164-357F-6A0A-9C6BA71CC72B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4" creationId="{6C46F9E0-3C83-BB49-4C59-DDF84243250F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5" creationId="{DECFB979-5E4A-C1DE-1FED-FF1FE7B41775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6" creationId="{FA040AE5-FD44-F2B7-65D5-39F0843FC93A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7" creationId="{2E3B0E61-CC29-5D43-61EA-419EEAAA6806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8" creationId="{4D66F2CC-A49B-6208-C869-49BA0F454F15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19" creationId="{CB31ECC0-806B-F3C6-9421-2E1141983BAD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1" creationId="{BB32C93F-4512-1E82-DE20-1D0EF923D89B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2" creationId="{3CBEB45B-2CFA-EC5D-C263-4888602BE185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3" creationId="{7CDF5757-CEB0-BB82-950B-63C062702490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4" creationId="{0ED5D4E8-C023-7ACD-F2CC-EAE6ED09BD1A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5" creationId="{4DCCC5EE-D210-87BE-B321-0E5B1FADE2E3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6" creationId="{270E7C6A-4662-F919-1F1C-6684E6EC940E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7" creationId="{3B00A0BC-0402-6F46-CBB4-D2455A3B0D24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8" creationId="{11A97842-735E-66CC-D889-1BC13BF31985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29" creationId="{CB9567FA-6B87-3BA4-1DEB-0D90EA85178F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30" creationId="{E469D64F-EAB9-0D11-DFDF-FCE00BA43C18}"/>
          </ac:cxnSpMkLst>
        </pc:cxnChg>
        <pc:cxnChg chg="add del mod">
          <ac:chgData name="Jain, Puneet" userId="75cd3f4f-f229-4449-9d1d-578b6f6df20f" providerId="ADAL" clId="{ED75E481-461A-40EC-8746-4E82528E08C3}" dt="2023-10-10T07:10:48.355" v="311"/>
          <ac:cxnSpMkLst>
            <pc:docMk/>
            <pc:sldMk cId="2121611852" sldId="582"/>
            <ac:cxnSpMk id="280" creationId="{487C8634-AA4B-96AF-F0FE-7399A36931FF}"/>
          </ac:cxnSpMkLst>
        </pc:cxnChg>
      </pc:sldChg>
      <pc:sldChg chg="addSp delSp modSp add mod">
        <pc:chgData name="Jain, Puneet" userId="75cd3f4f-f229-4449-9d1d-578b6f6df20f" providerId="ADAL" clId="{ED75E481-461A-40EC-8746-4E82528E08C3}" dt="2023-10-10T07:13:34.369" v="362" actId="20577"/>
        <pc:sldMkLst>
          <pc:docMk/>
          <pc:sldMk cId="823708922" sldId="583"/>
        </pc:sldMkLst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8" creationId="{CB9B1968-CD21-E9B5-535C-60D4DEBEAD0A}"/>
          </ac:spMkLst>
        </pc:spChg>
        <pc:spChg chg="mod">
          <ac:chgData name="Jain, Puneet" userId="75cd3f4f-f229-4449-9d1d-578b6f6df20f" providerId="ADAL" clId="{ED75E481-461A-40EC-8746-4E82528E08C3}" dt="2023-10-10T07:13:34.369" v="362" actId="20577"/>
          <ac:spMkLst>
            <pc:docMk/>
            <pc:sldMk cId="823708922" sldId="583"/>
            <ac:spMk id="10" creationId="{00000000-0000-0000-0000-000000000000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0" creationId="{D49BA008-0544-ADB1-2C0C-48E8958E2AF0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1" creationId="{73508770-B51C-9063-9574-0D033C17E2EC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2" creationId="{4402E28E-C5F3-9B0E-53BD-566CFD5D6EC3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3" creationId="{505D8514-A347-7002-C579-E88DFAAE8E26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4" creationId="{E7FF21B0-2306-C111-A455-299340ED1CAA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5" creationId="{FF22DB69-AA36-F4A4-4081-9850523F8D41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6" creationId="{9DCD6503-EDFE-F872-22DC-6583940629B8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7" creationId="{B577B1E0-B1EE-8C2C-0CE1-913B84591732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8" creationId="{4AE431C5-45F5-275F-E82A-16A6D96D257E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29" creationId="{B110229C-5FDF-E353-39C6-45144AB708A9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0" creationId="{6964623E-2D9E-DA00-75E2-42AA7D85334B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1" creationId="{B9FA195D-6E32-D5FD-52BA-6F9F934759E9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2" creationId="{38564BA2-EF5A-78B5-B314-9C36591F9C28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3" creationId="{38A6BDC1-2135-275D-87E4-6E4EAA034FFC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4" creationId="{F4D047B0-8FEC-BAFB-352B-CBA33A823F0D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5" creationId="{7560D4D2-CEA9-99AE-D4CC-A4928A8DA312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6" creationId="{0CF95EA7-081E-CE02-65D2-9D0A3361A1F7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7" creationId="{8AE374AE-940A-D023-37DD-C6A86FF8403C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8" creationId="{2CB080DD-7FAA-17D4-3D81-50143A4CF670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39" creationId="{BCDC3E7F-BCD0-06D8-C843-C2D9550740D2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0" creationId="{49B73B12-7993-6975-5BA6-98012B509B68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1" creationId="{A721A25E-D180-4AAD-C822-7EE14A17F97F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2" creationId="{9FC79005-DA1F-9BEE-5FBF-D50315A5C120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3" creationId="{1DAA17BC-483E-568E-6B5D-7A0100F5ABC5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4" creationId="{D643D735-EF78-0618-22FE-C2804EE5C4EE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5" creationId="{8DB7EE05-A91E-896E-F925-185422A3EF23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6" creationId="{3DBA0064-C662-83C5-CED5-777B48E82855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7" creationId="{AFB7D0AA-A032-F063-1100-3B7DE3909B40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8" creationId="{B51F774C-E112-C5DC-BA52-B176BEEB898C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49" creationId="{4A79BD17-DCFA-8A5C-2A90-1EECCF7C4AA3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0" creationId="{3DF895DA-C62D-E6A1-7F04-5A76D4A6AD91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1" creationId="{A0675EA6-3682-3882-C6EC-269710635FD2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2" creationId="{46F379BB-3B1D-5A54-224A-79C9D3E21FA8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3" creationId="{925F1F0E-5B48-AAFF-A026-20463CF03CB4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4" creationId="{21A189F0-DEE8-714C-C3E5-39ABB3472546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5" creationId="{B4E6BAC9-8128-1656-EAA6-E13007675B5D}"/>
          </ac:spMkLst>
        </pc:spChg>
        <pc:spChg chg="add mod">
          <ac:chgData name="Jain, Puneet" userId="75cd3f4f-f229-4449-9d1d-578b6f6df20f" providerId="ADAL" clId="{ED75E481-461A-40EC-8746-4E82528E08C3}" dt="2023-10-10T07:13:04.978" v="328" actId="403"/>
          <ac:spMkLst>
            <pc:docMk/>
            <pc:sldMk cId="823708922" sldId="583"/>
            <ac:spMk id="56" creationId="{7F4ED795-301A-B270-583E-724D3AC882B8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7" creationId="{DD656A07-A7BC-3F8D-3D4E-325192795A2A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8" creationId="{25BD061E-7711-AC89-E462-2789B3AA4995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59" creationId="{421057C8-4103-FA66-B28D-40CEF65926F5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60" creationId="{18FAC0FA-46A9-B3E6-AAF4-4F40328864E3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61" creationId="{DF4F269C-85FC-6C46-0BA2-14392C4BBE3B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62" creationId="{A211E159-3CCC-5EAD-691E-C4355D3BB68D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63" creationId="{99C26581-6AE6-DB7E-762D-25498A399F81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28" creationId="{1C90DC0C-5ADA-74B7-0AE3-F991F9EEB170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29" creationId="{3709CB51-190A-2C54-E548-03718375ECDD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0" creationId="{311824B1-B7B4-DD51-FB07-78A729789B2C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1" creationId="{42DEFC71-82AF-6F19-ECE4-FB729DE538ED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2" creationId="{2AB1ABFE-48EF-0057-0DED-2923061D19A6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3" creationId="{04DA380D-A91A-8E0A-CCF4-7075AA851284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4" creationId="{57061102-014D-CF28-7787-F1CCF935E96A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5" creationId="{F2BA1DA4-C057-3FA9-8132-A58C86CA3EC3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6" creationId="{73803C33-22BB-980D-9E7C-2669DCBEE55B}"/>
          </ac:spMkLst>
        </pc:spChg>
        <pc:spChg chg="add mod">
          <ac:chgData name="Jain, Puneet" userId="75cd3f4f-f229-4449-9d1d-578b6f6df20f" providerId="ADAL" clId="{ED75E481-461A-40EC-8746-4E82528E08C3}" dt="2023-10-10T07:12:53.170" v="326" actId="403"/>
          <ac:spMkLst>
            <pc:docMk/>
            <pc:sldMk cId="823708922" sldId="583"/>
            <ac:spMk id="137" creationId="{1CFE25B3-15C9-8F2D-5812-648199078964}"/>
          </ac:spMkLst>
        </pc:spChg>
        <pc:grpChg chg="add mod">
          <ac:chgData name="Jain, Puneet" userId="75cd3f4f-f229-4449-9d1d-578b6f6df20f" providerId="ADAL" clId="{ED75E481-461A-40EC-8746-4E82528E08C3}" dt="2023-10-10T07:12:53.170" v="326" actId="403"/>
          <ac:grpSpMkLst>
            <pc:docMk/>
            <pc:sldMk cId="823708922" sldId="583"/>
            <ac:grpSpMk id="138" creationId="{9C91975E-90E9-48D1-2141-BC5E09759E88}"/>
          </ac:grpSpMkLst>
        </pc:grpChg>
        <pc:grpChg chg="del">
          <ac:chgData name="Jain, Puneet" userId="75cd3f4f-f229-4449-9d1d-578b6f6df20f" providerId="ADAL" clId="{ED75E481-461A-40EC-8746-4E82528E08C3}" dt="2023-10-10T07:12:16.032" v="316" actId="478"/>
          <ac:grpSpMkLst>
            <pc:docMk/>
            <pc:sldMk cId="823708922" sldId="583"/>
            <ac:grpSpMk id="211" creationId="{0915E0E8-C70F-FFCB-577F-8B33FF103799}"/>
          </ac:grpSpMkLst>
        </pc:grp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2" creationId="{BE567EE7-2945-40CD-04BB-D506884C2A6A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3" creationId="{AB54FE91-C654-9175-76AB-600F82F45E06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4" creationId="{1DC87B11-B83A-1268-44A5-936EA4293D31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5" creationId="{A17C31F4-D354-DAA6-CD14-824DDEE77084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6" creationId="{1CC069D3-ACCB-EF1C-7055-3E2BD86374BD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7" creationId="{C98D2A9A-8937-7C2F-FB55-B1D75566CD16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9" creationId="{69FD11B4-0D26-CDFB-2722-04461CB1B106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1" creationId="{188F52AF-AA3E-B538-56C8-E21A611CE6D7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2" creationId="{FFBC5D1D-2954-2011-7A2F-55AEE43C9C69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3" creationId="{69229AAB-EBB9-6A23-3518-4D2FA2DA5F88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4" creationId="{820C2D1F-D49E-A34E-E119-BB381B42D54B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5" creationId="{253B0B5C-0C26-E981-6973-76204CC23809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6" creationId="{A2ED0E26-5183-67BA-071C-1473B1943885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7" creationId="{84DBB6B2-9BE5-5727-7177-2591CCE49B4D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8" creationId="{986349EB-5353-BA7E-48F6-8D06EC23A80E}"/>
          </ac:cxnSpMkLst>
        </pc:cxnChg>
        <pc:cxnChg chg="add mod">
          <ac:chgData name="Jain, Puneet" userId="75cd3f4f-f229-4449-9d1d-578b6f6df20f" providerId="ADAL" clId="{ED75E481-461A-40EC-8746-4E82528E08C3}" dt="2023-10-10T07:12:53.170" v="326" actId="403"/>
          <ac:cxnSpMkLst>
            <pc:docMk/>
            <pc:sldMk cId="823708922" sldId="583"/>
            <ac:cxnSpMk id="19" creationId="{9C1224B7-04DE-6836-CF2A-B6086CAE9249}"/>
          </ac:cxnSpMkLst>
        </pc:cxnChg>
      </pc:sldChg>
      <pc:sldChg chg="add">
        <pc:chgData name="Jain, Puneet" userId="75cd3f4f-f229-4449-9d1d-578b6f6df20f" providerId="ADAL" clId="{ED75E481-461A-40EC-8746-4E82528E08C3}" dt="2023-10-10T08:14:52.697" v="391"/>
        <pc:sldMkLst>
          <pc:docMk/>
          <pc:sldMk cId="0" sldId="1133"/>
        </pc:sldMkLst>
      </pc:sldChg>
      <pc:sldChg chg="add modTransition">
        <pc:chgData name="Jain, Puneet" userId="75cd3f4f-f229-4449-9d1d-578b6f6df20f" providerId="ADAL" clId="{ED75E481-461A-40EC-8746-4E82528E08C3}" dt="2023-10-10T08:14:52.697" v="391"/>
        <pc:sldMkLst>
          <pc:docMk/>
          <pc:sldMk cId="0" sldId="1138"/>
        </pc:sldMkLst>
      </pc:sldChg>
      <pc:sldChg chg="add del modTransition">
        <pc:chgData name="Jain, Puneet" userId="75cd3f4f-f229-4449-9d1d-578b6f6df20f" providerId="ADAL" clId="{ED75E481-461A-40EC-8746-4E82528E08C3}" dt="2023-10-10T07:01:19.005" v="227"/>
        <pc:sldMkLst>
          <pc:docMk/>
          <pc:sldMk cId="0" sldId="1140"/>
        </pc:sldMkLst>
      </pc:sldChg>
      <pc:sldChg chg="delSp add mod ord">
        <pc:chgData name="Jain, Puneet" userId="75cd3f4f-f229-4449-9d1d-578b6f6df20f" providerId="ADAL" clId="{ED75E481-461A-40EC-8746-4E82528E08C3}" dt="2023-10-10T08:56:14.075" v="395"/>
        <pc:sldMkLst>
          <pc:docMk/>
          <pc:sldMk cId="0" sldId="2147377730"/>
        </pc:sldMkLst>
        <pc:spChg chg="del">
          <ac:chgData name="Jain, Puneet" userId="75cd3f4f-f229-4449-9d1d-578b6f6df20f" providerId="ADAL" clId="{ED75E481-461A-40EC-8746-4E82528E08C3}" dt="2023-10-10T08:14:57.880" v="392" actId="478"/>
          <ac:spMkLst>
            <pc:docMk/>
            <pc:sldMk cId="0" sldId="2147377730"/>
            <ac:spMk id="2" creationId="{40CB16D5-C817-7343-F8FE-44B3FFE84633}"/>
          </ac:spMkLst>
        </pc:spChg>
        <pc:spChg chg="del">
          <ac:chgData name="Jain, Puneet" userId="75cd3f4f-f229-4449-9d1d-578b6f6df20f" providerId="ADAL" clId="{ED75E481-461A-40EC-8746-4E82528E08C3}" dt="2023-10-10T08:15:02.132" v="393" actId="478"/>
          <ac:spMkLst>
            <pc:docMk/>
            <pc:sldMk cId="0" sldId="2147377730"/>
            <ac:spMk id="4" creationId="{7492B864-15C6-0EEC-FB43-FA710A560A6A}"/>
          </ac:spMkLst>
        </pc:spChg>
      </pc:sldChg>
      <pc:sldChg chg="add modTransition">
        <pc:chgData name="Jain, Puneet" userId="75cd3f4f-f229-4449-9d1d-578b6f6df20f" providerId="ADAL" clId="{ED75E481-461A-40EC-8746-4E82528E08C3}" dt="2023-10-10T08:14:52.697" v="391"/>
        <pc:sldMkLst>
          <pc:docMk/>
          <pc:sldMk cId="0" sldId="2147377735"/>
        </pc:sldMkLst>
      </pc:sldChg>
      <pc:sldMasterChg chg="modSp mod">
        <pc:chgData name="Jain, Puneet" userId="75cd3f4f-f229-4449-9d1d-578b6f6df20f" providerId="ADAL" clId="{ED75E481-461A-40EC-8746-4E82528E08C3}" dt="2023-10-10T07:20:42.429" v="366" actId="20577"/>
        <pc:sldMasterMkLst>
          <pc:docMk/>
          <pc:sldMasterMk cId="0" sldId="2147485146"/>
        </pc:sldMasterMkLst>
        <pc:spChg chg="mod">
          <ac:chgData name="Jain, Puneet" userId="75cd3f4f-f229-4449-9d1d-578b6f6df20f" providerId="ADAL" clId="{ED75E481-461A-40EC-8746-4E82528E08C3}" dt="2023-10-10T07:20:42.429" v="366" actId="20577"/>
          <ac:spMkLst>
            <pc:docMk/>
            <pc:sldMasterMk cId="0" sldId="2147485146"/>
            <ac:spMk id="11" creationId="{6876EEF3-A0BC-4451-8AE0-5DAA69D19FFB}"/>
          </ac:spMkLst>
        </pc:sp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58.zip" TargetMode="External"/><Relationship Id="rId1" Type="http://schemas.openxmlformats.org/officeDocument/2006/relationships/hyperlink" Target="https://www.3gpp.org/ftp/tsg_sa/TSG_SA/TSGS_102_Edinburgh_2023-12/Docs/SP-231693.zip" TargetMode="External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3_Maastricht_2024-03/Docs/SP-240458.zip" TargetMode="External"/><Relationship Id="rId1" Type="http://schemas.openxmlformats.org/officeDocument/2006/relationships/hyperlink" Target="https://www.3gpp.org/ftp/tsg_sa/TSG_SA/TSGS_102_Edinburgh_2023-12/Docs/SP-231693.zip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F0E0FE-2725-43C4-8070-ECA683916BAC}" type="doc">
      <dgm:prSet loTypeId="urn:microsoft.com/office/officeart/2005/8/layout/h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026AFC8-CA97-48C8-BA88-5546D32E7CCE}">
      <dgm:prSet/>
      <dgm:spPr/>
      <dgm:t>
        <a:bodyPr/>
        <a:lstStyle/>
        <a:p>
          <a:r>
            <a:rPr lang="en-GB" b="1" dirty="0"/>
            <a:t>Background</a:t>
          </a:r>
          <a:endParaRPr lang="en-US" dirty="0"/>
        </a:p>
      </dgm:t>
    </dgm:pt>
    <dgm:pt modelId="{A9C8FD30-DF09-497E-9B6C-141DF2AEAA0A}" type="parTrans" cxnId="{F4CD2EF7-9D17-4817-984B-B26AC201DC13}">
      <dgm:prSet/>
      <dgm:spPr/>
      <dgm:t>
        <a:bodyPr/>
        <a:lstStyle/>
        <a:p>
          <a:endParaRPr lang="en-US"/>
        </a:p>
      </dgm:t>
    </dgm:pt>
    <dgm:pt modelId="{05B7D693-430B-4E16-95A4-9023B2791EAE}" type="sibTrans" cxnId="{F4CD2EF7-9D17-4817-984B-B26AC201DC13}">
      <dgm:prSet/>
      <dgm:spPr/>
      <dgm:t>
        <a:bodyPr/>
        <a:lstStyle/>
        <a:p>
          <a:endParaRPr lang="en-US"/>
        </a:p>
      </dgm:t>
    </dgm:pt>
    <dgm:pt modelId="{AEC5C193-E4FF-4D8D-A68C-7CA8CF2EF45B}">
      <dgm:prSet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dirty="0"/>
            <a:t>ITU-R has agreed on the timeline for IMT-2030</a:t>
          </a:r>
          <a:endParaRPr lang="en-US" dirty="0"/>
        </a:p>
      </dgm:t>
    </dgm:pt>
    <dgm:pt modelId="{010B4F35-5A6C-4B99-A6AB-264E647368CB}" type="parTrans" cxnId="{5F9E68F2-1962-4385-B70D-9B64FC4F91B1}">
      <dgm:prSet/>
      <dgm:spPr/>
      <dgm:t>
        <a:bodyPr/>
        <a:lstStyle/>
        <a:p>
          <a:endParaRPr lang="en-US"/>
        </a:p>
      </dgm:t>
    </dgm:pt>
    <dgm:pt modelId="{61E2A91E-DDC2-42F6-A695-4E45405C2063}" type="sibTrans" cxnId="{5F9E68F2-1962-4385-B70D-9B64FC4F91B1}">
      <dgm:prSet/>
      <dgm:spPr/>
      <dgm:t>
        <a:bodyPr/>
        <a:lstStyle/>
        <a:p>
          <a:endParaRPr lang="en-US"/>
        </a:p>
      </dgm:t>
    </dgm:pt>
    <dgm:pt modelId="{D496DD48-6ABC-4C86-B302-F9BA9EA2F057}">
      <dgm:prSet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dirty="0"/>
            <a:t>In </a:t>
          </a:r>
          <a:r>
            <a:rPr lang="en-GB" b="1" dirty="0"/>
            <a:t>Dec '23</a:t>
          </a:r>
          <a:r>
            <a:rPr lang="en-GB" dirty="0"/>
            <a:t>, 3GPP agreed on some first key aspects of the  6G timeline (</a:t>
          </a:r>
          <a:r>
            <a:rPr lang="en-GB" b="1" dirty="0">
              <a:hlinkClick xmlns:r="http://schemas.openxmlformats.org/officeDocument/2006/relationships" r:id="rId1"/>
            </a:rPr>
            <a:t>SP-231693</a:t>
          </a:r>
          <a:r>
            <a:rPr lang="en-GB" dirty="0"/>
            <a:t>). </a:t>
          </a:r>
          <a:endParaRPr lang="en-US" dirty="0"/>
        </a:p>
      </dgm:t>
    </dgm:pt>
    <dgm:pt modelId="{078F9946-78C6-4E9C-8FA0-120EFB9A2AE6}" type="parTrans" cxnId="{AFBFA2B1-8E51-4826-BF67-987C774E4C88}">
      <dgm:prSet/>
      <dgm:spPr/>
      <dgm:t>
        <a:bodyPr/>
        <a:lstStyle/>
        <a:p>
          <a:endParaRPr lang="en-US"/>
        </a:p>
      </dgm:t>
    </dgm:pt>
    <dgm:pt modelId="{257CCE5F-336E-41CD-AEE2-205CECEF8748}" type="sibTrans" cxnId="{AFBFA2B1-8E51-4826-BF67-987C774E4C88}">
      <dgm:prSet/>
      <dgm:spPr/>
      <dgm:t>
        <a:bodyPr/>
        <a:lstStyle/>
        <a:p>
          <a:endParaRPr lang="en-US"/>
        </a:p>
      </dgm:t>
    </dgm:pt>
    <dgm:pt modelId="{C2AD077A-E7D3-474E-8450-C51445DD93A9}">
      <dgm:prSet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dirty="0"/>
            <a:t>3GPP is expected to discuss further details of the 6G timeline in future meetings</a:t>
          </a:r>
          <a:endParaRPr lang="en-US" dirty="0"/>
        </a:p>
      </dgm:t>
    </dgm:pt>
    <dgm:pt modelId="{79FC435D-3359-4859-BEB9-69A73E17491F}" type="parTrans" cxnId="{F331D86C-4293-4069-9B4B-F27A24EBA670}">
      <dgm:prSet/>
      <dgm:spPr/>
      <dgm:t>
        <a:bodyPr/>
        <a:lstStyle/>
        <a:p>
          <a:endParaRPr lang="en-US"/>
        </a:p>
      </dgm:t>
    </dgm:pt>
    <dgm:pt modelId="{6691D786-3DAA-466A-8A0B-C71499ADCC53}" type="sibTrans" cxnId="{F331D86C-4293-4069-9B4B-F27A24EBA670}">
      <dgm:prSet/>
      <dgm:spPr/>
      <dgm:t>
        <a:bodyPr/>
        <a:lstStyle/>
        <a:p>
          <a:endParaRPr lang="en-US"/>
        </a:p>
      </dgm:t>
    </dgm:pt>
    <dgm:pt modelId="{A27F51D9-374C-424A-8C55-E78307192FDE}">
      <dgm:prSet/>
      <dgm:spPr/>
      <dgm:t>
        <a:bodyPr/>
        <a:lstStyle/>
        <a:p>
          <a:r>
            <a:rPr lang="en-GB" b="1" dirty="0"/>
            <a:t>Key agreements from SA #102/#103</a:t>
          </a:r>
          <a:endParaRPr lang="en-US" dirty="0"/>
        </a:p>
      </dgm:t>
    </dgm:pt>
    <dgm:pt modelId="{06444E9C-9492-4FB9-9A0A-F45646CA356C}" type="parTrans" cxnId="{BD47AA49-4F97-4A53-B6CC-2E51B12A4A90}">
      <dgm:prSet/>
      <dgm:spPr/>
      <dgm:t>
        <a:bodyPr/>
        <a:lstStyle/>
        <a:p>
          <a:endParaRPr lang="en-US"/>
        </a:p>
      </dgm:t>
    </dgm:pt>
    <dgm:pt modelId="{080A6B5A-25AF-401F-BB16-7F222F418A13}" type="sibTrans" cxnId="{BD47AA49-4F97-4A53-B6CC-2E51B12A4A90}">
      <dgm:prSet/>
      <dgm:spPr/>
      <dgm:t>
        <a:bodyPr/>
        <a:lstStyle/>
        <a:p>
          <a:endParaRPr lang="en-US"/>
        </a:p>
      </dgm:t>
    </dgm:pt>
    <dgm:pt modelId="{05ED64AD-2422-44FB-A73E-C75BF8955D60}">
      <dgm:prSet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b="1"/>
            <a:t>May '24 </a:t>
          </a:r>
          <a:r>
            <a:rPr lang="en-GB"/>
            <a:t>– 3GPP Stage-1 workshop on IMT-2030 use cases</a:t>
          </a:r>
          <a:endParaRPr lang="en-US"/>
        </a:p>
      </dgm:t>
    </dgm:pt>
    <dgm:pt modelId="{C11692DA-9C63-402C-8A68-4945533988E0}" type="parTrans" cxnId="{DD369EBF-0044-4013-869B-33B55B920904}">
      <dgm:prSet/>
      <dgm:spPr/>
      <dgm:t>
        <a:bodyPr/>
        <a:lstStyle/>
        <a:p>
          <a:endParaRPr lang="en-US"/>
        </a:p>
      </dgm:t>
    </dgm:pt>
    <dgm:pt modelId="{35F6CE9E-FF44-4AD5-B963-57AB5C4309D9}" type="sibTrans" cxnId="{DD369EBF-0044-4013-869B-33B55B920904}">
      <dgm:prSet/>
      <dgm:spPr/>
      <dgm:t>
        <a:bodyPr/>
        <a:lstStyle/>
        <a:p>
          <a:endParaRPr lang="en-US"/>
        </a:p>
      </dgm:t>
    </dgm:pt>
    <dgm:pt modelId="{F8C1A2DE-DE81-486E-8F67-38997238E5DC}">
      <dgm:prSet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b="1"/>
            <a:t>March ‘25 </a:t>
          </a:r>
          <a:r>
            <a:rPr lang="en-GB"/>
            <a:t>– 3GPP wide workshop to kick off Rel-20 technical studies in SA and RAN</a:t>
          </a:r>
          <a:endParaRPr lang="en-US"/>
        </a:p>
      </dgm:t>
    </dgm:pt>
    <dgm:pt modelId="{176F2D43-B550-49E0-A10D-A116CFA8FD4C}" type="parTrans" cxnId="{E66CA129-9C6C-44D3-9891-10FC1329FF37}">
      <dgm:prSet/>
      <dgm:spPr/>
      <dgm:t>
        <a:bodyPr/>
        <a:lstStyle/>
        <a:p>
          <a:endParaRPr lang="en-US"/>
        </a:p>
      </dgm:t>
    </dgm:pt>
    <dgm:pt modelId="{E054DEBA-83F6-4C7B-B81E-9DB273143B66}" type="sibTrans" cxnId="{E66CA129-9C6C-44D3-9891-10FC1329FF37}">
      <dgm:prSet/>
      <dgm:spPr/>
      <dgm:t>
        <a:bodyPr/>
        <a:lstStyle/>
        <a:p>
          <a:endParaRPr lang="en-US"/>
        </a:p>
      </dgm:t>
    </dgm:pt>
    <dgm:pt modelId="{3FA4E308-169F-490B-B15F-9D7298B0B429}">
      <dgm:prSet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b="1" dirty="0"/>
            <a:t>June '25 </a:t>
          </a:r>
          <a:r>
            <a:rPr lang="en-GB" dirty="0"/>
            <a:t>- Approval of SA2 studies on 6G</a:t>
          </a:r>
          <a:endParaRPr lang="en-US" dirty="0"/>
        </a:p>
      </dgm:t>
    </dgm:pt>
    <dgm:pt modelId="{F3C92604-AABB-4E0F-93A3-92BE39D67FD7}" type="parTrans" cxnId="{A06200C7-D482-429C-9F8D-6D5C658804B9}">
      <dgm:prSet/>
      <dgm:spPr/>
      <dgm:t>
        <a:bodyPr/>
        <a:lstStyle/>
        <a:p>
          <a:endParaRPr lang="en-US"/>
        </a:p>
      </dgm:t>
    </dgm:pt>
    <dgm:pt modelId="{0B2B4C74-4DE0-40EC-A552-C3CBA150328C}" type="sibTrans" cxnId="{A06200C7-D482-429C-9F8D-6D5C658804B9}">
      <dgm:prSet/>
      <dgm:spPr/>
      <dgm:t>
        <a:bodyPr/>
        <a:lstStyle/>
        <a:p>
          <a:endParaRPr lang="en-US"/>
        </a:p>
      </dgm:t>
    </dgm:pt>
    <dgm:pt modelId="{7E35D442-2BDF-42AA-B240-B9AB21AC4D37}">
      <dgm:prSet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/>
            <a:t>6G Studies in Release 20 and 6G normative work in Release 21</a:t>
          </a:r>
          <a:endParaRPr lang="en-US"/>
        </a:p>
      </dgm:t>
    </dgm:pt>
    <dgm:pt modelId="{22E4E505-E9C5-4921-AC68-4D7AE96034C7}" type="parTrans" cxnId="{B24816A5-25E7-4191-9CAD-1296C5D797B0}">
      <dgm:prSet/>
      <dgm:spPr/>
      <dgm:t>
        <a:bodyPr/>
        <a:lstStyle/>
        <a:p>
          <a:endParaRPr lang="en-US"/>
        </a:p>
      </dgm:t>
    </dgm:pt>
    <dgm:pt modelId="{6E6E1FEC-AD2E-4300-BBB8-D4B6A40CA275}" type="sibTrans" cxnId="{B24816A5-25E7-4191-9CAD-1296C5D797B0}">
      <dgm:prSet/>
      <dgm:spPr/>
      <dgm:t>
        <a:bodyPr/>
        <a:lstStyle/>
        <a:p>
          <a:endParaRPr lang="en-US"/>
        </a:p>
      </dgm:t>
    </dgm:pt>
    <dgm:pt modelId="{6DEED8B6-58F9-4E85-BD5B-24C0E52957A1}">
      <dgm:prSet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US"/>
            <a:t>Release 21 is expected to be delivered with a </a:t>
          </a:r>
          <a:r>
            <a:rPr lang="en-US" b="1"/>
            <a:t>single drop </a:t>
          </a:r>
          <a:r>
            <a:rPr lang="en-US"/>
            <a:t>(i.e., a single code freeze)</a:t>
          </a:r>
        </a:p>
      </dgm:t>
    </dgm:pt>
    <dgm:pt modelId="{39E2B5B0-6FA8-4B5E-8018-9E57252B1908}" type="parTrans" cxnId="{EDB0EB3C-917C-4C28-94BE-09DAFD2C0764}">
      <dgm:prSet/>
      <dgm:spPr/>
      <dgm:t>
        <a:bodyPr/>
        <a:lstStyle/>
        <a:p>
          <a:endParaRPr lang="en-US"/>
        </a:p>
      </dgm:t>
    </dgm:pt>
    <dgm:pt modelId="{4132320C-6131-4B73-96A8-4E05AD3F89C9}" type="sibTrans" cxnId="{EDB0EB3C-917C-4C28-94BE-09DAFD2C0764}">
      <dgm:prSet/>
      <dgm:spPr/>
      <dgm:t>
        <a:bodyPr/>
        <a:lstStyle/>
        <a:p>
          <a:endParaRPr lang="en-US"/>
        </a:p>
      </dgm:t>
    </dgm:pt>
    <dgm:pt modelId="{B15E4E3B-533F-4F7F-BC71-6949EABD0A11}">
      <dgm:prSet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dirty="0"/>
            <a:t>In </a:t>
          </a:r>
          <a:r>
            <a:rPr lang="en-GB" b="1" dirty="0"/>
            <a:t>Mar ‘24</a:t>
          </a:r>
          <a:r>
            <a:rPr lang="en-GB" dirty="0"/>
            <a:t>, 3GPP agreed on some additional consideration for 6G timeline (</a:t>
          </a:r>
          <a:r>
            <a:rPr lang="en-GB" b="1" dirty="0">
              <a:hlinkClick xmlns:r="http://schemas.openxmlformats.org/officeDocument/2006/relationships" r:id="rId2"/>
            </a:rPr>
            <a:t>SP-240458</a:t>
          </a:r>
          <a:r>
            <a:rPr lang="en-GB" dirty="0"/>
            <a:t>). </a:t>
          </a:r>
          <a:endParaRPr lang="en-US" dirty="0"/>
        </a:p>
      </dgm:t>
    </dgm:pt>
    <dgm:pt modelId="{40DA6E32-996B-479D-8B7F-C3BD24B0FF24}" type="parTrans" cxnId="{935A4190-39B4-4A6C-8B48-40EEC96ED899}">
      <dgm:prSet/>
      <dgm:spPr/>
      <dgm:t>
        <a:bodyPr/>
        <a:lstStyle/>
        <a:p>
          <a:endParaRPr lang="en-US"/>
        </a:p>
      </dgm:t>
    </dgm:pt>
    <dgm:pt modelId="{0FCFF30B-61CE-4971-903B-2D37BD506D1B}" type="sibTrans" cxnId="{935A4190-39B4-4A6C-8B48-40EEC96ED899}">
      <dgm:prSet/>
      <dgm:spPr/>
      <dgm:t>
        <a:bodyPr/>
        <a:lstStyle/>
        <a:p>
          <a:endParaRPr lang="en-US"/>
        </a:p>
      </dgm:t>
    </dgm:pt>
    <dgm:pt modelId="{BA4CFF97-3982-4A39-BE8E-95B9CE3B002D}" type="pres">
      <dgm:prSet presAssocID="{86F0E0FE-2725-43C4-8070-ECA683916BAC}" presName="Name0" presStyleCnt="0">
        <dgm:presLayoutVars>
          <dgm:dir/>
          <dgm:animLvl val="lvl"/>
          <dgm:resizeHandles val="exact"/>
        </dgm:presLayoutVars>
      </dgm:prSet>
      <dgm:spPr/>
    </dgm:pt>
    <dgm:pt modelId="{A002D11A-DBCC-4B70-A419-1754BE8C00EF}" type="pres">
      <dgm:prSet presAssocID="{B026AFC8-CA97-48C8-BA88-5546D32E7CCE}" presName="composite" presStyleCnt="0"/>
      <dgm:spPr/>
    </dgm:pt>
    <dgm:pt modelId="{64803CA8-EA99-429A-97ED-B37472454252}" type="pres">
      <dgm:prSet presAssocID="{B026AFC8-CA97-48C8-BA88-5546D32E7CCE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8D3236E7-28B7-4626-A3F5-DFB8F2DA6893}" type="pres">
      <dgm:prSet presAssocID="{B026AFC8-CA97-48C8-BA88-5546D32E7CCE}" presName="desTx" presStyleLbl="alignAccFollowNode1" presStyleIdx="0" presStyleCnt="2">
        <dgm:presLayoutVars>
          <dgm:bulletEnabled val="1"/>
        </dgm:presLayoutVars>
      </dgm:prSet>
      <dgm:spPr/>
    </dgm:pt>
    <dgm:pt modelId="{CF9CE971-61A1-4EF7-9E98-236AEE2AAA87}" type="pres">
      <dgm:prSet presAssocID="{05B7D693-430B-4E16-95A4-9023B2791EAE}" presName="space" presStyleCnt="0"/>
      <dgm:spPr/>
    </dgm:pt>
    <dgm:pt modelId="{02A5F206-7902-4AF9-B1DA-37C841A87325}" type="pres">
      <dgm:prSet presAssocID="{A27F51D9-374C-424A-8C55-E78307192FDE}" presName="composite" presStyleCnt="0"/>
      <dgm:spPr/>
    </dgm:pt>
    <dgm:pt modelId="{5E9833AD-A339-4556-82C7-509F446B7750}" type="pres">
      <dgm:prSet presAssocID="{A27F51D9-374C-424A-8C55-E78307192FDE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07DDB651-1CED-4CEA-AA48-F75D3DBB4055}" type="pres">
      <dgm:prSet presAssocID="{A27F51D9-374C-424A-8C55-E78307192FDE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A200C717-4343-4D43-87B4-A721E0A054E9}" type="presOf" srcId="{AEC5C193-E4FF-4D8D-A68C-7CA8CF2EF45B}" destId="{8D3236E7-28B7-4626-A3F5-DFB8F2DA6893}" srcOrd="0" destOrd="0" presId="urn:microsoft.com/office/officeart/2005/8/layout/hList1"/>
    <dgm:cxn modelId="{E66CA129-9C6C-44D3-9891-10FC1329FF37}" srcId="{A27F51D9-374C-424A-8C55-E78307192FDE}" destId="{F8C1A2DE-DE81-486E-8F67-38997238E5DC}" srcOrd="1" destOrd="0" parTransId="{176F2D43-B550-49E0-A10D-A116CFA8FD4C}" sibTransId="{E054DEBA-83F6-4C7B-B81E-9DB273143B66}"/>
    <dgm:cxn modelId="{EDB0EB3C-917C-4C28-94BE-09DAFD2C0764}" srcId="{A27F51D9-374C-424A-8C55-E78307192FDE}" destId="{6DEED8B6-58F9-4E85-BD5B-24C0E52957A1}" srcOrd="4" destOrd="0" parTransId="{39E2B5B0-6FA8-4B5E-8018-9E57252B1908}" sibTransId="{4132320C-6131-4B73-96A8-4E05AD3F89C9}"/>
    <dgm:cxn modelId="{E4731D66-9CAD-4EDC-83DF-4602ED4EC216}" type="presOf" srcId="{B15E4E3B-533F-4F7F-BC71-6949EABD0A11}" destId="{8D3236E7-28B7-4626-A3F5-DFB8F2DA6893}" srcOrd="0" destOrd="2" presId="urn:microsoft.com/office/officeart/2005/8/layout/hList1"/>
    <dgm:cxn modelId="{BD47AA49-4F97-4A53-B6CC-2E51B12A4A90}" srcId="{86F0E0FE-2725-43C4-8070-ECA683916BAC}" destId="{A27F51D9-374C-424A-8C55-E78307192FDE}" srcOrd="1" destOrd="0" parTransId="{06444E9C-9492-4FB9-9A0A-F45646CA356C}" sibTransId="{080A6B5A-25AF-401F-BB16-7F222F418A13}"/>
    <dgm:cxn modelId="{F331D86C-4293-4069-9B4B-F27A24EBA670}" srcId="{B026AFC8-CA97-48C8-BA88-5546D32E7CCE}" destId="{C2AD077A-E7D3-474E-8450-C51445DD93A9}" srcOrd="3" destOrd="0" parTransId="{79FC435D-3359-4859-BEB9-69A73E17491F}" sibTransId="{6691D786-3DAA-466A-8A0B-C71499ADCC53}"/>
    <dgm:cxn modelId="{94367E55-BF54-437B-937E-1C5FEB7F43C9}" type="presOf" srcId="{D496DD48-6ABC-4C86-B302-F9BA9EA2F057}" destId="{8D3236E7-28B7-4626-A3F5-DFB8F2DA6893}" srcOrd="0" destOrd="1" presId="urn:microsoft.com/office/officeart/2005/8/layout/hList1"/>
    <dgm:cxn modelId="{5123F279-197B-4DE4-A329-5712AE98FD5F}" type="presOf" srcId="{B026AFC8-CA97-48C8-BA88-5546D32E7CCE}" destId="{64803CA8-EA99-429A-97ED-B37472454252}" srcOrd="0" destOrd="0" presId="urn:microsoft.com/office/officeart/2005/8/layout/hList1"/>
    <dgm:cxn modelId="{935A4190-39B4-4A6C-8B48-40EEC96ED899}" srcId="{B026AFC8-CA97-48C8-BA88-5546D32E7CCE}" destId="{B15E4E3B-533F-4F7F-BC71-6949EABD0A11}" srcOrd="2" destOrd="0" parTransId="{40DA6E32-996B-479D-8B7F-C3BD24B0FF24}" sibTransId="{0FCFF30B-61CE-4971-903B-2D37BD506D1B}"/>
    <dgm:cxn modelId="{B9CE019B-F08E-4412-98DD-F15B38DD5BF3}" type="presOf" srcId="{05ED64AD-2422-44FB-A73E-C75BF8955D60}" destId="{07DDB651-1CED-4CEA-AA48-F75D3DBB4055}" srcOrd="0" destOrd="0" presId="urn:microsoft.com/office/officeart/2005/8/layout/hList1"/>
    <dgm:cxn modelId="{B24816A5-25E7-4191-9CAD-1296C5D797B0}" srcId="{A27F51D9-374C-424A-8C55-E78307192FDE}" destId="{7E35D442-2BDF-42AA-B240-B9AB21AC4D37}" srcOrd="3" destOrd="0" parTransId="{22E4E505-E9C5-4921-AC68-4D7AE96034C7}" sibTransId="{6E6E1FEC-AD2E-4300-BBB8-D4B6A40CA275}"/>
    <dgm:cxn modelId="{7633AEA5-AA14-477B-8FFA-9EC61B62B6D7}" type="presOf" srcId="{A27F51D9-374C-424A-8C55-E78307192FDE}" destId="{5E9833AD-A339-4556-82C7-509F446B7750}" srcOrd="0" destOrd="0" presId="urn:microsoft.com/office/officeart/2005/8/layout/hList1"/>
    <dgm:cxn modelId="{0E1FD4AA-685E-4320-97DE-74AEB76F2A2C}" type="presOf" srcId="{F8C1A2DE-DE81-486E-8F67-38997238E5DC}" destId="{07DDB651-1CED-4CEA-AA48-F75D3DBB4055}" srcOrd="0" destOrd="1" presId="urn:microsoft.com/office/officeart/2005/8/layout/hList1"/>
    <dgm:cxn modelId="{AFBFA2B1-8E51-4826-BF67-987C774E4C88}" srcId="{B026AFC8-CA97-48C8-BA88-5546D32E7CCE}" destId="{D496DD48-6ABC-4C86-B302-F9BA9EA2F057}" srcOrd="1" destOrd="0" parTransId="{078F9946-78C6-4E9C-8FA0-120EFB9A2AE6}" sibTransId="{257CCE5F-336E-41CD-AEE2-205CECEF8748}"/>
    <dgm:cxn modelId="{611A9CB2-82B5-4EF1-80CF-4E8D3E8FFAA3}" type="presOf" srcId="{6DEED8B6-58F9-4E85-BD5B-24C0E52957A1}" destId="{07DDB651-1CED-4CEA-AA48-F75D3DBB4055}" srcOrd="0" destOrd="4" presId="urn:microsoft.com/office/officeart/2005/8/layout/hList1"/>
    <dgm:cxn modelId="{DD369EBF-0044-4013-869B-33B55B920904}" srcId="{A27F51D9-374C-424A-8C55-E78307192FDE}" destId="{05ED64AD-2422-44FB-A73E-C75BF8955D60}" srcOrd="0" destOrd="0" parTransId="{C11692DA-9C63-402C-8A68-4945533988E0}" sibTransId="{35F6CE9E-FF44-4AD5-B963-57AB5C4309D9}"/>
    <dgm:cxn modelId="{A175F2C4-ABA3-4B25-A66C-1F147375F30B}" type="presOf" srcId="{3FA4E308-169F-490B-B15F-9D7298B0B429}" destId="{07DDB651-1CED-4CEA-AA48-F75D3DBB4055}" srcOrd="0" destOrd="2" presId="urn:microsoft.com/office/officeart/2005/8/layout/hList1"/>
    <dgm:cxn modelId="{A06200C7-D482-429C-9F8D-6D5C658804B9}" srcId="{A27F51D9-374C-424A-8C55-E78307192FDE}" destId="{3FA4E308-169F-490B-B15F-9D7298B0B429}" srcOrd="2" destOrd="0" parTransId="{F3C92604-AABB-4E0F-93A3-92BE39D67FD7}" sibTransId="{0B2B4C74-4DE0-40EC-A552-C3CBA150328C}"/>
    <dgm:cxn modelId="{C54918DF-1B55-4D03-B308-91497C939F32}" type="presOf" srcId="{86F0E0FE-2725-43C4-8070-ECA683916BAC}" destId="{BA4CFF97-3982-4A39-BE8E-95B9CE3B002D}" srcOrd="0" destOrd="0" presId="urn:microsoft.com/office/officeart/2005/8/layout/hList1"/>
    <dgm:cxn modelId="{82EB18E2-2F66-494E-8120-A5118E4FE4D1}" type="presOf" srcId="{7E35D442-2BDF-42AA-B240-B9AB21AC4D37}" destId="{07DDB651-1CED-4CEA-AA48-F75D3DBB4055}" srcOrd="0" destOrd="3" presId="urn:microsoft.com/office/officeart/2005/8/layout/hList1"/>
    <dgm:cxn modelId="{73AFDDF0-7764-4298-877F-355888E26836}" type="presOf" srcId="{C2AD077A-E7D3-474E-8450-C51445DD93A9}" destId="{8D3236E7-28B7-4626-A3F5-DFB8F2DA6893}" srcOrd="0" destOrd="3" presId="urn:microsoft.com/office/officeart/2005/8/layout/hList1"/>
    <dgm:cxn modelId="{5F9E68F2-1962-4385-B70D-9B64FC4F91B1}" srcId="{B026AFC8-CA97-48C8-BA88-5546D32E7CCE}" destId="{AEC5C193-E4FF-4D8D-A68C-7CA8CF2EF45B}" srcOrd="0" destOrd="0" parTransId="{010B4F35-5A6C-4B99-A6AB-264E647368CB}" sibTransId="{61E2A91E-DDC2-42F6-A695-4E45405C2063}"/>
    <dgm:cxn modelId="{F4CD2EF7-9D17-4817-984B-B26AC201DC13}" srcId="{86F0E0FE-2725-43C4-8070-ECA683916BAC}" destId="{B026AFC8-CA97-48C8-BA88-5546D32E7CCE}" srcOrd="0" destOrd="0" parTransId="{A9C8FD30-DF09-497E-9B6C-141DF2AEAA0A}" sibTransId="{05B7D693-430B-4E16-95A4-9023B2791EAE}"/>
    <dgm:cxn modelId="{EEA7BEE0-6C75-45FE-9DB1-BD1D35DEF671}" type="presParOf" srcId="{BA4CFF97-3982-4A39-BE8E-95B9CE3B002D}" destId="{A002D11A-DBCC-4B70-A419-1754BE8C00EF}" srcOrd="0" destOrd="0" presId="urn:microsoft.com/office/officeart/2005/8/layout/hList1"/>
    <dgm:cxn modelId="{09F4F21D-0155-4FE4-9666-9B0DBA28836E}" type="presParOf" srcId="{A002D11A-DBCC-4B70-A419-1754BE8C00EF}" destId="{64803CA8-EA99-429A-97ED-B37472454252}" srcOrd="0" destOrd="0" presId="urn:microsoft.com/office/officeart/2005/8/layout/hList1"/>
    <dgm:cxn modelId="{DB598B0F-2BB3-450A-A672-EDEF98004A93}" type="presParOf" srcId="{A002D11A-DBCC-4B70-A419-1754BE8C00EF}" destId="{8D3236E7-28B7-4626-A3F5-DFB8F2DA6893}" srcOrd="1" destOrd="0" presId="urn:microsoft.com/office/officeart/2005/8/layout/hList1"/>
    <dgm:cxn modelId="{E98753A7-9837-471C-881E-002D1F03AD8B}" type="presParOf" srcId="{BA4CFF97-3982-4A39-BE8E-95B9CE3B002D}" destId="{CF9CE971-61A1-4EF7-9E98-236AEE2AAA87}" srcOrd="1" destOrd="0" presId="urn:microsoft.com/office/officeart/2005/8/layout/hList1"/>
    <dgm:cxn modelId="{F2444F7D-1CF5-422A-8AEF-C1DF59A727BE}" type="presParOf" srcId="{BA4CFF97-3982-4A39-BE8E-95B9CE3B002D}" destId="{02A5F206-7902-4AF9-B1DA-37C841A87325}" srcOrd="2" destOrd="0" presId="urn:microsoft.com/office/officeart/2005/8/layout/hList1"/>
    <dgm:cxn modelId="{CAB736D9-4649-4314-98D4-93F9FDA30F58}" type="presParOf" srcId="{02A5F206-7902-4AF9-B1DA-37C841A87325}" destId="{5E9833AD-A339-4556-82C7-509F446B7750}" srcOrd="0" destOrd="0" presId="urn:microsoft.com/office/officeart/2005/8/layout/hList1"/>
    <dgm:cxn modelId="{81FD89E7-E99C-446C-8FA8-6869D61B1838}" type="presParOf" srcId="{02A5F206-7902-4AF9-B1DA-37C841A87325}" destId="{07DDB651-1CED-4CEA-AA48-F75D3DBB405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803CA8-EA99-429A-97ED-B37472454252}">
      <dsp:nvSpPr>
        <dsp:cNvPr id="0" name=""/>
        <dsp:cNvSpPr/>
      </dsp:nvSpPr>
      <dsp:spPr>
        <a:xfrm>
          <a:off x="53" y="434554"/>
          <a:ext cx="5145230" cy="5472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 dirty="0"/>
            <a:t>Background</a:t>
          </a:r>
          <a:endParaRPr lang="en-US" sz="1900" kern="1200" dirty="0"/>
        </a:p>
      </dsp:txBody>
      <dsp:txXfrm>
        <a:off x="53" y="434554"/>
        <a:ext cx="5145230" cy="547200"/>
      </dsp:txXfrm>
    </dsp:sp>
    <dsp:sp modelId="{8D3236E7-28B7-4626-A3F5-DFB8F2DA6893}">
      <dsp:nvSpPr>
        <dsp:cNvPr id="0" name=""/>
        <dsp:cNvSpPr/>
      </dsp:nvSpPr>
      <dsp:spPr>
        <a:xfrm>
          <a:off x="53" y="981754"/>
          <a:ext cx="5145230" cy="3158637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sz="1900" kern="1200" dirty="0"/>
            <a:t>ITU-R has agreed on the timeline for IMT-2030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sz="1900" kern="1200" dirty="0"/>
            <a:t>In </a:t>
          </a:r>
          <a:r>
            <a:rPr lang="en-GB" sz="1900" b="1" kern="1200" dirty="0"/>
            <a:t>Dec '23</a:t>
          </a:r>
          <a:r>
            <a:rPr lang="en-GB" sz="1900" kern="1200" dirty="0"/>
            <a:t>, 3GPP agreed on some first key aspects of the  6G timeline (</a:t>
          </a:r>
          <a:r>
            <a:rPr lang="en-GB" sz="1900" b="1" kern="1200" dirty="0">
              <a:hlinkClick xmlns:r="http://schemas.openxmlformats.org/officeDocument/2006/relationships" r:id="rId1"/>
            </a:rPr>
            <a:t>SP-231693</a:t>
          </a:r>
          <a:r>
            <a:rPr lang="en-GB" sz="1900" kern="1200" dirty="0"/>
            <a:t>). 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sz="1900" kern="1200" dirty="0"/>
            <a:t>In </a:t>
          </a:r>
          <a:r>
            <a:rPr lang="en-GB" sz="1900" b="1" kern="1200" dirty="0"/>
            <a:t>Mar ‘24</a:t>
          </a:r>
          <a:r>
            <a:rPr lang="en-GB" sz="1900" kern="1200" dirty="0"/>
            <a:t>, 3GPP agreed on some additional consideration for 6G timeline (</a:t>
          </a:r>
          <a:r>
            <a:rPr lang="en-GB" sz="1900" b="1" kern="1200" dirty="0">
              <a:hlinkClick xmlns:r="http://schemas.openxmlformats.org/officeDocument/2006/relationships" r:id="rId2"/>
            </a:rPr>
            <a:t>SP-240458</a:t>
          </a:r>
          <a:r>
            <a:rPr lang="en-GB" sz="1900" kern="1200" dirty="0"/>
            <a:t>). 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sz="1900" kern="1200" dirty="0"/>
            <a:t>3GPP is expected to discuss further details of the 6G timeline in future meetings</a:t>
          </a:r>
          <a:endParaRPr lang="en-US" sz="1900" kern="1200" dirty="0"/>
        </a:p>
      </dsp:txBody>
      <dsp:txXfrm>
        <a:off x="53" y="981754"/>
        <a:ext cx="5145230" cy="3158637"/>
      </dsp:txXfrm>
    </dsp:sp>
    <dsp:sp modelId="{5E9833AD-A339-4556-82C7-509F446B7750}">
      <dsp:nvSpPr>
        <dsp:cNvPr id="0" name=""/>
        <dsp:cNvSpPr/>
      </dsp:nvSpPr>
      <dsp:spPr>
        <a:xfrm>
          <a:off x="5865616" y="434554"/>
          <a:ext cx="5145230" cy="5472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 dirty="0"/>
            <a:t>Key agreements from SA #102/#103</a:t>
          </a:r>
          <a:endParaRPr lang="en-US" sz="1900" kern="1200" dirty="0"/>
        </a:p>
      </dsp:txBody>
      <dsp:txXfrm>
        <a:off x="5865616" y="434554"/>
        <a:ext cx="5145230" cy="547200"/>
      </dsp:txXfrm>
    </dsp:sp>
    <dsp:sp modelId="{07DDB651-1CED-4CEA-AA48-F75D3DBB4055}">
      <dsp:nvSpPr>
        <dsp:cNvPr id="0" name=""/>
        <dsp:cNvSpPr/>
      </dsp:nvSpPr>
      <dsp:spPr>
        <a:xfrm>
          <a:off x="5865616" y="981754"/>
          <a:ext cx="5145230" cy="3158637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sz="1900" b="1" kern="1200"/>
            <a:t>May '24 </a:t>
          </a:r>
          <a:r>
            <a:rPr lang="en-GB" sz="1900" kern="1200"/>
            <a:t>– 3GPP Stage-1 workshop on IMT-2030 use cases</a:t>
          </a:r>
          <a:endParaRPr lang="en-US" sz="19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sz="1900" b="1" kern="1200"/>
            <a:t>March ‘25 </a:t>
          </a:r>
          <a:r>
            <a:rPr lang="en-GB" sz="1900" kern="1200"/>
            <a:t>– 3GPP wide workshop to kick off Rel-20 technical studies in SA and RAN</a:t>
          </a:r>
          <a:endParaRPr lang="en-US" sz="19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sz="1900" b="1" kern="1200" dirty="0"/>
            <a:t>June '25 </a:t>
          </a:r>
          <a:r>
            <a:rPr lang="en-GB" sz="1900" kern="1200" dirty="0"/>
            <a:t>- Approval of SA2 studies on 6G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GB" sz="1900" kern="1200"/>
            <a:t>6G Studies in Release 20 and 6G normative work in Release 21</a:t>
          </a:r>
          <a:endParaRPr lang="en-US" sz="1900" kern="120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ts val="1200"/>
            </a:spcAft>
            <a:buFont typeface="Arial" panose="020B0604020202020204" pitchFamily="34" charset="0"/>
            <a:buChar char="•"/>
          </a:pPr>
          <a:r>
            <a:rPr lang="en-US" sz="1900" kern="1200"/>
            <a:t>Release 21 is expected to be delivered with a </a:t>
          </a:r>
          <a:r>
            <a:rPr lang="en-US" sz="1900" b="1" kern="1200"/>
            <a:t>single drop </a:t>
          </a:r>
          <a:r>
            <a:rPr lang="en-US" sz="1900" kern="1200"/>
            <a:t>(i.e., a single code freeze)</a:t>
          </a:r>
        </a:p>
      </dsp:txBody>
      <dsp:txXfrm>
        <a:off x="5865616" y="981754"/>
        <a:ext cx="5145230" cy="31586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553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256354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40685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573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076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3801929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860385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5415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 &amp; 2 Conten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Text">
            <a:extLst>
              <a:ext uri="{FF2B5EF4-FFF2-40B4-BE49-F238E27FC236}">
                <a16:creationId xmlns:a16="http://schemas.microsoft.com/office/drawing/2014/main" id="{EBEEA47F-E66C-C546-A539-293E792A32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500" y="571501"/>
            <a:ext cx="11010901" cy="95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95712A-D685-7146-A64F-2AEC13EF76F9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71500" y="2139951"/>
            <a:ext cx="5288525" cy="4118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8FE6631-4BAF-4E4B-B6F0-F9ED72A3155E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6289113" y="2139951"/>
            <a:ext cx="5288525" cy="4118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D4EEAA39-7062-4DCE-91B8-83056F818F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71500" y="1612901"/>
            <a:ext cx="11022013" cy="43815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n-lt"/>
              </a:defRPr>
            </a:lvl1pPr>
            <a:lvl2pPr marL="2286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054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618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325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Text">
            <a:extLst>
              <a:ext uri="{FF2B5EF4-FFF2-40B4-BE49-F238E27FC236}">
                <a16:creationId xmlns:a16="http://schemas.microsoft.com/office/drawing/2014/main" id="{14C27936-4608-A44C-9C6E-3708646E2002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571370" y="571500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>
            <a:lvl1pPr>
              <a:defRPr sz="4000">
                <a:solidFill>
                  <a:srgbClr val="525252"/>
                </a:solidFill>
              </a:defRPr>
            </a:lvl1pPr>
          </a:lstStyle>
          <a:p>
            <a:r>
              <a:rPr lang="en-US"/>
              <a:t>40pt Intel Clear Light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0280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04613" y="6623097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6788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>
                <a:ln w="0"/>
                <a:latin typeface="Calibri" panose="020F0502020204030204" pitchFamily="34" charset="0"/>
              </a:rPr>
              <a:t>PCG#52</a:t>
            </a: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532" y="185690"/>
            <a:ext cx="1127012" cy="6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  <p:sldLayoutId id="2147485243" r:id="rId5"/>
    <p:sldLayoutId id="2147485244" r:id="rId6"/>
    <p:sldLayoutId id="2147485245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23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92915" y="1524000"/>
            <a:ext cx="10972801" cy="4724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rPr lang="en-US"/>
              <a:t>Body copy Intel clear light 28 point</a:t>
            </a:r>
          </a:p>
          <a:p>
            <a:pPr lvl="1"/>
            <a:r>
              <a:rPr lang="en-US"/>
              <a:t>Sub Bullet one 24 point</a:t>
            </a:r>
          </a:p>
          <a:p>
            <a:pPr lvl="2"/>
            <a:r>
              <a:rPr lang="en-US"/>
              <a:t>Sub Bullet two 20 point</a:t>
            </a:r>
          </a:p>
          <a:p>
            <a:pPr lvl="3"/>
            <a:r>
              <a:rPr lang="en-US"/>
              <a:t>Sub Bullet three 18 point</a:t>
            </a:r>
          </a:p>
          <a:p>
            <a:pPr lvl="4"/>
            <a:r>
              <a:rPr lang="en-US"/>
              <a:t>Sub Bullet four 16 point</a:t>
            </a:r>
            <a:br>
              <a:rPr lang="en-US"/>
            </a:br>
            <a:endParaRPr lang="en-US"/>
          </a:p>
          <a:p>
            <a:pPr lvl="2"/>
            <a:endParaRPr/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592916" y="571500"/>
            <a:ext cx="10972801" cy="883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Autofit/>
          </a:bodyPr>
          <a:lstStyle/>
          <a:p>
            <a:r>
              <a:rPr lang="en-US"/>
              <a:t>40pt Intel Clear Light Text Goes Here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8BEEBE-04A1-1775-03F9-D0D40821672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532" y="185690"/>
            <a:ext cx="1127012" cy="6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nip Single Corner Rectangle 11">
            <a:extLst>
              <a:ext uri="{FF2B5EF4-FFF2-40B4-BE49-F238E27FC236}">
                <a16:creationId xmlns:a16="http://schemas.microsoft.com/office/drawing/2014/main" id="{65ABEB7A-D354-AECA-AE31-0854ED87F397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gradFill rotWithShape="1">
            <a:gsLst>
              <a:gs pos="0">
                <a:srgbClr val="A5A5A5">
                  <a:satMod val="103000"/>
                  <a:lumMod val="102000"/>
                  <a:tint val="94000"/>
                </a:srgbClr>
              </a:gs>
              <a:gs pos="50000">
                <a:srgbClr val="A5A5A5">
                  <a:satMod val="110000"/>
                  <a:lumMod val="100000"/>
                  <a:shade val="100000"/>
                </a:srgbClr>
              </a:gs>
              <a:gs pos="100000">
                <a:srgbClr val="A5A5A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618100-C5DA-1915-406A-CE61087F41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04613" y="6623097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2024</a:t>
            </a: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02464E61-39EA-AE7D-4FAA-9783B9CD0A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9B02ABD1-4778-26B4-2550-472079D59C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6788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>
                <a:ln w="0"/>
                <a:latin typeface="Calibri" panose="020F0502020204030204" pitchFamily="34" charset="0"/>
              </a:rPr>
              <a:t>PCG#52</a:t>
            </a:r>
          </a:p>
        </p:txBody>
      </p:sp>
    </p:spTree>
    <p:extLst>
      <p:ext uri="{BB962C8B-B14F-4D97-AF65-F5344CB8AC3E}">
        <p14:creationId xmlns:p14="http://schemas.microsoft.com/office/powerpoint/2010/main" val="750608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50" r:id="rId1"/>
    <p:sldLayoutId id="2147485251" r:id="rId2"/>
    <p:sldLayoutId id="2147485274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2pPr>
      <a:lvl3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3pPr>
      <a:lvl4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4pPr>
      <a:lvl5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5pPr>
      <a:lvl6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0" b="1" i="0" u="none" strike="noStrike" cap="none" spc="0" baseline="0">
          <a:solidFill>
            <a:srgbClr val="535353"/>
          </a:solidFill>
          <a:uFillTx/>
          <a:latin typeface="Helvetica"/>
          <a:ea typeface="Helvetica"/>
          <a:cs typeface="Helvetica"/>
          <a:sym typeface="Helvetica"/>
        </a:defRPr>
      </a:lvl9pPr>
    </p:titleStyle>
    <p:bodyStyle>
      <a:lvl1pPr marL="228600" marR="0" indent="-228600" algn="l" defTabSz="60960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Wingdings" pitchFamily="2" charset="2"/>
        <a:buChar char="§"/>
        <a:tabLst/>
        <a:defRPr sz="2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1pPr>
      <a:lvl2pPr marL="431800" marR="0" indent="-203200" algn="l" defTabSz="60960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2pPr>
      <a:lvl3pPr marL="686594" marR="0" indent="-197644" algn="l" defTabSz="60960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3pPr>
      <a:lvl4pPr marL="919957" marR="0" indent="-228600" algn="l" defTabSz="60960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4pPr>
      <a:lvl5pPr marL="1148557" marR="0" indent="-228600" algn="l" defTabSz="609600" eaLnBrk="1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b="0" i="0" u="none" strike="noStrike" cap="none" spc="0" baseline="0">
          <a:solidFill>
            <a:schemeClr val="bg2"/>
          </a:solidFill>
          <a:uFillTx/>
          <a:latin typeface="Intel Clear Light" panose="020B0404020203020204" pitchFamily="34" charset="0"/>
          <a:ea typeface="Intel Clear Light" panose="020B0404020203020204" pitchFamily="34" charset="0"/>
          <a:cs typeface="Intel Clear Light" panose="020B0404020203020204" pitchFamily="34" charset="0"/>
          <a:sym typeface="Helvetica"/>
        </a:defRPr>
      </a:lvl5pPr>
      <a:lvl6pPr marL="0" marR="0" indent="57150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6pPr>
      <a:lvl7pPr marL="0" marR="0" indent="68580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7pPr>
      <a:lvl8pPr marL="0" marR="0" indent="80010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8pPr>
      <a:lvl9pPr marL="0" marR="0" indent="914400" algn="l" defTabSz="60960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rgbClr val="5E5E5E"/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0" indent="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1pPr>
      <a:lvl2pPr marL="0" marR="0" indent="2286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2pPr>
      <a:lvl3pPr marL="0" marR="0" indent="4572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3pPr>
      <a:lvl4pPr marL="0" marR="0" indent="6858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4pPr>
      <a:lvl5pPr marL="0" marR="0" indent="9144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5pPr>
      <a:lvl6pPr marL="0" marR="0" indent="11430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6pPr>
      <a:lvl7pPr marL="0" marR="0" indent="13716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7pPr>
      <a:lvl8pPr marL="0" marR="0" indent="16002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8pPr>
      <a:lvl9pPr marL="0" marR="0" indent="1828800" algn="r" defTabSz="6096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Intel Clear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2_Edinburgh_2023-12/Docs/SP-231796.zip" TargetMode="External"/><Relationship Id="rId13" Type="http://schemas.openxmlformats.org/officeDocument/2006/relationships/hyperlink" Target="https://www.3gpp.org/ftp/TSG_SA/TSG_SA/TSGS_102_Edinburgh_2023-12/Docs/SP-231801.zip" TargetMode="External"/><Relationship Id="rId18" Type="http://schemas.openxmlformats.org/officeDocument/2006/relationships/hyperlink" Target="https://www.3gpp.org/ftp/TSG_SA/TSG_SA/TSGS_102_Edinburgh_2023-12/Docs/SP-231052.zip" TargetMode="External"/><Relationship Id="rId3" Type="http://schemas.openxmlformats.org/officeDocument/2006/relationships/hyperlink" Target="https://www.3gpp.org/ftp/TSG_SA/TSG_SA/TSGS_102_Edinburgh_2023-12/Docs/SP-231391.zip" TargetMode="External"/><Relationship Id="rId21" Type="http://schemas.openxmlformats.org/officeDocument/2006/relationships/hyperlink" Target="https://www.3gpp.org/ftp/TSG_SA/TSG_SA/TSGS_102_Edinburgh_2023-12/Docs/SP-231757.zip" TargetMode="External"/><Relationship Id="rId7" Type="http://schemas.openxmlformats.org/officeDocument/2006/relationships/hyperlink" Target="https://www.3gpp.org/ftp/TSG_SA/TSG_SA/TSGS_102_Edinburgh_2023-12/Docs/SP-231795.zip" TargetMode="External"/><Relationship Id="rId12" Type="http://schemas.openxmlformats.org/officeDocument/2006/relationships/hyperlink" Target="https://www.3gpp.org/ftp/TSG_SA/TSG_SA/TSGS_102_Edinburgh_2023-12/Docs/SP-231800.zip" TargetMode="External"/><Relationship Id="rId17" Type="http://schemas.openxmlformats.org/officeDocument/2006/relationships/hyperlink" Target="https://www.3gpp.org/ftp/TSG_SA/TSG_SA/TSGS_102_Edinburgh_2023-12/Docs/SP-231754.zip" TargetMode="External"/><Relationship Id="rId2" Type="http://schemas.openxmlformats.org/officeDocument/2006/relationships/hyperlink" Target="https://www.3gpp.org/ftp/TSG_SA/TSG_SA/TSGS_102_Edinburgh_2023-12/Docs/SP-231805.zip" TargetMode="External"/><Relationship Id="rId16" Type="http://schemas.openxmlformats.org/officeDocument/2006/relationships/hyperlink" Target="https://www.3gpp.org/ftp/TSG_SA/TSG_SA/TSGS_102_Edinburgh_2023-12/Docs/SP-231804.zip" TargetMode="External"/><Relationship Id="rId20" Type="http://schemas.openxmlformats.org/officeDocument/2006/relationships/hyperlink" Target="https://www.3gpp.org/ftp/TSG_SA/TSG_SA/TSGS_102_Edinburgh_2023-12/Docs/SP-231674.zip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3gpp.org/ftp/TSG_SA/TSG_SA/TSGS_102_Edinburgh_2023-12/Docs/SP-231672.zip" TargetMode="External"/><Relationship Id="rId11" Type="http://schemas.openxmlformats.org/officeDocument/2006/relationships/hyperlink" Target="https://www.3gpp.org/ftp/TSG_SA/TSG_SA/TSGS_102_Edinburgh_2023-12/Docs/SP-231799.zip" TargetMode="External"/><Relationship Id="rId5" Type="http://schemas.openxmlformats.org/officeDocument/2006/relationships/hyperlink" Target="https://www.3gpp.org/ftp/TSG_SA/TSG_SA/TSGs_101_Bangalore_2023-09/Docs/SP-231199.zip" TargetMode="External"/><Relationship Id="rId15" Type="http://schemas.openxmlformats.org/officeDocument/2006/relationships/hyperlink" Target="https://www.3gpp.org/ftp/TSG_SA/TSG_SA/TSGS_102_Edinburgh_2023-12/Docs/SP-231803.zip" TargetMode="External"/><Relationship Id="rId23" Type="http://schemas.openxmlformats.org/officeDocument/2006/relationships/hyperlink" Target="https://www.3gpp.org/ftp/TSG_SA/TSG_SA/TSGS_102_Edinburgh_2023-12/Docs/SP-231682.zip" TargetMode="External"/><Relationship Id="rId10" Type="http://schemas.openxmlformats.org/officeDocument/2006/relationships/hyperlink" Target="https://www.3gpp.org/ftp/TSG_SA/TSG_SA/TSGS_102_Edinburgh_2023-12/Docs/SP-231798.zip" TargetMode="External"/><Relationship Id="rId19" Type="http://schemas.openxmlformats.org/officeDocument/2006/relationships/hyperlink" Target="https://www.3gpp.org/ftp/TSG_SA/TSG_SA/TSGS_102_Edinburgh_2023-12/Docs/SP-231503.zip" TargetMode="External"/><Relationship Id="rId4" Type="http://schemas.openxmlformats.org/officeDocument/2006/relationships/hyperlink" Target="https://www.3gpp.org/ftp/TSG_SA/TSG_SA/TSGs_101_Bangalore_2023-09/Docs/SP-231196.zip" TargetMode="External"/><Relationship Id="rId9" Type="http://schemas.openxmlformats.org/officeDocument/2006/relationships/hyperlink" Target="https://www.3gpp.org/ftp/TSG_SA/TSG_SA/TSGS_102_Edinburgh_2023-12/Docs/SP-231797.zip" TargetMode="External"/><Relationship Id="rId14" Type="http://schemas.openxmlformats.org/officeDocument/2006/relationships/hyperlink" Target="https://www.3gpp.org/ftp/TSG_SA/TSG_SA/TSGS_102_Edinburgh_2023-12/Docs/SP-231802.zip" TargetMode="External"/><Relationship Id="rId22" Type="http://schemas.openxmlformats.org/officeDocument/2006/relationships/hyperlink" Target="https://www.3gpp.org/ftp/TSG_SA/TSG_SA/TSGS_102_Edinburgh_2023-12/Docs/SP-231701.zip" TargetMode="Externa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hyperlink" Target="https://www.3gpp.org/ftp/Information/WI_Sheet/SP-220717.zip" TargetMode="External"/><Relationship Id="rId18" Type="http://schemas.openxmlformats.org/officeDocument/2006/relationships/hyperlink" Target="https://www.3gpp.org/ftp/Information/WI_Sheet/SP-230511.zip" TargetMode="External"/><Relationship Id="rId26" Type="http://schemas.openxmlformats.org/officeDocument/2006/relationships/hyperlink" Target="https://www.3gpp.org/ftp/Information/WI_Sheet/SP-220442.zip" TargetMode="External"/><Relationship Id="rId39" Type="http://schemas.openxmlformats.org/officeDocument/2006/relationships/hyperlink" Target="https://www.3gpp.org/ftp/Information/WI_Sheet/SP-230523.zip" TargetMode="External"/><Relationship Id="rId21" Type="http://schemas.openxmlformats.org/officeDocument/2006/relationships/hyperlink" Target="https://www.3gpp.org/ftp/Information/WI_Sheet/SP-231037.zip" TargetMode="External"/><Relationship Id="rId34" Type="http://schemas.openxmlformats.org/officeDocument/2006/relationships/hyperlink" Target="https://www.3gpp.org/ftp/Information/WI_Sheet/SP-220941.zip" TargetMode="External"/><Relationship Id="rId7" Type="http://schemas.openxmlformats.org/officeDocument/2006/relationships/hyperlink" Target="https://www.3gpp.org/ftp/Information/WI_Sheet/SP-231403.zip" TargetMode="External"/><Relationship Id="rId12" Type="http://schemas.openxmlformats.org/officeDocument/2006/relationships/hyperlink" Target="https://www.3gpp.org/ftp/Information/WI_Sheet/SP-230233.zip" TargetMode="External"/><Relationship Id="rId17" Type="http://schemas.openxmlformats.org/officeDocument/2006/relationships/hyperlink" Target="https://www.3gpp.org/ftp/Information/WI_Sheet/SP-220087.zip" TargetMode="External"/><Relationship Id="rId25" Type="http://schemas.openxmlformats.org/officeDocument/2006/relationships/hyperlink" Target="https://www.3gpp.org/ftp/Information/WI_Sheet/SP-220447.zip" TargetMode="External"/><Relationship Id="rId33" Type="http://schemas.openxmlformats.org/officeDocument/2006/relationships/hyperlink" Target="https://www.3gpp.org/ftp/Information/WI_Sheet/SP-230521.zip" TargetMode="External"/><Relationship Id="rId38" Type="http://schemas.openxmlformats.org/officeDocument/2006/relationships/hyperlink" Target="https://www.3gpp.org/ftp/Information/WI_Sheet/SP-231035.zip" TargetMode="External"/><Relationship Id="rId2" Type="http://schemas.openxmlformats.org/officeDocument/2006/relationships/hyperlink" Target="https://www.3gpp.org/ftp/Information/WI_Sheet/SP-230235.zip" TargetMode="External"/><Relationship Id="rId16" Type="http://schemas.openxmlformats.org/officeDocument/2006/relationships/hyperlink" Target="https://www.3gpp.org/ftp/Information/WI_Sheet/SP-230518.zip" TargetMode="External"/><Relationship Id="rId20" Type="http://schemas.openxmlformats.org/officeDocument/2006/relationships/hyperlink" Target="https://www.3gpp.org/ftp/Information/WI_Sheet/SP-231412.zip" TargetMode="External"/><Relationship Id="rId29" Type="http://schemas.openxmlformats.org/officeDocument/2006/relationships/hyperlink" Target="https://www.3gpp.org/ftp/Information/WI_Sheet/SP-240194.zi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3gpp.org/ftp/Information/WI_Sheet/SP-220085.zip" TargetMode="External"/><Relationship Id="rId11" Type="http://schemas.openxmlformats.org/officeDocument/2006/relationships/hyperlink" Target="https://www.3gpp.org/ftp/Information/WI_Sheet/SP-230509.zip" TargetMode="External"/><Relationship Id="rId24" Type="http://schemas.openxmlformats.org/officeDocument/2006/relationships/hyperlink" Target="https://www.3gpp.org/ftp/Information/WI_Sheet/SP-190838.zip" TargetMode="External"/><Relationship Id="rId32" Type="http://schemas.openxmlformats.org/officeDocument/2006/relationships/hyperlink" Target="https://www.3gpp.org/ftp/Information/WI_Sheet/SP-220943.zip" TargetMode="External"/><Relationship Id="rId37" Type="http://schemas.openxmlformats.org/officeDocument/2006/relationships/hyperlink" Target="https://www.3gpp.org/ftp/Information/WI_Sheet/SP-221263.zip" TargetMode="External"/><Relationship Id="rId5" Type="http://schemas.openxmlformats.org/officeDocument/2006/relationships/hyperlink" Target="https://www.3gpp.org/ftp/Information/WI_Sheet/SP-230514.zip" TargetMode="External"/><Relationship Id="rId15" Type="http://schemas.openxmlformats.org/officeDocument/2006/relationships/hyperlink" Target="https://www.3gpp.org/ftp/Information/WI_Sheet/SP-220954.zip" TargetMode="External"/><Relationship Id="rId23" Type="http://schemas.openxmlformats.org/officeDocument/2006/relationships/hyperlink" Target="https://www.3gpp.org/ftp/Information/WI_Sheet/SP-230512.zip" TargetMode="External"/><Relationship Id="rId28" Type="http://schemas.openxmlformats.org/officeDocument/2006/relationships/hyperlink" Target="https://www.3gpp.org/ftp/Information/WI_Sheet/SP-230236.zip" TargetMode="External"/><Relationship Id="rId36" Type="http://schemas.openxmlformats.org/officeDocument/2006/relationships/hyperlink" Target="https://www.3gpp.org/ftp/Information/WI_Sheet/SP-220992.zip" TargetMode="External"/><Relationship Id="rId10" Type="http://schemas.openxmlformats.org/officeDocument/2006/relationships/hyperlink" Target="https://www.3gpp.org/ftp/Information/WI_Sheet/SP-220353.zip" TargetMode="External"/><Relationship Id="rId19" Type="http://schemas.openxmlformats.org/officeDocument/2006/relationships/hyperlink" Target="https://www.3gpp.org/ftp/Information/WI_Sheet/SP-220445.zip" TargetMode="External"/><Relationship Id="rId31" Type="http://schemas.openxmlformats.org/officeDocument/2006/relationships/hyperlink" Target="https://www.3gpp.org/ftp/Information/WI_Sheet/SP-230227.zip" TargetMode="External"/><Relationship Id="rId4" Type="http://schemas.openxmlformats.org/officeDocument/2006/relationships/hyperlink" Target="https://www.3gpp.org/ftp/Information/WI_Sheet/SP-220439.zip" TargetMode="External"/><Relationship Id="rId9" Type="http://schemas.openxmlformats.org/officeDocument/2006/relationships/hyperlink" Target="https://www.3gpp.org/ftp/Information/WI_Sheet/SP-230516.zip" TargetMode="External"/><Relationship Id="rId14" Type="http://schemas.openxmlformats.org/officeDocument/2006/relationships/hyperlink" Target="https://www.3gpp.org/ftp/Information/WI_Sheet/SP-230750.zip" TargetMode="External"/><Relationship Id="rId22" Type="http://schemas.openxmlformats.org/officeDocument/2006/relationships/hyperlink" Target="https://www.3gpp.org/ftp/Information/WI_Sheet/SP-220437.zip" TargetMode="External"/><Relationship Id="rId27" Type="http://schemas.openxmlformats.org/officeDocument/2006/relationships/hyperlink" Target="https://www.3gpp.org/ftp/Information/WI_Sheet/SP-230231.zip" TargetMode="External"/><Relationship Id="rId30" Type="http://schemas.openxmlformats.org/officeDocument/2006/relationships/hyperlink" Target="https://www.3gpp.org/ftp/Information/WI_Sheet/SP-230229.zip" TargetMode="External"/><Relationship Id="rId35" Type="http://schemas.openxmlformats.org/officeDocument/2006/relationships/hyperlink" Target="https://www.3gpp.org/ftp/Information/WI_Sheet/SP-220939.zip" TargetMode="External"/><Relationship Id="rId8" Type="http://schemas.openxmlformats.org/officeDocument/2006/relationships/hyperlink" Target="https://www.3gpp.org/ftp/Information/WI_Sheet/SP-220679.zip" TargetMode="External"/><Relationship Id="rId3" Type="http://schemas.openxmlformats.org/officeDocument/2006/relationships/hyperlink" Target="https://www.3gpp.org/ftp/Information/WI_Sheet/SP-230520.zip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1802.zip" TargetMode="External"/><Relationship Id="rId13" Type="http://schemas.openxmlformats.org/officeDocument/2006/relationships/hyperlink" Target="https://www.3gpp.org/ftp/Information/WI_Sheet/SP-231804.zip" TargetMode="External"/><Relationship Id="rId3" Type="http://schemas.openxmlformats.org/officeDocument/2006/relationships/hyperlink" Target="https://www.3gpp.org/ftp/Information/WI_Sheet/SP-231800.zip" TargetMode="External"/><Relationship Id="rId7" Type="http://schemas.openxmlformats.org/officeDocument/2006/relationships/hyperlink" Target="https://www.3gpp.org/ftp/Information/WI_Sheet/SP-231801.zip" TargetMode="External"/><Relationship Id="rId12" Type="http://schemas.openxmlformats.org/officeDocument/2006/relationships/hyperlink" Target="https://www.3gpp.org/ftp/Information/WI_Sheet/SP-231799.zip" TargetMode="External"/><Relationship Id="rId2" Type="http://schemas.openxmlformats.org/officeDocument/2006/relationships/hyperlink" Target="https://www.3gpp.org/ftp/Information/WI_Sheet/SP-231391.zip" TargetMode="External"/><Relationship Id="rId16" Type="http://schemas.openxmlformats.org/officeDocument/2006/relationships/hyperlink" Target="https://www.3gpp.org/ftp/Information/WI_Sheet/SP-231197.zi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3gpp.org/ftp/Information/WI_Sheet/SP-231671.zip" TargetMode="External"/><Relationship Id="rId11" Type="http://schemas.openxmlformats.org/officeDocument/2006/relationships/hyperlink" Target="https://www.3gpp.org/ftp/Information/WI_Sheet/SP-231798.zip" TargetMode="External"/><Relationship Id="rId5" Type="http://schemas.openxmlformats.org/officeDocument/2006/relationships/hyperlink" Target="https://www.3gpp.org/ftp/Information/WI_Sheet/SP-231199.zip" TargetMode="External"/><Relationship Id="rId15" Type="http://schemas.openxmlformats.org/officeDocument/2006/relationships/hyperlink" Target="https://www.3gpp.org/ftp/Information/WI_Sheet/SP-231196.zip" TargetMode="External"/><Relationship Id="rId10" Type="http://schemas.openxmlformats.org/officeDocument/2006/relationships/hyperlink" Target="https://www.3gpp.org/ftp/Information/WI_Sheet/SP-231797.zip" TargetMode="External"/><Relationship Id="rId4" Type="http://schemas.openxmlformats.org/officeDocument/2006/relationships/hyperlink" Target="https://www.3gpp.org/ftp/Information/WI_Sheet/SP-231803.zip" TargetMode="External"/><Relationship Id="rId9" Type="http://schemas.openxmlformats.org/officeDocument/2006/relationships/hyperlink" Target="https://www.3gpp.org/ftp/Information/WI_Sheet/SP-231796.zip" TargetMode="External"/><Relationship Id="rId14" Type="http://schemas.openxmlformats.org/officeDocument/2006/relationships/hyperlink" Target="https://www.3gpp.org/ftp/Information/WI_Sheet/SP-231795.zip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121.zip" TargetMode="External"/><Relationship Id="rId13" Type="http://schemas.openxmlformats.org/officeDocument/2006/relationships/hyperlink" Target="https://www.3gpp.org/ftp/Information/WI_Sheet/SP-240127.zip" TargetMode="External"/><Relationship Id="rId3" Type="http://schemas.openxmlformats.org/officeDocument/2006/relationships/hyperlink" Target="https://www.3gpp.org/ftp/Information/WI_Sheet/SP-240119.zip" TargetMode="External"/><Relationship Id="rId7" Type="http://schemas.openxmlformats.org/officeDocument/2006/relationships/hyperlink" Target="https://www.3gpp.org/ftp/Information/WI_Sheet/SP-240120.zip" TargetMode="External"/><Relationship Id="rId12" Type="http://schemas.openxmlformats.org/officeDocument/2006/relationships/hyperlink" Target="https://www.3gpp.org/ftp/Information/WI_Sheet/SP-240126.zip" TargetMode="External"/><Relationship Id="rId2" Type="http://schemas.openxmlformats.org/officeDocument/2006/relationships/hyperlink" Target="https://www.3gpp.org/ftp/Information/WI_Sheet/SP-240117.zi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3gpp.org/ftp/Information/WI_Sheet/SP-240118.zip" TargetMode="External"/><Relationship Id="rId11" Type="http://schemas.openxmlformats.org/officeDocument/2006/relationships/hyperlink" Target="https://www.3gpp.org/ftp/Information/WI_Sheet/SP-240125.zip" TargetMode="External"/><Relationship Id="rId5" Type="http://schemas.openxmlformats.org/officeDocument/2006/relationships/hyperlink" Target="https://www.3gpp.org/ftp/Information/WI_Sheet/SP-240116.zip" TargetMode="External"/><Relationship Id="rId15" Type="http://schemas.openxmlformats.org/officeDocument/2006/relationships/hyperlink" Target="https://www.3gpp.org/ftp/Information/WI_Sheet/SP-240129.zip" TargetMode="External"/><Relationship Id="rId10" Type="http://schemas.openxmlformats.org/officeDocument/2006/relationships/hyperlink" Target="https://www.3gpp.org/ftp/Information/WI_Sheet/SP-240124.zip" TargetMode="External"/><Relationship Id="rId4" Type="http://schemas.openxmlformats.org/officeDocument/2006/relationships/hyperlink" Target="https://www.3gpp.org/ftp/Information/WI_Sheet/SP-240122.zip" TargetMode="External"/><Relationship Id="rId9" Type="http://schemas.openxmlformats.org/officeDocument/2006/relationships/hyperlink" Target="https://www.3gpp.org/ftp/Information/WI_Sheet/SP-240123.zip" TargetMode="External"/><Relationship Id="rId14" Type="http://schemas.openxmlformats.org/officeDocument/2006/relationships/hyperlink" Target="https://www.3gpp.org/ftp/Information/WI_Sheet/SP-240128.zip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1786.zip" TargetMode="External"/><Relationship Id="rId13" Type="http://schemas.openxmlformats.org/officeDocument/2006/relationships/hyperlink" Target="https://www.3gpp.org/ftp/Information/WI_Sheet/SP-240513.zip" TargetMode="External"/><Relationship Id="rId18" Type="http://schemas.openxmlformats.org/officeDocument/2006/relationships/hyperlink" Target="https://www.3gpp.org/ftp/Information/WI_Sheet/SP-231158.zip" TargetMode="External"/><Relationship Id="rId26" Type="http://schemas.openxmlformats.org/officeDocument/2006/relationships/hyperlink" Target="https://www.3gpp.org/ftp/Information/WI_Sheet/SP-231793.zip" TargetMode="External"/><Relationship Id="rId3" Type="http://schemas.openxmlformats.org/officeDocument/2006/relationships/hyperlink" Target="https://www.3gpp.org/ftp/Information/WI_Sheet/SP-240512.zip" TargetMode="External"/><Relationship Id="rId21" Type="http://schemas.openxmlformats.org/officeDocument/2006/relationships/hyperlink" Target="https://www.3gpp.org/ftp/Information/WI_Sheet/SP-231788.zip" TargetMode="External"/><Relationship Id="rId7" Type="http://schemas.openxmlformats.org/officeDocument/2006/relationships/hyperlink" Target="https://www.3gpp.org/ftp/Information/WI_Sheet/SP-240508.zip" TargetMode="External"/><Relationship Id="rId12" Type="http://schemas.openxmlformats.org/officeDocument/2006/relationships/hyperlink" Target="https://www.3gpp.org/ftp/Information/WI_Sheet/SP-240505.zip" TargetMode="External"/><Relationship Id="rId17" Type="http://schemas.openxmlformats.org/officeDocument/2006/relationships/hyperlink" Target="https://www.3gpp.org/ftp/Information/WI_Sheet/SP-230864.zip" TargetMode="External"/><Relationship Id="rId25" Type="http://schemas.openxmlformats.org/officeDocument/2006/relationships/hyperlink" Target="https://www.3gpp.org/ftp/Information/WI_Sheet/SP-231787.zip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s://www.3gpp.org/ftp/Information/WI_Sheet/SP-240515.zip" TargetMode="External"/><Relationship Id="rId20" Type="http://schemas.openxmlformats.org/officeDocument/2006/relationships/hyperlink" Target="https://www.3gpp.org/ftp/Information/WI_Sheet/SP-231792.zi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3gpp.org/ftp/Information/WI_Sheet/SP-240232.zip" TargetMode="External"/><Relationship Id="rId11" Type="http://schemas.openxmlformats.org/officeDocument/2006/relationships/hyperlink" Target="https://www.3gpp.org/ftp/Information/WI_Sheet/SP-240510.zip" TargetMode="External"/><Relationship Id="rId24" Type="http://schemas.openxmlformats.org/officeDocument/2006/relationships/hyperlink" Target="https://www.3gpp.org/ftp/Information/WI_Sheet/SP-240233.zip" TargetMode="External"/><Relationship Id="rId5" Type="http://schemas.openxmlformats.org/officeDocument/2006/relationships/hyperlink" Target="https://www.3gpp.org/ftp/Information/WI_Sheet/SP-240506.zip" TargetMode="External"/><Relationship Id="rId15" Type="http://schemas.openxmlformats.org/officeDocument/2006/relationships/hyperlink" Target="https://www.3gpp.org/ftp/Information/WI_Sheet/SP-240516.zip" TargetMode="External"/><Relationship Id="rId23" Type="http://schemas.openxmlformats.org/officeDocument/2006/relationships/hyperlink" Target="https://www.3gpp.org/ftp/Information/WI_Sheet/SP-231783.zip" TargetMode="External"/><Relationship Id="rId28" Type="http://schemas.openxmlformats.org/officeDocument/2006/relationships/hyperlink" Target="https://www.3gpp.org/ftp/Information/WI_Sheet/SP-231791.zip" TargetMode="External"/><Relationship Id="rId10" Type="http://schemas.openxmlformats.org/officeDocument/2006/relationships/hyperlink" Target="https://www.3gpp.org/ftp/Information/WI_Sheet/SP-240511.zip" TargetMode="External"/><Relationship Id="rId19" Type="http://schemas.openxmlformats.org/officeDocument/2006/relationships/hyperlink" Target="https://www.3gpp.org/ftp/Information/WI_Sheet/SP-240476.zip" TargetMode="External"/><Relationship Id="rId4" Type="http://schemas.openxmlformats.org/officeDocument/2006/relationships/hyperlink" Target="https://www.3gpp.org/ftp/Information/WI_Sheet/SP-240509.zip" TargetMode="External"/><Relationship Id="rId9" Type="http://schemas.openxmlformats.org/officeDocument/2006/relationships/hyperlink" Target="https://www.3gpp.org/ftp/Information/WI_Sheet/SP-240504.zip" TargetMode="External"/><Relationship Id="rId14" Type="http://schemas.openxmlformats.org/officeDocument/2006/relationships/hyperlink" Target="https://www.3gpp.org/ftp/Information/WI_Sheet/SP-240507.zip" TargetMode="External"/><Relationship Id="rId22" Type="http://schemas.openxmlformats.org/officeDocument/2006/relationships/hyperlink" Target="https://www.3gpp.org/ftp/Information/WI_Sheet/SP-231784.zip" TargetMode="External"/><Relationship Id="rId27" Type="http://schemas.openxmlformats.org/officeDocument/2006/relationships/hyperlink" Target="https://www.3gpp.org/ftp/Information/WI_Sheet/SP-231789.zip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479.zip" TargetMode="External"/><Relationship Id="rId3" Type="http://schemas.openxmlformats.org/officeDocument/2006/relationships/hyperlink" Target="https://www.3gpp.org/ftp/Information/WI_Sheet/SP-240060.zip" TargetMode="External"/><Relationship Id="rId7" Type="http://schemas.openxmlformats.org/officeDocument/2006/relationships/hyperlink" Target="https://www.3gpp.org/ftp/Information/WI_Sheet/SP-240482.zip" TargetMode="External"/><Relationship Id="rId12" Type="http://schemas.openxmlformats.org/officeDocument/2006/relationships/hyperlink" Target="https://www.3gpp.org/ftp/Information/WI_Sheet/SP-230544.zip" TargetMode="External"/><Relationship Id="rId2" Type="http://schemas.openxmlformats.org/officeDocument/2006/relationships/hyperlink" Target="https://www.3gpp.org/ftp/Information/WI_Sheet/SP-240481.zi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3gpp.org/ftp/Information/WI_Sheet/SP-240478.zip" TargetMode="External"/><Relationship Id="rId11" Type="http://schemas.openxmlformats.org/officeDocument/2006/relationships/hyperlink" Target="https://www.3gpp.org/ftp/Information/WI_Sheet/SP-230539.zip" TargetMode="External"/><Relationship Id="rId5" Type="http://schemas.openxmlformats.org/officeDocument/2006/relationships/hyperlink" Target="https://www.3gpp.org/ftp/Information/WI_Sheet/SP-240477.zip" TargetMode="External"/><Relationship Id="rId10" Type="http://schemas.openxmlformats.org/officeDocument/2006/relationships/hyperlink" Target="https://www.3gpp.org/ftp/Information/WI_Sheet/SP-220328.zip" TargetMode="External"/><Relationship Id="rId4" Type="http://schemas.openxmlformats.org/officeDocument/2006/relationships/hyperlink" Target="https://www.3gpp.org/ftp/Information/WI_Sheet/SP-240492.zip" TargetMode="External"/><Relationship Id="rId9" Type="http://schemas.openxmlformats.org/officeDocument/2006/relationships/hyperlink" Target="https://www.3gpp.org/ftp/Information/WI_Sheet/SP-221330.zip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1732.zip" TargetMode="External"/><Relationship Id="rId13" Type="http://schemas.openxmlformats.org/officeDocument/2006/relationships/hyperlink" Target="https://www.3gpp.org/ftp/Information/WI_Sheet/SP-231734.zip" TargetMode="External"/><Relationship Id="rId18" Type="http://schemas.openxmlformats.org/officeDocument/2006/relationships/hyperlink" Target="https://www.3gpp.org/ftp/Information/WI_Sheet/SP-231728.zip" TargetMode="External"/><Relationship Id="rId3" Type="http://schemas.openxmlformats.org/officeDocument/2006/relationships/hyperlink" Target="https://www.3gpp.org/ftp/Information/WI_Sheet/SP-231780.zip" TargetMode="External"/><Relationship Id="rId21" Type="http://schemas.openxmlformats.org/officeDocument/2006/relationships/hyperlink" Target="https://www.3gpp.org/ftp/Information/WI_Sheet/SP-231745.zip" TargetMode="External"/><Relationship Id="rId7" Type="http://schemas.openxmlformats.org/officeDocument/2006/relationships/hyperlink" Target="https://www.3gpp.org/ftp/Information/WI_Sheet/SP-231725.zip" TargetMode="External"/><Relationship Id="rId12" Type="http://schemas.openxmlformats.org/officeDocument/2006/relationships/hyperlink" Target="https://www.3gpp.org/ftp/Information/WI_Sheet/SP-231736.zip" TargetMode="External"/><Relationship Id="rId17" Type="http://schemas.openxmlformats.org/officeDocument/2006/relationships/hyperlink" Target="https://www.3gpp.org/ftp/Information/WI_Sheet/SP-231721.zip" TargetMode="External"/><Relationship Id="rId2" Type="http://schemas.openxmlformats.org/officeDocument/2006/relationships/hyperlink" Target="https://www.3gpp.org/ftp/Information/WI_Sheet/SP-231723.zip" TargetMode="External"/><Relationship Id="rId16" Type="http://schemas.openxmlformats.org/officeDocument/2006/relationships/hyperlink" Target="https://www.3gpp.org/ftp/Information/WI_Sheet/SP-231724.zip" TargetMode="External"/><Relationship Id="rId20" Type="http://schemas.openxmlformats.org/officeDocument/2006/relationships/hyperlink" Target="https://www.3gpp.org/ftp/Information/WI_Sheet/SP-231747.zip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3gpp.org/ftp/Information/WI_Sheet/SP-231781.zip" TargetMode="External"/><Relationship Id="rId11" Type="http://schemas.openxmlformats.org/officeDocument/2006/relationships/hyperlink" Target="https://www.3gpp.org/ftp/Information/WI_Sheet/SP-231731.zip" TargetMode="External"/><Relationship Id="rId5" Type="http://schemas.openxmlformats.org/officeDocument/2006/relationships/hyperlink" Target="https://www.3gpp.org/ftp/Information/WI_Sheet/SP-231735.zip" TargetMode="External"/><Relationship Id="rId15" Type="http://schemas.openxmlformats.org/officeDocument/2006/relationships/hyperlink" Target="https://www.3gpp.org/ftp/Information/WI_Sheet/SP-231726.zip" TargetMode="External"/><Relationship Id="rId10" Type="http://schemas.openxmlformats.org/officeDocument/2006/relationships/hyperlink" Target="https://www.3gpp.org/ftp/Information/WI_Sheet/SP-231729.zip" TargetMode="External"/><Relationship Id="rId19" Type="http://schemas.openxmlformats.org/officeDocument/2006/relationships/hyperlink" Target="https://www.3gpp.org/ftp/Information/WI_Sheet/SP-231746.zip" TargetMode="External"/><Relationship Id="rId4" Type="http://schemas.openxmlformats.org/officeDocument/2006/relationships/hyperlink" Target="https://www.3gpp.org/ftp/Information/WI_Sheet/SP-231737.zip" TargetMode="External"/><Relationship Id="rId9" Type="http://schemas.openxmlformats.org/officeDocument/2006/relationships/hyperlink" Target="https://www.3gpp.org/ftp/Information/WI_Sheet/SP-231733.zip" TargetMode="External"/><Relationship Id="rId14" Type="http://schemas.openxmlformats.org/officeDocument/2006/relationships/hyperlink" Target="https://www.3gpp.org/ftp/Information/WI_Sheet/SP-231428.zip" TargetMode="External"/><Relationship Id="rId22" Type="http://schemas.openxmlformats.org/officeDocument/2006/relationships/hyperlink" Target="https://www.3gpp.org/ftp/Information/WI_Sheet/SP-231748.zip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295.zip" TargetMode="External"/><Relationship Id="rId13" Type="http://schemas.openxmlformats.org/officeDocument/2006/relationships/hyperlink" Target="https://www.3gpp.org/ftp/Information/WI_Sheet/SP-230989.zip" TargetMode="External"/><Relationship Id="rId3" Type="http://schemas.openxmlformats.org/officeDocument/2006/relationships/hyperlink" Target="https://www.3gpp.org/ftp/Information/WI_Sheet/SP-240296.zip" TargetMode="External"/><Relationship Id="rId7" Type="http://schemas.openxmlformats.org/officeDocument/2006/relationships/hyperlink" Target="https://www.3gpp.org/ftp/Information/WI_Sheet/SP-230779.zip" TargetMode="External"/><Relationship Id="rId12" Type="http://schemas.openxmlformats.org/officeDocument/2006/relationships/hyperlink" Target="https://www.3gpp.org/ftp/Information/WI_Sheet/SP-230988.zip" TargetMode="External"/><Relationship Id="rId2" Type="http://schemas.openxmlformats.org/officeDocument/2006/relationships/hyperlink" Target="https://www.3gpp.org/ftp/Information/WI_Sheet/SP-231182.zip" TargetMode="External"/><Relationship Id="rId16" Type="http://schemas.openxmlformats.org/officeDocument/2006/relationships/hyperlink" Target="https://www.3gpp.org/ftp/Information/WI_Sheet/SP-231741.zip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3gpp.org/ftp/Information/WI_Sheet/SP-230991.zip" TargetMode="External"/><Relationship Id="rId11" Type="http://schemas.openxmlformats.org/officeDocument/2006/relationships/hyperlink" Target="https://www.3gpp.org/ftp/Information/WI_Sheet/SP-230780.zip" TargetMode="External"/><Relationship Id="rId5" Type="http://schemas.openxmlformats.org/officeDocument/2006/relationships/hyperlink" Target="https://www.3gpp.org/ftp/Information/WI_Sheet/SP-2315739.zip" TargetMode="External"/><Relationship Id="rId15" Type="http://schemas.openxmlformats.org/officeDocument/2006/relationships/hyperlink" Target="https://www.3gpp.org/ftp/Information/WI_Sheet/SP-231161.zip" TargetMode="External"/><Relationship Id="rId10" Type="http://schemas.openxmlformats.org/officeDocument/2006/relationships/hyperlink" Target="https://www.3gpp.org/ftp/Information/WI_Sheet/SP-230781.zip" TargetMode="External"/><Relationship Id="rId4" Type="http://schemas.openxmlformats.org/officeDocument/2006/relationships/hyperlink" Target="https://www.3gpp.org/ftp/Information/WI_Sheet/SP-231806.zip" TargetMode="External"/><Relationship Id="rId9" Type="http://schemas.openxmlformats.org/officeDocument/2006/relationships/hyperlink" Target="https://www.3gpp.org/ftp/Information/WI_Sheet/SP-230692.zip" TargetMode="External"/><Relationship Id="rId14" Type="http://schemas.openxmlformats.org/officeDocument/2006/relationships/hyperlink" Target="https://www.3gpp.org/ftp/Information/WI_Sheet/SP-231160.zip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199.zip" TargetMode="External"/><Relationship Id="rId2" Type="http://schemas.openxmlformats.org/officeDocument/2006/relationships/hyperlink" Target="https://www.3gpp.org/ftp/Information/WI_Sheet/SP-240495.zip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3gpp.org/ftp/Information/WI_Sheet/SP-240494.zip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hyperlink" Target="https://www.3gpp.org/ftp/tsg_sa/TSG_SA/TSGS_103_Maastricht_2024-03/Docs/SP-240456.zip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" TargetMode="External"/><Relationship Id="rId2" Type="http://schemas.openxmlformats.org/officeDocument/2006/relationships/hyperlink" Target="mailto:puneet.jain@inte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2_Edinburgh_2023-12/Docs/SP-231291.zip" TargetMode="External"/><Relationship Id="rId3" Type="http://schemas.openxmlformats.org/officeDocument/2006/relationships/hyperlink" Target="https://www.3gpp.org/ftp/tsg_sa/TSG_SA/TSGs_101_Bangalore_2023-09/Docs/SP-230977.zip" TargetMode="External"/><Relationship Id="rId7" Type="http://schemas.openxmlformats.org/officeDocument/2006/relationships/hyperlink" Target="https://www.3gpp.org/ftp/Information/WI_Sheet/SP-22060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190040.zip" TargetMode="External"/><Relationship Id="rId5" Type="http://schemas.openxmlformats.org/officeDocument/2006/relationships/hyperlink" Target="https://www.3gpp.org/ftp/Information/WI_Sheet/SP-220685.zip" TargetMode="External"/><Relationship Id="rId4" Type="http://schemas.openxmlformats.org/officeDocument/2006/relationships/hyperlink" Target="https://www.3gpp.org/ftp/TSG_SA/TSG_SA/TSGS_99_Rotterdam_2023-03/Docs/SP-230165.zip" TargetMode="External"/><Relationship Id="rId9" Type="http://schemas.openxmlformats.org/officeDocument/2006/relationships/hyperlink" Target="https://www.3gpp.org/ftp/tsg_sa/TSG_SA/TSGs_101_Bangalore_2023-09/Docs/SP-230976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016101"/>
          </a:xfrm>
        </p:spPr>
        <p:txBody>
          <a:bodyPr/>
          <a:lstStyle/>
          <a:p>
            <a:pPr algn="ctr" eaLnBrk="1" hangingPunct="1"/>
            <a:r>
              <a:rPr lang="" altLang="en-US" dirty="0"/>
              <a:t>3GPP TSG </a:t>
            </a:r>
            <a:r>
              <a:rPr lang="en-US" altLang="en-US" dirty="0"/>
              <a:t>SA</a:t>
            </a:r>
            <a:r>
              <a:rPr lang="" altLang="en-US" dirty="0"/>
              <a:t> Report</a:t>
            </a:r>
            <a:endParaRPr lang="en-GB" altLang="en-US" dirty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2152650" y="4009208"/>
            <a:ext cx="7886700" cy="1500187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sz="3200" dirty="0">
                <a:solidFill>
                  <a:schemeClr val="tx1"/>
                </a:solidFill>
              </a:rPr>
              <a:t>Puneet Jain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sz="3200" dirty="0">
                <a:solidFill>
                  <a:schemeClr val="tx1"/>
                </a:solidFill>
              </a:rPr>
              <a:t>SA Chair</a:t>
            </a:r>
            <a:endParaRPr lang="en-GB" altLang="en-US" sz="3200" dirty="0">
              <a:solidFill>
                <a:schemeClr val="tx1"/>
              </a:solidFill>
            </a:endParaRPr>
          </a:p>
        </p:txBody>
      </p:sp>
      <p:sp>
        <p:nvSpPr>
          <p:cNvPr id="5124" name="Text Box 64"/>
          <p:cNvSpPr txBox="1">
            <a:spLocks noChangeArrowheads="1"/>
          </p:cNvSpPr>
          <p:nvPr/>
        </p:nvSpPr>
        <p:spPr bwMode="auto">
          <a:xfrm>
            <a:off x="598488" y="95250"/>
            <a:ext cx="181133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PCG52_06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Agenda item: 4.1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622165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EB93054C-AAAE-5B4F-BF8F-8966AEDD38C1}"/>
              </a:ext>
            </a:extLst>
          </p:cNvPr>
          <p:cNvSpPr txBox="1">
            <a:spLocks/>
          </p:cNvSpPr>
          <p:nvPr/>
        </p:nvSpPr>
        <p:spPr>
          <a:xfrm>
            <a:off x="196596" y="182879"/>
            <a:ext cx="11010901" cy="9113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defTabSz="1219169" hangingPunct="0">
              <a:spcBef>
                <a:spcPts val="2250"/>
              </a:spcBef>
              <a:defRPr/>
            </a:pPr>
            <a:r>
              <a:rPr lang="en-US" altLang="en-US" sz="32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SA Rel-19 Content Planning (Step 2 @ SA#102)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6CC7F50-0D20-1988-C0E3-4CCF49F54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435434"/>
              </p:ext>
            </p:extLst>
          </p:nvPr>
        </p:nvGraphicFramePr>
        <p:xfrm>
          <a:off x="5567173" y="1323928"/>
          <a:ext cx="6428231" cy="5058003"/>
        </p:xfrm>
        <a:graphic>
          <a:graphicData uri="http://schemas.openxmlformats.org/drawingml/2006/table">
            <a:tbl>
              <a:tblPr firstRow="1" firstCol="1" bandRow="1"/>
              <a:tblGrid>
                <a:gridCol w="603039">
                  <a:extLst>
                    <a:ext uri="{9D8B030D-6E8A-4147-A177-3AD203B41FA5}">
                      <a16:colId xmlns:a16="http://schemas.microsoft.com/office/drawing/2014/main" val="1983762880"/>
                    </a:ext>
                  </a:extLst>
                </a:gridCol>
                <a:gridCol w="4293705">
                  <a:extLst>
                    <a:ext uri="{9D8B030D-6E8A-4147-A177-3AD203B41FA5}">
                      <a16:colId xmlns:a16="http://schemas.microsoft.com/office/drawing/2014/main" val="532123116"/>
                    </a:ext>
                  </a:extLst>
                </a:gridCol>
                <a:gridCol w="1531487">
                  <a:extLst>
                    <a:ext uri="{9D8B030D-6E8A-4147-A177-3AD203B41FA5}">
                      <a16:colId xmlns:a16="http://schemas.microsoft.com/office/drawing/2014/main" val="4219324654"/>
                    </a:ext>
                  </a:extLst>
                </a:gridCol>
              </a:tblGrid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1" i="0" u="sng" strike="noStrike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Tdoc#</a:t>
                      </a:r>
                      <a:endParaRPr lang="en-GB" sz="2000" b="1" i="0" u="sng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1" i="0" u="sng" strike="noStrike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 study title</a:t>
                      </a:r>
                      <a:endParaRPr lang="en-GB" sz="2000" b="1" i="0" u="sng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1" i="0" u="sng" strike="noStrike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Rapporteur(s) / comment</a:t>
                      </a:r>
                      <a:endParaRPr lang="en-GB" sz="2000" b="1" i="0" u="sng" strike="noStrike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962213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"/>
                        </a:rPr>
                        <a:t>SP-231805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Architecture enhancement for XRM Ph2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Meta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046675"/>
                  </a:ext>
                </a:extLst>
              </a:tr>
              <a:tr h="204148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3"/>
                        </a:rPr>
                        <a:t>SP-231391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5GS Enhancement for Energy Efficiency and Energy Saving as Service Criteria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Samsung, Lenovo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8139362"/>
                  </a:ext>
                </a:extLst>
              </a:tr>
              <a:tr h="226986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SP-231196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system architecture for next generation real time communication services Ph 2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 Mobile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139279"/>
                  </a:ext>
                </a:extLst>
              </a:tr>
              <a:tr h="190233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5"/>
                        </a:rPr>
                        <a:t>SP-231199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Integration of satellite components in the 5G architecture Phase III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THALES, CATT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765932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6"/>
                        </a:rPr>
                        <a:t>SP-231672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MPS for IMS Messaging and SMS services</a:t>
                      </a:r>
                      <a:r>
                        <a:rPr lang="en-GB" sz="900" b="0" i="0" u="none" strike="noStrike" kern="100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*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Peraton Labs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0572010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/>
                        </a:rPr>
                        <a:t>SP-231795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UPF enhancement for Exposure and SBA Phase 2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ZTE, Vodafone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3463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8"/>
                        </a:rPr>
                        <a:t>SP-231796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Enhancement of support for Edge Computing in 5G Core network phase 3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Intel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459749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9"/>
                        </a:rPr>
                        <a:t>SP-231797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architecture aspects of 5G Femto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NTT DOCOMO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087044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0"/>
                        </a:rPr>
                        <a:t>SP-231798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System Enhancement for Proximity-based Services in 5GS - Phase 3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AT&amp;T, KPN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8889593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1"/>
                        </a:rPr>
                        <a:t>SP-231799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Architecture Enhancements for Vehicle Mounted Relays (VMR) Phase 2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Qualcomm, Sony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7718435"/>
                  </a:ext>
                </a:extLst>
              </a:tr>
              <a:tr h="249631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2"/>
                        </a:rPr>
                        <a:t>SP-231800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Core Network Enhanced Support for AI/ML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vivo, MediaTek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125419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3"/>
                        </a:rPr>
                        <a:t>SP-231801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Phase 3 for UAS, UAV and UAM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LG Electronics, Ericsson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0304652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4"/>
                        </a:rPr>
                        <a:t>SP-231802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Multi-Access (Dual 3GPP access + ATSSS Enhancements)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Apple, China Telecom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8447937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5"/>
                        </a:rPr>
                        <a:t>SP-231803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Architecture support of Ambient power-enabled Internet of Things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OPPO</a:t>
                      </a:r>
                    </a:p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Study. Check in Dec  2024</a:t>
                      </a:r>
                      <a:endParaRPr lang="en-GB" sz="900" b="0" i="0" u="none" strike="noStrike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701805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6"/>
                        </a:rPr>
                        <a:t>SP-231804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the Enhancement of Usage of User Identifiers in the 5G System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InterDigital</a:t>
                      </a:r>
                      <a:r>
                        <a:rPr lang="en-GB" sz="9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Inc.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592402"/>
                  </a:ext>
                </a:extLst>
              </a:tr>
              <a:tr h="220129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7"/>
                        </a:rPr>
                        <a:t>SP-231754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Architecture Enhancement to support Integrated Sensing and Communication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study. Check in Sep 2024 </a:t>
                      </a:r>
                      <a:endParaRPr lang="en-GB" sz="16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857769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18"/>
                        </a:rPr>
                        <a:t>SP-231052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Sharing Enhancements SA WG2 Status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Possible TEI19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0969770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sng" strike="noStrike" kern="1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hlinkClick r:id="rId19"/>
                        </a:rPr>
                        <a:t>SP-231503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WID on Architecture support of Roaming Value Added Services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Possible TEI19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5784113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i="0" u="sng" strike="noStrike" kern="10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hlinkClick r:id="rId20"/>
                        </a:rPr>
                        <a:t>SP-231674</a:t>
                      </a:r>
                      <a:endParaRPr lang="en-US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Improvements of network controlled Network Slicing Selection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Possible TEI19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962576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1"/>
                        </a:rPr>
                        <a:t>SP-231757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enhancement of Timing Resiliency, TSC&amp;URLLC and LAN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106442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2"/>
                        </a:rPr>
                        <a:t>SP-231701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on Enhanced Traffic Management</a:t>
                      </a:r>
                      <a:endParaRPr lang="en-GB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448014"/>
                  </a:ext>
                </a:extLst>
              </a:tr>
              <a:tr h="215487">
                <a:tc>
                  <a:txBody>
                    <a:bodyPr/>
                    <a:lstStyle/>
                    <a:p>
                      <a:pPr marL="0" marR="0"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i="0" u="sng" strike="noStrike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23"/>
                        </a:rPr>
                        <a:t>SP-231682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WID on Study on </a:t>
                      </a:r>
                      <a:r>
                        <a:rPr lang="en-GB" sz="900" b="0" i="0" u="none" strike="noStrike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Sidelink</a:t>
                      </a:r>
                      <a:r>
                        <a:rPr lang="en-GB" sz="9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time synchronisation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0" i="0" u="none" strike="noStrike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en-GB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050" marR="5050" marT="5050" marB="505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1002762"/>
                  </a:ext>
                </a:extLst>
              </a:tr>
            </a:tbl>
          </a:graphicData>
        </a:graphic>
      </p:graphicFrame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5A1265EC-F1A6-875B-1FED-076C7D6E570C}"/>
              </a:ext>
            </a:extLst>
          </p:cNvPr>
          <p:cNvSpPr txBox="1">
            <a:spLocks/>
          </p:cNvSpPr>
          <p:nvPr/>
        </p:nvSpPr>
        <p:spPr>
          <a:xfrm>
            <a:off x="196596" y="1942011"/>
            <a:ext cx="5148871" cy="4207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>
            <a:lvl1pPr marL="228600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 sz="24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431800" marR="0" indent="-2032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2pPr>
            <a:lvl3pPr marL="686594" marR="0" indent="-197644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3pPr>
            <a:lvl4pPr marL="9199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4pPr>
            <a:lvl5pPr marL="1148557" marR="0" indent="-228600" algn="l" defTabSz="609600" latinLnBrk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5pPr>
            <a:lvl6pPr marL="0" marR="0" indent="5715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6858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8001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914400" algn="l" defTabSz="60960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00" b="0" i="0" u="none" strike="noStrike" cap="none" spc="0" baseline="0">
                <a:solidFill>
                  <a:srgbClr val="5E5E5E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hangingPunct="1">
              <a:lnSpc>
                <a:spcPct val="90000"/>
              </a:lnSpc>
            </a:pPr>
            <a:r>
              <a:rPr lang="en-US" sz="1400" b="0" i="0" u="none" strike="noStrike" cap="none" spc="0" baseline="0" dirty="0">
                <a:solidFill>
                  <a:schemeClr val="tx1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After lengthy online and offline discussions, the SA Chair prepared a proposal (</a:t>
            </a:r>
            <a:r>
              <a:rPr lang="en-US" sz="1400" b="1" kern="1200" dirty="0">
                <a:solidFill>
                  <a:srgbClr val="0000FF"/>
                </a:solidFill>
                <a:latin typeface="Qualcomm Office Regular" pitchFamily="34" charset="0"/>
                <a:ea typeface="+mj-ea"/>
                <a:cs typeface="+mj-cs"/>
              </a:rPr>
              <a:t>in SP-231760</a:t>
            </a:r>
            <a:r>
              <a:rPr lang="en-US" sz="1400" b="0" i="0" u="none" strike="noStrike" cap="none" spc="0" baseline="0" dirty="0">
                <a:solidFill>
                  <a:schemeClr val="tx1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) on Rel-19 content, reflecting a balance of Rel-19 priority from the Operators and Vendors side, which was endorsed.</a:t>
            </a:r>
          </a:p>
          <a:p>
            <a:pPr hangingPunct="1">
              <a:lnSpc>
                <a:spcPct val="90000"/>
              </a:lnSpc>
            </a:pPr>
            <a:r>
              <a:rPr lang="en-US" sz="1400" b="0" i="0" u="none" strike="noStrike" cap="none" spc="0" baseline="0" dirty="0">
                <a:solidFill>
                  <a:schemeClr val="tx1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Based on SP-231760, SA#102 approved a package of 15 study items (</a:t>
            </a:r>
            <a:r>
              <a:rPr lang="en-US" sz="1400" b="0" i="0" u="none" strike="noStrike" cap="none" spc="0" baseline="0" dirty="0">
                <a:solidFill>
                  <a:schemeClr val="tx1"/>
                </a:solidFill>
                <a:highlight>
                  <a:srgbClr val="00FF00"/>
                </a:highlight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green</a:t>
            </a:r>
            <a:r>
              <a:rPr lang="en-US" sz="1400" b="0" i="0" u="none" strike="noStrike" cap="none" spc="0" baseline="0" dirty="0">
                <a:solidFill>
                  <a:schemeClr val="tx1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 in the table)</a:t>
            </a:r>
          </a:p>
          <a:p>
            <a:pPr lvl="1" hangingPunct="1">
              <a:lnSpc>
                <a:spcPct val="90000"/>
              </a:lnSpc>
            </a:pPr>
            <a:r>
              <a:rPr lang="en-US" sz="1100" b="1" dirty="0">
                <a:solidFill>
                  <a:schemeClr val="tx1"/>
                </a:solidFill>
                <a:latin typeface="+mn-lt"/>
              </a:rPr>
              <a:t>AI/ML study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: whether SA2 can start work on Work Tasks 1.1, 1.2, and 1.3 will be discussed at SA#105 (Sep. 2024) based on the outcome of the related work in the involved RAN WGs</a:t>
            </a:r>
          </a:p>
          <a:p>
            <a:pPr lvl="1" hangingPunct="1">
              <a:lnSpc>
                <a:spcPct val="90000"/>
              </a:lnSpc>
            </a:pPr>
            <a:r>
              <a:rPr lang="en-US" sz="1100" b="1" dirty="0">
                <a:solidFill>
                  <a:schemeClr val="tx1"/>
                </a:solidFill>
                <a:latin typeface="+mn-lt"/>
              </a:rPr>
              <a:t>Ambient IoT</a:t>
            </a:r>
            <a:r>
              <a:rPr lang="en-US" sz="1100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GB" sz="1100" dirty="0">
                <a:solidFill>
                  <a:schemeClr val="tx1"/>
                </a:solidFill>
                <a:latin typeface="+mn-lt"/>
              </a:rPr>
              <a:t>check in TSG#106 (Dec’24) for further Ambient IoT work taking into account RAN Ambient IoT progress</a:t>
            </a:r>
          </a:p>
          <a:p>
            <a:pPr hangingPunct="1">
              <a:lnSpc>
                <a:spcPct val="90000"/>
              </a:lnSpc>
            </a:pPr>
            <a:r>
              <a:rPr lang="en-US" sz="1400" b="0" i="0" u="none" strike="noStrike" cap="none" spc="0" baseline="0" dirty="0">
                <a:solidFill>
                  <a:schemeClr val="tx1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The Sensing study (</a:t>
            </a:r>
            <a:r>
              <a:rPr lang="en-US" sz="1400" b="0" i="0" u="none" strike="noStrike" cap="none" spc="0" baseline="0" dirty="0">
                <a:solidFill>
                  <a:schemeClr val="tx1"/>
                </a:solidFill>
                <a:highlight>
                  <a:srgbClr val="00FFFF"/>
                </a:highlight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cyan</a:t>
            </a:r>
            <a:r>
              <a:rPr lang="en-US" sz="1400" b="0" i="0" u="none" strike="noStrike" cap="none" spc="0" baseline="0" dirty="0">
                <a:solidFill>
                  <a:schemeClr val="tx1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 in the table) was only endorsed. The work on this study is postponed until Sep 2024 when it will be determined if/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when to start the study</a:t>
            </a:r>
          </a:p>
          <a:p>
            <a:pPr hangingPunct="1">
              <a:lnSpc>
                <a:spcPct val="90000"/>
              </a:lnSpc>
            </a:pPr>
            <a:r>
              <a:rPr lang="en-US" sz="1400" b="0" i="0" u="none" strike="noStrike" cap="none" spc="0" baseline="0" dirty="0">
                <a:solidFill>
                  <a:schemeClr val="tx1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Three study item proposals (</a:t>
            </a:r>
            <a:r>
              <a:rPr lang="en-US" sz="1400" b="0" i="0" u="none" strike="noStrike" cap="none" spc="0" baseline="0" dirty="0">
                <a:solidFill>
                  <a:schemeClr val="tx1"/>
                </a:solidFill>
                <a:highlight>
                  <a:srgbClr val="FFFF00"/>
                </a:highlight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yellow</a:t>
            </a:r>
            <a:r>
              <a:rPr lang="en-US" sz="1400" b="0" i="0" u="none" strike="noStrike" cap="none" spc="0" baseline="0" dirty="0">
                <a:solidFill>
                  <a:schemeClr val="tx1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 in the table) will be considered as a small technical enhancement (TEI19) </a:t>
            </a:r>
          </a:p>
          <a:p>
            <a:pPr hangingPunct="1">
              <a:lnSpc>
                <a:spcPct val="90000"/>
              </a:lnSpc>
            </a:pPr>
            <a:r>
              <a:rPr lang="en-US" sz="1400" b="0" i="0" u="none" strike="noStrike" cap="none" spc="0" baseline="0" dirty="0">
                <a:solidFill>
                  <a:schemeClr val="tx1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The remaining items (</a:t>
            </a:r>
            <a:r>
              <a:rPr lang="en-US" sz="1400" b="0" i="0" u="none" strike="noStrike" cap="none" spc="0" baseline="0" dirty="0">
                <a:solidFill>
                  <a:schemeClr val="tx1"/>
                </a:solidFill>
                <a:highlight>
                  <a:srgbClr val="FF0000"/>
                </a:highlight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red</a:t>
            </a:r>
            <a:r>
              <a:rPr lang="en-US" sz="1400" b="0" i="0" u="none" strike="noStrike" cap="none" spc="0" baseline="0" dirty="0">
                <a:solidFill>
                  <a:schemeClr val="tx1"/>
                </a:solidFill>
                <a:uFillTx/>
                <a:latin typeface="+mn-lt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 in the table) were not considered as part of Rel-19 content. 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57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C8436-B86B-BEE6-DF2C-A2ED6AEE1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11577468-0A29-9C92-B345-E37F5E8FE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368"/>
            <a:ext cx="9112251" cy="1143000"/>
          </a:xfrm>
        </p:spPr>
        <p:txBody>
          <a:bodyPr>
            <a:normAutofit/>
          </a:bodyPr>
          <a:lstStyle/>
          <a:p>
            <a:pPr defTabSz="1219169" rtl="0" hangingPunct="0">
              <a:spcBef>
                <a:spcPts val="2250"/>
              </a:spcBef>
              <a:defRPr/>
            </a:pPr>
            <a:r>
              <a:rPr lang="en-GB" altLang="en-US" sz="32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SA1 Release 19 SIDs/WIDs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33B1E52-07CC-1FE6-C6AB-B3C95EBA38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441536"/>
              </p:ext>
            </p:extLst>
          </p:nvPr>
        </p:nvGraphicFramePr>
        <p:xfrm>
          <a:off x="2158991" y="968058"/>
          <a:ext cx="8453824" cy="5478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7072">
                  <a:extLst>
                    <a:ext uri="{9D8B030D-6E8A-4147-A177-3AD203B41FA5}">
                      <a16:colId xmlns:a16="http://schemas.microsoft.com/office/drawing/2014/main" val="3127438382"/>
                    </a:ext>
                  </a:extLst>
                </a:gridCol>
                <a:gridCol w="962533">
                  <a:extLst>
                    <a:ext uri="{9D8B030D-6E8A-4147-A177-3AD203B41FA5}">
                      <a16:colId xmlns:a16="http://schemas.microsoft.com/office/drawing/2014/main" val="3381144266"/>
                    </a:ext>
                  </a:extLst>
                </a:gridCol>
                <a:gridCol w="636663">
                  <a:extLst>
                    <a:ext uri="{9D8B030D-6E8A-4147-A177-3AD203B41FA5}">
                      <a16:colId xmlns:a16="http://schemas.microsoft.com/office/drawing/2014/main" val="2212237353"/>
                    </a:ext>
                  </a:extLst>
                </a:gridCol>
                <a:gridCol w="753773">
                  <a:extLst>
                    <a:ext uri="{9D8B030D-6E8A-4147-A177-3AD203B41FA5}">
                      <a16:colId xmlns:a16="http://schemas.microsoft.com/office/drawing/2014/main" val="3841200417"/>
                    </a:ext>
                  </a:extLst>
                </a:gridCol>
                <a:gridCol w="1593783">
                  <a:extLst>
                    <a:ext uri="{9D8B030D-6E8A-4147-A177-3AD203B41FA5}">
                      <a16:colId xmlns:a16="http://schemas.microsoft.com/office/drawing/2014/main" val="1967984084"/>
                    </a:ext>
                  </a:extLst>
                </a:gridCol>
              </a:tblGrid>
              <a:tr h="100732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363636"/>
                          </a:solidFill>
                          <a:effectLst/>
                        </a:rPr>
                        <a:t>Name</a:t>
                      </a:r>
                      <a:endParaRPr lang="en-US" sz="700" b="0" i="0" u="none" strike="noStrike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363636"/>
                          </a:solidFill>
                          <a:effectLst/>
                        </a:rPr>
                        <a:t>Acronym</a:t>
                      </a:r>
                      <a:endParaRPr lang="en-US" sz="700" b="0" i="0" u="none" strike="noStrike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363636"/>
                          </a:solidFill>
                          <a:effectLst/>
                        </a:rPr>
                        <a:t>%Complete</a:t>
                      </a:r>
                      <a:endParaRPr lang="en-US" sz="700" b="0" i="0" u="none" strike="noStrike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363636"/>
                          </a:solidFill>
                          <a:effectLst/>
                        </a:rPr>
                        <a:t>Hyperlink</a:t>
                      </a:r>
                      <a:endParaRPr lang="en-US" sz="700" b="0" i="0" u="none" strike="noStrike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363636"/>
                          </a:solidFill>
                          <a:effectLst/>
                        </a:rPr>
                        <a:t>Impacted TSs and TRs</a:t>
                      </a:r>
                      <a:endParaRPr lang="en-US" sz="700" b="0" i="0" u="none" strike="noStrike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4222060881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Study on Energy Efficiency as service criteria </a:t>
                      </a:r>
                      <a:endParaRPr lang="en-US" sz="7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FS_EnergyServ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2"/>
                        </a:rPr>
                        <a:t>SP-230235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22.882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738663477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   Stage 1 of Energy Efficiency as Service Criteria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EnergyServ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3"/>
                        </a:rPr>
                        <a:t>SP-230520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26849126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Study on AI/ML Model Transfer Phase2 </a:t>
                      </a:r>
                      <a:endParaRPr lang="en-US" sz="7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FS_AIML_MT_Ph2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4"/>
                        </a:rPr>
                        <a:t>SP-220439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22.875; 22.876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4131945459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it-IT" sz="900" b="0" u="none" strike="noStrike" dirty="0">
                          <a:solidFill>
                            <a:srgbClr val="0000FF"/>
                          </a:solidFill>
                          <a:effectLst/>
                        </a:rPr>
                        <a:t>AI/ML Model Transfer Phase 2 </a:t>
                      </a:r>
                      <a:endParaRPr lang="it-IT" sz="900" b="0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AIML_MT_Ph2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5"/>
                        </a:rPr>
                        <a:t>SP-230514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2673016530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   Study on Ambient power-enabled Internet of Things </a:t>
                      </a:r>
                      <a:endParaRPr lang="en-US" sz="7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FS_AmbientIoT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6"/>
                        </a:rPr>
                        <a:t>SP-220085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22.84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2601621496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   Stage 1 of Ambient power-enabled Internet of Things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AmbientIoT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95%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7"/>
                        </a:rPr>
                        <a:t>SP-231403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2203172727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   Study on satellite access - Phase 3 </a:t>
                      </a:r>
                      <a:endParaRPr lang="en-US" sz="7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FS_5GSAT_Ph3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8"/>
                        </a:rPr>
                        <a:t>SP-220679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1225018796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   Stage 1 of Satellite access Phase 3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5GSAT_Ph3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9"/>
                        </a:rPr>
                        <a:t>SP-230516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1888191786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   Study on Localized Mobile Metaverse Services </a:t>
                      </a:r>
                      <a:endParaRPr lang="en-US" sz="7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FS_Metaverse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10"/>
                        </a:rPr>
                        <a:t>SP-220353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22.856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3985413996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   Stage 1 of Localized Mobile Metaverse Services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Metaverse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11"/>
                        </a:rPr>
                        <a:t>SP-230509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new 22.156, 22.261 ; 22.156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1865966529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Supporting UE Mobility for XR Services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XRMobility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12"/>
                        </a:rPr>
                        <a:t>SP-230233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982468444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   Study on Integrated Sensing and Communication </a:t>
                      </a:r>
                      <a:endParaRPr lang="en-US" sz="7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FS_Sensing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13"/>
                        </a:rPr>
                        <a:t>SP-220717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22.837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4227855393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   Stage 1 of Integrated Sensing and Communication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Sensing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14"/>
                        </a:rPr>
                        <a:t>SP-230750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22.137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1809675101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   Study on (Stage 1 of) UAV Phase 3 </a:t>
                      </a:r>
                      <a:endParaRPr lang="en-US" sz="7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FS_UAV_Ph3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15"/>
                        </a:rPr>
                        <a:t>SP-220954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4040217897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   Stage 1 of Uncrewed Aerial System Phase 3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UAS_Ph3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16"/>
                        </a:rPr>
                        <a:t>SP-230518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3604993159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Study on Network Sharing Aspects </a:t>
                      </a:r>
                      <a:endParaRPr lang="en-US" sz="7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FS_NetShare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17"/>
                        </a:rPr>
                        <a:t>SP-220087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22.851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1800627342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 dirty="0">
                          <a:solidFill>
                            <a:srgbClr val="0000FF"/>
                          </a:solidFill>
                          <a:effectLst/>
                        </a:rPr>
                        <a:t>Indirect Network Sharing </a:t>
                      </a:r>
                      <a:endParaRPr lang="en-US" sz="900" b="0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NetShare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18"/>
                        </a:rPr>
                        <a:t>SP-230511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2264282578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Study on Upper layer traffic steering, switching and split over dual 3GPP access </a:t>
                      </a:r>
                      <a:endParaRPr lang="en-US" sz="7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FS_DualSteer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19"/>
                        </a:rPr>
                        <a:t>SP-220445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22.841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4069094614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 dirty="0">
                          <a:solidFill>
                            <a:srgbClr val="0000FF"/>
                          </a:solidFill>
                          <a:effectLst/>
                        </a:rPr>
                        <a:t>Upper layer traffic steering and switching over dual 3GPP access </a:t>
                      </a:r>
                      <a:endParaRPr lang="en-US" sz="900" b="0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DualSteer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95%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20"/>
                        </a:rPr>
                        <a:t>SP-231412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623312557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 dirty="0">
                          <a:solidFill>
                            <a:srgbClr val="0000FF"/>
                          </a:solidFill>
                          <a:effectLst/>
                        </a:rPr>
                        <a:t>Edge Computing Considering the Operational Needs of Service Hosting Environment </a:t>
                      </a:r>
                      <a:endParaRPr lang="en-US" sz="900" b="0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EdgeOpNeeds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21"/>
                        </a:rPr>
                        <a:t>SP-231037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2249545489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Study on FRMCS Phase 5</a:t>
                      </a:r>
                      <a:endParaRPr lang="en-US" sz="7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FS_FRMCS_Ph5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22"/>
                        </a:rPr>
                        <a:t>SP-220437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22.989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3513447958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FRMCS Phase 5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FRMCS_Ph5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23"/>
                        </a:rPr>
                        <a:t>SP-230512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22.280; 22.179; 22.289; 22.261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2030521457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Study on Supporting of Railway Smart Station Services </a:t>
                      </a:r>
                      <a:endParaRPr lang="en-US" sz="7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FS_RAILSS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24"/>
                        </a:rPr>
                        <a:t>SP-190838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New ; 22.890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3111972398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Study on Network of Service Robots with Ambient Intelligence </a:t>
                      </a:r>
                      <a:endParaRPr lang="en-US" sz="7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FS_SOBOT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25"/>
                        </a:rPr>
                        <a:t>SP-220447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22.916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1423791374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Study on roaming value added services </a:t>
                      </a:r>
                      <a:endParaRPr lang="en-US" sz="700" b="0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FS_RVAS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26"/>
                        </a:rPr>
                        <a:t>SP-220442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22.877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2522496892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Roaming Value-Added Services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RVAS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27"/>
                        </a:rPr>
                        <a:t>SP-230231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3120082806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Study on Interconnect of SNPN </a:t>
                      </a:r>
                      <a:endParaRPr lang="en-US" sz="7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FS_ISN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65%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 dirty="0">
                          <a:solidFill>
                            <a:srgbClr val="0563C1"/>
                          </a:solidFill>
                          <a:effectLst/>
                          <a:hlinkClick r:id="rId28"/>
                        </a:rPr>
                        <a:t>SP-230236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22.848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1503131943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900" b="0" i="0" u="none" strike="noStrike" cap="none" spc="0" baseline="0" dirty="0">
                          <a:solidFill>
                            <a:srgbClr val="0000FF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Interconnect of SNPN </a:t>
                      </a: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ISN</a:t>
                      </a: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u="sng" strike="noStrike" dirty="0">
                          <a:solidFill>
                            <a:srgbClr val="0563C1"/>
                          </a:solidFill>
                          <a:effectLst/>
                          <a:hlinkClick r:id="rId29"/>
                        </a:rPr>
                        <a:t>SP-240194</a:t>
                      </a:r>
                      <a:endParaRPr lang="en-US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1293237305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 dirty="0">
                          <a:solidFill>
                            <a:srgbClr val="0000FF"/>
                          </a:solidFill>
                          <a:effectLst/>
                        </a:rPr>
                        <a:t>Edge Computing for Industrial Scenarios </a:t>
                      </a:r>
                      <a:endParaRPr lang="en-US" sz="900" b="0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EDGINDUS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30"/>
                        </a:rPr>
                        <a:t>SP-230229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22.104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3378432683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PS Data Off for IMS Data Channel Service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IMSDCDataOff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31"/>
                        </a:rPr>
                        <a:t>SP-230227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22.011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4070784673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 dirty="0">
                          <a:solidFill>
                            <a:srgbClr val="0000FF"/>
                          </a:solidFill>
                          <a:effectLst/>
                        </a:rPr>
                        <a:t>Multi-path relay </a:t>
                      </a:r>
                      <a:endParaRPr lang="en-US" sz="900" b="0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MultiRelay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32"/>
                        </a:rPr>
                        <a:t>SP-220943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840602190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UE-to-UE multi-hop relay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UEMHopRelay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33"/>
                        </a:rPr>
                        <a:t>SP-230521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22.261; 22.280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1689738920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Interworking of Non-3GPP Digital Terrestrial Broadcast Networks with 5GS Multicast Broadcast Services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DTT4MBS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34"/>
                        </a:rPr>
                        <a:t>SP-220941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2170641878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MPS for Messaging services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MPS4msg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35"/>
                        </a:rPr>
                        <a:t>SP-220939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22.153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3254230492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Minimization of Service Interruption During Core Network Failure Phase 2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MINT_Ph2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36"/>
                        </a:rPr>
                        <a:t>SP-220992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582391544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Measurement Data Collection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MeasureData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37"/>
                        </a:rPr>
                        <a:t>SP-221263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2526944044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Local traffic routing for multi-access UE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LTR_MA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38"/>
                        </a:rPr>
                        <a:t>SP-231035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3342136011"/>
                  </a:ext>
                </a:extLst>
              </a:tr>
              <a:tr h="12496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none" strike="noStrike">
                          <a:solidFill>
                            <a:srgbClr val="0000FF"/>
                          </a:solidFill>
                          <a:effectLst/>
                        </a:rPr>
                        <a:t>Non-Public Network (NPN) security considerations </a:t>
                      </a:r>
                      <a:endParaRPr lang="en-US" sz="900" b="0" i="0" u="none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>
                          <a:solidFill>
                            <a:srgbClr val="000000"/>
                          </a:solidFill>
                          <a:effectLst/>
                        </a:rPr>
                        <a:t>SecNPN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u="sng" strike="noStrike">
                          <a:solidFill>
                            <a:srgbClr val="0563C1"/>
                          </a:solidFill>
                          <a:effectLst/>
                          <a:hlinkClick r:id="rId39"/>
                        </a:rPr>
                        <a:t>SP-230523</a:t>
                      </a:r>
                      <a:endParaRPr lang="en-US" sz="9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2" marR="572" marT="57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22.261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72" marR="572" marT="572" marB="0" anchor="ctr"/>
                </a:tc>
                <a:extLst>
                  <a:ext uri="{0D108BD9-81ED-4DB2-BD59-A6C34878D82A}">
                    <a16:rowId xmlns:a16="http://schemas.microsoft.com/office/drawing/2014/main" val="3019339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881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D0072777-E1E6-3C1F-E102-15E95E69E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>
            <a:normAutofit/>
          </a:bodyPr>
          <a:lstStyle/>
          <a:p>
            <a:pPr defTabSz="1219169" rtl="0" hangingPunct="0">
              <a:spcBef>
                <a:spcPts val="2250"/>
              </a:spcBef>
              <a:defRPr/>
            </a:pPr>
            <a:r>
              <a:rPr lang="en-GB" altLang="en-US" sz="32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SA2 Release 19 SIDs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47D706D-4B92-197B-A7D9-17DD9ECE81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474397"/>
              </p:ext>
            </p:extLst>
          </p:nvPr>
        </p:nvGraphicFramePr>
        <p:xfrm>
          <a:off x="547487" y="1839329"/>
          <a:ext cx="10529059" cy="4486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20297">
                  <a:extLst>
                    <a:ext uri="{9D8B030D-6E8A-4147-A177-3AD203B41FA5}">
                      <a16:colId xmlns:a16="http://schemas.microsoft.com/office/drawing/2014/main" val="1474709964"/>
                    </a:ext>
                  </a:extLst>
                </a:gridCol>
                <a:gridCol w="1487277">
                  <a:extLst>
                    <a:ext uri="{9D8B030D-6E8A-4147-A177-3AD203B41FA5}">
                      <a16:colId xmlns:a16="http://schemas.microsoft.com/office/drawing/2014/main" val="2693391408"/>
                    </a:ext>
                  </a:extLst>
                </a:gridCol>
                <a:gridCol w="958468">
                  <a:extLst>
                    <a:ext uri="{9D8B030D-6E8A-4147-A177-3AD203B41FA5}">
                      <a16:colId xmlns:a16="http://schemas.microsoft.com/office/drawing/2014/main" val="1117558240"/>
                    </a:ext>
                  </a:extLst>
                </a:gridCol>
                <a:gridCol w="919387">
                  <a:extLst>
                    <a:ext uri="{9D8B030D-6E8A-4147-A177-3AD203B41FA5}">
                      <a16:colId xmlns:a16="http://schemas.microsoft.com/office/drawing/2014/main" val="3786716196"/>
                    </a:ext>
                  </a:extLst>
                </a:gridCol>
                <a:gridCol w="1743630">
                  <a:extLst>
                    <a:ext uri="{9D8B030D-6E8A-4147-A177-3AD203B41FA5}">
                      <a16:colId xmlns:a16="http://schemas.microsoft.com/office/drawing/2014/main" val="3892818655"/>
                    </a:ext>
                  </a:extLst>
                </a:gridCol>
              </a:tblGrid>
              <a:tr h="433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Name</a:t>
                      </a:r>
                      <a:endParaRPr lang="en-US" sz="1200" b="1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Acronym</a:t>
                      </a:r>
                      <a:endParaRPr lang="en-US" sz="1200" b="1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%Complete</a:t>
                      </a:r>
                      <a:endParaRPr lang="en-US" sz="1200" b="1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Hyperlink</a:t>
                      </a:r>
                      <a:endParaRPr lang="en-US" sz="1200" b="1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Impacted TSs and TRs</a:t>
                      </a:r>
                      <a:endParaRPr lang="en-US" sz="12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3564162601"/>
                  </a:ext>
                </a:extLst>
              </a:tr>
              <a:tr h="357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Study on Energy Efficiency and Energy Saving</a:t>
                      </a:r>
                      <a:endParaRPr lang="en-US" sz="1100" b="0" i="1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FS_EnergySys</a:t>
                      </a:r>
                      <a:endParaRPr lang="en-US" sz="11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55%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SP-231391</a:t>
                      </a:r>
                      <a:endParaRPr lang="en-US" sz="11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 23.700-66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3599491676"/>
                  </a:ext>
                </a:extLst>
              </a:tr>
              <a:tr h="357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Study on Core Network Enhanced Support for Artificial Intelligence (AI)/Machine Learning (ML) </a:t>
                      </a:r>
                      <a:endParaRPr lang="en-US" sz="1100" b="0" i="1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FS_AIML_CN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25%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SP-231800</a:t>
                      </a:r>
                      <a:endParaRPr lang="en-US" sz="11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 23.700-84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594290013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Study on Architecture support of Ambient power-enabled Internet of Things </a:t>
                      </a:r>
                      <a:endParaRPr lang="en-US" sz="1100" b="0" i="1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FS_AmbientIoT</a:t>
                      </a:r>
                      <a:endParaRPr lang="en-US" sz="11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25%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SP-231803</a:t>
                      </a:r>
                      <a:endParaRPr lang="en-US" sz="11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 23.700-13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1183655327"/>
                  </a:ext>
                </a:extLst>
              </a:tr>
              <a:tr h="35720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Study on Integration of satellite components in the 5G architecture Phase 3</a:t>
                      </a:r>
                      <a:endParaRPr lang="en-US" sz="1100" b="0" i="1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FS_5GSAT_Ph3_ARCH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55%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SP-231199</a:t>
                      </a:r>
                      <a:endParaRPr lang="en-US" sz="11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 23.700-29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3061096161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Extended Reality and Media service (XRM) Phase 2 </a:t>
                      </a:r>
                      <a:endParaRPr lang="en-US" sz="11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FS_XRM_Ph2</a:t>
                      </a:r>
                      <a:endParaRPr lang="en-US" sz="11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45%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SP-231671</a:t>
                      </a:r>
                      <a:endParaRPr lang="en-US" sz="11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 23.700-70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297443295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Study on (Stage 2 of) Phase 3 for UAS, UAV and UAM </a:t>
                      </a:r>
                      <a:endParaRPr lang="en-US" sz="1100" b="0" i="1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FS_UAS_Ph3</a:t>
                      </a:r>
                      <a:endParaRPr lang="en-US" sz="11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50%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SP-231801</a:t>
                      </a:r>
                      <a:endParaRPr lang="en-US" sz="11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 23.700-59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412969242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Multi-Access (DualSteer and ATSSS_Ph4) </a:t>
                      </a:r>
                      <a:endParaRPr lang="en-US" sz="11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FS_MASSS</a:t>
                      </a:r>
                      <a:endParaRPr lang="en-US" sz="11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30%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 dirty="0">
                          <a:solidFill>
                            <a:schemeClr val="tx1"/>
                          </a:solidFill>
                          <a:effectLst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SP-231802</a:t>
                      </a:r>
                      <a:endParaRPr lang="en-US" sz="1100" b="0" i="0" u="sng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 23.700-54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679672885"/>
                  </a:ext>
                </a:extLst>
              </a:tr>
              <a:tr h="29514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Study on Enhancement of support for Edge Computing in 5G Core network - Phase 3 </a:t>
                      </a:r>
                      <a:endParaRPr lang="en-US" sz="1100" b="0" i="1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FS_eEDGE_5GC_Ph3</a:t>
                      </a:r>
                      <a:endParaRPr lang="en-US" sz="11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50%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 dirty="0">
                          <a:solidFill>
                            <a:schemeClr val="tx1"/>
                          </a:solidFill>
                          <a:effectLst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SP-231796</a:t>
                      </a:r>
                      <a:endParaRPr lang="en-US" sz="1100" b="0" i="0" u="sng" strike="noStrike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 23.700-49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1258738269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System aspects of 5G NR Femto </a:t>
                      </a:r>
                      <a:endParaRPr lang="en-US" sz="11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FS_5G_Femto</a:t>
                      </a:r>
                      <a:endParaRPr lang="en-US" sz="11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40%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SP-231797</a:t>
                      </a:r>
                      <a:endParaRPr lang="en-US" sz="11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 23.700-45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3613484953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Proximity-based Services in 5GS Phase 3 </a:t>
                      </a:r>
                      <a:endParaRPr lang="en-US" sz="11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FS_5G_ProSe_Ph3</a:t>
                      </a:r>
                      <a:endParaRPr lang="en-US" sz="11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45%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SP-231798</a:t>
                      </a:r>
                      <a:endParaRPr lang="en-US" sz="11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 23.700-03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1256501356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Vehicle Mounted Relays Phase 2 </a:t>
                      </a:r>
                      <a:endParaRPr lang="en-US" sz="11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FS_VMR_Ph2</a:t>
                      </a:r>
                      <a:endParaRPr lang="en-US" sz="11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40%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SP-231799</a:t>
                      </a:r>
                      <a:endParaRPr lang="en-US" sz="11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 23.700-06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1225204638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User Identities and Authentication Architecture </a:t>
                      </a:r>
                      <a:endParaRPr lang="en-US" sz="11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FS_UIA_ARC</a:t>
                      </a:r>
                      <a:endParaRPr lang="en-US" sz="11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35%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SP-231804</a:t>
                      </a:r>
                      <a:endParaRPr lang="en-US" sz="11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 23.700-32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310764981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UPF enhancement for Exposure And SBA Phase 2 </a:t>
                      </a:r>
                      <a:endParaRPr lang="en-US" sz="11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FS_UPEAS_Ph2</a:t>
                      </a:r>
                      <a:endParaRPr lang="en-US" sz="11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45%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SP-231795</a:t>
                      </a:r>
                      <a:endParaRPr lang="en-US" sz="11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 23.700-54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266704178"/>
                  </a:ext>
                </a:extLst>
              </a:tr>
              <a:tr h="27181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Study on system architecture for next generation real time communication services phase 2 </a:t>
                      </a:r>
                      <a:endParaRPr lang="en-US" sz="1100" b="0" i="1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FS_NG_RTC_Ph2</a:t>
                      </a:r>
                      <a:endParaRPr lang="en-US" sz="11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45%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SP-231196</a:t>
                      </a:r>
                      <a:endParaRPr lang="en-US" sz="11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 23.700-77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2263145413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MPS for IMS Messaging and SMS services </a:t>
                      </a:r>
                      <a:endParaRPr lang="en-US" sz="11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FS_MPS4msg</a:t>
                      </a:r>
                      <a:endParaRPr lang="en-US" sz="11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70%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SP-231197</a:t>
                      </a:r>
                      <a:endParaRPr lang="en-US" sz="11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 23.700-75</a:t>
                      </a:r>
                      <a:endParaRPr lang="en-US" sz="11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1801443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946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33FF2-DB47-9C22-18C1-8DEE9900C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0DABE70D-1C96-8E27-C8A0-BFB4166DC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>
            <a:normAutofit/>
          </a:bodyPr>
          <a:lstStyle/>
          <a:p>
            <a:pPr defTabSz="1219169" rtl="0" hangingPunct="0">
              <a:spcBef>
                <a:spcPts val="2250"/>
              </a:spcBef>
              <a:defRPr/>
            </a:pPr>
            <a:r>
              <a:rPr lang="en-GB" altLang="en-US" sz="32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SA2 Release 19 normative TEI19 </a:t>
            </a:r>
            <a:r>
              <a:rPr lang="en-GB" altLang="en-US" sz="3200" b="1" dirty="0" err="1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miniWIDs</a:t>
            </a:r>
            <a:endParaRPr lang="en-GB" altLang="en-US" sz="3200" b="1" dirty="0">
              <a:solidFill>
                <a:srgbClr val="000000"/>
              </a:solidFill>
              <a:latin typeface="Montserrat" panose="00000500000000000000" pitchFamily="50" charset="0"/>
              <a:ea typeface="ＭＳ Ｐゴシック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13B9F99-36E5-E5E3-65CE-0440AF2A5D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937691"/>
              </p:ext>
            </p:extLst>
          </p:nvPr>
        </p:nvGraphicFramePr>
        <p:xfrm>
          <a:off x="773010" y="2017956"/>
          <a:ext cx="8785429" cy="4050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20297">
                  <a:extLst>
                    <a:ext uri="{9D8B030D-6E8A-4147-A177-3AD203B41FA5}">
                      <a16:colId xmlns:a16="http://schemas.microsoft.com/office/drawing/2014/main" val="1474709964"/>
                    </a:ext>
                  </a:extLst>
                </a:gridCol>
                <a:gridCol w="1487277">
                  <a:extLst>
                    <a:ext uri="{9D8B030D-6E8A-4147-A177-3AD203B41FA5}">
                      <a16:colId xmlns:a16="http://schemas.microsoft.com/office/drawing/2014/main" val="2693391408"/>
                    </a:ext>
                  </a:extLst>
                </a:gridCol>
                <a:gridCol w="958468">
                  <a:extLst>
                    <a:ext uri="{9D8B030D-6E8A-4147-A177-3AD203B41FA5}">
                      <a16:colId xmlns:a16="http://schemas.microsoft.com/office/drawing/2014/main" val="1117558240"/>
                    </a:ext>
                  </a:extLst>
                </a:gridCol>
                <a:gridCol w="919387">
                  <a:extLst>
                    <a:ext uri="{9D8B030D-6E8A-4147-A177-3AD203B41FA5}">
                      <a16:colId xmlns:a16="http://schemas.microsoft.com/office/drawing/2014/main" val="3786716196"/>
                    </a:ext>
                  </a:extLst>
                </a:gridCol>
              </a:tblGrid>
              <a:tr h="43312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Name</a:t>
                      </a:r>
                      <a:endParaRPr lang="en-US" sz="1200" b="1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Acronym</a:t>
                      </a:r>
                      <a:endParaRPr lang="en-US" sz="1200" b="1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%Complete</a:t>
                      </a:r>
                      <a:endParaRPr lang="en-US" sz="1200" b="1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Hyperlink</a:t>
                      </a:r>
                      <a:endParaRPr lang="en-US" sz="1200" b="1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385" marR="3014" marT="8682" marB="65110" anchor="ctr"/>
                </a:tc>
                <a:extLst>
                  <a:ext uri="{0D108BD9-81ED-4DB2-BD59-A6C34878D82A}">
                    <a16:rowId xmlns:a16="http://schemas.microsoft.com/office/drawing/2014/main" val="3564162601"/>
                  </a:ext>
                </a:extLst>
              </a:tr>
              <a:tr h="304274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 (Stage 2 of) Indirect Network Sharing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TEI19_NetShare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SP-240117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99491676"/>
                  </a:ext>
                </a:extLst>
              </a:tr>
              <a:tr h="287079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Architecture support of roaming value-added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TEI19_RVAS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SP-240119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94290013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ProSe support in NPN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TEI19_ProSe_NPN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SP-240122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83655327"/>
                  </a:ext>
                </a:extLst>
              </a:tr>
              <a:tr h="269049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5GS enhancement on On-demand broadcast of GNSS assistance data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TEI19_OBGAD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SP-240116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61096161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Minimize the Number of Policy Associations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TEI19_MINPA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SP-240118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7443295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Spending Limits for UE Policies in Roaming scenario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TEI19_SLUPiR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SP-240120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2969242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Enhancing Parameter Provisioning with static UE IP address and UP security policy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TEI19_IP_SP_EXP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SP-240121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79672885"/>
                  </a:ext>
                </a:extLst>
              </a:tr>
              <a:tr h="295149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Multiple Location Procedure for Emergency LCS Routing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TEI19_MLR4RTR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SP-240123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58738269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Roaming traffic offloading via session breakout in HPLMN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TEI19_HSBO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SP-240124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13484953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Deferred 5GC-MT-LR Procedure for Periodic Location Events based NRPPa Periodic Measurement Reports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TEI19_DLPMR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SP-240125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56501356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5GS enhancement on QoS monitoring enhancement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TEI19_QME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SP-240126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25204638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Subscription control for reference time distribution in EPS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TEI19_TIME_SUB_EPS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SP-240127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0764981"/>
                  </a:ext>
                </a:extLst>
              </a:tr>
              <a:tr h="230682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Providing per-subscriber VLAN instructions from UDM and DN-AAA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TEI19_VLANSUB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SP-240128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6704178"/>
                  </a:ext>
                </a:extLst>
              </a:tr>
              <a:tr h="271810"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NF discovery and selection by target PLMN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1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TEI19_TPlmnNfSel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SP-240129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63145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425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D0072777-E1E6-3C1F-E102-15E95E69E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182" y="440103"/>
            <a:ext cx="9112251" cy="134665"/>
          </a:xfrm>
        </p:spPr>
        <p:txBody>
          <a:bodyPr>
            <a:normAutofit fontScale="90000"/>
          </a:bodyPr>
          <a:lstStyle/>
          <a:p>
            <a:pPr defTabSz="1219169" rtl="0" hangingPunct="0">
              <a:spcBef>
                <a:spcPts val="2250"/>
              </a:spcBef>
              <a:defRPr/>
            </a:pPr>
            <a:r>
              <a:rPr lang="en-GB" altLang="en-US" sz="32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SA3 Release 19 SIDs/WIDs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732E669-2D49-A43F-D341-DCA45D4EB4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859957"/>
              </p:ext>
            </p:extLst>
          </p:nvPr>
        </p:nvGraphicFramePr>
        <p:xfrm>
          <a:off x="375803" y="691172"/>
          <a:ext cx="11165232" cy="5780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84917">
                  <a:extLst>
                    <a:ext uri="{9D8B030D-6E8A-4147-A177-3AD203B41FA5}">
                      <a16:colId xmlns:a16="http://schemas.microsoft.com/office/drawing/2014/main" val="227577927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379978907"/>
                    </a:ext>
                  </a:extLst>
                </a:gridCol>
                <a:gridCol w="435429">
                  <a:extLst>
                    <a:ext uri="{9D8B030D-6E8A-4147-A177-3AD203B41FA5}">
                      <a16:colId xmlns:a16="http://schemas.microsoft.com/office/drawing/2014/main" val="2306150510"/>
                    </a:ext>
                  </a:extLst>
                </a:gridCol>
                <a:gridCol w="696685">
                  <a:extLst>
                    <a:ext uri="{9D8B030D-6E8A-4147-A177-3AD203B41FA5}">
                      <a16:colId xmlns:a16="http://schemas.microsoft.com/office/drawing/2014/main" val="3345951185"/>
                    </a:ext>
                  </a:extLst>
                </a:gridCol>
                <a:gridCol w="3276601">
                  <a:extLst>
                    <a:ext uri="{9D8B030D-6E8A-4147-A177-3AD203B41FA5}">
                      <a16:colId xmlns:a16="http://schemas.microsoft.com/office/drawing/2014/main" val="4125621142"/>
                    </a:ext>
                  </a:extLst>
                </a:gridCol>
              </a:tblGrid>
              <a:tr h="25681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cap="none" spc="0" dirty="0">
                          <a:solidFill>
                            <a:schemeClr val="bg1"/>
                          </a:solidFill>
                          <a:effectLst/>
                        </a:rPr>
                        <a:t>Name</a:t>
                      </a:r>
                      <a:endParaRPr lang="en-US" sz="8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Acronym</a:t>
                      </a:r>
                      <a:endParaRPr lang="en-US" sz="800" b="1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cap="none" spc="0" dirty="0">
                          <a:solidFill>
                            <a:schemeClr val="bg1"/>
                          </a:solidFill>
                          <a:effectLst/>
                        </a:rPr>
                        <a:t>%Complete</a:t>
                      </a:r>
                      <a:endParaRPr lang="en-US" sz="8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Hyperlink</a:t>
                      </a:r>
                      <a:endParaRPr lang="en-US" sz="800" b="1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u="none" strike="noStrike" cap="none" spc="0" dirty="0">
                          <a:solidFill>
                            <a:schemeClr val="bg1"/>
                          </a:solidFill>
                          <a:effectLst/>
                        </a:rPr>
                        <a:t>Impacted TSs and TRs</a:t>
                      </a:r>
                      <a:endParaRPr lang="en-US" sz="8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extLst>
                  <a:ext uri="{0D108BD9-81ED-4DB2-BD59-A6C34878D82A}">
                    <a16:rowId xmlns:a16="http://schemas.microsoft.com/office/drawing/2014/main" val="1925300931"/>
                  </a:ext>
                </a:extLst>
              </a:tr>
              <a:tr h="229125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Study on security aspects of energy saving in 5G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FS_Energy_Sec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3"/>
                        </a:rPr>
                        <a:t>SP-240512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33.766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09442814"/>
                  </a:ext>
                </a:extLst>
              </a:tr>
              <a:tr h="193760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Study on security aspects of Core Network Enhanced Support for AIML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FS_AIML_CN_SEC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4"/>
                        </a:rPr>
                        <a:t>SP-240509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33.784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74672145"/>
                  </a:ext>
                </a:extLst>
              </a:tr>
              <a:tr h="227059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Study on Security Aspect of Ambient IoT Services in 5G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FS_Ambient_IoT_Sec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5"/>
                        </a:rPr>
                        <a:t>SP-240506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33.713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21419332"/>
                  </a:ext>
                </a:extLst>
              </a:tr>
              <a:tr h="123852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Study on Security Aspects of 5G Satellite Access Phase 3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FS_5GSAT_Ph3_SEC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6"/>
                        </a:rPr>
                        <a:t>SP-240232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33.700-29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0792744"/>
                  </a:ext>
                </a:extLst>
              </a:tr>
              <a:tr h="216301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Study on security aspects of 5G Mobile Metaverse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FS_Metaverse_Sec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7"/>
                        </a:rPr>
                        <a:t>SP-240508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33.721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98766433"/>
                  </a:ext>
                </a:extLst>
              </a:tr>
              <a:tr h="216301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Study on security for PLMN hosting a NPN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PLMNNPN_SEC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25%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8"/>
                        </a:rPr>
                        <a:t>SP-231786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33.757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54429657"/>
                  </a:ext>
                </a:extLst>
              </a:tr>
              <a:tr h="216301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UAS security enhancements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FS_UAS_Ph3_Sec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9"/>
                        </a:rPr>
                        <a:t>SP-240504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33.759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28777939"/>
                  </a:ext>
                </a:extLst>
              </a:tr>
              <a:tr h="216301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Study on security aspects for Multi-Access (DualSteer + ATSSS Ph-4)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FS_MASSS_Sec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10"/>
                        </a:rPr>
                        <a:t>SP-240511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33.754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35682919"/>
                  </a:ext>
                </a:extLst>
              </a:tr>
              <a:tr h="265622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Study on Security Aspects of Enhancement of Support for Edge Computing in 5GC phase 3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FS_EDGE_Ph3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11"/>
                        </a:rPr>
                        <a:t>SP-240510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33.749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0117103"/>
                  </a:ext>
                </a:extLst>
              </a:tr>
              <a:tr h="216301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Study on security aspects of 5G NR Femto Document for: Approval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FS_5G_Femto_Sec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12"/>
                        </a:rPr>
                        <a:t>SP-240505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33.745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33114949"/>
                  </a:ext>
                </a:extLst>
              </a:tr>
              <a:tr h="216301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Study on Security Aspects of Enhancement for Proximity Based Services in 5GS Phase 3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FS_5G_ProSe_Ph3_SEC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13"/>
                        </a:rPr>
                        <a:t>SP-240513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33.743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21815997"/>
                  </a:ext>
                </a:extLst>
              </a:tr>
              <a:tr h="226617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Study on security aspects of User Identities and Authentication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FS_UIA_Sec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14"/>
                        </a:rPr>
                        <a:t>SP-240507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33.700-32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26310325"/>
                  </a:ext>
                </a:extLst>
              </a:tr>
              <a:tr h="216301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Security aspects for MSGin5G Service Phase 3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5GMARCH_SEC_Ph3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15"/>
                        </a:rPr>
                        <a:t>SP-240516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33.501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03452309"/>
                  </a:ext>
                </a:extLst>
              </a:tr>
              <a:tr h="1619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Security Assurance Specification for maintenance of 5G features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SCAS_5G_Maint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16"/>
                        </a:rPr>
                        <a:t>SP-240515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37726"/>
                  </a:ext>
                </a:extLst>
              </a:tr>
              <a:tr h="233917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5G Security Assurance Specification (SCAS) for the Unified Data Repository (UDR)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SCAS_5G_UDR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17"/>
                        </a:rPr>
                        <a:t>SP-230864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33.926 ; 33.530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25006438"/>
                  </a:ext>
                </a:extLst>
              </a:tr>
              <a:tr h="212651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5G Security Assurance Specification (SCAS) for the Short Message Service Function (SMSF)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SCAS_5G_SMSF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18"/>
                        </a:rPr>
                        <a:t>SP-231158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33.529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11232571"/>
                  </a:ext>
                </a:extLst>
              </a:tr>
              <a:tr h="191386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Addition of 256-bit security Algorithms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256_Algo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19"/>
                        </a:rPr>
                        <a:t>SP-240476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35.248; 35.247; 35.246; 35.245; 35.244; 35.243; 35.242; 35.241; 35.240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08189333"/>
                  </a:ext>
                </a:extLst>
              </a:tr>
              <a:tr h="173896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Addition of Milenage-256 algorithm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Milenage_256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20"/>
                        </a:rPr>
                        <a:t>SP-231792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35.237; 35.236; 35.235; 35.234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96918031"/>
                  </a:ext>
                </a:extLst>
              </a:tr>
              <a:tr h="173896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Study on enabling a cryptographic algorithm transition to 256-bits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FS_CAT256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21"/>
                        </a:rPr>
                        <a:t>SP-231788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33.700-41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43904859"/>
                  </a:ext>
                </a:extLst>
              </a:tr>
              <a:tr h="173896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Study on enablers for Zero Trust Security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FS_eZTS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22"/>
                        </a:rPr>
                        <a:t>SP-231784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33.794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04894345"/>
                  </a:ext>
                </a:extLst>
              </a:tr>
              <a:tr h="173896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Mission critical security enhancements for release 19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MCXSec4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23"/>
                        </a:rPr>
                        <a:t>SP-231783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33.18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51266343"/>
                  </a:ext>
                </a:extLst>
              </a:tr>
              <a:tr h="173896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Study on the security support for the Next Generation Real Time Communication services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FS_NG_RTC_SEC_Ph2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17%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24"/>
                        </a:rPr>
                        <a:t>SP-240233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33.79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7341552"/>
                  </a:ext>
                </a:extLst>
              </a:tr>
              <a:tr h="173896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Study of ACME for Automated Certificate Management in SBA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FS_ACME_SBA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15%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25"/>
                        </a:rPr>
                        <a:t>SP-231787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33.776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48411419"/>
                  </a:ext>
                </a:extLst>
              </a:tr>
              <a:tr h="173896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3GPP profiles for cryptographic algorithms and security protocols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CryptoSP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26"/>
                        </a:rPr>
                        <a:t>SP-231793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33.127; 33.203; 33.210; 33.222; 33.246; 33.259; 33.303; 33.310; 33.401; 33.402; 33.434; 33.501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08698146"/>
                  </a:ext>
                </a:extLst>
              </a:tr>
              <a:tr h="173896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Study on mitigations against bidding down attacks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FS_MiBiDA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27"/>
                        </a:rPr>
                        <a:t>SP-231789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33.701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154455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Security for mobility over non-3GPP access to avoid full primary authentication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/>
                        <a:t>FS_Non3GPPMob_Sec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50"/>
                        <a:t>25%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>
                          <a:hlinkClick r:id="rId28"/>
                        </a:rPr>
                        <a:t>SP-231791</a:t>
                      </a:r>
                      <a:endParaRPr lang="en-GB" sz="105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50" dirty="0"/>
                        <a:t>33.702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147091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13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D0072777-E1E6-3C1F-E102-15E95E69E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>
            <a:normAutofit/>
          </a:bodyPr>
          <a:lstStyle/>
          <a:p>
            <a:pPr defTabSz="1219169" rtl="0" hangingPunct="0">
              <a:spcBef>
                <a:spcPts val="2250"/>
              </a:spcBef>
              <a:defRPr/>
            </a:pPr>
            <a:r>
              <a:rPr lang="en-GB" altLang="en-US" sz="32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SA4 Release 19 SIDs/WIDs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FD8128A-3BCE-5C97-23C3-97F2FB667D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584368"/>
              </p:ext>
            </p:extLst>
          </p:nvPr>
        </p:nvGraphicFramePr>
        <p:xfrm>
          <a:off x="587833" y="1885254"/>
          <a:ext cx="10699640" cy="426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1922">
                  <a:extLst>
                    <a:ext uri="{9D8B030D-6E8A-4147-A177-3AD203B41FA5}">
                      <a16:colId xmlns:a16="http://schemas.microsoft.com/office/drawing/2014/main" val="2823530849"/>
                    </a:ext>
                  </a:extLst>
                </a:gridCol>
                <a:gridCol w="2058100">
                  <a:extLst>
                    <a:ext uri="{9D8B030D-6E8A-4147-A177-3AD203B41FA5}">
                      <a16:colId xmlns:a16="http://schemas.microsoft.com/office/drawing/2014/main" val="104877697"/>
                    </a:ext>
                  </a:extLst>
                </a:gridCol>
                <a:gridCol w="935665">
                  <a:extLst>
                    <a:ext uri="{9D8B030D-6E8A-4147-A177-3AD203B41FA5}">
                      <a16:colId xmlns:a16="http://schemas.microsoft.com/office/drawing/2014/main" val="3504689246"/>
                    </a:ext>
                  </a:extLst>
                </a:gridCol>
                <a:gridCol w="1244009">
                  <a:extLst>
                    <a:ext uri="{9D8B030D-6E8A-4147-A177-3AD203B41FA5}">
                      <a16:colId xmlns:a16="http://schemas.microsoft.com/office/drawing/2014/main" val="1505248048"/>
                    </a:ext>
                  </a:extLst>
                </a:gridCol>
                <a:gridCol w="1679944">
                  <a:extLst>
                    <a:ext uri="{9D8B030D-6E8A-4147-A177-3AD203B41FA5}">
                      <a16:colId xmlns:a16="http://schemas.microsoft.com/office/drawing/2014/main" val="669782886"/>
                    </a:ext>
                  </a:extLst>
                </a:gridCol>
              </a:tblGrid>
              <a:tr h="2568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Name</a:t>
                      </a:r>
                      <a:endParaRPr lang="en-US" sz="1400" b="0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Acronym</a:t>
                      </a:r>
                      <a:endParaRPr lang="en-US" sz="1400" b="0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%Complete</a:t>
                      </a:r>
                      <a:endParaRPr lang="en-US" sz="1400" b="0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Hyperlink</a:t>
                      </a:r>
                      <a:endParaRPr lang="en-US" sz="1400" b="0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 cap="none" spc="0" dirty="0">
                          <a:solidFill>
                            <a:schemeClr val="bg1"/>
                          </a:solidFill>
                          <a:effectLst/>
                        </a:rPr>
                        <a:t>Impacted TSs and TRs</a:t>
                      </a:r>
                      <a:endParaRPr lang="en-US" sz="1400" b="0" i="0" u="none" strike="noStrike" cap="none" spc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extLst>
                  <a:ext uri="{0D108BD9-81ED-4DB2-BD59-A6C34878D82A}">
                    <a16:rowId xmlns:a16="http://schemas.microsoft.com/office/drawing/2014/main" val="1918325113"/>
                  </a:ext>
                </a:extLst>
              </a:tr>
              <a:tr h="35133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dirty="0"/>
                        <a:t>Study on Media </a:t>
                      </a:r>
                      <a:r>
                        <a:rPr lang="en-GB" sz="1400" dirty="0" err="1"/>
                        <a:t>enerGy</a:t>
                      </a:r>
                      <a:r>
                        <a:rPr lang="en-GB" sz="1400" dirty="0"/>
                        <a:t> consumption </a:t>
                      </a:r>
                      <a:r>
                        <a:rPr lang="en-GB" sz="1400" dirty="0" err="1"/>
                        <a:t>exposuRE</a:t>
                      </a:r>
                      <a:r>
                        <a:rPr lang="en-GB" sz="1400" dirty="0"/>
                        <a:t> and </a:t>
                      </a:r>
                      <a:r>
                        <a:rPr lang="en-GB" sz="1400" dirty="0" err="1"/>
                        <a:t>EvaluatioN</a:t>
                      </a:r>
                      <a:r>
                        <a:rPr lang="en-GB" sz="1400" dirty="0"/>
                        <a:t> framework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FS_MediaEnergyGREEN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>
                          <a:hlinkClick r:id="rId2"/>
                        </a:rPr>
                        <a:t>SP-240481</a:t>
                      </a:r>
                      <a:endParaRPr lang="en-GB" sz="14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dirty="0"/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84988206"/>
                  </a:ext>
                </a:extLst>
              </a:tr>
              <a:tr h="35133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Video Operating Points - Harmonization and Stereo MV-HEVC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VOPS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>
                          <a:hlinkClick r:id="rId3"/>
                        </a:rPr>
                        <a:t>SP-240060</a:t>
                      </a:r>
                      <a:endParaRPr lang="en-GB" sz="14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02921313"/>
                  </a:ext>
                </a:extLst>
              </a:tr>
              <a:tr h="35133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dirty="0"/>
                        <a:t>Split rendering over IMS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SR_IMS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>
                          <a:hlinkClick r:id="rId4"/>
                        </a:rPr>
                        <a:t>SP-240492</a:t>
                      </a:r>
                      <a:endParaRPr lang="en-GB" sz="14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26.264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57646127"/>
                  </a:ext>
                </a:extLst>
              </a:tr>
              <a:tr h="35133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Study on Media Messaging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FS_MeMe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>
                          <a:hlinkClick r:id="rId5"/>
                        </a:rPr>
                        <a:t>SP-240477</a:t>
                      </a:r>
                      <a:endParaRPr lang="en-GB" sz="14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dirty="0"/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672701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Study on Advanced Media Delivery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FS_AMD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>
                          <a:hlinkClick r:id="rId6"/>
                        </a:rPr>
                        <a:t>SP-240478</a:t>
                      </a:r>
                      <a:endParaRPr lang="en-GB" sz="14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26.802; 26.804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5182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Study of 5G Real-time Transport Protocol Configurations,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FS_5G_RTP_Ph2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>
                          <a:hlinkClick r:id="rId7"/>
                        </a:rPr>
                        <a:t>SP-240482</a:t>
                      </a:r>
                      <a:endParaRPr lang="en-GB" sz="14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dirty="0"/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06023167"/>
                  </a:ext>
                </a:extLst>
              </a:tr>
              <a:tr h="35133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Study on Beyond 2D Video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FS_Beyond2D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>
                          <a:hlinkClick r:id="rId8"/>
                        </a:rPr>
                        <a:t>SP-240479</a:t>
                      </a:r>
                      <a:endParaRPr lang="en-GB" sz="14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24892974"/>
                  </a:ext>
                </a:extLst>
              </a:tr>
              <a:tr h="35133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Study on Audio Codec APIs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FS_ACAPI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dirty="0"/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07965807"/>
                  </a:ext>
                </a:extLst>
              </a:tr>
              <a:tr h="35133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FS_DaCED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/>
                        <a:t>70%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>
                          <a:hlinkClick r:id="rId9"/>
                        </a:rPr>
                        <a:t>SP-221330</a:t>
                      </a:r>
                      <a:endParaRPr lang="en-GB" sz="14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dirty="0"/>
                        <a:t>26.933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41521591"/>
                  </a:ext>
                </a:extLst>
              </a:tr>
              <a:tr h="35133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/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>
                          <a:hlinkClick r:id="rId10"/>
                        </a:rPr>
                        <a:t>SP-220328</a:t>
                      </a:r>
                      <a:endParaRPr lang="en-GB" sz="14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dirty="0"/>
                        <a:t>26.927; 26.847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86246341"/>
                  </a:ext>
                </a:extLst>
              </a:tr>
              <a:tr h="217850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Study on Film Grain Synthesis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FS_FGS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>
                          <a:hlinkClick r:id="rId11"/>
                        </a:rPr>
                        <a:t>SP-230539</a:t>
                      </a:r>
                      <a:endParaRPr lang="en-GB" sz="14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dirty="0"/>
                        <a:t>26.955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89674238"/>
                  </a:ext>
                </a:extLst>
              </a:tr>
              <a:tr h="351337"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Study of Avatars in Real-Time Communication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/>
                        <a:t>FS_AVATAR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>
                          <a:hlinkClick r:id="rId12"/>
                        </a:rPr>
                        <a:t>SP-230544</a:t>
                      </a:r>
                      <a:endParaRPr lang="en-GB" sz="14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dirty="0"/>
                        <a:t>26.813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08864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635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D0072777-E1E6-3C1F-E102-15E95E69E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71501"/>
            <a:ext cx="11010901" cy="952500"/>
          </a:xfrm>
        </p:spPr>
        <p:txBody>
          <a:bodyPr>
            <a:normAutofit/>
          </a:bodyPr>
          <a:lstStyle/>
          <a:p>
            <a:pPr defTabSz="1219169" rtl="0" hangingPunct="0">
              <a:spcBef>
                <a:spcPts val="2250"/>
              </a:spcBef>
              <a:defRPr/>
            </a:pPr>
            <a:r>
              <a:rPr lang="en-GB" altLang="en-US" sz="32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SA5 Release 19 SIDs/WIDs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850F585-8490-2F6D-932D-DBD3FFC1A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017127"/>
              </p:ext>
            </p:extLst>
          </p:nvPr>
        </p:nvGraphicFramePr>
        <p:xfrm>
          <a:off x="397957" y="1861470"/>
          <a:ext cx="11010902" cy="4360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65256">
                  <a:extLst>
                    <a:ext uri="{9D8B030D-6E8A-4147-A177-3AD203B41FA5}">
                      <a16:colId xmlns:a16="http://schemas.microsoft.com/office/drawing/2014/main" val="1863914367"/>
                    </a:ext>
                  </a:extLst>
                </a:gridCol>
                <a:gridCol w="1599345">
                  <a:extLst>
                    <a:ext uri="{9D8B030D-6E8A-4147-A177-3AD203B41FA5}">
                      <a16:colId xmlns:a16="http://schemas.microsoft.com/office/drawing/2014/main" val="4193447877"/>
                    </a:ext>
                  </a:extLst>
                </a:gridCol>
                <a:gridCol w="946205">
                  <a:extLst>
                    <a:ext uri="{9D8B030D-6E8A-4147-A177-3AD203B41FA5}">
                      <a16:colId xmlns:a16="http://schemas.microsoft.com/office/drawing/2014/main" val="4100741566"/>
                    </a:ext>
                  </a:extLst>
                </a:gridCol>
                <a:gridCol w="1367624">
                  <a:extLst>
                    <a:ext uri="{9D8B030D-6E8A-4147-A177-3AD203B41FA5}">
                      <a16:colId xmlns:a16="http://schemas.microsoft.com/office/drawing/2014/main" val="3398889486"/>
                    </a:ext>
                  </a:extLst>
                </a:gridCol>
                <a:gridCol w="2732472">
                  <a:extLst>
                    <a:ext uri="{9D8B030D-6E8A-4147-A177-3AD203B41FA5}">
                      <a16:colId xmlns:a16="http://schemas.microsoft.com/office/drawing/2014/main" val="2242924805"/>
                    </a:ext>
                  </a:extLst>
                </a:gridCol>
              </a:tblGrid>
              <a:tr h="23825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Name</a:t>
                      </a:r>
                      <a:endParaRPr lang="en-US" sz="1200" b="1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Acronym</a:t>
                      </a:r>
                      <a:endParaRPr lang="en-US" sz="1200" b="1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%Complete</a:t>
                      </a:r>
                      <a:endParaRPr lang="en-US" sz="1200" b="1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Hyperlink</a:t>
                      </a:r>
                      <a:endParaRPr lang="en-US" sz="1200" b="1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cap="none" spc="0" dirty="0">
                          <a:solidFill>
                            <a:schemeClr val="bg1"/>
                          </a:solidFill>
                          <a:effectLst/>
                        </a:rPr>
                        <a:t>Impacted TSs and TRs</a:t>
                      </a:r>
                      <a:endParaRPr lang="en-US" sz="12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b"/>
                </a:tc>
                <a:extLst>
                  <a:ext uri="{0D108BD9-81ED-4DB2-BD59-A6C34878D82A}">
                    <a16:rowId xmlns:a16="http://schemas.microsoft.com/office/drawing/2014/main" val="3350521729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 Study on energy efficiency and energy saving aspects of 5G networks and services </a:t>
                      </a:r>
                      <a:endParaRPr lang="en-US" sz="1000" b="0" i="1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FS_Energy_OAM_Ph3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10%</a:t>
                      </a:r>
                      <a:endParaRPr lang="en-US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SP-231723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28.866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2742509856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AI/ML management - phase 2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FS_AIML_MGT_Ph2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SP-231780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2665623962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Study on intent driven management services for mobile network phase 3 </a:t>
                      </a:r>
                      <a:endParaRPr lang="en-US" sz="1000" b="0" i="1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FS_IDMS_MN_Ph3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SP-231737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619805883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closed control loop management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FS_CCLM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SP-231735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3885716358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Cloud Aspects of Management and Orchestration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FS_Cloud_OAM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SP-231781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2647920210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Service Based Management Architecture enhancement phase 3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FS_SBMA_Ph3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SP-231725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2379428447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data management regarding subscriptions and reporting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FS_Data_SREP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SP-231732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2428205028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Management Aspects of NTN Phase 2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FS_NTN_OAM_Ph2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SP-231733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2634250463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management of IAB nodes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n-NO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FS_NR_mobile_IAB_OAM</a:t>
                      </a:r>
                      <a:endParaRPr lang="nn-NO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SP-231729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3540417055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Management of Network Sharing Phase3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FS_NetShare_OAM_Ph3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SP-231731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3092192233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Enablers for Security Monitoring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FS_SECM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SP-231736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28.87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2625166682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management aspects of RedCap feature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FS_NR_RedCap_OAM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SP-231734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3918881088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management aspects of Network Digital Twin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FS_NDT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SP-231428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28.915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1292539710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Management Data Analytics (MDA) Phase 3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FS_eMDAS_Ph3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SP-231726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2221269727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Enhancement of Management Aspects related to NWDAF Phase 2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FS_NWDAF_OAM_Ph2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SP-231724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1279468587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Management of planned configurations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FS_PlanM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SP-231721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28.872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2100404559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Study on Enhanced OAM for management exposure to external consumers </a:t>
                      </a:r>
                      <a:endParaRPr lang="en-US" sz="1000" b="0" i="1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FS_MExpo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SP-231728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3820179805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Data management phase 2 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MADCOL_Ph2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1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SP-231746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28.622; 28.623 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1308946731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5G performance measurements and KPIs phase 4 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PM_KPI_5G_Ph4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2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SP-231747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28.552; 32.425; 28.554; 28.532; 28.550; 28.abc </a:t>
                      </a:r>
                      <a:endParaRPr lang="pl-PL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3579552966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5G Advanced NRM features phase 3 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AdNRM_Ph3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2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SP-231745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28.540; 28.541; 28.622; 28.623 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2424989707"/>
                  </a:ext>
                </a:extLst>
              </a:tr>
              <a:tr h="18903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Subscriber and Equipment Trace and QoE collection management 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TraceQoE_OAM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sng" strike="noStrike" cap="none" spc="0">
                          <a:solidFill>
                            <a:schemeClr val="tx1"/>
                          </a:solidFill>
                          <a:effectLst/>
                          <a:hlinkClick r:id="rId2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SP-231748</a:t>
                      </a:r>
                      <a:endParaRPr lang="en-US" sz="1000" b="0" i="0" u="sng" strike="noStrike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5008" marR="2679" marT="4288" marB="3216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32.421; 32.422; 32.423; 28.404; 28.405; 28.406; 28.622; 28.623 </a:t>
                      </a:r>
                      <a:endParaRPr lang="en-US" sz="10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008" marR="2679" marT="4288" marB="32160" anchor="ctr"/>
                </a:tc>
                <a:extLst>
                  <a:ext uri="{0D108BD9-81ED-4DB2-BD59-A6C34878D82A}">
                    <a16:rowId xmlns:a16="http://schemas.microsoft.com/office/drawing/2014/main" val="204571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265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D5D257-A76D-F023-170B-1A73A36674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560E6CB8-955E-AE3E-FC9F-3C6988511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71501"/>
            <a:ext cx="11010901" cy="952500"/>
          </a:xfrm>
        </p:spPr>
        <p:txBody>
          <a:bodyPr>
            <a:normAutofit/>
          </a:bodyPr>
          <a:lstStyle/>
          <a:p>
            <a:pPr defTabSz="1219169" rtl="0" hangingPunct="0">
              <a:spcBef>
                <a:spcPts val="2250"/>
              </a:spcBef>
              <a:defRPr/>
            </a:pPr>
            <a:r>
              <a:rPr lang="en-GB" altLang="en-US" sz="32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SA6 Release 19 SIDs/WIDs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442E236-2684-7202-37DB-C26A7AA115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116089"/>
              </p:ext>
            </p:extLst>
          </p:nvPr>
        </p:nvGraphicFramePr>
        <p:xfrm>
          <a:off x="401326" y="1810483"/>
          <a:ext cx="10972804" cy="4270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27669">
                  <a:extLst>
                    <a:ext uri="{9D8B030D-6E8A-4147-A177-3AD203B41FA5}">
                      <a16:colId xmlns:a16="http://schemas.microsoft.com/office/drawing/2014/main" val="2849087000"/>
                    </a:ext>
                  </a:extLst>
                </a:gridCol>
                <a:gridCol w="1370198">
                  <a:extLst>
                    <a:ext uri="{9D8B030D-6E8A-4147-A177-3AD203B41FA5}">
                      <a16:colId xmlns:a16="http://schemas.microsoft.com/office/drawing/2014/main" val="476922360"/>
                    </a:ext>
                  </a:extLst>
                </a:gridCol>
                <a:gridCol w="995046">
                  <a:extLst>
                    <a:ext uri="{9D8B030D-6E8A-4147-A177-3AD203B41FA5}">
                      <a16:colId xmlns:a16="http://schemas.microsoft.com/office/drawing/2014/main" val="977988646"/>
                    </a:ext>
                  </a:extLst>
                </a:gridCol>
                <a:gridCol w="826875">
                  <a:extLst>
                    <a:ext uri="{9D8B030D-6E8A-4147-A177-3AD203B41FA5}">
                      <a16:colId xmlns:a16="http://schemas.microsoft.com/office/drawing/2014/main" val="227415433"/>
                    </a:ext>
                  </a:extLst>
                </a:gridCol>
                <a:gridCol w="2853016">
                  <a:extLst>
                    <a:ext uri="{9D8B030D-6E8A-4147-A177-3AD203B41FA5}">
                      <a16:colId xmlns:a16="http://schemas.microsoft.com/office/drawing/2014/main" val="1565776411"/>
                    </a:ext>
                  </a:extLst>
                </a:gridCol>
              </a:tblGrid>
              <a:tr h="310575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Name</a:t>
                      </a:r>
                      <a:endParaRPr lang="en-US" sz="13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6" marR="4166" marT="7151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Acronym</a:t>
                      </a:r>
                      <a:endParaRPr lang="en-US" sz="13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6" marR="4166" marT="7151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%Complete</a:t>
                      </a:r>
                      <a:endParaRPr lang="en-US" sz="13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6" marR="4166" marT="7151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Hyperlink</a:t>
                      </a:r>
                      <a:endParaRPr lang="en-US" sz="13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6" marR="4166" marT="71512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u="none" strike="noStrike" cap="none" spc="0">
                          <a:solidFill>
                            <a:schemeClr val="tx1"/>
                          </a:solidFill>
                          <a:effectLst/>
                        </a:rPr>
                        <a:t>Impacted TSs and TRs</a:t>
                      </a:r>
                      <a:endParaRPr lang="en-US" sz="1300" b="0" i="0" u="none" strike="noStrike" cap="none" spc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66" marR="4166" marT="71512" marB="0" anchor="ctr"/>
                </a:tc>
                <a:extLst>
                  <a:ext uri="{0D108BD9-81ED-4DB2-BD59-A6C34878D82A}">
                    <a16:rowId xmlns:a16="http://schemas.microsoft.com/office/drawing/2014/main" val="1827009397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Study on application layer support for AI/ML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FS_AIMLAPP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55%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2"/>
                        </a:rPr>
                        <a:t>SP-231182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23.700-82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45158755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Study on application enablement for Satellite access enabled 5G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FS_5GSAT_Ph3_App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25%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3"/>
                        </a:rPr>
                        <a:t>SP-240296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23.700-01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4280119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Study on application enablement for Localized Mobile Metaverse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FS_Metaverse_App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4"/>
                        </a:rPr>
                        <a:t>SP-231806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23.700-21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41588163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Study on Application enabler for XR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FS_XRApp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5"/>
                        </a:rPr>
                        <a:t>SP-2315739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23.700-23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43250972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Application Architecture for UAS applications Phase 3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UASAPP_Ph3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6"/>
                        </a:rPr>
                        <a:t>SP-230991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23.255; 23.434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42910705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Study on Service aspects for supporting the eMMTel service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FS_eMMTelAPP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35%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7"/>
                        </a:rPr>
                        <a:t>SP-230779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23.222 ; 23.700-92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46018359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Study on enhanced application layer support for location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FS_eLSAPP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dirty="0"/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8"/>
                        </a:rPr>
                        <a:t>SP-240295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23.434 ; 23.700-72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72636671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Sharing of administrative configuration between interconnected MC service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MCShAC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90%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9"/>
                        </a:rPr>
                        <a:t>SP-230692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23.280; 23.379; 23.281; 23.282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8622253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5GMSG Service phase 3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5GMARCH_Ph3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35%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10"/>
                        </a:rPr>
                        <a:t>SP-230781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92728621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Railways specific Enhancements to Mission Critical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enh4FRMCS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11"/>
                        </a:rPr>
                        <a:t>SP-230780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23.280; 23.281; 23.282; 23.379; 23.283; 23.289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94741934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Enhanced Mission Critical Architecture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enhMC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12"/>
                        </a:rPr>
                        <a:t>SP-230988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23.280; 23.379; 23.281; 23.282; 23.283; 23.289 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66329676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SEAL DD (Data Delivery)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SEALDD_Ph2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35%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13"/>
                        </a:rPr>
                        <a:t>SP-230989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30729915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Architecture for enabling Edge Applications Phase 3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EDGEAPP_Ph3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35%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14"/>
                        </a:rPr>
                        <a:t>SP-231160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23.558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00729571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Guidelines for CAPIF Usage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CAPIF_EXT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55%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15"/>
                        </a:rPr>
                        <a:t>SP-231161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23.946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42796954"/>
                  </a:ext>
                </a:extLst>
              </a:tr>
              <a:tr h="264004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Study on CAPIF Phase 3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/>
                        <a:t>FS_CAPIF_Ph3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/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>
                          <a:hlinkClick r:id="rId16"/>
                        </a:rPr>
                        <a:t>SP-231741</a:t>
                      </a:r>
                      <a:endParaRPr lang="en-GB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/>
                        <a:t>23.700-22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812518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581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BF9E00-A3C5-D7EC-6234-FB31083B3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16EAF60-E591-D218-5F14-24A100E75C8F}"/>
              </a:ext>
            </a:extLst>
          </p:cNvPr>
          <p:cNvSpPr txBox="1">
            <a:spLocks/>
          </p:cNvSpPr>
          <p:nvPr/>
        </p:nvSpPr>
        <p:spPr bwMode="auto">
          <a:xfrm>
            <a:off x="564286" y="1700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2400" dirty="0"/>
              <a:t>Rel-20 Timeline (5G-Advanced)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223" name="Straight Connector 114">
            <a:extLst>
              <a:ext uri="{FF2B5EF4-FFF2-40B4-BE49-F238E27FC236}">
                <a16:creationId xmlns:a16="http://schemas.microsoft.com/office/drawing/2014/main" id="{8C042D69-F091-9DF3-4309-F38FD8E084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16553" y="1829690"/>
            <a:ext cx="15468" cy="4552060"/>
          </a:xfrm>
          <a:prstGeom prst="line">
            <a:avLst/>
          </a:prstGeom>
          <a:noFill/>
          <a:ln w="28575" algn="ctr">
            <a:solidFill>
              <a:srgbClr val="8064A2">
                <a:lumMod val="40000"/>
                <a:lumOff val="60000"/>
              </a:srgbClr>
            </a:solidFill>
            <a:round/>
            <a:headEnd/>
            <a:tailEnd/>
          </a:ln>
        </p:spPr>
      </p:cxnSp>
      <p:cxnSp>
        <p:nvCxnSpPr>
          <p:cNvPr id="224" name="Straight Connector 114">
            <a:extLst>
              <a:ext uri="{FF2B5EF4-FFF2-40B4-BE49-F238E27FC236}">
                <a16:creationId xmlns:a16="http://schemas.microsoft.com/office/drawing/2014/main" id="{865D571C-8533-C682-A8A2-19020D7BB59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7694" y="1829690"/>
            <a:ext cx="5674" cy="4552060"/>
          </a:xfrm>
          <a:prstGeom prst="line">
            <a:avLst/>
          </a:prstGeom>
          <a:noFill/>
          <a:ln w="28575" algn="ctr">
            <a:solidFill>
              <a:srgbClr val="8064A2">
                <a:lumMod val="40000"/>
                <a:lumOff val="60000"/>
              </a:srgbClr>
            </a:solidFill>
            <a:round/>
            <a:headEnd/>
            <a:tailEnd/>
          </a:ln>
        </p:spPr>
      </p:cxnSp>
      <p:cxnSp>
        <p:nvCxnSpPr>
          <p:cNvPr id="225" name="Straight Connector 224">
            <a:extLst>
              <a:ext uri="{FF2B5EF4-FFF2-40B4-BE49-F238E27FC236}">
                <a16:creationId xmlns:a16="http://schemas.microsoft.com/office/drawing/2014/main" id="{C63BD2D6-761C-9EF7-EBC9-8A5B90BF9D43}"/>
              </a:ext>
            </a:extLst>
          </p:cNvPr>
          <p:cNvCxnSpPr>
            <a:cxnSpLocks/>
          </p:cNvCxnSpPr>
          <p:nvPr/>
        </p:nvCxnSpPr>
        <p:spPr bwMode="auto">
          <a:xfrm>
            <a:off x="643187" y="1183793"/>
            <a:ext cx="3045886" cy="0"/>
          </a:xfrm>
          <a:prstGeom prst="line">
            <a:avLst/>
          </a:prstGeom>
          <a:noFill/>
          <a:ln w="9525" cap="flat" cmpd="sng" algn="ctr">
            <a:solidFill>
              <a:srgbClr val="8064A2">
                <a:lumMod val="40000"/>
                <a:lumOff val="60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226" name="Straight Connector 114">
            <a:extLst>
              <a:ext uri="{FF2B5EF4-FFF2-40B4-BE49-F238E27FC236}">
                <a16:creationId xmlns:a16="http://schemas.microsoft.com/office/drawing/2014/main" id="{02141FDB-BF6C-6A16-27E3-A080B2FE5B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47409" y="1829691"/>
            <a:ext cx="0" cy="4552059"/>
          </a:xfrm>
          <a:prstGeom prst="line">
            <a:avLst/>
          </a:prstGeom>
          <a:noFill/>
          <a:ln w="38100" cap="flat" cmpd="sng" algn="ctr">
            <a:solidFill>
              <a:srgbClr val="C00000"/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227" name="Straight Connector 114">
            <a:extLst>
              <a:ext uri="{FF2B5EF4-FFF2-40B4-BE49-F238E27FC236}">
                <a16:creationId xmlns:a16="http://schemas.microsoft.com/office/drawing/2014/main" id="{3948BFDB-E766-BC0E-48A2-12CB7877A2B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135501" y="1829690"/>
            <a:ext cx="1623" cy="4552060"/>
          </a:xfrm>
          <a:prstGeom prst="line">
            <a:avLst/>
          </a:prstGeom>
          <a:noFill/>
          <a:ln w="9525" algn="ctr">
            <a:solidFill>
              <a:srgbClr val="8064A2">
                <a:lumMod val="40000"/>
                <a:lumOff val="60000"/>
              </a:srgbClr>
            </a:solidFill>
            <a:prstDash val="dash"/>
            <a:round/>
            <a:headEnd/>
            <a:tailEnd/>
          </a:ln>
        </p:spPr>
      </p:cxnSp>
      <p:sp>
        <p:nvSpPr>
          <p:cNvPr id="228" name="TextBox 227">
            <a:extLst>
              <a:ext uri="{FF2B5EF4-FFF2-40B4-BE49-F238E27FC236}">
                <a16:creationId xmlns:a16="http://schemas.microsoft.com/office/drawing/2014/main" id="{1D7CC048-79D9-E457-A337-8F7D2214AA8B}"/>
              </a:ext>
            </a:extLst>
          </p:cNvPr>
          <p:cNvSpPr txBox="1"/>
          <p:nvPr/>
        </p:nvSpPr>
        <p:spPr>
          <a:xfrm>
            <a:off x="1814345" y="1029624"/>
            <a:ext cx="593285" cy="281368"/>
          </a:xfrm>
          <a:prstGeom prst="rect">
            <a:avLst/>
          </a:prstGeom>
          <a:solidFill>
            <a:srgbClr val="8064A2">
              <a:lumMod val="60000"/>
              <a:lumOff val="40000"/>
            </a:srgb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2024</a:t>
            </a:r>
          </a:p>
        </p:txBody>
      </p: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E7130731-285C-6075-76C9-66B61DAFF3ED}"/>
              </a:ext>
            </a:extLst>
          </p:cNvPr>
          <p:cNvGrpSpPr/>
          <p:nvPr/>
        </p:nvGrpSpPr>
        <p:grpSpPr>
          <a:xfrm>
            <a:off x="1105113" y="1364257"/>
            <a:ext cx="470000" cy="430112"/>
            <a:chOff x="1010369" y="755453"/>
            <a:chExt cx="360206" cy="341027"/>
          </a:xfrm>
        </p:grpSpPr>
        <p:sp>
          <p:nvSpPr>
            <p:cNvPr id="230" name="TextBox 86">
              <a:extLst>
                <a:ext uri="{FF2B5EF4-FFF2-40B4-BE49-F238E27FC236}">
                  <a16:creationId xmlns:a16="http://schemas.microsoft.com/office/drawing/2014/main" id="{A5F0AADC-F1BF-71E3-6405-EE95FDE5EC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0369" y="755453"/>
              <a:ext cx="360206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solidFill>
                    <a:prstClr val="black"/>
                  </a:solidFill>
                  <a:latin typeface="Montserrat" panose="00000500000000000000" pitchFamily="2" charset="0"/>
                </a:rPr>
                <a:t>#103</a:t>
              </a:r>
              <a:endParaRPr lang="en-GB" altLang="en-US" sz="533" b="1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31" name="TextBox 59">
              <a:extLst>
                <a:ext uri="{FF2B5EF4-FFF2-40B4-BE49-F238E27FC236}">
                  <a16:creationId xmlns:a16="http://schemas.microsoft.com/office/drawing/2014/main" id="{04D95FC9-11E9-BD4C-B1B5-83E3015206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49150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232" name="Group 231">
            <a:extLst>
              <a:ext uri="{FF2B5EF4-FFF2-40B4-BE49-F238E27FC236}">
                <a16:creationId xmlns:a16="http://schemas.microsoft.com/office/drawing/2014/main" id="{93922482-1F60-2972-8181-6D9674804208}"/>
              </a:ext>
            </a:extLst>
          </p:cNvPr>
          <p:cNvGrpSpPr/>
          <p:nvPr/>
        </p:nvGrpSpPr>
        <p:grpSpPr>
          <a:xfrm>
            <a:off x="7438829" y="1364257"/>
            <a:ext cx="470353" cy="430112"/>
            <a:chOff x="6334552" y="755453"/>
            <a:chExt cx="360477" cy="341027"/>
          </a:xfrm>
        </p:grpSpPr>
        <p:sp>
          <p:nvSpPr>
            <p:cNvPr id="233" name="TextBox 86">
              <a:extLst>
                <a:ext uri="{FF2B5EF4-FFF2-40B4-BE49-F238E27FC236}">
                  <a16:creationId xmlns:a16="http://schemas.microsoft.com/office/drawing/2014/main" id="{8C07BCB0-F28C-EE2A-7AE7-A9FDEB201E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4552" y="755453"/>
              <a:ext cx="314752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solidFill>
                    <a:prstClr val="black"/>
                  </a:solidFill>
                  <a:latin typeface="Montserrat" panose="00000500000000000000" pitchFamily="2" charset="0"/>
                </a:rPr>
                <a:t>#111</a:t>
              </a:r>
              <a:endParaRPr lang="en-GB" altLang="en-US" sz="533" b="1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34" name="TextBox 60">
              <a:extLst>
                <a:ext uri="{FF2B5EF4-FFF2-40B4-BE49-F238E27FC236}">
                  <a16:creationId xmlns:a16="http://schemas.microsoft.com/office/drawing/2014/main" id="{4EDE71F1-16C5-5B2C-55BF-2CD70FA250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49151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124BFE61-D3AE-EC5D-C0C2-AB7BC9017205}"/>
              </a:ext>
            </a:extLst>
          </p:cNvPr>
          <p:cNvGrpSpPr/>
          <p:nvPr/>
        </p:nvGrpSpPr>
        <p:grpSpPr>
          <a:xfrm>
            <a:off x="4245133" y="1364257"/>
            <a:ext cx="485168" cy="430112"/>
            <a:chOff x="3683640" y="755453"/>
            <a:chExt cx="371831" cy="341027"/>
          </a:xfrm>
        </p:grpSpPr>
        <p:sp>
          <p:nvSpPr>
            <p:cNvPr id="236" name="TextBox 86">
              <a:extLst>
                <a:ext uri="{FF2B5EF4-FFF2-40B4-BE49-F238E27FC236}">
                  <a16:creationId xmlns:a16="http://schemas.microsoft.com/office/drawing/2014/main" id="{6EF672AD-83EE-1B20-4E31-8E5452EF95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2808" y="755453"/>
              <a:ext cx="362663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solidFill>
                    <a:prstClr val="black"/>
                  </a:solidFill>
                  <a:latin typeface="Montserrat" panose="00000500000000000000" pitchFamily="2" charset="0"/>
                </a:rPr>
                <a:t>#107</a:t>
              </a:r>
              <a:endParaRPr lang="en-GB" altLang="en-US" sz="533" b="1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37" name="TextBox 61">
              <a:extLst>
                <a:ext uri="{FF2B5EF4-FFF2-40B4-BE49-F238E27FC236}">
                  <a16:creationId xmlns:a16="http://schemas.microsoft.com/office/drawing/2014/main" id="{E0093505-2D13-8655-ADA7-13B0A5C4F5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49150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A9F50972-7C4E-C154-F05B-3D3026E85786}"/>
              </a:ext>
            </a:extLst>
          </p:cNvPr>
          <p:cNvGrpSpPr/>
          <p:nvPr/>
        </p:nvGrpSpPr>
        <p:grpSpPr>
          <a:xfrm>
            <a:off x="1894893" y="1364257"/>
            <a:ext cx="481222" cy="430112"/>
            <a:chOff x="1699013" y="755453"/>
            <a:chExt cx="368807" cy="341027"/>
          </a:xfrm>
        </p:grpSpPr>
        <p:sp>
          <p:nvSpPr>
            <p:cNvPr id="239" name="TextBox 86">
              <a:extLst>
                <a:ext uri="{FF2B5EF4-FFF2-40B4-BE49-F238E27FC236}">
                  <a16:creationId xmlns:a16="http://schemas.microsoft.com/office/drawing/2014/main" id="{2DA12CA4-99A4-AC57-E661-DEA075A843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9013" y="755453"/>
              <a:ext cx="368807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solidFill>
                    <a:prstClr val="black"/>
                  </a:solidFill>
                  <a:latin typeface="Montserrat" panose="00000500000000000000" pitchFamily="2" charset="0"/>
                </a:rPr>
                <a:t>#104</a:t>
              </a:r>
              <a:endParaRPr lang="en-GB" altLang="en-US" sz="533" b="1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40" name="TextBox 62">
              <a:extLst>
                <a:ext uri="{FF2B5EF4-FFF2-40B4-BE49-F238E27FC236}">
                  <a16:creationId xmlns:a16="http://schemas.microsoft.com/office/drawing/2014/main" id="{551369BC-C234-700D-AD76-183E3566FB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41779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7268CEB3-A0B9-0978-F848-35FECAAB67F2}"/>
              </a:ext>
            </a:extLst>
          </p:cNvPr>
          <p:cNvGrpSpPr/>
          <p:nvPr/>
        </p:nvGrpSpPr>
        <p:grpSpPr>
          <a:xfrm>
            <a:off x="5036599" y="1364257"/>
            <a:ext cx="492326" cy="430112"/>
            <a:chOff x="4383115" y="755453"/>
            <a:chExt cx="377318" cy="341027"/>
          </a:xfrm>
        </p:grpSpPr>
        <p:sp>
          <p:nvSpPr>
            <p:cNvPr id="242" name="TextBox 86">
              <a:extLst>
                <a:ext uri="{FF2B5EF4-FFF2-40B4-BE49-F238E27FC236}">
                  <a16:creationId xmlns:a16="http://schemas.microsoft.com/office/drawing/2014/main" id="{78FDF3BA-755E-8418-C223-99364D913C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3115" y="755453"/>
              <a:ext cx="366350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solidFill>
                    <a:prstClr val="black"/>
                  </a:solidFill>
                  <a:latin typeface="Montserrat" panose="00000500000000000000" pitchFamily="2" charset="0"/>
                </a:rPr>
                <a:t>#108</a:t>
              </a:r>
              <a:endParaRPr lang="en-GB" altLang="en-US" sz="533" b="1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43" name="TextBox 63">
              <a:extLst>
                <a:ext uri="{FF2B5EF4-FFF2-40B4-BE49-F238E27FC236}">
                  <a16:creationId xmlns:a16="http://schemas.microsoft.com/office/drawing/2014/main" id="{9AB85074-676B-4F10-0B31-9474B25CA5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41780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E92DE450-A758-E526-0631-F7ADBFD97519}"/>
              </a:ext>
            </a:extLst>
          </p:cNvPr>
          <p:cNvGrpSpPr/>
          <p:nvPr/>
        </p:nvGrpSpPr>
        <p:grpSpPr>
          <a:xfrm>
            <a:off x="8234606" y="1364257"/>
            <a:ext cx="473791" cy="430112"/>
            <a:chOff x="6899220" y="755453"/>
            <a:chExt cx="363113" cy="341027"/>
          </a:xfrm>
        </p:grpSpPr>
        <p:sp>
          <p:nvSpPr>
            <p:cNvPr id="245" name="TextBox 86">
              <a:extLst>
                <a:ext uri="{FF2B5EF4-FFF2-40B4-BE49-F238E27FC236}">
                  <a16:creationId xmlns:a16="http://schemas.microsoft.com/office/drawing/2014/main" id="{2AF0F3C9-AE2F-AC1D-963E-2545B612B5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99220" y="755453"/>
              <a:ext cx="333179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solidFill>
                    <a:prstClr val="black"/>
                  </a:solidFill>
                  <a:latin typeface="Montserrat" panose="00000500000000000000" pitchFamily="2" charset="0"/>
                </a:rPr>
                <a:t>#112</a:t>
              </a:r>
              <a:endParaRPr lang="en-GB" altLang="en-US" sz="533" b="1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46" name="TextBox 64">
              <a:extLst>
                <a:ext uri="{FF2B5EF4-FFF2-40B4-BE49-F238E27FC236}">
                  <a16:creationId xmlns:a16="http://schemas.microsoft.com/office/drawing/2014/main" id="{6D422683-BBAA-BC75-7BEA-FB6FA33288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41780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247" name="Group 246">
            <a:extLst>
              <a:ext uri="{FF2B5EF4-FFF2-40B4-BE49-F238E27FC236}">
                <a16:creationId xmlns:a16="http://schemas.microsoft.com/office/drawing/2014/main" id="{90A60A5B-5BE7-9CE8-736A-DA98DFAD0349}"/>
              </a:ext>
            </a:extLst>
          </p:cNvPr>
          <p:cNvGrpSpPr/>
          <p:nvPr/>
        </p:nvGrpSpPr>
        <p:grpSpPr>
          <a:xfrm>
            <a:off x="2682421" y="1364257"/>
            <a:ext cx="470000" cy="430112"/>
            <a:chOff x="2479600" y="755453"/>
            <a:chExt cx="360207" cy="341027"/>
          </a:xfrm>
        </p:grpSpPr>
        <p:sp>
          <p:nvSpPr>
            <p:cNvPr id="248" name="TextBox 86">
              <a:extLst>
                <a:ext uri="{FF2B5EF4-FFF2-40B4-BE49-F238E27FC236}">
                  <a16:creationId xmlns:a16="http://schemas.microsoft.com/office/drawing/2014/main" id="{61B098E2-9A52-F44A-F23B-770ABBA7E9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9600" y="755453"/>
              <a:ext cx="360207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#105</a:t>
              </a:r>
              <a:endParaRPr lang="en-GB" altLang="en-US" sz="533" b="1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49" name="TextBox 65">
              <a:extLst>
                <a:ext uri="{FF2B5EF4-FFF2-40B4-BE49-F238E27FC236}">
                  <a16:creationId xmlns:a16="http://schemas.microsoft.com/office/drawing/2014/main" id="{34C7D24B-DFBB-A2F9-568D-79A031D8EB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46694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250" name="Group 249">
            <a:extLst>
              <a:ext uri="{FF2B5EF4-FFF2-40B4-BE49-F238E27FC236}">
                <a16:creationId xmlns:a16="http://schemas.microsoft.com/office/drawing/2014/main" id="{9AAD87A1-7B5A-A11E-F3BE-95F47F9121C3}"/>
              </a:ext>
            </a:extLst>
          </p:cNvPr>
          <p:cNvGrpSpPr/>
          <p:nvPr/>
        </p:nvGrpSpPr>
        <p:grpSpPr>
          <a:xfrm>
            <a:off x="5854552" y="1364257"/>
            <a:ext cx="476412" cy="430112"/>
            <a:chOff x="5112393" y="755453"/>
            <a:chExt cx="365121" cy="341027"/>
          </a:xfrm>
        </p:grpSpPr>
        <p:sp>
          <p:nvSpPr>
            <p:cNvPr id="251" name="TextBox 86">
              <a:extLst>
                <a:ext uri="{FF2B5EF4-FFF2-40B4-BE49-F238E27FC236}">
                  <a16:creationId xmlns:a16="http://schemas.microsoft.com/office/drawing/2014/main" id="{59454B53-9B3C-65FF-0A69-278C507EF9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2393" y="755453"/>
              <a:ext cx="365121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solidFill>
                    <a:prstClr val="black"/>
                  </a:solidFill>
                  <a:latin typeface="Montserrat" panose="00000500000000000000" pitchFamily="2" charset="0"/>
                </a:rPr>
                <a:t>#109</a:t>
              </a:r>
              <a:endParaRPr lang="en-GB" altLang="en-US" sz="533" b="1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52" name="TextBox 66">
              <a:extLst>
                <a:ext uri="{FF2B5EF4-FFF2-40B4-BE49-F238E27FC236}">
                  <a16:creationId xmlns:a16="http://schemas.microsoft.com/office/drawing/2014/main" id="{A5DF9609-3A68-19BB-2804-31E43D731A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46694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253" name="Group 252">
            <a:extLst>
              <a:ext uri="{FF2B5EF4-FFF2-40B4-BE49-F238E27FC236}">
                <a16:creationId xmlns:a16="http://schemas.microsoft.com/office/drawing/2014/main" id="{F2742212-5570-C22D-42E0-86A5701BEB92}"/>
              </a:ext>
            </a:extLst>
          </p:cNvPr>
          <p:cNvGrpSpPr/>
          <p:nvPr/>
        </p:nvGrpSpPr>
        <p:grpSpPr>
          <a:xfrm>
            <a:off x="316873" y="1364257"/>
            <a:ext cx="481496" cy="430112"/>
            <a:chOff x="321315" y="755453"/>
            <a:chExt cx="369017" cy="341027"/>
          </a:xfrm>
        </p:grpSpPr>
        <p:sp>
          <p:nvSpPr>
            <p:cNvPr id="254" name="TextBox 86">
              <a:extLst>
                <a:ext uri="{FF2B5EF4-FFF2-40B4-BE49-F238E27FC236}">
                  <a16:creationId xmlns:a16="http://schemas.microsoft.com/office/drawing/2014/main" id="{B4303518-2561-DD3F-1E60-8C402B113E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0125" y="755453"/>
              <a:ext cx="360207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#102</a:t>
              </a:r>
              <a:endParaRPr lang="en-GB" altLang="en-US" sz="533" b="1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55" name="TextBox 69">
              <a:extLst>
                <a:ext uri="{FF2B5EF4-FFF2-40B4-BE49-F238E27FC236}">
                  <a16:creationId xmlns:a16="http://schemas.microsoft.com/office/drawing/2014/main" id="{1AD361FE-4727-65E4-5A92-EBB58EF70B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54065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256" name="Group 255">
            <a:extLst>
              <a:ext uri="{FF2B5EF4-FFF2-40B4-BE49-F238E27FC236}">
                <a16:creationId xmlns:a16="http://schemas.microsoft.com/office/drawing/2014/main" id="{CB891C8E-884C-144E-E1F1-6C238315C24D}"/>
              </a:ext>
            </a:extLst>
          </p:cNvPr>
          <p:cNvGrpSpPr/>
          <p:nvPr/>
        </p:nvGrpSpPr>
        <p:grpSpPr>
          <a:xfrm>
            <a:off x="3458037" y="1364257"/>
            <a:ext cx="476412" cy="430112"/>
            <a:chOff x="3004987" y="755453"/>
            <a:chExt cx="365121" cy="341027"/>
          </a:xfrm>
        </p:grpSpPr>
        <p:sp>
          <p:nvSpPr>
            <p:cNvPr id="257" name="TextBox 86">
              <a:extLst>
                <a:ext uri="{FF2B5EF4-FFF2-40B4-BE49-F238E27FC236}">
                  <a16:creationId xmlns:a16="http://schemas.microsoft.com/office/drawing/2014/main" id="{F05BEC3D-BA1D-5248-5020-75147AAE2D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4987" y="755453"/>
              <a:ext cx="365121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solidFill>
                    <a:prstClr val="black"/>
                  </a:solidFill>
                  <a:latin typeface="Montserrat" panose="00000500000000000000" pitchFamily="2" charset="0"/>
                </a:rPr>
                <a:t>#106</a:t>
              </a:r>
              <a:endParaRPr lang="en-GB" altLang="en-US" sz="533" b="1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58" name="TextBox 70">
              <a:extLst>
                <a:ext uri="{FF2B5EF4-FFF2-40B4-BE49-F238E27FC236}">
                  <a16:creationId xmlns:a16="http://schemas.microsoft.com/office/drawing/2014/main" id="{2FD99D7F-6EEE-EEDA-5B00-C19CF1CDA1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54065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259" name="Group 258">
            <a:extLst>
              <a:ext uri="{FF2B5EF4-FFF2-40B4-BE49-F238E27FC236}">
                <a16:creationId xmlns:a16="http://schemas.microsoft.com/office/drawing/2014/main" id="{0DA3E5E2-2ED3-D18E-3E34-57747DBC96E6}"/>
              </a:ext>
            </a:extLst>
          </p:cNvPr>
          <p:cNvGrpSpPr/>
          <p:nvPr/>
        </p:nvGrpSpPr>
        <p:grpSpPr>
          <a:xfrm>
            <a:off x="6650989" y="1364257"/>
            <a:ext cx="461986" cy="430112"/>
            <a:chOff x="5771203" y="755453"/>
            <a:chExt cx="354064" cy="341027"/>
          </a:xfrm>
        </p:grpSpPr>
        <p:sp>
          <p:nvSpPr>
            <p:cNvPr id="260" name="TextBox 86">
              <a:extLst>
                <a:ext uri="{FF2B5EF4-FFF2-40B4-BE49-F238E27FC236}">
                  <a16:creationId xmlns:a16="http://schemas.microsoft.com/office/drawing/2014/main" id="{6F068D38-2235-512F-0B7D-4D4CBFF057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2558" y="755453"/>
              <a:ext cx="341779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solidFill>
                    <a:prstClr val="black"/>
                  </a:solidFill>
                  <a:latin typeface="Montserrat" panose="00000500000000000000" pitchFamily="2" charset="0"/>
                </a:rPr>
                <a:t>#110</a:t>
              </a:r>
              <a:endParaRPr lang="en-GB" altLang="en-US" sz="533" b="1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61" name="TextBox 71">
              <a:extLst>
                <a:ext uri="{FF2B5EF4-FFF2-40B4-BE49-F238E27FC236}">
                  <a16:creationId xmlns:a16="http://schemas.microsoft.com/office/drawing/2014/main" id="{1394A419-ECB2-037E-F716-A05A7C295F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54064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sp>
        <p:nvSpPr>
          <p:cNvPr id="262" name="TextBox 67">
            <a:extLst>
              <a:ext uri="{FF2B5EF4-FFF2-40B4-BE49-F238E27FC236}">
                <a16:creationId xmlns:a16="http://schemas.microsoft.com/office/drawing/2014/main" id="{A23D9128-423D-3390-5FD6-76F008E36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979" y="1235850"/>
            <a:ext cx="492443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TSGs</a:t>
            </a:r>
          </a:p>
        </p:txBody>
      </p:sp>
      <p:sp>
        <p:nvSpPr>
          <p:cNvPr id="263" name="Chevron 60">
            <a:extLst>
              <a:ext uri="{FF2B5EF4-FFF2-40B4-BE49-F238E27FC236}">
                <a16:creationId xmlns:a16="http://schemas.microsoft.com/office/drawing/2014/main" id="{59358296-5272-8FE5-8CD9-B05FB924C06F}"/>
              </a:ext>
            </a:extLst>
          </p:cNvPr>
          <p:cNvSpPr/>
          <p:nvPr/>
        </p:nvSpPr>
        <p:spPr bwMode="auto">
          <a:xfrm>
            <a:off x="171600" y="2098946"/>
            <a:ext cx="2032709" cy="27956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kumimoji="0" lang="fr-FR" sz="10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kumimoji="0" lang="fr-FR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64" name="Chevron 60">
            <a:extLst>
              <a:ext uri="{FF2B5EF4-FFF2-40B4-BE49-F238E27FC236}">
                <a16:creationId xmlns:a16="http://schemas.microsoft.com/office/drawing/2014/main" id="{CA3B6AEC-26DB-A175-5A69-5DF9A7E07124}"/>
              </a:ext>
            </a:extLst>
          </p:cNvPr>
          <p:cNvSpPr/>
          <p:nvPr/>
        </p:nvSpPr>
        <p:spPr bwMode="auto">
          <a:xfrm>
            <a:off x="4343085" y="2093397"/>
            <a:ext cx="954907" cy="280308"/>
          </a:xfrm>
          <a:prstGeom prst="chevron">
            <a:avLst/>
          </a:prstGeom>
          <a:gradFill>
            <a:gsLst>
              <a:gs pos="1770">
                <a:sysClr val="window" lastClr="FFFFFF"/>
              </a:gs>
              <a:gs pos="22000">
                <a:srgbClr val="4BACC6">
                  <a:lumMod val="60000"/>
                  <a:lumOff val="40000"/>
                </a:srgbClr>
              </a:gs>
              <a:gs pos="100000">
                <a:srgbClr val="4BACC6">
                  <a:lumMod val="75000"/>
                </a:srgb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265" name="Chevron 60">
            <a:extLst>
              <a:ext uri="{FF2B5EF4-FFF2-40B4-BE49-F238E27FC236}">
                <a16:creationId xmlns:a16="http://schemas.microsoft.com/office/drawing/2014/main" id="{49F52DCC-F7F2-FB11-D219-5E8B2A6F1158}"/>
              </a:ext>
            </a:extLst>
          </p:cNvPr>
          <p:cNvSpPr/>
          <p:nvPr/>
        </p:nvSpPr>
        <p:spPr bwMode="auto">
          <a:xfrm>
            <a:off x="2089425" y="2097935"/>
            <a:ext cx="2439249" cy="280308"/>
          </a:xfrm>
          <a:prstGeom prst="chevron">
            <a:avLst/>
          </a:prstGeom>
          <a:gradFill>
            <a:gsLst>
              <a:gs pos="1770">
                <a:sysClr val="window" lastClr="FFFFFF"/>
              </a:gs>
              <a:gs pos="22000">
                <a:srgbClr val="4BACC6">
                  <a:lumMod val="60000"/>
                  <a:lumOff val="40000"/>
                </a:srgbClr>
              </a:gs>
              <a:gs pos="100000">
                <a:srgbClr val="4BACC6">
                  <a:lumMod val="75000"/>
                </a:srgb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SA1 5GA </a:t>
            </a:r>
            <a:r>
              <a:rPr kumimoji="0" lang="fr-FR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Studies</a:t>
            </a:r>
            <a:r>
              <a:rPr kumimoji="0" lang="fr-F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 + </a:t>
            </a:r>
            <a:r>
              <a:rPr kumimoji="0" lang="fr-FR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kumimoji="0" lang="fr-F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 80%</a:t>
            </a:r>
          </a:p>
        </p:txBody>
      </p:sp>
      <p:sp>
        <p:nvSpPr>
          <p:cNvPr id="266" name="Chevron 60">
            <a:extLst>
              <a:ext uri="{FF2B5EF4-FFF2-40B4-BE49-F238E27FC236}">
                <a16:creationId xmlns:a16="http://schemas.microsoft.com/office/drawing/2014/main" id="{77D91848-C811-8F11-AD8F-0EFAC52B317B}"/>
              </a:ext>
            </a:extLst>
          </p:cNvPr>
          <p:cNvSpPr/>
          <p:nvPr/>
        </p:nvSpPr>
        <p:spPr bwMode="auto">
          <a:xfrm>
            <a:off x="8286238" y="2650752"/>
            <a:ext cx="954907" cy="280308"/>
          </a:xfrm>
          <a:prstGeom prst="chevron">
            <a:avLst/>
          </a:prstGeom>
          <a:gradFill>
            <a:gsLst>
              <a:gs pos="1770">
                <a:sysClr val="window" lastClr="FFFFFF"/>
              </a:gs>
              <a:gs pos="22000">
                <a:srgbClr val="4BACC6">
                  <a:lumMod val="60000"/>
                  <a:lumOff val="40000"/>
                </a:srgbClr>
              </a:gs>
              <a:gs pos="100000">
                <a:srgbClr val="4BACC6">
                  <a:lumMod val="75000"/>
                </a:srgb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267" name="Chevron 60">
            <a:extLst>
              <a:ext uri="{FF2B5EF4-FFF2-40B4-BE49-F238E27FC236}">
                <a16:creationId xmlns:a16="http://schemas.microsoft.com/office/drawing/2014/main" id="{A7699873-E7D8-D3B4-03D9-184614662380}"/>
              </a:ext>
            </a:extLst>
          </p:cNvPr>
          <p:cNvSpPr/>
          <p:nvPr/>
        </p:nvSpPr>
        <p:spPr bwMode="auto">
          <a:xfrm>
            <a:off x="5244545" y="2652980"/>
            <a:ext cx="3181637" cy="280308"/>
          </a:xfrm>
          <a:prstGeom prst="chevron">
            <a:avLst/>
          </a:prstGeom>
          <a:gradFill>
            <a:gsLst>
              <a:gs pos="1770">
                <a:sysClr val="window" lastClr="FFFFFF"/>
              </a:gs>
              <a:gs pos="22000">
                <a:srgbClr val="4BACC6">
                  <a:lumMod val="60000"/>
                  <a:lumOff val="40000"/>
                </a:srgbClr>
              </a:gs>
              <a:gs pos="100000">
                <a:srgbClr val="4BACC6">
                  <a:lumMod val="75000"/>
                </a:srgb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St. 2 (SA2, SA6, …) 5GA St.+</a:t>
            </a:r>
            <a:r>
              <a:rPr kumimoji="0" lang="fr-FR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kumimoji="0" lang="fr-F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    80%</a:t>
            </a:r>
          </a:p>
        </p:txBody>
      </p:sp>
      <p:sp>
        <p:nvSpPr>
          <p:cNvPr id="268" name="Chevron 60">
            <a:extLst>
              <a:ext uri="{FF2B5EF4-FFF2-40B4-BE49-F238E27FC236}">
                <a16:creationId xmlns:a16="http://schemas.microsoft.com/office/drawing/2014/main" id="{810A9286-1C47-9ED3-5D95-D49686916C87}"/>
              </a:ext>
            </a:extLst>
          </p:cNvPr>
          <p:cNvSpPr/>
          <p:nvPr/>
        </p:nvSpPr>
        <p:spPr bwMode="auto">
          <a:xfrm>
            <a:off x="8379024" y="4526268"/>
            <a:ext cx="2451066" cy="280308"/>
          </a:xfrm>
          <a:prstGeom prst="chevron">
            <a:avLst/>
          </a:prstGeom>
          <a:gradFill>
            <a:gsLst>
              <a:gs pos="1770">
                <a:sysClr val="window" lastClr="FFFFFF"/>
              </a:gs>
              <a:gs pos="22000">
                <a:srgbClr val="4BACC6">
                  <a:lumMod val="60000"/>
                  <a:lumOff val="40000"/>
                </a:srgbClr>
              </a:gs>
              <a:gs pos="100000">
                <a:srgbClr val="4BACC6">
                  <a:lumMod val="75000"/>
                </a:srgb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Stage 3 5GA St + </a:t>
            </a:r>
            <a:r>
              <a:rPr kumimoji="0" lang="fr-FR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Norm</a:t>
            </a:r>
            <a:endParaRPr kumimoji="0" lang="fr-FR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-128"/>
            </a:endParaRPr>
          </a:p>
        </p:txBody>
      </p:sp>
      <p:grpSp>
        <p:nvGrpSpPr>
          <p:cNvPr id="269" name="Group 268">
            <a:extLst>
              <a:ext uri="{FF2B5EF4-FFF2-40B4-BE49-F238E27FC236}">
                <a16:creationId xmlns:a16="http://schemas.microsoft.com/office/drawing/2014/main" id="{A3F271FD-B5EC-4AAF-48A9-4B527FA00C15}"/>
              </a:ext>
            </a:extLst>
          </p:cNvPr>
          <p:cNvGrpSpPr/>
          <p:nvPr/>
        </p:nvGrpSpPr>
        <p:grpSpPr>
          <a:xfrm>
            <a:off x="9034580" y="1351443"/>
            <a:ext cx="454311" cy="430112"/>
            <a:chOff x="7373724" y="745293"/>
            <a:chExt cx="348183" cy="341027"/>
          </a:xfrm>
        </p:grpSpPr>
        <p:sp>
          <p:nvSpPr>
            <p:cNvPr id="270" name="TextBox 86">
              <a:extLst>
                <a:ext uri="{FF2B5EF4-FFF2-40B4-BE49-F238E27FC236}">
                  <a16:creationId xmlns:a16="http://schemas.microsoft.com/office/drawing/2014/main" id="{299F5BDF-5089-8BBF-0614-D16A71C90A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3724" y="745293"/>
              <a:ext cx="333179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#113</a:t>
              </a:r>
              <a:endParaRPr lang="en-GB" altLang="en-US" sz="533" b="1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71" name="TextBox 66">
              <a:extLst>
                <a:ext uri="{FF2B5EF4-FFF2-40B4-BE49-F238E27FC236}">
                  <a16:creationId xmlns:a16="http://schemas.microsoft.com/office/drawing/2014/main" id="{716004C8-BCDF-8709-45F9-F4B6EF4C3D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46694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272" name="Group 271">
            <a:extLst>
              <a:ext uri="{FF2B5EF4-FFF2-40B4-BE49-F238E27FC236}">
                <a16:creationId xmlns:a16="http://schemas.microsoft.com/office/drawing/2014/main" id="{1495B955-0AA3-CE65-518F-9A1AA7D2A522}"/>
              </a:ext>
            </a:extLst>
          </p:cNvPr>
          <p:cNvGrpSpPr/>
          <p:nvPr/>
        </p:nvGrpSpPr>
        <p:grpSpPr>
          <a:xfrm>
            <a:off x="9793588" y="1351443"/>
            <a:ext cx="465397" cy="430112"/>
            <a:chOff x="8016563" y="745293"/>
            <a:chExt cx="356679" cy="341027"/>
          </a:xfrm>
        </p:grpSpPr>
        <p:sp>
          <p:nvSpPr>
            <p:cNvPr id="273" name="TextBox 86">
              <a:extLst>
                <a:ext uri="{FF2B5EF4-FFF2-40B4-BE49-F238E27FC236}">
                  <a16:creationId xmlns:a16="http://schemas.microsoft.com/office/drawing/2014/main" id="{14DAA24C-62C5-D22D-4120-3E3B7611CF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1463" y="745293"/>
              <a:ext cx="341779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#114</a:t>
              </a:r>
              <a:endParaRPr lang="en-GB" altLang="en-US" sz="533" b="1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274" name="TextBox 71">
              <a:extLst>
                <a:ext uri="{FF2B5EF4-FFF2-40B4-BE49-F238E27FC236}">
                  <a16:creationId xmlns:a16="http://schemas.microsoft.com/office/drawing/2014/main" id="{11523E23-4675-F02A-1143-345ACDE8D0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54065" cy="18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sp>
        <p:nvSpPr>
          <p:cNvPr id="275" name="TextBox 86">
            <a:extLst>
              <a:ext uri="{FF2B5EF4-FFF2-40B4-BE49-F238E27FC236}">
                <a16:creationId xmlns:a16="http://schemas.microsoft.com/office/drawing/2014/main" id="{6DF5702C-9031-0B13-FA5E-6057A8769C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2286" y="1368529"/>
            <a:ext cx="43473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FontTx/>
              <a:buNone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2" charset="0"/>
              </a:rPr>
              <a:t>#115</a:t>
            </a:r>
            <a:endParaRPr lang="en-GB" altLang="en-US" sz="533" b="1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276" name="TextBox 60">
            <a:extLst>
              <a:ext uri="{FF2B5EF4-FFF2-40B4-BE49-F238E27FC236}">
                <a16:creationId xmlns:a16="http://schemas.microsoft.com/office/drawing/2014/main" id="{422F43C5-9DF0-ADDF-A63C-AE0A3DA5D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09085" y="1562744"/>
            <a:ext cx="45557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Mar.</a:t>
            </a:r>
          </a:p>
        </p:txBody>
      </p:sp>
      <p:sp>
        <p:nvSpPr>
          <p:cNvPr id="277" name="TextBox 60">
            <a:extLst>
              <a:ext uri="{FF2B5EF4-FFF2-40B4-BE49-F238E27FC236}">
                <a16:creationId xmlns:a16="http://schemas.microsoft.com/office/drawing/2014/main" id="{18996B88-174E-4559-4BBF-8BA797E255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79131" y="1541386"/>
            <a:ext cx="41389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Jun</a:t>
            </a:r>
          </a:p>
        </p:txBody>
      </p:sp>
      <p:sp>
        <p:nvSpPr>
          <p:cNvPr id="278" name="Chevron 60">
            <a:extLst>
              <a:ext uri="{FF2B5EF4-FFF2-40B4-BE49-F238E27FC236}">
                <a16:creationId xmlns:a16="http://schemas.microsoft.com/office/drawing/2014/main" id="{0D4FDBC0-C85F-5B7F-E845-DB6498879084}"/>
              </a:ext>
            </a:extLst>
          </p:cNvPr>
          <p:cNvSpPr/>
          <p:nvPr/>
        </p:nvSpPr>
        <p:spPr bwMode="auto">
          <a:xfrm>
            <a:off x="5359877" y="3642747"/>
            <a:ext cx="4648288" cy="276901"/>
          </a:xfrm>
          <a:prstGeom prst="chevron">
            <a:avLst/>
          </a:prstGeom>
          <a:gradFill>
            <a:gsLst>
              <a:gs pos="12000">
                <a:srgbClr val="9BBB59">
                  <a:lumMod val="40000"/>
                  <a:lumOff val="60000"/>
                </a:srgb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279" name="Chevron 60">
            <a:extLst>
              <a:ext uri="{FF2B5EF4-FFF2-40B4-BE49-F238E27FC236}">
                <a16:creationId xmlns:a16="http://schemas.microsoft.com/office/drawing/2014/main" id="{5172BC86-6560-1D76-5EAA-0F017CD051CD}"/>
              </a:ext>
            </a:extLst>
          </p:cNvPr>
          <p:cNvSpPr/>
          <p:nvPr/>
        </p:nvSpPr>
        <p:spPr bwMode="auto">
          <a:xfrm>
            <a:off x="6087678" y="4103753"/>
            <a:ext cx="4742413" cy="264827"/>
          </a:xfrm>
          <a:prstGeom prst="chevron">
            <a:avLst/>
          </a:prstGeom>
          <a:gradFill>
            <a:gsLst>
              <a:gs pos="12000">
                <a:srgbClr val="9BBB59">
                  <a:lumMod val="40000"/>
                  <a:lumOff val="60000"/>
                </a:srgb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kumimoji="0" lang="fr-FR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kumimoji="0" lang="fr-F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280" name="TextBox 86">
            <a:extLst>
              <a:ext uri="{FF2B5EF4-FFF2-40B4-BE49-F238E27FC236}">
                <a16:creationId xmlns:a16="http://schemas.microsoft.com/office/drawing/2014/main" id="{01FA0313-C304-F896-E5AA-2409E7A1F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34718" y="1364258"/>
            <a:ext cx="44114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FontTx/>
              <a:buNone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2" charset="0"/>
              </a:rPr>
              <a:t>#116</a:t>
            </a:r>
            <a:endParaRPr lang="en-GB" altLang="en-US" sz="533" b="1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cxnSp>
        <p:nvCxnSpPr>
          <p:cNvPr id="281" name="Straight Connector 114">
            <a:extLst>
              <a:ext uri="{FF2B5EF4-FFF2-40B4-BE49-F238E27FC236}">
                <a16:creationId xmlns:a16="http://schemas.microsoft.com/office/drawing/2014/main" id="{26DEE683-4964-B427-98F4-41D2A5B9AF4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917424" y="1829690"/>
            <a:ext cx="9414" cy="4552060"/>
          </a:xfrm>
          <a:prstGeom prst="line">
            <a:avLst/>
          </a:prstGeom>
          <a:noFill/>
          <a:ln w="9525" algn="ctr">
            <a:solidFill>
              <a:srgbClr val="8064A2">
                <a:lumMod val="40000"/>
                <a:lumOff val="60000"/>
              </a:srgbClr>
            </a:solidFill>
            <a:prstDash val="dash"/>
            <a:round/>
            <a:headEnd/>
            <a:tailEnd/>
          </a:ln>
        </p:spPr>
      </p:cxnSp>
      <p:cxnSp>
        <p:nvCxnSpPr>
          <p:cNvPr id="283" name="Straight Connector 114">
            <a:extLst>
              <a:ext uri="{FF2B5EF4-FFF2-40B4-BE49-F238E27FC236}">
                <a16:creationId xmlns:a16="http://schemas.microsoft.com/office/drawing/2014/main" id="{B1E96585-9F8F-56F8-5999-EC44DF145C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06268" y="1829690"/>
            <a:ext cx="0" cy="4479980"/>
          </a:xfrm>
          <a:prstGeom prst="line">
            <a:avLst/>
          </a:prstGeom>
          <a:noFill/>
          <a:ln w="9525" algn="ctr">
            <a:solidFill>
              <a:srgbClr val="8064A2">
                <a:lumMod val="40000"/>
                <a:lumOff val="60000"/>
              </a:srgbClr>
            </a:solidFill>
            <a:prstDash val="dash"/>
            <a:round/>
            <a:headEnd/>
            <a:tailEnd/>
          </a:ln>
        </p:spPr>
      </p:cxnSp>
      <p:cxnSp>
        <p:nvCxnSpPr>
          <p:cNvPr id="284" name="Straight Connector 114">
            <a:extLst>
              <a:ext uri="{FF2B5EF4-FFF2-40B4-BE49-F238E27FC236}">
                <a16:creationId xmlns:a16="http://schemas.microsoft.com/office/drawing/2014/main" id="{A9738C12-C29E-BB40-5D46-58DE0373700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294122" y="1829690"/>
            <a:ext cx="1860" cy="4479980"/>
          </a:xfrm>
          <a:prstGeom prst="line">
            <a:avLst/>
          </a:prstGeom>
          <a:noFill/>
          <a:ln w="9525" algn="ctr">
            <a:solidFill>
              <a:srgbClr val="8064A2">
                <a:lumMod val="40000"/>
                <a:lumOff val="60000"/>
              </a:srgbClr>
            </a:solidFill>
            <a:prstDash val="dash"/>
            <a:round/>
            <a:headEnd/>
            <a:tailEnd/>
          </a:ln>
        </p:spPr>
      </p:cxnSp>
      <p:cxnSp>
        <p:nvCxnSpPr>
          <p:cNvPr id="285" name="Straight Connector 114">
            <a:extLst>
              <a:ext uri="{FF2B5EF4-FFF2-40B4-BE49-F238E27FC236}">
                <a16:creationId xmlns:a16="http://schemas.microsoft.com/office/drawing/2014/main" id="{8D60E4A7-CEAE-5DA5-BCEC-1EAD726755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85697" y="1829690"/>
            <a:ext cx="1981" cy="4479980"/>
          </a:xfrm>
          <a:prstGeom prst="line">
            <a:avLst/>
          </a:prstGeom>
          <a:noFill/>
          <a:ln w="9525" algn="ctr">
            <a:solidFill>
              <a:srgbClr val="8064A2">
                <a:lumMod val="40000"/>
                <a:lumOff val="60000"/>
              </a:srgbClr>
            </a:solidFill>
            <a:prstDash val="dash"/>
            <a:round/>
            <a:headEnd/>
            <a:tailEnd/>
          </a:ln>
        </p:spPr>
      </p:cxnSp>
      <p:cxnSp>
        <p:nvCxnSpPr>
          <p:cNvPr id="286" name="Straight Connector 114">
            <a:extLst>
              <a:ext uri="{FF2B5EF4-FFF2-40B4-BE49-F238E27FC236}">
                <a16:creationId xmlns:a16="http://schemas.microsoft.com/office/drawing/2014/main" id="{375C48EA-9DD6-A23B-D210-98DD317F783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644168" y="1829690"/>
            <a:ext cx="20959" cy="4479980"/>
          </a:xfrm>
          <a:prstGeom prst="line">
            <a:avLst/>
          </a:prstGeom>
          <a:noFill/>
          <a:ln w="9525" algn="ctr">
            <a:solidFill>
              <a:srgbClr val="8064A2">
                <a:lumMod val="40000"/>
                <a:lumOff val="60000"/>
              </a:srgbClr>
            </a:solidFill>
            <a:prstDash val="dash"/>
            <a:round/>
            <a:headEnd/>
            <a:tailEnd/>
          </a:ln>
        </p:spPr>
      </p:cxnSp>
      <p:cxnSp>
        <p:nvCxnSpPr>
          <p:cNvPr id="287" name="Straight Connector 114">
            <a:extLst>
              <a:ext uri="{FF2B5EF4-FFF2-40B4-BE49-F238E27FC236}">
                <a16:creationId xmlns:a16="http://schemas.microsoft.com/office/drawing/2014/main" id="{EBC2654A-29B6-75E2-E4FA-F818E87A0F3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451982" y="1829690"/>
            <a:ext cx="2859" cy="4479980"/>
          </a:xfrm>
          <a:prstGeom prst="line">
            <a:avLst/>
          </a:prstGeom>
          <a:noFill/>
          <a:ln w="9525" algn="ctr">
            <a:solidFill>
              <a:srgbClr val="8064A2">
                <a:lumMod val="40000"/>
                <a:lumOff val="60000"/>
              </a:srgbClr>
            </a:solidFill>
            <a:prstDash val="dash"/>
            <a:round/>
            <a:headEnd/>
            <a:tailEnd/>
          </a:ln>
        </p:spPr>
      </p:cxnSp>
      <p:cxnSp>
        <p:nvCxnSpPr>
          <p:cNvPr id="288" name="Straight Connector 114">
            <a:extLst>
              <a:ext uri="{FF2B5EF4-FFF2-40B4-BE49-F238E27FC236}">
                <a16:creationId xmlns:a16="http://schemas.microsoft.com/office/drawing/2014/main" id="{C4F72859-33DA-316D-25F8-3D3A03E3F9B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241145" y="1829690"/>
            <a:ext cx="3411" cy="4479980"/>
          </a:xfrm>
          <a:prstGeom prst="line">
            <a:avLst/>
          </a:prstGeom>
          <a:noFill/>
          <a:ln w="9525" algn="ctr">
            <a:solidFill>
              <a:srgbClr val="8064A2">
                <a:lumMod val="40000"/>
                <a:lumOff val="60000"/>
              </a:srgbClr>
            </a:solidFill>
            <a:prstDash val="dash"/>
            <a:round/>
            <a:headEnd/>
            <a:tailEnd/>
          </a:ln>
        </p:spPr>
      </p:cxnSp>
      <p:cxnSp>
        <p:nvCxnSpPr>
          <p:cNvPr id="289" name="Straight Connector 114">
            <a:extLst>
              <a:ext uri="{FF2B5EF4-FFF2-40B4-BE49-F238E27FC236}">
                <a16:creationId xmlns:a16="http://schemas.microsoft.com/office/drawing/2014/main" id="{DC9C07A2-B50B-5C2A-69E2-4193347004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823986" y="1829690"/>
            <a:ext cx="1738" cy="4479980"/>
          </a:xfrm>
          <a:prstGeom prst="line">
            <a:avLst/>
          </a:prstGeom>
          <a:noFill/>
          <a:ln w="9525" algn="ctr">
            <a:solidFill>
              <a:srgbClr val="8064A2">
                <a:lumMod val="40000"/>
                <a:lumOff val="60000"/>
              </a:srgbClr>
            </a:solidFill>
            <a:prstDash val="dash"/>
            <a:round/>
            <a:headEnd/>
            <a:tailEnd/>
          </a:ln>
        </p:spPr>
      </p:cxnSp>
      <p:cxnSp>
        <p:nvCxnSpPr>
          <p:cNvPr id="290" name="Straight Connector 114">
            <a:extLst>
              <a:ext uri="{FF2B5EF4-FFF2-40B4-BE49-F238E27FC236}">
                <a16:creationId xmlns:a16="http://schemas.microsoft.com/office/drawing/2014/main" id="{B5425136-E7BC-96F5-FC1A-D2148A3B5D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613707" y="1829690"/>
            <a:ext cx="0" cy="4479980"/>
          </a:xfrm>
          <a:prstGeom prst="line">
            <a:avLst/>
          </a:prstGeom>
          <a:noFill/>
          <a:ln w="9525" algn="ctr">
            <a:solidFill>
              <a:srgbClr val="8064A2">
                <a:lumMod val="40000"/>
                <a:lumOff val="60000"/>
              </a:srgbClr>
            </a:solidFill>
            <a:prstDash val="dash"/>
            <a:round/>
            <a:headEnd/>
            <a:tailEnd/>
          </a:ln>
        </p:spPr>
      </p:cxnSp>
      <p:cxnSp>
        <p:nvCxnSpPr>
          <p:cNvPr id="291" name="Straight Connector 114">
            <a:extLst>
              <a:ext uri="{FF2B5EF4-FFF2-40B4-BE49-F238E27FC236}">
                <a16:creationId xmlns:a16="http://schemas.microsoft.com/office/drawing/2014/main" id="{355419B7-E1AB-F23E-7B0F-6974952A7DB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865049" y="1829690"/>
            <a:ext cx="10363" cy="4479980"/>
          </a:xfrm>
          <a:prstGeom prst="line">
            <a:avLst/>
          </a:prstGeom>
          <a:noFill/>
          <a:ln w="28575" algn="ctr">
            <a:solidFill>
              <a:srgbClr val="8064A2">
                <a:lumMod val="40000"/>
                <a:lumOff val="60000"/>
              </a:srgbClr>
            </a:solidFill>
            <a:round/>
            <a:headEnd/>
            <a:tailEnd/>
          </a:ln>
        </p:spPr>
      </p:cxnSp>
      <p:cxnSp>
        <p:nvCxnSpPr>
          <p:cNvPr id="292" name="Straight Connector 114">
            <a:extLst>
              <a:ext uri="{FF2B5EF4-FFF2-40B4-BE49-F238E27FC236}">
                <a16:creationId xmlns:a16="http://schemas.microsoft.com/office/drawing/2014/main" id="{BDEEAA51-D197-0BA2-5B22-C49A22BACC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034271" y="1829690"/>
            <a:ext cx="1740" cy="4479980"/>
          </a:xfrm>
          <a:prstGeom prst="line">
            <a:avLst/>
          </a:prstGeom>
          <a:noFill/>
          <a:ln w="28575" algn="ctr">
            <a:solidFill>
              <a:srgbClr val="8064A2">
                <a:lumMod val="40000"/>
                <a:lumOff val="60000"/>
              </a:srgbClr>
            </a:solidFill>
            <a:round/>
            <a:headEnd/>
            <a:tailEnd/>
          </a:ln>
        </p:spPr>
      </p:cxnSp>
      <p:sp>
        <p:nvSpPr>
          <p:cNvPr id="293" name="Chevron 60">
            <a:extLst>
              <a:ext uri="{FF2B5EF4-FFF2-40B4-BE49-F238E27FC236}">
                <a16:creationId xmlns:a16="http://schemas.microsoft.com/office/drawing/2014/main" id="{12638E52-C9AC-902D-5BE7-674956053386}"/>
              </a:ext>
            </a:extLst>
          </p:cNvPr>
          <p:cNvSpPr/>
          <p:nvPr/>
        </p:nvSpPr>
        <p:spPr bwMode="auto">
          <a:xfrm>
            <a:off x="6738153" y="3170473"/>
            <a:ext cx="981000" cy="27956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RAN4 C.def.</a:t>
            </a:r>
          </a:p>
        </p:txBody>
      </p:sp>
      <p:sp>
        <p:nvSpPr>
          <p:cNvPr id="294" name="Chevron 60">
            <a:extLst>
              <a:ext uri="{FF2B5EF4-FFF2-40B4-BE49-F238E27FC236}">
                <a16:creationId xmlns:a16="http://schemas.microsoft.com/office/drawing/2014/main" id="{01ADB9ED-A095-2DC0-3B90-95B4687EA8FB}"/>
              </a:ext>
            </a:extLst>
          </p:cNvPr>
          <p:cNvSpPr/>
          <p:nvPr/>
        </p:nvSpPr>
        <p:spPr bwMode="auto">
          <a:xfrm>
            <a:off x="10696555" y="4105120"/>
            <a:ext cx="924939" cy="264820"/>
          </a:xfrm>
          <a:prstGeom prst="chevron">
            <a:avLst/>
          </a:prstGeom>
          <a:gradFill>
            <a:gsLst>
              <a:gs pos="12000">
                <a:srgbClr val="9BBB59">
                  <a:lumMod val="40000"/>
                  <a:lumOff val="60000"/>
                </a:srgb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RAN4 Perf</a:t>
            </a:r>
          </a:p>
        </p:txBody>
      </p:sp>
      <p:sp>
        <p:nvSpPr>
          <p:cNvPr id="295" name="Chevron 60">
            <a:extLst>
              <a:ext uri="{FF2B5EF4-FFF2-40B4-BE49-F238E27FC236}">
                <a16:creationId xmlns:a16="http://schemas.microsoft.com/office/drawing/2014/main" id="{29541360-06A4-FE22-1427-B39C0EA798AD}"/>
              </a:ext>
            </a:extLst>
          </p:cNvPr>
          <p:cNvSpPr/>
          <p:nvPr/>
        </p:nvSpPr>
        <p:spPr bwMode="auto">
          <a:xfrm>
            <a:off x="5319671" y="3170320"/>
            <a:ext cx="1577557" cy="27956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kumimoji="0" lang="fr-FR" sz="10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kumimoji="0" lang="fr-FR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96" name="Title 1">
            <a:extLst>
              <a:ext uri="{FF2B5EF4-FFF2-40B4-BE49-F238E27FC236}">
                <a16:creationId xmlns:a16="http://schemas.microsoft.com/office/drawing/2014/main" id="{A34753A7-34F5-0DA7-4327-DB771DB0BF01}"/>
              </a:ext>
            </a:extLst>
          </p:cNvPr>
          <p:cNvSpPr txBox="1">
            <a:spLocks/>
          </p:cNvSpPr>
          <p:nvPr/>
        </p:nvSpPr>
        <p:spPr bwMode="auto">
          <a:xfrm>
            <a:off x="611609" y="5051135"/>
            <a:ext cx="2972655" cy="490222"/>
          </a:xfrm>
          <a:prstGeom prst="rect">
            <a:avLst/>
          </a:prstGeom>
          <a:solidFill>
            <a:sysClr val="window" lastClr="FFFFFF"/>
          </a:solidFill>
          <a:ln>
            <a:solidFill>
              <a:sysClr val="windowText" lastClr="0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part</a:t>
            </a:r>
            <a:endParaRPr kumimoji="0" lang="en-US" sz="2133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297" name="Straight Connector 296">
            <a:extLst>
              <a:ext uri="{FF2B5EF4-FFF2-40B4-BE49-F238E27FC236}">
                <a16:creationId xmlns:a16="http://schemas.microsoft.com/office/drawing/2014/main" id="{8B5641D2-1286-C556-390A-421A0E9EE26F}"/>
              </a:ext>
            </a:extLst>
          </p:cNvPr>
          <p:cNvCxnSpPr>
            <a:cxnSpLocks/>
          </p:cNvCxnSpPr>
          <p:nvPr/>
        </p:nvCxnSpPr>
        <p:spPr bwMode="auto">
          <a:xfrm>
            <a:off x="3732021" y="1179523"/>
            <a:ext cx="3045886" cy="0"/>
          </a:xfrm>
          <a:prstGeom prst="line">
            <a:avLst/>
          </a:prstGeom>
          <a:noFill/>
          <a:ln w="9525" cap="flat" cmpd="sng" algn="ctr">
            <a:solidFill>
              <a:srgbClr val="8064A2">
                <a:lumMod val="40000"/>
                <a:lumOff val="60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sp>
        <p:nvSpPr>
          <p:cNvPr id="298" name="TextBox 297">
            <a:extLst>
              <a:ext uri="{FF2B5EF4-FFF2-40B4-BE49-F238E27FC236}">
                <a16:creationId xmlns:a16="http://schemas.microsoft.com/office/drawing/2014/main" id="{D11A9881-41F4-E32E-3F17-E43F35E4EA2C}"/>
              </a:ext>
            </a:extLst>
          </p:cNvPr>
          <p:cNvSpPr txBox="1"/>
          <p:nvPr/>
        </p:nvSpPr>
        <p:spPr>
          <a:xfrm>
            <a:off x="4903178" y="1025355"/>
            <a:ext cx="577598" cy="281368"/>
          </a:xfrm>
          <a:prstGeom prst="rect">
            <a:avLst/>
          </a:prstGeom>
          <a:solidFill>
            <a:srgbClr val="8064A2">
              <a:lumMod val="60000"/>
              <a:lumOff val="40000"/>
            </a:srgb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2025</a:t>
            </a:r>
          </a:p>
        </p:txBody>
      </p:sp>
      <p:cxnSp>
        <p:nvCxnSpPr>
          <p:cNvPr id="299" name="Straight Connector 298">
            <a:extLst>
              <a:ext uri="{FF2B5EF4-FFF2-40B4-BE49-F238E27FC236}">
                <a16:creationId xmlns:a16="http://schemas.microsoft.com/office/drawing/2014/main" id="{8BE15240-F665-A97A-1716-973E5FE7AF24}"/>
              </a:ext>
            </a:extLst>
          </p:cNvPr>
          <p:cNvCxnSpPr>
            <a:cxnSpLocks/>
          </p:cNvCxnSpPr>
          <p:nvPr/>
        </p:nvCxnSpPr>
        <p:spPr bwMode="auto">
          <a:xfrm>
            <a:off x="6865049" y="1183801"/>
            <a:ext cx="3045886" cy="0"/>
          </a:xfrm>
          <a:prstGeom prst="line">
            <a:avLst/>
          </a:prstGeom>
          <a:noFill/>
          <a:ln w="9525" cap="flat" cmpd="sng" algn="ctr">
            <a:solidFill>
              <a:srgbClr val="8064A2">
                <a:lumMod val="40000"/>
                <a:lumOff val="60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sp>
        <p:nvSpPr>
          <p:cNvPr id="300" name="TextBox 299">
            <a:extLst>
              <a:ext uri="{FF2B5EF4-FFF2-40B4-BE49-F238E27FC236}">
                <a16:creationId xmlns:a16="http://schemas.microsoft.com/office/drawing/2014/main" id="{1B7CAA8A-E8FA-40BE-2FC9-C7C9362E908F}"/>
              </a:ext>
            </a:extLst>
          </p:cNvPr>
          <p:cNvSpPr txBox="1"/>
          <p:nvPr/>
        </p:nvSpPr>
        <p:spPr>
          <a:xfrm>
            <a:off x="8036207" y="1029633"/>
            <a:ext cx="585442" cy="281368"/>
          </a:xfrm>
          <a:prstGeom prst="rect">
            <a:avLst/>
          </a:prstGeom>
          <a:solidFill>
            <a:srgbClr val="8064A2">
              <a:lumMod val="60000"/>
              <a:lumOff val="40000"/>
            </a:srgb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2026</a:t>
            </a:r>
          </a:p>
        </p:txBody>
      </p:sp>
      <p:cxnSp>
        <p:nvCxnSpPr>
          <p:cNvPr id="301" name="Straight Connector 300">
            <a:extLst>
              <a:ext uri="{FF2B5EF4-FFF2-40B4-BE49-F238E27FC236}">
                <a16:creationId xmlns:a16="http://schemas.microsoft.com/office/drawing/2014/main" id="{A73E8168-DA79-F988-BC75-8F0BD3A61BA6}"/>
              </a:ext>
            </a:extLst>
          </p:cNvPr>
          <p:cNvCxnSpPr>
            <a:cxnSpLocks/>
          </p:cNvCxnSpPr>
          <p:nvPr/>
        </p:nvCxnSpPr>
        <p:spPr bwMode="auto">
          <a:xfrm>
            <a:off x="9989238" y="1170993"/>
            <a:ext cx="1945588" cy="0"/>
          </a:xfrm>
          <a:prstGeom prst="line">
            <a:avLst/>
          </a:prstGeom>
          <a:noFill/>
          <a:ln w="9525" cap="flat" cmpd="sng" algn="ctr">
            <a:solidFill>
              <a:srgbClr val="8064A2">
                <a:lumMod val="40000"/>
                <a:lumOff val="60000"/>
              </a:srgbClr>
            </a:solidFill>
            <a:prstDash val="solid"/>
            <a:headEnd type="none" w="med" len="med"/>
            <a:tailEnd type="none" w="med" len="med"/>
          </a:ln>
          <a:effectLst/>
        </p:spPr>
      </p:cxnSp>
      <p:sp>
        <p:nvSpPr>
          <p:cNvPr id="302" name="TextBox 301">
            <a:extLst>
              <a:ext uri="{FF2B5EF4-FFF2-40B4-BE49-F238E27FC236}">
                <a16:creationId xmlns:a16="http://schemas.microsoft.com/office/drawing/2014/main" id="{B8D212C1-5D60-D4A6-96FB-065796087949}"/>
              </a:ext>
            </a:extLst>
          </p:cNvPr>
          <p:cNvSpPr txBox="1"/>
          <p:nvPr/>
        </p:nvSpPr>
        <p:spPr>
          <a:xfrm>
            <a:off x="10727340" y="1033910"/>
            <a:ext cx="582304" cy="281368"/>
          </a:xfrm>
          <a:prstGeom prst="rect">
            <a:avLst/>
          </a:prstGeom>
          <a:solidFill>
            <a:srgbClr val="8064A2">
              <a:lumMod val="60000"/>
              <a:lumOff val="40000"/>
            </a:srgb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2027</a:t>
            </a:r>
          </a:p>
        </p:txBody>
      </p:sp>
      <p:sp>
        <p:nvSpPr>
          <p:cNvPr id="303" name="Chevron 58">
            <a:extLst>
              <a:ext uri="{FF2B5EF4-FFF2-40B4-BE49-F238E27FC236}">
                <a16:creationId xmlns:a16="http://schemas.microsoft.com/office/drawing/2014/main" id="{0EE74CC3-32CC-8633-2F00-FD2F8BC9E6F4}"/>
              </a:ext>
            </a:extLst>
          </p:cNvPr>
          <p:cNvSpPr/>
          <p:nvPr/>
        </p:nvSpPr>
        <p:spPr bwMode="auto">
          <a:xfrm>
            <a:off x="10547278" y="4509895"/>
            <a:ext cx="1113574" cy="307539"/>
          </a:xfrm>
          <a:prstGeom prst="chevron">
            <a:avLst/>
          </a:prstGeom>
          <a:gradFill>
            <a:gsLst>
              <a:gs pos="1770">
                <a:sysClr val="window" lastClr="FFFFFF"/>
              </a:gs>
              <a:gs pos="22000">
                <a:srgbClr val="4BACC6">
                  <a:lumMod val="60000"/>
                  <a:lumOff val="40000"/>
                </a:srgbClr>
              </a:gs>
              <a:gs pos="100000">
                <a:srgbClr val="4BACC6">
                  <a:lumMod val="75000"/>
                </a:srgb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</a:rPr>
              <a:t>5GA ASN.1 &amp; Open APIs </a:t>
            </a:r>
          </a:p>
        </p:txBody>
      </p:sp>
      <p:sp>
        <p:nvSpPr>
          <p:cNvPr id="304" name="Thought Bubble: Cloud 303">
            <a:extLst>
              <a:ext uri="{FF2B5EF4-FFF2-40B4-BE49-F238E27FC236}">
                <a16:creationId xmlns:a16="http://schemas.microsoft.com/office/drawing/2014/main" id="{92E3D30F-4C8E-4533-E706-C9F79B9A6D99}"/>
              </a:ext>
            </a:extLst>
          </p:cNvPr>
          <p:cNvSpPr/>
          <p:nvPr/>
        </p:nvSpPr>
        <p:spPr bwMode="auto">
          <a:xfrm>
            <a:off x="4008291" y="2610737"/>
            <a:ext cx="1327754" cy="37508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0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DE6945B6-09B6-779A-0F82-32F6D7E80CD2}"/>
              </a:ext>
            </a:extLst>
          </p:cNvPr>
          <p:cNvSpPr txBox="1"/>
          <p:nvPr/>
        </p:nvSpPr>
        <p:spPr>
          <a:xfrm>
            <a:off x="4016077" y="2659699"/>
            <a:ext cx="1383128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St.2 SID </a:t>
            </a:r>
            <a:r>
              <a:rPr lang="fr-FR" sz="10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def</a:t>
            </a:r>
            <a:r>
              <a:rPr lang="fr-FR" sz="10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. TBD</a:t>
            </a:r>
          </a:p>
        </p:txBody>
      </p:sp>
      <p:sp>
        <p:nvSpPr>
          <p:cNvPr id="306" name="Thought Bubble: Cloud 305">
            <a:extLst>
              <a:ext uri="{FF2B5EF4-FFF2-40B4-BE49-F238E27FC236}">
                <a16:creationId xmlns:a16="http://schemas.microsoft.com/office/drawing/2014/main" id="{ABAC9525-CCED-F8CF-1790-30B956A541FA}"/>
              </a:ext>
            </a:extLst>
          </p:cNvPr>
          <p:cNvSpPr/>
          <p:nvPr/>
        </p:nvSpPr>
        <p:spPr bwMode="auto">
          <a:xfrm>
            <a:off x="7007702" y="4497079"/>
            <a:ext cx="1178564" cy="31608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0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307" name="TextBox 306">
            <a:extLst>
              <a:ext uri="{FF2B5EF4-FFF2-40B4-BE49-F238E27FC236}">
                <a16:creationId xmlns:a16="http://schemas.microsoft.com/office/drawing/2014/main" id="{A1831E42-D8B7-95D4-25CB-7F652BB7F3C0}"/>
              </a:ext>
            </a:extLst>
          </p:cNvPr>
          <p:cNvSpPr txBox="1"/>
          <p:nvPr/>
        </p:nvSpPr>
        <p:spPr>
          <a:xfrm>
            <a:off x="6866296" y="4487036"/>
            <a:ext cx="1383128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St.3 SID </a:t>
            </a:r>
            <a:r>
              <a:rPr lang="fr-FR" sz="10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def</a:t>
            </a:r>
            <a:r>
              <a:rPr lang="fr-FR" sz="10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</a:rPr>
              <a:t>. TBD</a:t>
            </a:r>
          </a:p>
        </p:txBody>
      </p:sp>
      <p:sp>
        <p:nvSpPr>
          <p:cNvPr id="309" name="TextBox 1">
            <a:extLst>
              <a:ext uri="{FF2B5EF4-FFF2-40B4-BE49-F238E27FC236}">
                <a16:creationId xmlns:a16="http://schemas.microsoft.com/office/drawing/2014/main" id="{0777E50B-00D4-74CB-14F7-90C810B67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548" y="5969509"/>
            <a:ext cx="1755609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altLang="en-US" sz="667" b="1" dirty="0">
                <a:solidFill>
                  <a:prstClr val="black"/>
                </a:solidFill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solidFill>
                  <a:prstClr val="black"/>
                </a:solidFill>
                <a:latin typeface="Montserrat" panose="00000500000000000000" pitchFamily="50" charset="0"/>
              </a:rPr>
              <a:t>: All starting dates are indicative</a:t>
            </a:r>
          </a:p>
        </p:txBody>
      </p:sp>
    </p:spTree>
    <p:extLst>
      <p:ext uri="{BB962C8B-B14F-4D97-AF65-F5344CB8AC3E}">
        <p14:creationId xmlns:p14="http://schemas.microsoft.com/office/powerpoint/2010/main" val="370648942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8" name="Google Shape;168;p20"/>
          <p:cNvCxnSpPr/>
          <p:nvPr/>
        </p:nvCxnSpPr>
        <p:spPr>
          <a:xfrm>
            <a:off x="3625516" y="1304077"/>
            <a:ext cx="4400" cy="50736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19" name="Google Shape;119;p20"/>
          <p:cNvCxnSpPr/>
          <p:nvPr/>
        </p:nvCxnSpPr>
        <p:spPr>
          <a:xfrm>
            <a:off x="831849" y="1928283"/>
            <a:ext cx="0" cy="4093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893233"/>
            <a:ext cx="115548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1023391" y="48657"/>
            <a:ext cx="9522800" cy="5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</a:pPr>
            <a:r>
              <a:rPr lang="en-US" sz="3200" dirty="0">
                <a:latin typeface="Montserrat"/>
                <a:ea typeface="Montserrat"/>
                <a:cs typeface="Montserrat"/>
                <a:sym typeface="Montserrat"/>
              </a:rPr>
              <a:t>Release 20 SA1 work planning </a:t>
            </a:r>
            <a:endParaRPr sz="2667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500716" y="1126067"/>
            <a:ext cx="868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3" name="Google Shape;123;p20"/>
          <p:cNvCxnSpPr/>
          <p:nvPr/>
        </p:nvCxnSpPr>
        <p:spPr>
          <a:xfrm>
            <a:off x="3621616" y="1576916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391583" y="1608667"/>
            <a:ext cx="0" cy="5071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900767" y="1576916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10759016" y="1576916"/>
            <a:ext cx="0" cy="507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9101667" y="1576916"/>
            <a:ext cx="0" cy="5004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7245349" y="1576916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8174567" y="1576916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5496983" y="1513416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4548716" y="1576916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11470216" y="1581149"/>
            <a:ext cx="0" cy="5071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2226733" y="1126067"/>
            <a:ext cx="899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3124200" y="1126067"/>
            <a:ext cx="901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4076700" y="1126067"/>
            <a:ext cx="9144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5118100" y="1126067"/>
            <a:ext cx="901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5880100" y="1126067"/>
            <a:ext cx="906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6779683" y="1126067"/>
            <a:ext cx="904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7655983" y="1126067"/>
            <a:ext cx="910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8629649" y="1126067"/>
            <a:ext cx="906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9486900" y="1126067"/>
            <a:ext cx="868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10242549" y="1126067"/>
            <a:ext cx="8212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11017249" y="1126067"/>
            <a:ext cx="8532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44449" y="1145116"/>
            <a:ext cx="8424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4216400" y="730250"/>
            <a:ext cx="664800" cy="328177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</a:pPr>
            <a:r>
              <a:rPr lang="en-US" sz="1333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7821083" y="730250"/>
            <a:ext cx="647600" cy="328177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</a:pPr>
            <a:r>
              <a:rPr lang="en-US" sz="1333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676400" y="1263649"/>
            <a:ext cx="497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3401483" y="1246716"/>
            <a:ext cx="501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10505016" y="1263649"/>
            <a:ext cx="501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6955367" y="1263649"/>
            <a:ext cx="501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4318000" y="1263649"/>
            <a:ext cx="4932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7935383" y="1263649"/>
            <a:ext cx="4932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11271249" y="1263649"/>
            <a:ext cx="4932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5350933" y="1263649"/>
            <a:ext cx="497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8883649" y="1263649"/>
            <a:ext cx="497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46049" y="1291167"/>
            <a:ext cx="5016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2472267" y="1263649"/>
            <a:ext cx="5124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6140449" y="1263649"/>
            <a:ext cx="5124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9738783" y="1263649"/>
            <a:ext cx="5124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11146367" y="704850"/>
            <a:ext cx="656000" cy="328177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</a:pPr>
            <a:r>
              <a:rPr lang="en-US" sz="1333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690033" y="1149349"/>
            <a:ext cx="9144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999067" y="1286933"/>
            <a:ext cx="542000" cy="266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</a:pPr>
            <a:r>
              <a:rPr lang="en-US" sz="933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1204383" y="734483"/>
            <a:ext cx="647600" cy="328177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</a:pPr>
            <a:r>
              <a:rPr lang="en-US" sz="1333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sp>
        <p:nvSpPr>
          <p:cNvPr id="167" name="Google Shape;167;p20"/>
          <p:cNvSpPr txBox="1"/>
          <p:nvPr/>
        </p:nvSpPr>
        <p:spPr>
          <a:xfrm>
            <a:off x="3027708" y="6431663"/>
            <a:ext cx="1160000" cy="4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n-US" sz="2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/>
          </a:p>
        </p:txBody>
      </p:sp>
      <p:cxnSp>
        <p:nvCxnSpPr>
          <p:cNvPr id="169" name="Google Shape;169;p20"/>
          <p:cNvCxnSpPr/>
          <p:nvPr/>
        </p:nvCxnSpPr>
        <p:spPr>
          <a:xfrm>
            <a:off x="1202267" y="1517649"/>
            <a:ext cx="0" cy="49656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4040716" y="1951567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2319867" y="1951567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11178116" y="1951567"/>
            <a:ext cx="0" cy="418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9520767" y="1951567"/>
            <a:ext cx="0" cy="4123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7675033" y="1951567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8604249" y="1951567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5916083" y="1936749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4967816" y="1951567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621367" y="1924049"/>
            <a:ext cx="0" cy="4093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6796616" y="1962149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3234267" y="1966383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10354733" y="1888067"/>
            <a:ext cx="0" cy="40916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728467" y="1530271"/>
            <a:ext cx="16850" cy="47878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6396649" y="1530271"/>
            <a:ext cx="2034" cy="477516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355600" y="1691216"/>
            <a:ext cx="8592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1126067" y="1691216"/>
            <a:ext cx="8592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996016" y="1691216"/>
            <a:ext cx="8764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7" name="Google Shape;187;p20"/>
          <p:cNvSpPr txBox="1"/>
          <p:nvPr/>
        </p:nvSpPr>
        <p:spPr>
          <a:xfrm>
            <a:off x="2823633" y="1691216"/>
            <a:ext cx="8592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/>
          </a:p>
        </p:txBody>
      </p:sp>
      <p:sp>
        <p:nvSpPr>
          <p:cNvPr id="188" name="Google Shape;188;p20"/>
          <p:cNvSpPr txBox="1"/>
          <p:nvPr/>
        </p:nvSpPr>
        <p:spPr>
          <a:xfrm>
            <a:off x="3683000" y="1691216"/>
            <a:ext cx="865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4646083" y="1691216"/>
            <a:ext cx="861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5558367" y="1691216"/>
            <a:ext cx="8700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6405033" y="1691216"/>
            <a:ext cx="865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7289800" y="1691216"/>
            <a:ext cx="8276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8280400" y="1691216"/>
            <a:ext cx="797977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9154583" y="1691216"/>
            <a:ext cx="812800" cy="307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9925050" y="1530271"/>
            <a:ext cx="69933" cy="461641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2250016" y="2901688"/>
            <a:ext cx="2148400" cy="2796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133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945216" y="2842421"/>
            <a:ext cx="2550587" cy="12488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</a:pPr>
            <a:r>
              <a:rPr lang="en-US" sz="1467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467" dirty="0"/>
              <a:t>≈50%</a:t>
            </a:r>
            <a:r>
              <a:rPr lang="en-US" sz="1467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467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2171700" y="3238237"/>
            <a:ext cx="1176800" cy="366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133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2156883" y="3229771"/>
            <a:ext cx="1196000" cy="418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3071283" y="3657337"/>
            <a:ext cx="1337639" cy="364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133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3130550" y="3646754"/>
            <a:ext cx="1278373" cy="418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04" name="Google Shape;204;p20"/>
          <p:cNvSpPr/>
          <p:nvPr/>
        </p:nvSpPr>
        <p:spPr>
          <a:xfrm>
            <a:off x="1945217" y="2236984"/>
            <a:ext cx="6829391" cy="407508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60933" rIns="0" bIns="60933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</a:t>
            </a:r>
            <a:r>
              <a:rPr lang="en-US" sz="1467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</a:t>
            </a:r>
            <a:endParaRPr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3742267" y="4520175"/>
            <a:ext cx="1987560" cy="2796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133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3742267" y="4457520"/>
            <a:ext cx="2040467" cy="1518771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467" b="1" dirty="0">
                <a:solidFill>
                  <a:schemeClr val="dk1"/>
                </a:solidFill>
              </a:rPr>
              <a:t>Rel-20 part 2 (</a:t>
            </a:r>
            <a:r>
              <a:rPr lang="en-GB" sz="1467" dirty="0"/>
              <a:t>≈50%</a:t>
            </a:r>
            <a:r>
              <a:rPr lang="en-US" sz="1467" b="1" dirty="0">
                <a:solidFill>
                  <a:schemeClr val="dk1"/>
                </a:solidFill>
              </a:rPr>
              <a:t>)</a:t>
            </a:r>
            <a:endParaRPr lang="en-US" sz="1467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3896277" y="4823008"/>
            <a:ext cx="1437739" cy="366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133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3792474" y="4738740"/>
            <a:ext cx="1518252" cy="418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b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4593049" y="5319352"/>
            <a:ext cx="865815" cy="455857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endParaRPr sz="1333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4510585" y="5356700"/>
            <a:ext cx="1039201" cy="418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</a:pPr>
            <a:r>
              <a:rPr lang="en-US" sz="1200" b="1" dirty="0">
                <a:solidFill>
                  <a:schemeClr val="dk1"/>
                </a:solidFill>
              </a:rPr>
              <a:t>SID(s)</a:t>
            </a:r>
            <a:b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4680D2-AFDF-7A67-BD5E-76FD0456A2F1}"/>
              </a:ext>
            </a:extLst>
          </p:cNvPr>
          <p:cNvSpPr txBox="1"/>
          <p:nvPr/>
        </p:nvSpPr>
        <p:spPr>
          <a:xfrm>
            <a:off x="5250960" y="6554737"/>
            <a:ext cx="4846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Grey boxes = SA 1 Content definition process</a:t>
            </a: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127" y="4973845"/>
            <a:ext cx="1914306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>
                <a:latin typeface="Montserrat" panose="00000500000000000000" pitchFamily="2" charset="0"/>
              </a:rPr>
              <a:t>Stage-1</a:t>
            </a:r>
            <a:endParaRPr lang="en-GB" altLang="en-US" sz="2133" b="1" dirty="0">
              <a:latin typeface="Montserrat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4D486-5C17-BD9D-73DE-FD8BF3B8C897}"/>
              </a:ext>
            </a:extLst>
          </p:cNvPr>
          <p:cNvSpPr txBox="1"/>
          <p:nvPr/>
        </p:nvSpPr>
        <p:spPr>
          <a:xfrm>
            <a:off x="7835361" y="2286040"/>
            <a:ext cx="129696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3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</a:t>
            </a:r>
            <a:endParaRPr lang="en-GB" sz="1333" dirty="0"/>
          </a:p>
        </p:txBody>
      </p:sp>
      <p:sp>
        <p:nvSpPr>
          <p:cNvPr id="102" name="TextBox 7">
            <a:extLst>
              <a:ext uri="{FF2B5EF4-FFF2-40B4-BE49-F238E27FC236}">
                <a16:creationId xmlns:a16="http://schemas.microsoft.com/office/drawing/2014/main" id="{739920B8-6E17-4BD3-BDF0-E14BE2044AAE}"/>
              </a:ext>
            </a:extLst>
          </p:cNvPr>
          <p:cNvSpPr txBox="1"/>
          <p:nvPr/>
        </p:nvSpPr>
        <p:spPr>
          <a:xfrm>
            <a:off x="6792707" y="2276515"/>
            <a:ext cx="1254853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3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80%</a:t>
            </a:r>
            <a:endParaRPr lang="en-GB" sz="1333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F20FB7D-7826-4806-88EE-07DAEAA010C4}"/>
              </a:ext>
            </a:extLst>
          </p:cNvPr>
          <p:cNvSpPr txBox="1"/>
          <p:nvPr/>
        </p:nvSpPr>
        <p:spPr>
          <a:xfrm>
            <a:off x="6734110" y="3196127"/>
            <a:ext cx="4085229" cy="1831271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nl-NL" altLang="nl-NL" sz="1600" dirty="0"/>
              <a:t>Rel-20: SA1 work is split in two parts:</a:t>
            </a:r>
          </a:p>
          <a:p>
            <a:pPr marL="739807" lvl="1" indent="-341305"/>
            <a:r>
              <a:rPr lang="nl-NL" altLang="nl-NL" sz="1400" dirty="0"/>
              <a:t>Rel-20 part 1: 5G-Advanced</a:t>
            </a:r>
          </a:p>
          <a:p>
            <a:pPr marL="1139857" lvl="2" indent="-341305"/>
            <a:r>
              <a:rPr lang="nl-NL" altLang="nl-NL" sz="1100" dirty="0"/>
              <a:t>24 new ideas presented by the companies  </a:t>
            </a:r>
          </a:p>
          <a:p>
            <a:pPr marL="1139857" lvl="2" indent="-341305"/>
            <a:r>
              <a:rPr lang="nl-NL" altLang="nl-NL" sz="1100" dirty="0"/>
              <a:t>3 SIDs agreed </a:t>
            </a:r>
          </a:p>
          <a:p>
            <a:pPr marL="1139857" lvl="2" indent="-341305">
              <a:buFont typeface="Arial" panose="020B0604020202020204" pitchFamily="34" charset="0"/>
              <a:buChar char="•"/>
            </a:pPr>
            <a:r>
              <a:rPr lang="nl-NL" altLang="nl-NL" sz="1100" dirty="0"/>
              <a:t>FS_FRMCS_Ph6</a:t>
            </a:r>
          </a:p>
          <a:p>
            <a:pPr marL="1139857" lvl="2" indent="-341305">
              <a:buFont typeface="Arial" panose="020B0604020202020204" pitchFamily="34" charset="0"/>
              <a:buChar char="•"/>
            </a:pPr>
            <a:r>
              <a:rPr lang="nl-NL" altLang="nl-NL" sz="1100" dirty="0"/>
              <a:t>FS_EnergyServ_Ph2</a:t>
            </a:r>
          </a:p>
          <a:p>
            <a:pPr marL="1139857" lvl="2" indent="-341305">
              <a:buFont typeface="Arial" panose="020B0604020202020204" pitchFamily="34" charset="0"/>
              <a:buChar char="•"/>
            </a:pPr>
            <a:r>
              <a:rPr lang="nl-NL" altLang="nl-NL" sz="1100" dirty="0"/>
              <a:t>FS_5GSAT_Ph4</a:t>
            </a:r>
          </a:p>
          <a:p>
            <a:pPr marL="739807" lvl="1" indent="-341305"/>
            <a:r>
              <a:rPr lang="nl-NL" altLang="nl-NL" sz="1400" dirty="0"/>
              <a:t>Rel-20 part 2: 6G</a:t>
            </a:r>
          </a:p>
          <a:p>
            <a:pPr marL="1139857" lvl="2" indent="-341305"/>
            <a:r>
              <a:rPr lang="nl-NL" altLang="nl-NL" sz="1100" dirty="0"/>
              <a:t>Discussions will start in the next quarter</a:t>
            </a:r>
            <a:endParaRPr lang="nl-NL" altLang="nl-NL" sz="1400" dirty="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3FB72E0C-06E1-198A-CC30-DC484FEFC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5045" y="4298347"/>
            <a:ext cx="1837923" cy="20313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sym typeface="Helvetica Neue"/>
              </a:rPr>
              <a:t>IMT2030 </a:t>
            </a:r>
            <a:r>
              <a:rPr kumimoji="0" lang="en-GB" altLang="en-US" sz="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sym typeface="Helvetica Neue"/>
              </a:rPr>
              <a:t>usecases</a:t>
            </a:r>
            <a:r>
              <a:rPr kumimoji="0" lang="en-GB" alt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sym typeface="Helvetica Neue"/>
              </a:rPr>
              <a:t> Workshop</a:t>
            </a:r>
            <a:endParaRPr kumimoji="0" lang="en-GB" altLang="en-US" sz="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 panose="00000500000000000000" pitchFamily="50" charset="0"/>
              <a:sym typeface="Helvetica Neue"/>
            </a:endParaRPr>
          </a:p>
        </p:txBody>
      </p:sp>
      <p:sp>
        <p:nvSpPr>
          <p:cNvPr id="9" name="Star: 5 Points 8">
            <a:extLst>
              <a:ext uri="{FF2B5EF4-FFF2-40B4-BE49-F238E27FC236}">
                <a16:creationId xmlns:a16="http://schemas.microsoft.com/office/drawing/2014/main" id="{B4BC20A7-6435-0C7E-227A-370A2B12949A}"/>
              </a:ext>
            </a:extLst>
          </p:cNvPr>
          <p:cNvSpPr/>
          <p:nvPr/>
        </p:nvSpPr>
        <p:spPr bwMode="auto">
          <a:xfrm>
            <a:off x="3776144" y="4068052"/>
            <a:ext cx="294206" cy="255136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23923875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SA Dates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30424" y="1962150"/>
            <a:ext cx="10515600" cy="4217662"/>
          </a:xfrm>
          <a:noFill/>
        </p:spPr>
        <p:txBody>
          <a:bodyPr/>
          <a:lstStyle/>
          <a:p>
            <a:r>
              <a:rPr lang="en-US" sz="2400" dirty="0"/>
              <a:t>Meetings Since PCG#51</a:t>
            </a:r>
          </a:p>
          <a:p>
            <a:pPr lvl="2"/>
            <a:r>
              <a:rPr lang="en-US" sz="1800" b="1" dirty="0"/>
              <a:t>TSG SA#102</a:t>
            </a:r>
            <a:r>
              <a:rPr lang="en-US" sz="1800" dirty="0"/>
              <a:t>: FTF meeting, 11-15 Dec 2023, Edinburgh, UK </a:t>
            </a:r>
          </a:p>
          <a:p>
            <a:pPr lvl="2"/>
            <a:r>
              <a:rPr lang="en-US" sz="1800" b="1" dirty="0"/>
              <a:t>TSG SA#103</a:t>
            </a:r>
            <a:r>
              <a:rPr lang="en-US" sz="1800" dirty="0"/>
              <a:t>: FTF meeting, 19-22 Mar 2024, Maastricht, Netherlands 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r>
              <a:rPr lang="en-US" sz="2400" dirty="0"/>
              <a:t>Meetings before PCG#53</a:t>
            </a:r>
          </a:p>
          <a:p>
            <a:pPr lvl="2"/>
            <a:r>
              <a:rPr lang="en-US" sz="1800" b="1" dirty="0"/>
              <a:t>3GPP Stage-1 Workshop on IMT2030 Use-cases </a:t>
            </a:r>
            <a:r>
              <a:rPr lang="en-US" sz="1800" dirty="0"/>
              <a:t>: FTF </a:t>
            </a:r>
            <a:r>
              <a:rPr lang="en-US" sz="1800" dirty="0" err="1"/>
              <a:t>adhoc</a:t>
            </a:r>
            <a:r>
              <a:rPr lang="en-US" sz="1800" dirty="0"/>
              <a:t> Meeting, 08-10 May 2024, Rotterdam, Netherlands</a:t>
            </a:r>
          </a:p>
          <a:p>
            <a:pPr lvl="2"/>
            <a:r>
              <a:rPr lang="en-US" sz="1800" b="1" dirty="0"/>
              <a:t>TSG SA#104</a:t>
            </a:r>
            <a:r>
              <a:rPr lang="en-US" sz="1800" dirty="0"/>
              <a:t>: FTF meeting, 18-21 Jun 2024, Shanghai, China </a:t>
            </a:r>
          </a:p>
          <a:p>
            <a:pPr lvl="2"/>
            <a:r>
              <a:rPr lang="en-US" sz="1800" b="1" dirty="0"/>
              <a:t>TSG SA#105</a:t>
            </a:r>
            <a:r>
              <a:rPr lang="en-US" sz="1800" dirty="0"/>
              <a:t>: FTF meeting, 10-13 Sep 2024, Melbourne, Australia</a:t>
            </a:r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44840763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3DB79-97EB-D3BB-3DE9-562E52E16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5373F123-E3CD-4DF2-604A-4DEE0E6B5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>
            <a:normAutofit/>
          </a:bodyPr>
          <a:lstStyle/>
          <a:p>
            <a:pPr defTabSz="1219169" rtl="0" hangingPunct="0">
              <a:spcBef>
                <a:spcPts val="2250"/>
              </a:spcBef>
              <a:defRPr/>
            </a:pPr>
            <a:r>
              <a:rPr lang="en-GB" altLang="en-US" sz="32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SA1 Release 20 SIDs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513517-DA45-C043-DE81-1A20C55976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151934"/>
              </p:ext>
            </p:extLst>
          </p:nvPr>
        </p:nvGraphicFramePr>
        <p:xfrm>
          <a:off x="609600" y="2087728"/>
          <a:ext cx="10699640" cy="1488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1922">
                  <a:extLst>
                    <a:ext uri="{9D8B030D-6E8A-4147-A177-3AD203B41FA5}">
                      <a16:colId xmlns:a16="http://schemas.microsoft.com/office/drawing/2014/main" val="2823530849"/>
                    </a:ext>
                  </a:extLst>
                </a:gridCol>
                <a:gridCol w="2058100">
                  <a:extLst>
                    <a:ext uri="{9D8B030D-6E8A-4147-A177-3AD203B41FA5}">
                      <a16:colId xmlns:a16="http://schemas.microsoft.com/office/drawing/2014/main" val="104877697"/>
                    </a:ext>
                  </a:extLst>
                </a:gridCol>
                <a:gridCol w="935665">
                  <a:extLst>
                    <a:ext uri="{9D8B030D-6E8A-4147-A177-3AD203B41FA5}">
                      <a16:colId xmlns:a16="http://schemas.microsoft.com/office/drawing/2014/main" val="3504689246"/>
                    </a:ext>
                  </a:extLst>
                </a:gridCol>
                <a:gridCol w="1244009">
                  <a:extLst>
                    <a:ext uri="{9D8B030D-6E8A-4147-A177-3AD203B41FA5}">
                      <a16:colId xmlns:a16="http://schemas.microsoft.com/office/drawing/2014/main" val="1505248048"/>
                    </a:ext>
                  </a:extLst>
                </a:gridCol>
                <a:gridCol w="1679944">
                  <a:extLst>
                    <a:ext uri="{9D8B030D-6E8A-4147-A177-3AD203B41FA5}">
                      <a16:colId xmlns:a16="http://schemas.microsoft.com/office/drawing/2014/main" val="669782886"/>
                    </a:ext>
                  </a:extLst>
                </a:gridCol>
              </a:tblGrid>
              <a:tr h="25681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Name</a:t>
                      </a:r>
                      <a:endParaRPr lang="en-US" sz="1400" b="0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Acronym</a:t>
                      </a:r>
                      <a:endParaRPr lang="en-US" sz="1400" b="0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%Complete</a:t>
                      </a:r>
                      <a:endParaRPr lang="en-US" sz="1400" b="0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Hyperlink</a:t>
                      </a:r>
                      <a:endParaRPr lang="en-US" sz="1400" b="0" i="0" u="none" strike="noStrike" cap="none" spc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u="none" strike="noStrike" cap="none" spc="0" dirty="0">
                          <a:solidFill>
                            <a:schemeClr val="bg1"/>
                          </a:solidFill>
                          <a:effectLst/>
                        </a:rPr>
                        <a:t>Impacted TSs and TRs</a:t>
                      </a:r>
                      <a:endParaRPr lang="en-US" sz="1400" b="0" i="0" u="none" strike="noStrike" cap="none" spc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217" marR="608" marT="33391" marB="15465" anchor="ctr"/>
                </a:tc>
                <a:extLst>
                  <a:ext uri="{0D108BD9-81ED-4DB2-BD59-A6C34878D82A}">
                    <a16:rowId xmlns:a16="http://schemas.microsoft.com/office/drawing/2014/main" val="1918325113"/>
                  </a:ext>
                </a:extLst>
              </a:tr>
              <a:tr h="450406">
                <a:tc>
                  <a:txBody>
                    <a:bodyPr/>
                    <a:lstStyle/>
                    <a:p>
                      <a:pPr marL="0" marR="0" indent="0" algn="l" defTabSz="6096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0" i="0" u="none" strike="noStrike" kern="1200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Study on satellite access - Phase 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6096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0" i="0" u="none" strike="noStrike" kern="1200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FS_5GSAT_Ph4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r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6096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0" i="0" u="sng" strike="noStrike" kern="1200" cap="none" spc="0" baseline="0">
                          <a:solidFill>
                            <a:srgbClr val="0563C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SP-240495</a:t>
                      </a:r>
                      <a:endParaRPr lang="en-US" sz="1400" b="0" i="0" u="sng" strike="noStrike" kern="1200" cap="none" spc="0" baseline="0">
                        <a:solidFill>
                          <a:srgbClr val="0563C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4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Intel Clear"/>
                      </a:endParaRPr>
                    </a:p>
                  </a:txBody>
                  <a:tcPr marL="7217" marR="608" marT="33391" marB="15465" anchor="ctr"/>
                </a:tc>
                <a:extLst>
                  <a:ext uri="{0D108BD9-81ED-4DB2-BD59-A6C34878D82A}">
                    <a16:rowId xmlns:a16="http://schemas.microsoft.com/office/drawing/2014/main" val="2684988206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indent="0" algn="l" defTabSz="6096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0" i="0" u="none" strike="noStrike" kern="1200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Study on FRMCS Phase 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6096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0" i="0" u="none" strike="noStrike" kern="1200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r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6096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0" i="0" u="sng" strike="noStrike" kern="1200" cap="none" spc="0" baseline="0">
                          <a:solidFill>
                            <a:srgbClr val="0563C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SP-240199</a:t>
                      </a:r>
                      <a:endParaRPr lang="en-US" sz="1400" b="0" i="0" u="sng" strike="noStrike" kern="1200" cap="none" spc="0" baseline="0">
                        <a:solidFill>
                          <a:srgbClr val="0563C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22.989</a:t>
                      </a:r>
                    </a:p>
                  </a:txBody>
                  <a:tcPr marL="7217" marR="608" marT="33391" marB="15465" anchor="ctr"/>
                </a:tc>
                <a:extLst>
                  <a:ext uri="{0D108BD9-81ED-4DB2-BD59-A6C34878D82A}">
                    <a16:rowId xmlns:a16="http://schemas.microsoft.com/office/drawing/2014/main" val="35518227"/>
                  </a:ext>
                </a:extLst>
              </a:tr>
              <a:tr h="375959">
                <a:tc>
                  <a:txBody>
                    <a:bodyPr/>
                    <a:lstStyle/>
                    <a:p>
                      <a:pPr marL="0" marR="0" indent="0" algn="l" defTabSz="6096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0" i="0" u="none" strike="noStrike" kern="1200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Study on Energy Efficiency as Service Criteria Phase 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6096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0" i="0" u="none" strike="noStrike" kern="1200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r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Intel Clear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6096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0" i="0" u="sng" strike="noStrike" kern="1200" cap="none" spc="0" baseline="0" dirty="0">
                          <a:solidFill>
                            <a:srgbClr val="0563C1"/>
                          </a:solidFill>
                          <a:effectLst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SP-240494</a:t>
                      </a:r>
                      <a:endParaRPr lang="en-US" sz="1400" b="0" i="0" u="sng" strike="noStrike" kern="1200" cap="none" spc="0" baseline="0" dirty="0">
                        <a:solidFill>
                          <a:srgbClr val="0563C1"/>
                        </a:solidFill>
                        <a:effectLst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6096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4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Intel Clear"/>
                      </a:endParaRPr>
                    </a:p>
                  </a:txBody>
                  <a:tcPr marL="7217" marR="608" marT="33391" marB="15465" anchor="ctr"/>
                </a:tc>
                <a:extLst>
                  <a:ext uri="{0D108BD9-81ED-4DB2-BD59-A6C34878D82A}">
                    <a16:rowId xmlns:a16="http://schemas.microsoft.com/office/drawing/2014/main" val="1906023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69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11872-7B2A-5CE3-A13B-6AEAB88FF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370" y="571500"/>
            <a:ext cx="11010816" cy="952499"/>
          </a:xfrm>
        </p:spPr>
        <p:txBody>
          <a:bodyPr>
            <a:normAutofit/>
          </a:bodyPr>
          <a:lstStyle/>
          <a:p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Intel Clear Light" panose="020B0404020203020204" pitchFamily="34" charset="0"/>
                <a:sym typeface="Helvetica"/>
              </a:rPr>
              <a:t>6G </a:t>
            </a:r>
            <a:r>
              <a:rPr lang="en-GB" sz="32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W</a:t>
            </a:r>
            <a:r>
              <a:rPr kumimoji="0" lang="en-GB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Intel Clear Light" panose="020B0404020203020204" pitchFamily="34" charset="0"/>
                <a:sym typeface="Helvetica"/>
              </a:rPr>
              <a:t>orkplan</a:t>
            </a: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Intel Clear Light" panose="020B0404020203020204" pitchFamily="34" charset="0"/>
                <a:sym typeface="Helvetica"/>
              </a:rPr>
              <a:t> &amp; </a:t>
            </a:r>
            <a:r>
              <a:rPr lang="en-GB" sz="32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T</a:t>
            </a:r>
            <a:r>
              <a:rPr kumimoji="0" lang="en-GB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Intel Clear Light" panose="020B0404020203020204" pitchFamily="34" charset="0"/>
                <a:sym typeface="Helvetica"/>
              </a:rPr>
              <a:t>imeline</a:t>
            </a: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Intel Clear Light" panose="020B0404020203020204" pitchFamily="34" charset="0"/>
                <a:sym typeface="Helvetica"/>
              </a:rPr>
              <a:t> – Summary</a:t>
            </a:r>
            <a:br>
              <a:rPr kumimoji="0" lang="en-GB" sz="40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</a:br>
            <a:endParaRPr lang="en-GB" sz="34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1BDA80F-7471-B8BC-D47D-08DC952A2338}"/>
              </a:ext>
            </a:extLst>
          </p:cNvPr>
          <p:cNvGraphicFramePr>
            <a:graphicFrameLocks noGrp="1"/>
          </p:cNvGraphicFramePr>
          <p:nvPr>
            <p:ph sz="quarter" idx="28"/>
          </p:nvPr>
        </p:nvGraphicFramePr>
        <p:xfrm>
          <a:off x="507760" y="1523999"/>
          <a:ext cx="11010900" cy="45749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650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2EAB75A-0B0C-4689-52A8-B0DD8F8EFC68}"/>
              </a:ext>
            </a:extLst>
          </p:cNvPr>
          <p:cNvSpPr/>
          <p:nvPr/>
        </p:nvSpPr>
        <p:spPr>
          <a:xfrm>
            <a:off x="571370" y="1353734"/>
            <a:ext cx="11010900" cy="961407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Rectangle 7" descr="Meeting">
            <a:extLst>
              <a:ext uri="{FF2B5EF4-FFF2-40B4-BE49-F238E27FC236}">
                <a16:creationId xmlns:a16="http://schemas.microsoft.com/office/drawing/2014/main" id="{B8CD7A0D-83D7-5B96-855E-25881C2898FC}"/>
              </a:ext>
            </a:extLst>
          </p:cNvPr>
          <p:cNvSpPr/>
          <p:nvPr/>
        </p:nvSpPr>
        <p:spPr>
          <a:xfrm>
            <a:off x="862195" y="1570051"/>
            <a:ext cx="528774" cy="528774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F9F6555-A8A7-CFEA-FDAA-9F20700FCFF1}"/>
              </a:ext>
            </a:extLst>
          </p:cNvPr>
          <p:cNvSpPr/>
          <p:nvPr/>
        </p:nvSpPr>
        <p:spPr>
          <a:xfrm>
            <a:off x="1681795" y="1353734"/>
            <a:ext cx="9899388" cy="961407"/>
          </a:xfrm>
          <a:custGeom>
            <a:avLst/>
            <a:gdLst>
              <a:gd name="connsiteX0" fmla="*/ 0 w 9899388"/>
              <a:gd name="connsiteY0" fmla="*/ 0 h 961407"/>
              <a:gd name="connsiteX1" fmla="*/ 9899388 w 9899388"/>
              <a:gd name="connsiteY1" fmla="*/ 0 h 961407"/>
              <a:gd name="connsiteX2" fmla="*/ 9899388 w 9899388"/>
              <a:gd name="connsiteY2" fmla="*/ 961407 h 961407"/>
              <a:gd name="connsiteX3" fmla="*/ 0 w 9899388"/>
              <a:gd name="connsiteY3" fmla="*/ 961407 h 961407"/>
              <a:gd name="connsiteX4" fmla="*/ 0 w 9899388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9388" h="961407">
                <a:moveTo>
                  <a:pt x="0" y="0"/>
                </a:moveTo>
                <a:lnTo>
                  <a:pt x="9899388" y="0"/>
                </a:lnTo>
                <a:lnTo>
                  <a:pt x="9899388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lvl="0" indent="0" algn="l" defTabSz="9334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100" b="1" kern="1200"/>
              <a:t>Stage-1 workshop on IMT2030 use cases: May 8</a:t>
            </a:r>
            <a:r>
              <a:rPr lang="en-US" sz="2100" b="1" kern="1200" baseline="30000"/>
              <a:t>th</a:t>
            </a:r>
            <a:r>
              <a:rPr lang="en-US" sz="2100" b="1" kern="1200"/>
              <a:t> – 10</a:t>
            </a:r>
            <a:r>
              <a:rPr lang="en-US" sz="2100" b="1" kern="1200" baseline="30000"/>
              <a:t>th</a:t>
            </a:r>
            <a:r>
              <a:rPr lang="en-US" sz="2100" b="1" kern="1200"/>
              <a:t>(Wednesday – Friday), 2024</a:t>
            </a:r>
            <a:endParaRPr lang="en-US" sz="2100" kern="120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64FC2E5-95C6-CA32-B6BE-3BD2D6B90DC0}"/>
              </a:ext>
            </a:extLst>
          </p:cNvPr>
          <p:cNvSpPr/>
          <p:nvPr/>
        </p:nvSpPr>
        <p:spPr>
          <a:xfrm>
            <a:off x="571370" y="2555494"/>
            <a:ext cx="11010900" cy="961407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11" name="Rectangle 10" descr="Head with Gears">
            <a:extLst>
              <a:ext uri="{FF2B5EF4-FFF2-40B4-BE49-F238E27FC236}">
                <a16:creationId xmlns:a16="http://schemas.microsoft.com/office/drawing/2014/main" id="{40F9C499-6EF1-01D3-DDF3-EA4070030C94}"/>
              </a:ext>
            </a:extLst>
          </p:cNvPr>
          <p:cNvSpPr/>
          <p:nvPr/>
        </p:nvSpPr>
        <p:spPr>
          <a:xfrm>
            <a:off x="862195" y="2771810"/>
            <a:ext cx="528774" cy="528774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87A1633-51A5-4E05-A7D9-C76186AFBC53}"/>
              </a:ext>
            </a:extLst>
          </p:cNvPr>
          <p:cNvSpPr/>
          <p:nvPr/>
        </p:nvSpPr>
        <p:spPr>
          <a:xfrm>
            <a:off x="1681795" y="2555494"/>
            <a:ext cx="4954905" cy="961407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lvl="0" indent="0" algn="l" defTabSz="9334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100" b="1" kern="1200"/>
              <a:t>First 3GPP TSG-wide 6G workshop: March 10</a:t>
            </a:r>
            <a:r>
              <a:rPr lang="en-US" sz="2100" b="1" kern="1200" baseline="30000"/>
              <a:t>th</a:t>
            </a:r>
            <a:r>
              <a:rPr lang="en-US" sz="2100" b="1" kern="1200"/>
              <a:t> – 11</a:t>
            </a:r>
            <a:r>
              <a:rPr lang="en-US" sz="2100" b="1" kern="1200" baseline="30000"/>
              <a:t>th</a:t>
            </a:r>
            <a:r>
              <a:rPr lang="en-US" sz="2100" b="1" kern="1200"/>
              <a:t>(Monday – Tuesday), 2025 </a:t>
            </a:r>
            <a:endParaRPr lang="en-US" sz="2100" kern="120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F02796-3680-072C-7AAD-90E9306B93CA}"/>
              </a:ext>
            </a:extLst>
          </p:cNvPr>
          <p:cNvSpPr/>
          <p:nvPr/>
        </p:nvSpPr>
        <p:spPr>
          <a:xfrm>
            <a:off x="6636700" y="2555494"/>
            <a:ext cx="4944483" cy="961407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lvl="0" indent="0" algn="l" defTabSz="4889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100" kern="1200"/>
              <a:t>Details TBD (e.g., whether to have a joint or separate workshop across TSGs, how to handle contributions, etc.)</a:t>
            </a:r>
          </a:p>
          <a:p>
            <a:pPr marL="0" lvl="0" indent="0" algn="l" defTabSz="4889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100" kern="1200"/>
              <a:t>TSG#107 plenary meetings are to be scheduled subsequently in the same week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5D36024-54CC-BE4D-5B92-3BE927CA692F}"/>
              </a:ext>
            </a:extLst>
          </p:cNvPr>
          <p:cNvSpPr/>
          <p:nvPr/>
        </p:nvSpPr>
        <p:spPr>
          <a:xfrm>
            <a:off x="571370" y="3757253"/>
            <a:ext cx="11010900" cy="961407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81F4190-83B3-26D4-6679-096155C3E904}"/>
              </a:ext>
            </a:extLst>
          </p:cNvPr>
          <p:cNvSpPr/>
          <p:nvPr/>
        </p:nvSpPr>
        <p:spPr>
          <a:xfrm>
            <a:off x="1681795" y="3757253"/>
            <a:ext cx="4954905" cy="961407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lvl="0" indent="0" algn="l" defTabSz="9334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100" b="1" kern="1200"/>
              <a:t>Studies for 6G </a:t>
            </a:r>
            <a:r>
              <a:rPr lang="en-US" sz="2100" kern="1200"/>
              <a:t>in 3GPP: from </a:t>
            </a:r>
            <a:r>
              <a:rPr lang="en-US" sz="2100" b="1" kern="1200"/>
              <a:t>Release 20</a:t>
            </a:r>
            <a:endParaRPr lang="en-US" sz="2100" kern="120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BE1D5BF-82D1-60BE-175C-63455D822A72}"/>
              </a:ext>
            </a:extLst>
          </p:cNvPr>
          <p:cNvSpPr/>
          <p:nvPr/>
        </p:nvSpPr>
        <p:spPr>
          <a:xfrm>
            <a:off x="6636700" y="3757253"/>
            <a:ext cx="4944483" cy="961407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lvl="0" indent="0" algn="l" defTabSz="4889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100" b="1" kern="1200"/>
              <a:t>See Next Slide for more details</a:t>
            </a:r>
            <a:endParaRPr lang="en-US" sz="1100" kern="120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7AADCBB-A224-AA4B-ED8C-92BE4B1F8130}"/>
              </a:ext>
            </a:extLst>
          </p:cNvPr>
          <p:cNvSpPr/>
          <p:nvPr/>
        </p:nvSpPr>
        <p:spPr>
          <a:xfrm>
            <a:off x="571370" y="4959012"/>
            <a:ext cx="11010900" cy="1241763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Rectangle 18" descr="Books">
            <a:extLst>
              <a:ext uri="{FF2B5EF4-FFF2-40B4-BE49-F238E27FC236}">
                <a16:creationId xmlns:a16="http://schemas.microsoft.com/office/drawing/2014/main" id="{32468C25-0555-DBAE-30D2-347A7C58A938}"/>
              </a:ext>
            </a:extLst>
          </p:cNvPr>
          <p:cNvSpPr/>
          <p:nvPr/>
        </p:nvSpPr>
        <p:spPr>
          <a:xfrm>
            <a:off x="862195" y="3979582"/>
            <a:ext cx="528774" cy="528774"/>
          </a:xfrm>
          <a:prstGeom prst="rect">
            <a:avLst/>
          </a:prstGeom>
          <a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96FD8B1-D1B0-DA59-9A95-34A1BBE477A8}"/>
              </a:ext>
            </a:extLst>
          </p:cNvPr>
          <p:cNvSpPr/>
          <p:nvPr/>
        </p:nvSpPr>
        <p:spPr>
          <a:xfrm>
            <a:off x="1681795" y="5082837"/>
            <a:ext cx="4954905" cy="961407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lvl="0" indent="0" algn="l" defTabSz="9334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100" b="1" kern="1200" dirty="0"/>
              <a:t>Normative work for 6G </a:t>
            </a:r>
            <a:r>
              <a:rPr lang="en-US" sz="2100" kern="1200" dirty="0"/>
              <a:t>in 3GPP: from </a:t>
            </a:r>
            <a:r>
              <a:rPr lang="en-US" sz="2100" b="1" kern="1200" dirty="0"/>
              <a:t>Release 21</a:t>
            </a:r>
            <a:endParaRPr lang="en-US" sz="2100" kern="120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F7DA1E3-6E07-3AB9-7690-653F70EEF06C}"/>
              </a:ext>
            </a:extLst>
          </p:cNvPr>
          <p:cNvSpPr/>
          <p:nvPr/>
        </p:nvSpPr>
        <p:spPr>
          <a:xfrm>
            <a:off x="6636700" y="5082837"/>
            <a:ext cx="4944483" cy="961407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lvl="0" indent="0" algn="l" defTabSz="4889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100" b="1" kern="1200" dirty="0"/>
              <a:t>Release 21 </a:t>
            </a:r>
            <a:r>
              <a:rPr lang="en-US" sz="1100" kern="1200" dirty="0"/>
              <a:t>is expected to produce the 1</a:t>
            </a:r>
            <a:r>
              <a:rPr lang="en-US" sz="1100" kern="1200" baseline="30000" dirty="0"/>
              <a:t>st</a:t>
            </a:r>
            <a:r>
              <a:rPr lang="en-US" sz="1100" kern="1200" dirty="0"/>
              <a:t> set of 3GPP </a:t>
            </a:r>
            <a:r>
              <a:rPr lang="en-US" sz="1100" b="1" kern="1200" dirty="0"/>
              <a:t>6G technical specifications</a:t>
            </a:r>
            <a:r>
              <a:rPr lang="en-US" sz="1100" kern="1200" dirty="0"/>
              <a:t>, and will be the release for </a:t>
            </a:r>
            <a:r>
              <a:rPr lang="en-US" sz="1100" b="1" kern="1200" dirty="0"/>
              <a:t>IMT-2030 submission </a:t>
            </a:r>
            <a:r>
              <a:rPr lang="en-US" sz="1100" kern="1200" dirty="0"/>
              <a:t>before 2030</a:t>
            </a:r>
          </a:p>
          <a:p>
            <a:pPr marL="0" lvl="0" indent="0" algn="l" defTabSz="4889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100" b="1" kern="1200" dirty="0"/>
              <a:t>Release 21 </a:t>
            </a:r>
            <a:r>
              <a:rPr lang="en-US" sz="1100" kern="1200" dirty="0"/>
              <a:t>is expected to be delivered with a </a:t>
            </a:r>
            <a:r>
              <a:rPr lang="en-US" sz="1100" b="1" kern="1200" dirty="0"/>
              <a:t>single drop </a:t>
            </a:r>
            <a:r>
              <a:rPr lang="en-US" sz="1100" kern="1200" dirty="0"/>
              <a:t>(i.e., a single code freeze)</a:t>
            </a:r>
          </a:p>
          <a:p>
            <a:pPr marL="0" lvl="0" indent="0" algn="l" defTabSz="4889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100" b="1" kern="1200" dirty="0"/>
              <a:t>Rel-21 timeline is to be decided no later than June 2026</a:t>
            </a:r>
            <a:r>
              <a:rPr lang="en-US" sz="1100" kern="1200" dirty="0"/>
              <a:t>. However, ASN.1/</a:t>
            </a:r>
            <a:r>
              <a:rPr lang="en-US" sz="1100" kern="1200" dirty="0" err="1"/>
              <a:t>OpenAPI</a:t>
            </a:r>
            <a:r>
              <a:rPr lang="en-US" sz="1100" kern="1200" dirty="0"/>
              <a:t> freeze date is no earlier than March 2029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0DD59B-F6B6-C884-A15D-C6031D65E7CD}"/>
              </a:ext>
            </a:extLst>
          </p:cNvPr>
          <p:cNvSpPr txBox="1">
            <a:spLocks/>
          </p:cNvSpPr>
          <p:nvPr/>
        </p:nvSpPr>
        <p:spPr>
          <a:xfrm>
            <a:off x="590592" y="484732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6096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sym typeface="Helvetica"/>
              </a:rPr>
              <a:t>6G timeline – Planning (1/2)</a:t>
            </a:r>
            <a:br>
              <a:rPr kumimoji="0" lang="en-GB" sz="40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sym typeface="Helvetica"/>
              </a:rPr>
            </a:br>
            <a:endParaRPr kumimoji="0" lang="en-GB" sz="34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sym typeface="Helvetica"/>
            </a:endParaRPr>
          </a:p>
        </p:txBody>
      </p:sp>
      <p:sp>
        <p:nvSpPr>
          <p:cNvPr id="15" name="Rectangle 14" descr="Hospital">
            <a:extLst>
              <a:ext uri="{FF2B5EF4-FFF2-40B4-BE49-F238E27FC236}">
                <a16:creationId xmlns:a16="http://schemas.microsoft.com/office/drawing/2014/main" id="{CD186C2D-AA03-5B91-1200-0F4FB5A2A597}"/>
              </a:ext>
            </a:extLst>
          </p:cNvPr>
          <p:cNvSpPr/>
          <p:nvPr/>
        </p:nvSpPr>
        <p:spPr>
          <a:xfrm>
            <a:off x="862195" y="5221345"/>
            <a:ext cx="528774" cy="528774"/>
          </a:xfrm>
          <a:prstGeom prst="rect">
            <a:avLst/>
          </a:prstGeom>
          <a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59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2F0F-FC47-7AC7-E9C0-46E511D54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00B0E7B-1F08-7411-53E3-768EEF00E4D9}"/>
              </a:ext>
            </a:extLst>
          </p:cNvPr>
          <p:cNvSpPr/>
          <p:nvPr/>
        </p:nvSpPr>
        <p:spPr>
          <a:xfrm>
            <a:off x="590472" y="1471025"/>
            <a:ext cx="5200727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200" b="1" kern="1200"/>
              <a:t>Rel-20 (5G-Advanced)</a:t>
            </a:r>
            <a:endParaRPr lang="en-US" sz="2200" kern="120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C9DB305-0BB9-D32C-BEBA-E8EB883D1D57}"/>
              </a:ext>
            </a:extLst>
          </p:cNvPr>
          <p:cNvSpPr/>
          <p:nvPr/>
        </p:nvSpPr>
        <p:spPr>
          <a:xfrm>
            <a:off x="599978" y="2137360"/>
            <a:ext cx="5200727" cy="3758615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2000" b="1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For 5G-Advanced: 18-month. Assuming no delay of Rel-19</a:t>
            </a: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en-US" sz="16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Stage-1 freeze : Jun 2025</a:t>
            </a: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en-US" sz="16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Stage-2 freeze : Jun 2026 (&gt;=80%); Sep 2026 (100%)</a:t>
            </a: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en-US" sz="16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Stage-3 freeze : Mar 2027</a:t>
            </a: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en-US" sz="16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ASN.1/</a:t>
            </a:r>
            <a:r>
              <a:rPr lang="en-US" sz="1600" kern="1200" dirty="0" err="1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OpenAPI</a:t>
            </a:r>
            <a:r>
              <a:rPr lang="en-US" sz="16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 freeze: June 2027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9D80F0E-7D80-0C1B-7E7F-0CEE73C8D065}"/>
              </a:ext>
            </a:extLst>
          </p:cNvPr>
          <p:cNvSpPr/>
          <p:nvPr/>
        </p:nvSpPr>
        <p:spPr>
          <a:xfrm>
            <a:off x="6436985" y="1471025"/>
            <a:ext cx="5200727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200" b="1" kern="1200" dirty="0"/>
              <a:t>Rel-20 (6G Study Item)</a:t>
            </a:r>
            <a:endParaRPr lang="en-US" sz="2200" kern="1200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114AB86-851B-4115-ECEC-A10F064CBE69}"/>
              </a:ext>
            </a:extLst>
          </p:cNvPr>
          <p:cNvSpPr/>
          <p:nvPr/>
        </p:nvSpPr>
        <p:spPr>
          <a:xfrm>
            <a:off x="6436985" y="2104625"/>
            <a:ext cx="5200727" cy="3791350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2000" b="1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6G SI Approval</a:t>
            </a: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nb-NO" sz="16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SA1 SI approval: TSG#105 (Sept 2024)</a:t>
            </a:r>
            <a:endPara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Intel Clear"/>
              <a:ea typeface="Helvetica Neue"/>
              <a:cs typeface="Helvetica Neue"/>
            </a:endParaRP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nb-NO" sz="16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SA2 SI approval: TSG#108 (Jun 2025) </a:t>
            </a:r>
            <a:endPara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Intel Clear"/>
              <a:ea typeface="Helvetica Neue"/>
              <a:cs typeface="Helvetica Neue"/>
            </a:endParaRP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en-US" sz="16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Other SA WG (SA3, SA4, SA5, SA6) SI approval: TBD at future TSG meeting</a:t>
            </a: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en-US" sz="16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SA1/SA2 6G SI may continue beyond Stage-1/Stage-2 freeze dates for 5G-Advanced</a:t>
            </a: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2000" b="1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6G SI completion (this may use time from Rel-21)</a:t>
            </a: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en-US" sz="16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SA1 6G SI completion: Mar 2026</a:t>
            </a: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en-US" sz="16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Intel Clear"/>
                <a:ea typeface="Helvetica Neue"/>
                <a:cs typeface="Helvetica Neue"/>
              </a:rPr>
              <a:t>SA2 6G SI completion: Dec 2026 or Mar 2027 (To be confirmed at future TSG meeting)</a:t>
            </a:r>
          </a:p>
          <a:p>
            <a:pPr marL="342900" lvl="2" indent="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800" kern="1200" dirty="0"/>
          </a:p>
          <a:p>
            <a:pPr marL="342900" lvl="2" indent="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800" kern="12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98BD58-474F-7DB3-A84D-F1CD9450FAC3}"/>
              </a:ext>
            </a:extLst>
          </p:cNvPr>
          <p:cNvSpPr txBox="1">
            <a:spLocks/>
          </p:cNvSpPr>
          <p:nvPr/>
        </p:nvSpPr>
        <p:spPr>
          <a:xfrm>
            <a:off x="714245" y="485775"/>
            <a:ext cx="11010816" cy="952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rgbClr val="52525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algn="l" defTabSz="6096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sym typeface="Helvetica"/>
              </a:rPr>
              <a:t>6G timeline – Planning (2/2)</a:t>
            </a:r>
            <a:br>
              <a:rPr kumimoji="0" lang="en-GB" sz="40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sym typeface="Helvetica"/>
              </a:rPr>
            </a:br>
            <a:endParaRPr kumimoji="0" lang="en-GB" sz="3400" b="0" i="0" u="none" strike="noStrike" kern="0" cap="none" spc="0" normalizeH="0" baseline="0" noProof="0" dirty="0">
              <a:ln>
                <a:noFill/>
              </a:ln>
              <a:solidFill>
                <a:srgbClr val="525252"/>
              </a:solidFill>
              <a:effectLst/>
              <a:uLnTx/>
              <a:uFillTx/>
              <a:latin typeface="Intel Clear Light" panose="020B0404020203020204" pitchFamily="34" charset="0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51267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16124" y="25616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sym typeface="Helvetica"/>
              </a:rPr>
              <a:t>Illustration of 3GPP SA Rel-20 Timeline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4BC1F5D-7D53-7637-11FC-82941F2E8E01}"/>
              </a:ext>
            </a:extLst>
          </p:cNvPr>
          <p:cNvGrpSpPr/>
          <p:nvPr/>
        </p:nvGrpSpPr>
        <p:grpSpPr>
          <a:xfrm>
            <a:off x="268102" y="1204901"/>
            <a:ext cx="11096625" cy="5157799"/>
            <a:chOff x="0" y="700076"/>
            <a:chExt cx="12192000" cy="6120032"/>
          </a:xfrm>
        </p:grpSpPr>
        <p:cxnSp>
          <p:nvCxnSpPr>
            <p:cNvPr id="52" name="Straight Connector 114">
              <a:extLst>
                <a:ext uri="{FF2B5EF4-FFF2-40B4-BE49-F238E27FC236}">
                  <a16:creationId xmlns:a16="http://schemas.microsoft.com/office/drawing/2014/main" id="{66E04F16-36C6-027F-9585-CF454FC4A2D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563685" y="15503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46" name="Straight Connector 114">
              <a:extLst>
                <a:ext uri="{FF2B5EF4-FFF2-40B4-BE49-F238E27FC236}">
                  <a16:creationId xmlns:a16="http://schemas.microsoft.com/office/drawing/2014/main" id="{651AFA73-F0D3-3C1E-F07B-8562524BC0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14825" y="15503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1" name="Straight Connector 114">
              <a:extLst>
                <a:ext uri="{FF2B5EF4-FFF2-40B4-BE49-F238E27FC236}">
                  <a16:creationId xmlns:a16="http://schemas.microsoft.com/office/drawing/2014/main" id="{A3B6C350-D29D-A509-A057-DD254318F8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56705" y="15503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0" name="Straight Connector 114">
              <a:extLst>
                <a:ext uri="{FF2B5EF4-FFF2-40B4-BE49-F238E27FC236}">
                  <a16:creationId xmlns:a16="http://schemas.microsoft.com/office/drawing/2014/main" id="{0B518462-35CA-01DF-E3DA-79CF4D1A67D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15503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C33B306E-5E8B-AC76-C303-4AC9B7802E6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00865" y="1550396"/>
              <a:ext cx="0" cy="4989537"/>
            </a:xfrm>
            <a:prstGeom prst="line">
              <a:avLst/>
            </a:prstGeom>
            <a:ln>
              <a:solidFill>
                <a:srgbClr val="C0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0" name="Straight Connector 114">
              <a:extLst>
                <a:ext uri="{FF2B5EF4-FFF2-40B4-BE49-F238E27FC236}">
                  <a16:creationId xmlns:a16="http://schemas.microsoft.com/office/drawing/2014/main" id="{F15672DF-A3AB-3988-49FA-718AB9547C1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15503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59" name="Straight Connector 114">
              <a:extLst>
                <a:ext uri="{FF2B5EF4-FFF2-40B4-BE49-F238E27FC236}">
                  <a16:creationId xmlns:a16="http://schemas.microsoft.com/office/drawing/2014/main" id="{2C79B9F4-97F9-05EA-B005-992434CCBE5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15503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57" name="Straight Connector 114">
              <a:extLst>
                <a:ext uri="{FF2B5EF4-FFF2-40B4-BE49-F238E27FC236}">
                  <a16:creationId xmlns:a16="http://schemas.microsoft.com/office/drawing/2014/main" id="{71746959-D045-E5B5-AFE7-E047AC2F1E3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49725" y="15503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4" name="Straight Connector 114">
              <a:extLst>
                <a:ext uri="{FF2B5EF4-FFF2-40B4-BE49-F238E27FC236}">
                  <a16:creationId xmlns:a16="http://schemas.microsoft.com/office/drawing/2014/main" id="{D777A93A-0494-CB81-BF07-6ED0D44FE2A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15503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74300E3-F476-EEBF-D35B-A1E8736C7C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81247" y="867571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272" name="Straight Connector 114">
              <a:extLst>
                <a:ext uri="{FF2B5EF4-FFF2-40B4-BE49-F238E27FC236}">
                  <a16:creationId xmlns:a16="http://schemas.microsoft.com/office/drawing/2014/main" id="{63507367-7C85-5DDA-8929-8D09E8B90A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07845" y="15503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B9E7960-6113-C4D1-ECEF-73196F0C03E0}"/>
                </a:ext>
              </a:extLst>
            </p:cNvPr>
            <p:cNvSpPr txBox="1"/>
            <p:nvPr/>
          </p:nvSpPr>
          <p:spPr>
            <a:xfrm>
              <a:off x="1778010" y="704589"/>
              <a:ext cx="627095" cy="2862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 panose="00000500000000000000" pitchFamily="50" charset="0"/>
                  <a:sym typeface="Helvetica Neue"/>
                </a:rPr>
                <a:t>2024</a:t>
              </a:r>
              <a:endPara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0000500000000000000" pitchFamily="50" charset="0"/>
                <a:sym typeface="Helvetica Neue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A5BB33D-59DC-8CD1-D095-4371152BEFFE}"/>
                </a:ext>
              </a:extLst>
            </p:cNvPr>
            <p:cNvGrpSpPr/>
            <p:nvPr/>
          </p:nvGrpSpPr>
          <p:grpSpPr>
            <a:xfrm>
              <a:off x="1063750" y="1058353"/>
              <a:ext cx="439011" cy="408451"/>
              <a:chOff x="1018228" y="755453"/>
              <a:chExt cx="329258" cy="306338"/>
            </a:xfrm>
          </p:grpSpPr>
          <p:sp>
            <p:nvSpPr>
              <p:cNvPr id="17432" name="TextBox 86">
                <a:extLst>
                  <a:ext uri="{FF2B5EF4-FFF2-40B4-BE49-F238E27FC236}">
                    <a16:creationId xmlns:a16="http://schemas.microsoft.com/office/drawing/2014/main" id="{988CC082-346E-34BD-676E-57B18118E7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33458" y="755453"/>
                <a:ext cx="314028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1219169" rtl="0" eaLnBrk="1" fontAlgn="auto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sym typeface="Helvetica Neue"/>
                  </a:rPr>
                  <a:t>#103</a:t>
                </a:r>
                <a:endParaRPr kumimoji="0" lang="en-GB" altLang="en-US" sz="3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endParaRPr>
              </a:p>
            </p:txBody>
          </p:sp>
          <p:sp>
            <p:nvSpPr>
              <p:cNvPr id="17448" name="TextBox 59">
                <a:extLst>
                  <a:ext uri="{FF2B5EF4-FFF2-40B4-BE49-F238E27FC236}">
                    <a16:creationId xmlns:a16="http://schemas.microsoft.com/office/drawing/2014/main" id="{165C6395-ACED-7B3D-FC22-AC91FB3A14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8228" y="909441"/>
                <a:ext cx="305613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1219169" rtl="0" eaLnBrk="1" fontAlgn="auto" latinLnBrk="0" hangingPunct="0">
                  <a:lnSpc>
                    <a:spcPct val="90000"/>
                  </a:lnSpc>
                  <a:spcBef>
                    <a:spcPts val="22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sym typeface="Helvetica Neue"/>
                  </a:rPr>
                  <a:t>Mar.</a:t>
                </a:r>
              </a:p>
            </p:txBody>
          </p:sp>
        </p:grpSp>
        <p:grpSp>
          <p:nvGrpSpPr>
            <p:cNvPr id="17489" name="Group 17488">
              <a:extLst>
                <a:ext uri="{FF2B5EF4-FFF2-40B4-BE49-F238E27FC236}">
                  <a16:creationId xmlns:a16="http://schemas.microsoft.com/office/drawing/2014/main" id="{D08FB91D-770B-B580-B528-B623B4BC2A75}"/>
                </a:ext>
              </a:extLst>
            </p:cNvPr>
            <p:cNvGrpSpPr/>
            <p:nvPr/>
          </p:nvGrpSpPr>
          <p:grpSpPr>
            <a:xfrm>
              <a:off x="7540547" y="1058353"/>
              <a:ext cx="407483" cy="408451"/>
              <a:chOff x="6345878" y="755453"/>
              <a:chExt cx="305613" cy="306338"/>
            </a:xfrm>
          </p:grpSpPr>
          <p:sp>
            <p:nvSpPr>
              <p:cNvPr id="17440" name="TextBox 86">
                <a:extLst>
                  <a:ext uri="{FF2B5EF4-FFF2-40B4-BE49-F238E27FC236}">
                    <a16:creationId xmlns:a16="http://schemas.microsoft.com/office/drawing/2014/main" id="{6A931EFD-74D2-FC18-4BBF-502319A23C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54150" y="755453"/>
                <a:ext cx="275556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1219169" rtl="0" eaLnBrk="1" fontAlgn="auto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sym typeface="Helvetica Neue"/>
                  </a:rPr>
                  <a:t>#111</a:t>
                </a:r>
                <a:endParaRPr kumimoji="0" lang="en-GB" altLang="en-US" sz="3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endParaRPr>
              </a:p>
            </p:txBody>
          </p:sp>
          <p:sp>
            <p:nvSpPr>
              <p:cNvPr id="17449" name="TextBox 60">
                <a:extLst>
                  <a:ext uri="{FF2B5EF4-FFF2-40B4-BE49-F238E27FC236}">
                    <a16:creationId xmlns:a16="http://schemas.microsoft.com/office/drawing/2014/main" id="{11D523C6-2A70-26A7-1D99-1B54A6962C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8" y="909441"/>
                <a:ext cx="305613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1219169" rtl="0" eaLnBrk="1" fontAlgn="auto" latinLnBrk="0" hangingPunct="0">
                  <a:lnSpc>
                    <a:spcPct val="90000"/>
                  </a:lnSpc>
                  <a:spcBef>
                    <a:spcPts val="22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sym typeface="Helvetica Neue"/>
                  </a:rPr>
                  <a:t>Mar.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3653F7-377D-9559-CA06-3E13217E3369}"/>
                </a:ext>
              </a:extLst>
            </p:cNvPr>
            <p:cNvGrpSpPr/>
            <p:nvPr/>
          </p:nvGrpSpPr>
          <p:grpSpPr>
            <a:xfrm>
              <a:off x="4261943" y="1058353"/>
              <a:ext cx="464955" cy="408451"/>
              <a:chOff x="3683640" y="755453"/>
              <a:chExt cx="348716" cy="306338"/>
            </a:xfrm>
          </p:grpSpPr>
          <p:sp>
            <p:nvSpPr>
              <p:cNvPr id="17436" name="TextBox 86">
                <a:extLst>
                  <a:ext uri="{FF2B5EF4-FFF2-40B4-BE49-F238E27FC236}">
                    <a16:creationId xmlns:a16="http://schemas.microsoft.com/office/drawing/2014/main" id="{58981BF9-119B-4A80-8B18-44F700DD45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15924" y="755453"/>
                <a:ext cx="316432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1219169" rtl="0" eaLnBrk="1" fontAlgn="auto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sym typeface="Helvetica Neue"/>
                  </a:rPr>
                  <a:t>#107</a:t>
                </a:r>
                <a:endParaRPr kumimoji="0" lang="en-GB" altLang="en-US" sz="3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endParaRPr>
              </a:p>
            </p:txBody>
          </p:sp>
          <p:sp>
            <p:nvSpPr>
              <p:cNvPr id="17450" name="TextBox 61">
                <a:extLst>
                  <a:ext uri="{FF2B5EF4-FFF2-40B4-BE49-F238E27FC236}">
                    <a16:creationId xmlns:a16="http://schemas.microsoft.com/office/drawing/2014/main" id="{10B86475-D05A-F024-8D10-3834410937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40" y="909441"/>
                <a:ext cx="305613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1219169" rtl="0" eaLnBrk="1" fontAlgn="auto" latinLnBrk="0" hangingPunct="0">
                  <a:lnSpc>
                    <a:spcPct val="90000"/>
                  </a:lnSpc>
                  <a:spcBef>
                    <a:spcPts val="22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sym typeface="Helvetica Neue"/>
                  </a:rPr>
                  <a:t>Mar.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BEEB882-0873-17C9-668A-5BD3DDAC9943}"/>
                </a:ext>
              </a:extLst>
            </p:cNvPr>
            <p:cNvGrpSpPr/>
            <p:nvPr/>
          </p:nvGrpSpPr>
          <p:grpSpPr>
            <a:xfrm>
              <a:off x="1869117" y="1058353"/>
              <a:ext cx="451229" cy="408451"/>
              <a:chOff x="1705615" y="755453"/>
              <a:chExt cx="338422" cy="306338"/>
            </a:xfrm>
          </p:grpSpPr>
          <p:sp>
            <p:nvSpPr>
              <p:cNvPr id="17433" name="TextBox 86">
                <a:extLst>
                  <a:ext uri="{FF2B5EF4-FFF2-40B4-BE49-F238E27FC236}">
                    <a16:creationId xmlns:a16="http://schemas.microsoft.com/office/drawing/2014/main" id="{C103280A-1592-A747-3090-8C7DDE8D80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2795" y="755453"/>
                <a:ext cx="321242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1219169" rtl="0" eaLnBrk="1" fontAlgn="auto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sym typeface="Helvetica Neue"/>
                  </a:rPr>
                  <a:t>#104</a:t>
                </a:r>
                <a:endParaRPr kumimoji="0" lang="en-GB" altLang="en-US" sz="3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endParaRPr>
              </a:p>
            </p:txBody>
          </p:sp>
          <p:sp>
            <p:nvSpPr>
              <p:cNvPr id="17451" name="TextBox 62">
                <a:extLst>
                  <a:ext uri="{FF2B5EF4-FFF2-40B4-BE49-F238E27FC236}">
                    <a16:creationId xmlns:a16="http://schemas.microsoft.com/office/drawing/2014/main" id="{F552B731-B734-8036-32D1-B31A30D549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05615" y="909441"/>
                <a:ext cx="297197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1219169" rtl="0" eaLnBrk="1" fontAlgn="auto" latinLnBrk="0" hangingPunct="0">
                  <a:lnSpc>
                    <a:spcPct val="90000"/>
                  </a:lnSpc>
                  <a:spcBef>
                    <a:spcPts val="22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sym typeface="Helvetica Neue"/>
                  </a:rPr>
                  <a:t>Jun.</a:t>
                </a:r>
              </a:p>
            </p:txBody>
          </p:sp>
        </p:grpSp>
        <p:grpSp>
          <p:nvGrpSpPr>
            <p:cNvPr id="17476" name="Group 17475">
              <a:extLst>
                <a:ext uri="{FF2B5EF4-FFF2-40B4-BE49-F238E27FC236}">
                  <a16:creationId xmlns:a16="http://schemas.microsoft.com/office/drawing/2014/main" id="{42783D1B-5915-E686-B1DF-AC2941019424}"/>
                </a:ext>
              </a:extLst>
            </p:cNvPr>
            <p:cNvGrpSpPr/>
            <p:nvPr/>
          </p:nvGrpSpPr>
          <p:grpSpPr>
            <a:xfrm>
              <a:off x="5101589" y="1058353"/>
              <a:ext cx="426719" cy="408451"/>
              <a:chOff x="4406270" y="755453"/>
              <a:chExt cx="320040" cy="306338"/>
            </a:xfrm>
          </p:grpSpPr>
          <p:sp>
            <p:nvSpPr>
              <p:cNvPr id="17437" name="TextBox 86">
                <a:extLst>
                  <a:ext uri="{FF2B5EF4-FFF2-40B4-BE49-F238E27FC236}">
                    <a16:creationId xmlns:a16="http://schemas.microsoft.com/office/drawing/2014/main" id="{FEF09D13-9AE7-21AF-924D-235C465BCB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6270" y="755453"/>
                <a:ext cx="320040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1219169" rtl="0" eaLnBrk="1" fontAlgn="auto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sym typeface="Helvetica Neue"/>
                  </a:rPr>
                  <a:t>#108</a:t>
                </a:r>
                <a:endParaRPr kumimoji="0" lang="en-GB" altLang="en-US" sz="3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endParaRPr>
              </a:p>
            </p:txBody>
          </p:sp>
          <p:sp>
            <p:nvSpPr>
              <p:cNvPr id="17452" name="TextBox 63">
                <a:extLst>
                  <a:ext uri="{FF2B5EF4-FFF2-40B4-BE49-F238E27FC236}">
                    <a16:creationId xmlns:a16="http://schemas.microsoft.com/office/drawing/2014/main" id="{B7BB6509-4F48-4659-60CC-4CD60BF4B7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297197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1219169" rtl="0" eaLnBrk="1" fontAlgn="auto" latinLnBrk="0" hangingPunct="0">
                  <a:lnSpc>
                    <a:spcPct val="90000"/>
                  </a:lnSpc>
                  <a:spcBef>
                    <a:spcPts val="22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sym typeface="Helvetica Neue"/>
                  </a:rPr>
                  <a:t>Jun.</a:t>
                </a:r>
              </a:p>
            </p:txBody>
          </p:sp>
        </p:grpSp>
        <p:grpSp>
          <p:nvGrpSpPr>
            <p:cNvPr id="17494" name="Group 17493">
              <a:extLst>
                <a:ext uri="{FF2B5EF4-FFF2-40B4-BE49-F238E27FC236}">
                  <a16:creationId xmlns:a16="http://schemas.microsoft.com/office/drawing/2014/main" id="{B967BDC6-86AB-7837-B13B-ABA3A2B01909}"/>
                </a:ext>
              </a:extLst>
            </p:cNvPr>
            <p:cNvGrpSpPr/>
            <p:nvPr/>
          </p:nvGrpSpPr>
          <p:grpSpPr>
            <a:xfrm>
              <a:off x="8366636" y="1058353"/>
              <a:ext cx="396711" cy="408451"/>
              <a:chOff x="6920216" y="755453"/>
              <a:chExt cx="297534" cy="306338"/>
            </a:xfrm>
          </p:grpSpPr>
          <p:sp>
            <p:nvSpPr>
              <p:cNvPr id="17441" name="TextBox 86">
                <a:extLst>
                  <a:ext uri="{FF2B5EF4-FFF2-40B4-BE49-F238E27FC236}">
                    <a16:creationId xmlns:a16="http://schemas.microsoft.com/office/drawing/2014/main" id="{00AF13A8-AEBE-A2D0-0350-B7A6452A46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20216" y="755453"/>
                <a:ext cx="291186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1219169" rtl="0" eaLnBrk="1" fontAlgn="auto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sym typeface="Helvetica Neue"/>
                  </a:rPr>
                  <a:t>#112</a:t>
                </a:r>
                <a:endParaRPr kumimoji="0" lang="en-GB" altLang="en-US" sz="3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endParaRPr>
              </a:p>
            </p:txBody>
          </p:sp>
          <p:sp>
            <p:nvSpPr>
              <p:cNvPr id="17453" name="TextBox 64">
                <a:extLst>
                  <a:ext uri="{FF2B5EF4-FFF2-40B4-BE49-F238E27FC236}">
                    <a16:creationId xmlns:a16="http://schemas.microsoft.com/office/drawing/2014/main" id="{68398172-EC8D-5C71-9A9B-F20456E8A9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20553" y="909441"/>
                <a:ext cx="297197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1219169" rtl="0" eaLnBrk="1" fontAlgn="auto" latinLnBrk="0" hangingPunct="0">
                  <a:lnSpc>
                    <a:spcPct val="90000"/>
                  </a:lnSpc>
                  <a:spcBef>
                    <a:spcPts val="22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sym typeface="Helvetica Neue"/>
                  </a:rPr>
                  <a:t>Jun.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C09B5BA-9CA0-3246-1446-5E993967CCDA}"/>
                </a:ext>
              </a:extLst>
            </p:cNvPr>
            <p:cNvGrpSpPr/>
            <p:nvPr/>
          </p:nvGrpSpPr>
          <p:grpSpPr>
            <a:xfrm>
              <a:off x="2666021" y="1058353"/>
              <a:ext cx="448536" cy="408451"/>
              <a:chOff x="2480315" y="755453"/>
              <a:chExt cx="336402" cy="306338"/>
            </a:xfrm>
          </p:grpSpPr>
          <p:sp>
            <p:nvSpPr>
              <p:cNvPr id="17434" name="TextBox 86">
                <a:extLst>
                  <a:ext uri="{FF2B5EF4-FFF2-40B4-BE49-F238E27FC236}">
                    <a16:creationId xmlns:a16="http://schemas.microsoft.com/office/drawing/2014/main" id="{4D4D40CF-F5F4-931C-680D-53F544AE87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02689" y="755453"/>
                <a:ext cx="314028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1219169" rtl="0" eaLnBrk="1" fontAlgn="auto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sym typeface="Helvetica Neue"/>
                  </a:rPr>
                  <a:t>#105</a:t>
                </a:r>
                <a:endParaRPr kumimoji="0" lang="en-GB" altLang="en-US" sz="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endParaRPr>
              </a:p>
            </p:txBody>
          </p:sp>
          <p:sp>
            <p:nvSpPr>
              <p:cNvPr id="17454" name="TextBox 65">
                <a:extLst>
                  <a:ext uri="{FF2B5EF4-FFF2-40B4-BE49-F238E27FC236}">
                    <a16:creationId xmlns:a16="http://schemas.microsoft.com/office/drawing/2014/main" id="{18CD9CF9-FC30-2A87-862D-F40F70B154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80315" y="909441"/>
                <a:ext cx="300804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1219169" rtl="0" eaLnBrk="1" fontAlgn="auto" latinLnBrk="0" hangingPunct="0">
                  <a:lnSpc>
                    <a:spcPct val="90000"/>
                  </a:lnSpc>
                  <a:spcBef>
                    <a:spcPts val="22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sym typeface="Helvetica Neue"/>
                  </a:rPr>
                  <a:t>Sep.</a:t>
                </a:r>
              </a:p>
            </p:txBody>
          </p:sp>
        </p:grpSp>
        <p:grpSp>
          <p:nvGrpSpPr>
            <p:cNvPr id="17477" name="Group 17476">
              <a:extLst>
                <a:ext uri="{FF2B5EF4-FFF2-40B4-BE49-F238E27FC236}">
                  <a16:creationId xmlns:a16="http://schemas.microsoft.com/office/drawing/2014/main" id="{FA1DC7AC-7706-EA7D-0E2A-1F7AC3F2258D}"/>
                </a:ext>
              </a:extLst>
            </p:cNvPr>
            <p:cNvGrpSpPr/>
            <p:nvPr/>
          </p:nvGrpSpPr>
          <p:grpSpPr>
            <a:xfrm>
              <a:off x="5929839" y="1058353"/>
              <a:ext cx="431891" cy="408451"/>
              <a:chOff x="5129853" y="755453"/>
              <a:chExt cx="323918" cy="306338"/>
            </a:xfrm>
          </p:grpSpPr>
          <p:sp>
            <p:nvSpPr>
              <p:cNvPr id="17438" name="TextBox 86">
                <a:extLst>
                  <a:ext uri="{FF2B5EF4-FFF2-40B4-BE49-F238E27FC236}">
                    <a16:creationId xmlns:a16="http://schemas.microsoft.com/office/drawing/2014/main" id="{11FB991E-569C-E793-E8D8-9E228FDDF8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36136" y="755453"/>
                <a:ext cx="317635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1219169" rtl="0" eaLnBrk="1" fontAlgn="auto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sym typeface="Helvetica Neue"/>
                  </a:rPr>
                  <a:t>#109</a:t>
                </a:r>
                <a:endParaRPr kumimoji="0" lang="en-GB" altLang="en-US" sz="3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endParaRPr>
              </a:p>
            </p:txBody>
          </p:sp>
          <p:sp>
            <p:nvSpPr>
              <p:cNvPr id="17455" name="TextBox 66">
                <a:extLst>
                  <a:ext uri="{FF2B5EF4-FFF2-40B4-BE49-F238E27FC236}">
                    <a16:creationId xmlns:a16="http://schemas.microsoft.com/office/drawing/2014/main" id="{4B4B0B0E-28A4-0105-E66C-8A8333E611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00804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1219169" rtl="0" eaLnBrk="1" fontAlgn="auto" latinLnBrk="0" hangingPunct="0">
                  <a:lnSpc>
                    <a:spcPct val="90000"/>
                  </a:lnSpc>
                  <a:spcBef>
                    <a:spcPts val="22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sym typeface="Helvetica Neue"/>
                  </a:rPr>
                  <a:t>Sep.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AC441D9-25AA-5353-8C62-E595297BE9B0}"/>
                </a:ext>
              </a:extLst>
            </p:cNvPr>
            <p:cNvGrpSpPr/>
            <p:nvPr/>
          </p:nvGrpSpPr>
          <p:grpSpPr>
            <a:xfrm>
              <a:off x="247799" y="1058353"/>
              <a:ext cx="461236" cy="408451"/>
              <a:chOff x="321315" y="755453"/>
              <a:chExt cx="345927" cy="306338"/>
            </a:xfrm>
          </p:grpSpPr>
          <p:sp>
            <p:nvSpPr>
              <p:cNvPr id="17431" name="TextBox 86">
                <a:extLst>
                  <a:ext uri="{FF2B5EF4-FFF2-40B4-BE49-F238E27FC236}">
                    <a16:creationId xmlns:a16="http://schemas.microsoft.com/office/drawing/2014/main" id="{4D677330-5A69-54E2-DED8-C11576419F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3214" y="755453"/>
                <a:ext cx="314028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1219169" rtl="0" eaLnBrk="1" fontAlgn="auto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sym typeface="Helvetica Neue"/>
                  </a:rPr>
                  <a:t>#102</a:t>
                </a:r>
                <a:endParaRPr kumimoji="0" lang="en-GB" altLang="en-US" sz="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endParaRPr>
              </a:p>
            </p:txBody>
          </p:sp>
          <p:sp>
            <p:nvSpPr>
              <p:cNvPr id="17457" name="TextBox 69">
                <a:extLst>
                  <a:ext uri="{FF2B5EF4-FFF2-40B4-BE49-F238E27FC236}">
                    <a16:creationId xmlns:a16="http://schemas.microsoft.com/office/drawing/2014/main" id="{5C00D17C-21B0-E262-9FB1-9FCEFFA608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1315" y="909441"/>
                <a:ext cx="309219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1219169" rtl="0" eaLnBrk="1" fontAlgn="auto" latinLnBrk="0" hangingPunct="0">
                  <a:lnSpc>
                    <a:spcPct val="90000"/>
                  </a:lnSpc>
                  <a:spcBef>
                    <a:spcPts val="22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sym typeface="Helvetica Neue"/>
                  </a:rPr>
                  <a:t>Dec.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35396D1-395D-655F-8E73-A7129BF72176}"/>
                </a:ext>
              </a:extLst>
            </p:cNvPr>
            <p:cNvGrpSpPr/>
            <p:nvPr/>
          </p:nvGrpSpPr>
          <p:grpSpPr>
            <a:xfrm>
              <a:off x="3469274" y="1058353"/>
              <a:ext cx="443533" cy="408451"/>
              <a:chOff x="3013715" y="755453"/>
              <a:chExt cx="332650" cy="306338"/>
            </a:xfrm>
          </p:grpSpPr>
          <p:sp>
            <p:nvSpPr>
              <p:cNvPr id="17435" name="TextBox 86">
                <a:extLst>
                  <a:ext uri="{FF2B5EF4-FFF2-40B4-BE49-F238E27FC236}">
                    <a16:creationId xmlns:a16="http://schemas.microsoft.com/office/drawing/2014/main" id="{2ADC4CDE-F1A3-6E94-6512-7285983883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28730" y="755453"/>
                <a:ext cx="317635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1219169" rtl="0" eaLnBrk="1" fontAlgn="auto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sym typeface="Helvetica Neue"/>
                  </a:rPr>
                  <a:t>#106</a:t>
                </a:r>
                <a:endParaRPr kumimoji="0" lang="en-GB" altLang="en-US" sz="3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endParaRPr>
              </a:p>
            </p:txBody>
          </p:sp>
          <p:sp>
            <p:nvSpPr>
              <p:cNvPr id="17458" name="TextBox 70">
                <a:extLst>
                  <a:ext uri="{FF2B5EF4-FFF2-40B4-BE49-F238E27FC236}">
                    <a16:creationId xmlns:a16="http://schemas.microsoft.com/office/drawing/2014/main" id="{01CE645F-8CED-7913-53C8-9468C2B017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5" y="909441"/>
                <a:ext cx="309219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1219169" rtl="0" eaLnBrk="1" fontAlgn="auto" latinLnBrk="0" hangingPunct="0">
                  <a:lnSpc>
                    <a:spcPct val="90000"/>
                  </a:lnSpc>
                  <a:spcBef>
                    <a:spcPts val="22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sym typeface="Helvetica Neue"/>
                  </a:rPr>
                  <a:t>Dec.</a:t>
                </a:r>
              </a:p>
            </p:txBody>
          </p:sp>
        </p:grpSp>
        <p:grpSp>
          <p:nvGrpSpPr>
            <p:cNvPr id="17481" name="Group 17480">
              <a:extLst>
                <a:ext uri="{FF2B5EF4-FFF2-40B4-BE49-F238E27FC236}">
                  <a16:creationId xmlns:a16="http://schemas.microsoft.com/office/drawing/2014/main" id="{F75057D1-7761-0C3C-B95B-D7F0AFE0E076}"/>
                </a:ext>
              </a:extLst>
            </p:cNvPr>
            <p:cNvGrpSpPr/>
            <p:nvPr/>
          </p:nvGrpSpPr>
          <p:grpSpPr>
            <a:xfrm>
              <a:off x="6720383" y="1058353"/>
              <a:ext cx="428591" cy="408451"/>
              <a:chOff x="5771203" y="755453"/>
              <a:chExt cx="321443" cy="306338"/>
            </a:xfrm>
          </p:grpSpPr>
          <p:sp>
            <p:nvSpPr>
              <p:cNvPr id="17439" name="TextBox 86">
                <a:extLst>
                  <a:ext uri="{FF2B5EF4-FFF2-40B4-BE49-F238E27FC236}">
                    <a16:creationId xmlns:a16="http://schemas.microsoft.com/office/drawing/2014/main" id="{3428D37B-08D1-24DC-2032-8DD18AFD34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94247" y="755453"/>
                <a:ext cx="298399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1219169" rtl="0" eaLnBrk="1" fontAlgn="auto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sym typeface="Helvetica Neue"/>
                  </a:rPr>
                  <a:t>#110</a:t>
                </a:r>
                <a:endParaRPr kumimoji="0" lang="en-GB" altLang="en-US" sz="3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endParaRPr>
              </a:p>
            </p:txBody>
          </p:sp>
          <p:sp>
            <p:nvSpPr>
              <p:cNvPr id="17459" name="TextBox 71">
                <a:extLst>
                  <a:ext uri="{FF2B5EF4-FFF2-40B4-BE49-F238E27FC236}">
                    <a16:creationId xmlns:a16="http://schemas.microsoft.com/office/drawing/2014/main" id="{B8CC51AC-4382-E7E2-EF4E-204594DAC3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09219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1219169" rtl="0" eaLnBrk="1" fontAlgn="auto" latinLnBrk="0" hangingPunct="0">
                  <a:lnSpc>
                    <a:spcPct val="90000"/>
                  </a:lnSpc>
                  <a:spcBef>
                    <a:spcPts val="22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sym typeface="Helvetica Neue"/>
                  </a:rPr>
                  <a:t>Dec.</a:t>
                </a:r>
              </a:p>
            </p:txBody>
          </p:sp>
        </p:grpSp>
        <p:sp>
          <p:nvSpPr>
            <p:cNvPr id="17472" name="Rectangle 12">
              <a:extLst>
                <a:ext uri="{FF2B5EF4-FFF2-40B4-BE49-F238E27FC236}">
                  <a16:creationId xmlns:a16="http://schemas.microsoft.com/office/drawing/2014/main" id="{6B99021C-6BD6-077A-8701-E3EDEA137C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570" y="6575426"/>
              <a:ext cx="1159933" cy="244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rPr>
                <a:t>Now</a:t>
              </a:r>
            </a:p>
          </p:txBody>
        </p:sp>
        <p:sp>
          <p:nvSpPr>
            <p:cNvPr id="17475" name="TextBox 67">
              <a:extLst>
                <a:ext uri="{FF2B5EF4-FFF2-40B4-BE49-F238E27FC236}">
                  <a16:creationId xmlns:a16="http://schemas.microsoft.com/office/drawing/2014/main" id="{1F8F20E1-4E79-A367-379B-29EFCC3C6B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027" y="922604"/>
              <a:ext cx="434734" cy="203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sym typeface="Helvetica Neue"/>
                </a:rPr>
                <a:t>TSGs</a:t>
              </a:r>
            </a:p>
          </p:txBody>
        </p:sp>
        <p:sp>
          <p:nvSpPr>
            <p:cNvPr id="19" name="Chevron 60">
              <a:extLst>
                <a:ext uri="{FF2B5EF4-FFF2-40B4-BE49-F238E27FC236}">
                  <a16:creationId xmlns:a16="http://schemas.microsoft.com/office/drawing/2014/main" id="{CB90EF0C-C64F-7152-CE75-085A8D07693F}"/>
                </a:ext>
              </a:extLst>
            </p:cNvPr>
            <p:cNvSpPr/>
            <p:nvPr/>
          </p:nvSpPr>
          <p:spPr bwMode="auto">
            <a:xfrm>
              <a:off x="99350" y="1615969"/>
              <a:ext cx="2077149" cy="295545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97123"/>
                <a:gd name="connsiteY0" fmla="*/ 0 h 222250"/>
                <a:gd name="connsiteX1" fmla="*/ 1467062 w 1597123"/>
                <a:gd name="connsiteY1" fmla="*/ 0 h 222250"/>
                <a:gd name="connsiteX2" fmla="*/ 1597123 w 1597123"/>
                <a:gd name="connsiteY2" fmla="*/ 117917 h 222250"/>
                <a:gd name="connsiteX3" fmla="*/ 1467062 w 1597123"/>
                <a:gd name="connsiteY3" fmla="*/ 222250 h 222250"/>
                <a:gd name="connsiteX4" fmla="*/ 0 w 1597123"/>
                <a:gd name="connsiteY4" fmla="*/ 222250 h 222250"/>
                <a:gd name="connsiteX5" fmla="*/ 26818 w 1597123"/>
                <a:gd name="connsiteY5" fmla="*/ 98155 h 222250"/>
                <a:gd name="connsiteX6" fmla="*/ 0 w 1597123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7123" h="222250">
                  <a:moveTo>
                    <a:pt x="0" y="0"/>
                  </a:moveTo>
                  <a:lnTo>
                    <a:pt x="1467062" y="0"/>
                  </a:lnTo>
                  <a:lnTo>
                    <a:pt x="1597123" y="117917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SA1 5GA SID </a:t>
              </a:r>
              <a:r>
                <a:rPr kumimoji="0" lang="fr-FR" sz="1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definition</a:t>
              </a:r>
              <a:endParaRPr kumimoji="0" 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  <a:sym typeface="Helvetica Neue"/>
              </a:endParaRPr>
            </a:p>
          </p:txBody>
        </p:sp>
        <p:sp>
          <p:nvSpPr>
            <p:cNvPr id="27" name="Star: 5 Points 26">
              <a:extLst>
                <a:ext uri="{FF2B5EF4-FFF2-40B4-BE49-F238E27FC236}">
                  <a16:creationId xmlns:a16="http://schemas.microsoft.com/office/drawing/2014/main" id="{F787BCF1-2498-28B4-199E-7A531CA4AEB8}"/>
                </a:ext>
              </a:extLst>
            </p:cNvPr>
            <p:cNvSpPr/>
            <p:nvPr/>
          </p:nvSpPr>
          <p:spPr bwMode="auto">
            <a:xfrm>
              <a:off x="1536545" y="4014516"/>
              <a:ext cx="323248" cy="302734"/>
            </a:xfrm>
            <a:prstGeom prst="star5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sym typeface="Helvetica Neue"/>
              </a:endParaRPr>
            </a:p>
          </p:txBody>
        </p:sp>
        <p:sp>
          <p:nvSpPr>
            <p:cNvPr id="30" name="TextBox 1">
              <a:extLst>
                <a:ext uri="{FF2B5EF4-FFF2-40B4-BE49-F238E27FC236}">
                  <a16:creationId xmlns:a16="http://schemas.microsoft.com/office/drawing/2014/main" id="{944B49F7-1C1D-DBCA-2AE8-96E1020637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2464" y="4640827"/>
              <a:ext cx="1439472" cy="203133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sym typeface="Helvetica Neue"/>
                </a:rPr>
                <a:t>Workshop 6G TSGs</a:t>
              </a:r>
              <a:endParaRPr kumimoji="0" lang="en-GB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sym typeface="Helvetica Neue"/>
              </a:endParaRPr>
            </a:p>
          </p:txBody>
        </p:sp>
        <p:sp>
          <p:nvSpPr>
            <p:cNvPr id="14" name="Chevron 60">
              <a:extLst>
                <a:ext uri="{FF2B5EF4-FFF2-40B4-BE49-F238E27FC236}">
                  <a16:creationId xmlns:a16="http://schemas.microsoft.com/office/drawing/2014/main" id="{FDFC1886-9F10-D55D-DCEA-0E0CFBB851F9}"/>
                </a:ext>
              </a:extLst>
            </p:cNvPr>
            <p:cNvSpPr/>
            <p:nvPr/>
          </p:nvSpPr>
          <p:spPr bwMode="auto">
            <a:xfrm>
              <a:off x="4362035" y="1610103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100%</a:t>
              </a:r>
            </a:p>
          </p:txBody>
        </p:sp>
        <p:sp>
          <p:nvSpPr>
            <p:cNvPr id="15" name="Chevron 60">
              <a:extLst>
                <a:ext uri="{FF2B5EF4-FFF2-40B4-BE49-F238E27FC236}">
                  <a16:creationId xmlns:a16="http://schemas.microsoft.com/office/drawing/2014/main" id="{66943435-635F-E8CA-EEF6-6A85AF11A3EC}"/>
                </a:ext>
              </a:extLst>
            </p:cNvPr>
            <p:cNvSpPr/>
            <p:nvPr/>
          </p:nvSpPr>
          <p:spPr bwMode="auto">
            <a:xfrm>
              <a:off x="2059104" y="1614900"/>
              <a:ext cx="2492577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SA1 5GA </a:t>
              </a:r>
              <a:r>
                <a:rPr kumimoji="0" lang="fr-FR" sz="105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Studies</a:t>
              </a: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 + </a:t>
              </a:r>
              <a:r>
                <a:rPr kumimoji="0" lang="fr-FR" sz="105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Norm</a:t>
              </a: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 80%</a:t>
              </a:r>
            </a:p>
          </p:txBody>
        </p:sp>
        <p:sp>
          <p:nvSpPr>
            <p:cNvPr id="17479" name="Chevron 60">
              <a:extLst>
                <a:ext uri="{FF2B5EF4-FFF2-40B4-BE49-F238E27FC236}">
                  <a16:creationId xmlns:a16="http://schemas.microsoft.com/office/drawing/2014/main" id="{E382B73F-88FF-5032-62B2-366A77A8E999}"/>
                </a:ext>
              </a:extLst>
            </p:cNvPr>
            <p:cNvSpPr/>
            <p:nvPr/>
          </p:nvSpPr>
          <p:spPr bwMode="auto">
            <a:xfrm>
              <a:off x="8391395" y="2176602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100%</a:t>
              </a:r>
            </a:p>
          </p:txBody>
        </p:sp>
        <p:sp>
          <p:nvSpPr>
            <p:cNvPr id="17480" name="Chevron 60">
              <a:extLst>
                <a:ext uri="{FF2B5EF4-FFF2-40B4-BE49-F238E27FC236}">
                  <a16:creationId xmlns:a16="http://schemas.microsoft.com/office/drawing/2014/main" id="{C7198510-45BD-C822-BE2D-F03B2E32F4E6}"/>
                </a:ext>
              </a:extLst>
            </p:cNvPr>
            <p:cNvSpPr/>
            <p:nvPr/>
          </p:nvSpPr>
          <p:spPr bwMode="auto">
            <a:xfrm>
              <a:off x="5283203" y="2178958"/>
              <a:ext cx="3251196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St. 2 (SA2, SA6, …) 5GA SI+ WI    80%</a:t>
              </a:r>
            </a:p>
          </p:txBody>
        </p:sp>
        <p:sp>
          <p:nvSpPr>
            <p:cNvPr id="17484" name="Chevron 60">
              <a:extLst>
                <a:ext uri="{FF2B5EF4-FFF2-40B4-BE49-F238E27FC236}">
                  <a16:creationId xmlns:a16="http://schemas.microsoft.com/office/drawing/2014/main" id="{8D60D298-7107-495C-44F4-2BBB0286BC85}"/>
                </a:ext>
              </a:extLst>
            </p:cNvPr>
            <p:cNvSpPr/>
            <p:nvPr/>
          </p:nvSpPr>
          <p:spPr bwMode="auto">
            <a:xfrm>
              <a:off x="8486210" y="2859398"/>
              <a:ext cx="2504653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Stage 3 5GA SI + WI</a:t>
              </a:r>
            </a:p>
          </p:txBody>
        </p:sp>
        <p:sp>
          <p:nvSpPr>
            <p:cNvPr id="17485" name="Chevron 60">
              <a:extLst>
                <a:ext uri="{FF2B5EF4-FFF2-40B4-BE49-F238E27FC236}">
                  <a16:creationId xmlns:a16="http://schemas.microsoft.com/office/drawing/2014/main" id="{FB1E3A0C-0C94-56B1-9E8E-15BB970781E4}"/>
                </a:ext>
              </a:extLst>
            </p:cNvPr>
            <p:cNvSpPr/>
            <p:nvPr/>
          </p:nvSpPr>
          <p:spPr bwMode="auto">
            <a:xfrm>
              <a:off x="6150591" y="6060383"/>
              <a:ext cx="1661320" cy="263856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25034"/>
                <a:gd name="connsiteY0" fmla="*/ 0 h 222250"/>
                <a:gd name="connsiteX1" fmla="*/ 1467062 w 1625034"/>
                <a:gd name="connsiteY1" fmla="*/ 0 h 222250"/>
                <a:gd name="connsiteX2" fmla="*/ 1625034 w 1625034"/>
                <a:gd name="connsiteY2" fmla="*/ 104677 h 222250"/>
                <a:gd name="connsiteX3" fmla="*/ 1467062 w 1625034"/>
                <a:gd name="connsiteY3" fmla="*/ 222250 h 222250"/>
                <a:gd name="connsiteX4" fmla="*/ 0 w 1625034"/>
                <a:gd name="connsiteY4" fmla="*/ 222250 h 222250"/>
                <a:gd name="connsiteX5" fmla="*/ 26818 w 1625034"/>
                <a:gd name="connsiteY5" fmla="*/ 98155 h 222250"/>
                <a:gd name="connsiteX6" fmla="*/ 0 w 1625034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034" h="222250">
                  <a:moveTo>
                    <a:pt x="0" y="0"/>
                  </a:moveTo>
                  <a:lnTo>
                    <a:pt x="1467062" y="0"/>
                  </a:lnTo>
                  <a:lnTo>
                    <a:pt x="1625034" y="104677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lin ang="10800000" scaled="1"/>
              <a:tileRect/>
            </a:gradFill>
            <a:ln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Stage 3 6G SID </a:t>
              </a:r>
              <a:r>
                <a:rPr kumimoji="0" lang="fr-FR" sz="1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def</a:t>
              </a: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.</a:t>
              </a: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261DFA2-5EBE-0760-005F-090827A42373}"/>
                </a:ext>
              </a:extLst>
            </p:cNvPr>
            <p:cNvGrpSpPr/>
            <p:nvPr/>
          </p:nvGrpSpPr>
          <p:grpSpPr>
            <a:xfrm>
              <a:off x="9158081" y="1044807"/>
              <a:ext cx="414257" cy="408451"/>
              <a:chOff x="7375213" y="745293"/>
              <a:chExt cx="310693" cy="306338"/>
            </a:xfrm>
          </p:grpSpPr>
          <p:sp>
            <p:nvSpPr>
              <p:cNvPr id="17490" name="TextBox 86">
                <a:extLst>
                  <a:ext uri="{FF2B5EF4-FFF2-40B4-BE49-F238E27FC236}">
                    <a16:creationId xmlns:a16="http://schemas.microsoft.com/office/drawing/2014/main" id="{35BB9D75-F8E4-FE51-0578-EE1CE5798D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94721" y="745293"/>
                <a:ext cx="291185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1219169" rtl="0" eaLnBrk="1" fontAlgn="auto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sym typeface="Helvetica Neue"/>
                  </a:rPr>
                  <a:t>#113</a:t>
                </a:r>
                <a:endParaRPr kumimoji="0" lang="en-GB" altLang="en-US" sz="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endParaRPr>
              </a:p>
            </p:txBody>
          </p:sp>
          <p:sp>
            <p:nvSpPr>
              <p:cNvPr id="17492" name="TextBox 66">
                <a:extLst>
                  <a:ext uri="{FF2B5EF4-FFF2-40B4-BE49-F238E27FC236}">
                    <a16:creationId xmlns:a16="http://schemas.microsoft.com/office/drawing/2014/main" id="{52784947-6AA6-617B-CED1-6981515A19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75213" y="899281"/>
                <a:ext cx="300804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1219169" rtl="0" eaLnBrk="1" fontAlgn="auto" latinLnBrk="0" hangingPunct="0">
                  <a:lnSpc>
                    <a:spcPct val="90000"/>
                  </a:lnSpc>
                  <a:spcBef>
                    <a:spcPts val="22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sym typeface="Helvetica Neue"/>
                  </a:rPr>
                  <a:t>Sep.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15523F22-A626-40BA-8A66-0EF7EE745E28}"/>
                </a:ext>
              </a:extLst>
            </p:cNvPr>
            <p:cNvGrpSpPr/>
            <p:nvPr/>
          </p:nvGrpSpPr>
          <p:grpSpPr>
            <a:xfrm>
              <a:off x="9931704" y="1044807"/>
              <a:ext cx="446653" cy="408451"/>
              <a:chOff x="8016563" y="745293"/>
              <a:chExt cx="334990" cy="306338"/>
            </a:xfrm>
          </p:grpSpPr>
          <p:sp>
            <p:nvSpPr>
              <p:cNvPr id="17491" name="TextBox 86">
                <a:extLst>
                  <a:ext uri="{FF2B5EF4-FFF2-40B4-BE49-F238E27FC236}">
                    <a16:creationId xmlns:a16="http://schemas.microsoft.com/office/drawing/2014/main" id="{DADF5BC1-A476-EB24-2179-C4E5EBE78D5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53153" y="745293"/>
                <a:ext cx="298400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marL="0" marR="0" lvl="0" indent="0" algn="ctr" defTabSz="1219169" rtl="0" eaLnBrk="1" fontAlgn="auto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MS PGothic" panose="020B0600070205080204" pitchFamily="34" charset="-128"/>
                    <a:sym typeface="Helvetica Neue"/>
                  </a:rPr>
                  <a:t>#114</a:t>
                </a:r>
                <a:endParaRPr kumimoji="0" lang="en-GB" altLang="en-US" sz="3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endParaRPr>
              </a:p>
            </p:txBody>
          </p:sp>
          <p:sp>
            <p:nvSpPr>
              <p:cNvPr id="17493" name="TextBox 71">
                <a:extLst>
                  <a:ext uri="{FF2B5EF4-FFF2-40B4-BE49-F238E27FC236}">
                    <a16:creationId xmlns:a16="http://schemas.microsoft.com/office/drawing/2014/main" id="{FF47688E-A86E-2353-7C06-DBC3A37206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16563" y="899281"/>
                <a:ext cx="309219" cy="152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l" defTabSz="1219169" rtl="0" eaLnBrk="1" fontAlgn="auto" latinLnBrk="0" hangingPunct="0">
                  <a:lnSpc>
                    <a:spcPct val="90000"/>
                  </a:lnSpc>
                  <a:spcBef>
                    <a:spcPts val="225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alt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ontserrat" panose="00000500000000000000" pitchFamily="2" charset="0"/>
                    <a:sym typeface="Helvetica Neue"/>
                  </a:rPr>
                  <a:t>Dec.</a:t>
                </a:r>
              </a:p>
            </p:txBody>
          </p:sp>
        </p:grpSp>
        <p:sp>
          <p:nvSpPr>
            <p:cNvPr id="17497" name="TextBox 86">
              <a:extLst>
                <a:ext uri="{FF2B5EF4-FFF2-40B4-BE49-F238E27FC236}">
                  <a16:creationId xmlns:a16="http://schemas.microsoft.com/office/drawing/2014/main" id="{5357307E-DFB7-4014-E67F-B234B2ED5C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65636" y="1062870"/>
              <a:ext cx="388247" cy="203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rPr>
                <a:t>#115</a:t>
              </a:r>
              <a:endParaRPr kumimoji="0" lang="en-GB" altLang="en-US" sz="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sym typeface="Helvetica Neue"/>
              </a:endParaRPr>
            </a:p>
          </p:txBody>
        </p:sp>
        <p:sp>
          <p:nvSpPr>
            <p:cNvPr id="17498" name="TextBox 60">
              <a:extLst>
                <a:ext uri="{FF2B5EF4-FFF2-40B4-BE49-F238E27FC236}">
                  <a16:creationId xmlns:a16="http://schemas.microsoft.com/office/drawing/2014/main" id="{7AF265C0-820D-2759-0403-8611A7BA1C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65026" y="1268187"/>
              <a:ext cx="407484" cy="203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sym typeface="Helvetica Neue"/>
                </a:rPr>
                <a:t>Mar.</a:t>
              </a:r>
            </a:p>
          </p:txBody>
        </p:sp>
        <p:sp>
          <p:nvSpPr>
            <p:cNvPr id="17502" name="TextBox 60">
              <a:extLst>
                <a:ext uri="{FF2B5EF4-FFF2-40B4-BE49-F238E27FC236}">
                  <a16:creationId xmlns:a16="http://schemas.microsoft.com/office/drawing/2014/main" id="{C355434E-FF94-C598-923E-8C580DCE39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51907" y="1245608"/>
              <a:ext cx="373820" cy="203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sym typeface="Helvetica Neue"/>
                </a:rPr>
                <a:t>Jun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62B9B160-85F8-B7F3-949C-6A80EDD7C45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0" y="3772058"/>
              <a:ext cx="12192000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cxnSp>
        <p:sp>
          <p:nvSpPr>
            <p:cNvPr id="28" name="TextBox 1">
              <a:extLst>
                <a:ext uri="{FF2B5EF4-FFF2-40B4-BE49-F238E27FC236}">
                  <a16:creationId xmlns:a16="http://schemas.microsoft.com/office/drawing/2014/main" id="{350EBDED-2AAF-158F-80CB-DEAAEA111A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320" y="4376907"/>
              <a:ext cx="2061557" cy="313932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sym typeface="Helvetica Neue"/>
                </a:rPr>
                <a:t>Stage-1  Workshop IMT-2030 use cases</a:t>
              </a:r>
              <a:endParaRPr kumimoji="0" lang="en-GB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sym typeface="Helvetica Neue"/>
              </a:endParaRPr>
            </a:p>
          </p:txBody>
        </p:sp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E7CFFE9A-BA11-5507-66C4-463BFE813E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35391" y="1058354"/>
              <a:ext cx="393056" cy="203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sym typeface="Helvetica Neue"/>
                </a:rPr>
                <a:t>#116</a:t>
              </a:r>
              <a:endParaRPr kumimoji="0" lang="en-GB" altLang="en-US" sz="3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sym typeface="Helvetica Neue"/>
              </a:endParaRPr>
            </a:p>
          </p:txBody>
        </p:sp>
        <p:cxnSp>
          <p:nvCxnSpPr>
            <p:cNvPr id="48" name="Straight Connector 114">
              <a:extLst>
                <a:ext uri="{FF2B5EF4-FFF2-40B4-BE49-F238E27FC236}">
                  <a16:creationId xmlns:a16="http://schemas.microsoft.com/office/drawing/2014/main" id="{2A413990-7B6F-5FC0-02A3-545705497B6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18998" y="1562478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49" name="Straight Connector 114">
              <a:extLst>
                <a:ext uri="{FF2B5EF4-FFF2-40B4-BE49-F238E27FC236}">
                  <a16:creationId xmlns:a16="http://schemas.microsoft.com/office/drawing/2014/main" id="{E57E96D9-2BD0-D27A-86EA-0E49CF66F1B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15503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3" name="Straight Connector 114">
              <a:extLst>
                <a:ext uri="{FF2B5EF4-FFF2-40B4-BE49-F238E27FC236}">
                  <a16:creationId xmlns:a16="http://schemas.microsoft.com/office/drawing/2014/main" id="{DE683D18-B47F-D070-F845-F7E8B61125E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15503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4" name="Straight Connector 114">
              <a:extLst>
                <a:ext uri="{FF2B5EF4-FFF2-40B4-BE49-F238E27FC236}">
                  <a16:creationId xmlns:a16="http://schemas.microsoft.com/office/drawing/2014/main" id="{65ECC03C-392D-C70D-4A68-5DA2FD703EF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84625" y="15503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5" name="Straight Connector 114">
              <a:extLst>
                <a:ext uri="{FF2B5EF4-FFF2-40B4-BE49-F238E27FC236}">
                  <a16:creationId xmlns:a16="http://schemas.microsoft.com/office/drawing/2014/main" id="{9C497097-315E-8A6D-769F-09FBCED69F5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15503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949047CD-F01D-8426-6AF0-4CD1206C7FB8}"/>
                </a:ext>
              </a:extLst>
            </p:cNvPr>
            <p:cNvSpPr/>
            <p:nvPr/>
          </p:nvSpPr>
          <p:spPr bwMode="auto">
            <a:xfrm>
              <a:off x="2713857" y="4024911"/>
              <a:ext cx="507096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SA1 6G </a:t>
              </a:r>
              <a:r>
                <a:rPr kumimoji="0" lang="fr-FR" sz="105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Study</a:t>
              </a: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(</a:t>
              </a:r>
              <a:r>
                <a:rPr kumimoji="0" lang="fr-FR" sz="105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ies</a:t>
              </a: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)</a:t>
              </a:r>
            </a:p>
          </p:txBody>
        </p:sp>
        <p:sp>
          <p:nvSpPr>
            <p:cNvPr id="5" name="Chevron 60">
              <a:extLst>
                <a:ext uri="{FF2B5EF4-FFF2-40B4-BE49-F238E27FC236}">
                  <a16:creationId xmlns:a16="http://schemas.microsoft.com/office/drawing/2014/main" id="{9772A3F5-EE99-B673-A6CB-BF15F057A1FD}"/>
                </a:ext>
              </a:extLst>
            </p:cNvPr>
            <p:cNvSpPr/>
            <p:nvPr/>
          </p:nvSpPr>
          <p:spPr bwMode="auto">
            <a:xfrm>
              <a:off x="1934989" y="4033796"/>
              <a:ext cx="1094862" cy="292381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592394"/>
                <a:gd name="connsiteY0" fmla="*/ 0 h 222250"/>
                <a:gd name="connsiteX1" fmla="*/ 1467062 w 1592394"/>
                <a:gd name="connsiteY1" fmla="*/ 0 h 222250"/>
                <a:gd name="connsiteX2" fmla="*/ 1592394 w 1592394"/>
                <a:gd name="connsiteY2" fmla="*/ 124393 h 222250"/>
                <a:gd name="connsiteX3" fmla="*/ 1467062 w 1592394"/>
                <a:gd name="connsiteY3" fmla="*/ 222250 h 222250"/>
                <a:gd name="connsiteX4" fmla="*/ 0 w 1592394"/>
                <a:gd name="connsiteY4" fmla="*/ 222250 h 222250"/>
                <a:gd name="connsiteX5" fmla="*/ 26818 w 1592394"/>
                <a:gd name="connsiteY5" fmla="*/ 98155 h 222250"/>
                <a:gd name="connsiteX6" fmla="*/ 0 w 1592394"/>
                <a:gd name="connsiteY6" fmla="*/ 0 h 222250"/>
                <a:gd name="connsiteX0" fmla="*/ 0 w 1770114"/>
                <a:gd name="connsiteY0" fmla="*/ 0 h 222250"/>
                <a:gd name="connsiteX1" fmla="*/ 1467062 w 1770114"/>
                <a:gd name="connsiteY1" fmla="*/ 0 h 222250"/>
                <a:gd name="connsiteX2" fmla="*/ 1770114 w 1770114"/>
                <a:gd name="connsiteY2" fmla="*/ 124393 h 222250"/>
                <a:gd name="connsiteX3" fmla="*/ 1467062 w 1770114"/>
                <a:gd name="connsiteY3" fmla="*/ 222250 h 222250"/>
                <a:gd name="connsiteX4" fmla="*/ 0 w 1770114"/>
                <a:gd name="connsiteY4" fmla="*/ 222250 h 222250"/>
                <a:gd name="connsiteX5" fmla="*/ 26818 w 1770114"/>
                <a:gd name="connsiteY5" fmla="*/ 98155 h 222250"/>
                <a:gd name="connsiteX6" fmla="*/ 0 w 1770114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0114" h="222250">
                  <a:moveTo>
                    <a:pt x="0" y="0"/>
                  </a:moveTo>
                  <a:lnTo>
                    <a:pt x="1467062" y="0"/>
                  </a:lnTo>
                  <a:lnTo>
                    <a:pt x="1770114" y="124393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lin ang="10800000" scaled="1"/>
              <a:tileRect/>
            </a:gradFill>
            <a:ln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SA1 6G SID </a:t>
              </a:r>
              <a:r>
                <a:rPr kumimoji="0" lang="fr-FR" sz="1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def</a:t>
              </a: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.</a:t>
              </a:r>
            </a:p>
          </p:txBody>
        </p:sp>
        <p:sp>
          <p:nvSpPr>
            <p:cNvPr id="9252" name="Chevron 60">
              <a:extLst>
                <a:ext uri="{FF2B5EF4-FFF2-40B4-BE49-F238E27FC236}">
                  <a16:creationId xmlns:a16="http://schemas.microsoft.com/office/drawing/2014/main" id="{D2D7662F-972A-BEB4-88DD-8603D72E89DE}"/>
                </a:ext>
              </a:extLst>
            </p:cNvPr>
            <p:cNvSpPr/>
            <p:nvPr/>
          </p:nvSpPr>
          <p:spPr bwMode="auto">
            <a:xfrm>
              <a:off x="5210953" y="4845664"/>
              <a:ext cx="504839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SA2 6G </a:t>
              </a:r>
              <a:r>
                <a:rPr kumimoji="0" lang="fr-FR" sz="105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Study</a:t>
              </a: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(</a:t>
              </a:r>
              <a:r>
                <a:rPr kumimoji="0" lang="fr-FR" sz="105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ies</a:t>
              </a: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)</a:t>
              </a:r>
            </a:p>
          </p:txBody>
        </p:sp>
        <p:sp>
          <p:nvSpPr>
            <p:cNvPr id="9253" name="Chevron 60">
              <a:extLst>
                <a:ext uri="{FF2B5EF4-FFF2-40B4-BE49-F238E27FC236}">
                  <a16:creationId xmlns:a16="http://schemas.microsoft.com/office/drawing/2014/main" id="{EDB78B5A-985D-0D72-3F44-7FD392550BB6}"/>
                </a:ext>
              </a:extLst>
            </p:cNvPr>
            <p:cNvSpPr/>
            <p:nvPr/>
          </p:nvSpPr>
          <p:spPr bwMode="auto">
            <a:xfrm>
              <a:off x="7721600" y="6048577"/>
              <a:ext cx="3612445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Stage 3 6G </a:t>
              </a:r>
              <a:r>
                <a:rPr kumimoji="0" lang="fr-FR" sz="105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Study</a:t>
              </a: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(</a:t>
              </a:r>
              <a:r>
                <a:rPr kumimoji="0" lang="fr-FR" sz="105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ies</a:t>
              </a: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)</a:t>
              </a:r>
            </a:p>
          </p:txBody>
        </p:sp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5290C507-3484-6A34-73D1-2C0E61E8F4E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42052" y="2959558"/>
              <a:ext cx="2829665" cy="5182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21907" tIns="60953" rIns="121907" bIns="60953" anchor="ctr"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0"/>
                  <a:cs typeface="ＭＳ Ｐゴシック" charset="0"/>
                  <a:sym typeface="Helvetica Neue"/>
                </a:rPr>
                <a:t>5G-Advanced</a:t>
              </a:r>
              <a:endPara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  <a:sym typeface="Helvetica Neue"/>
              </a:endParaRPr>
            </a:p>
          </p:txBody>
        </p:sp>
        <p:sp>
          <p:nvSpPr>
            <p:cNvPr id="9255" name="Title 1">
              <a:extLst>
                <a:ext uri="{FF2B5EF4-FFF2-40B4-BE49-F238E27FC236}">
                  <a16:creationId xmlns:a16="http://schemas.microsoft.com/office/drawing/2014/main" id="{2AC0A55B-9075-2801-E70D-1CD4078A7F2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42052" y="5975503"/>
              <a:ext cx="2812988" cy="5182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21907" tIns="60953" rIns="121907" bIns="60953" anchor="ctr"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0"/>
                  <a:cs typeface="ＭＳ Ｐゴシック" charset="0"/>
                  <a:sym typeface="Helvetica Neue"/>
                </a:rPr>
                <a:t>6G Study</a:t>
              </a:r>
              <a:endPara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0"/>
                <a:cs typeface="ＭＳ Ｐゴシック" charset="0"/>
                <a:sym typeface="Helvetica Neue"/>
              </a:endParaRPr>
            </a:p>
          </p:txBody>
        </p:sp>
        <p:cxnSp>
          <p:nvCxnSpPr>
            <p:cNvPr id="9258" name="Straight Connector 9257">
              <a:extLst>
                <a:ext uri="{FF2B5EF4-FFF2-40B4-BE49-F238E27FC236}">
                  <a16:creationId xmlns:a16="http://schemas.microsoft.com/office/drawing/2014/main" id="{B3D2C5F5-C828-910F-2389-D3361E4D9E0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737611" y="863057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9259" name="TextBox 9258">
              <a:extLst>
                <a:ext uri="{FF2B5EF4-FFF2-40B4-BE49-F238E27FC236}">
                  <a16:creationId xmlns:a16="http://schemas.microsoft.com/office/drawing/2014/main" id="{F81E3299-24A4-DF10-CECA-31D007D89477}"/>
                </a:ext>
              </a:extLst>
            </p:cNvPr>
            <p:cNvSpPr txBox="1"/>
            <p:nvPr/>
          </p:nvSpPr>
          <p:spPr>
            <a:xfrm>
              <a:off x="4934374" y="700076"/>
              <a:ext cx="609462" cy="2862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 panose="00000500000000000000" pitchFamily="50" charset="0"/>
                  <a:sym typeface="Helvetica Neue"/>
                </a:rPr>
                <a:t>2025</a:t>
              </a:r>
              <a:endPara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0000500000000000000" pitchFamily="50" charset="0"/>
                <a:sym typeface="Helvetica Neue"/>
              </a:endParaRPr>
            </a:p>
          </p:txBody>
        </p:sp>
        <p:cxnSp>
          <p:nvCxnSpPr>
            <p:cNvPr id="9260" name="Straight Connector 9259">
              <a:extLst>
                <a:ext uri="{FF2B5EF4-FFF2-40B4-BE49-F238E27FC236}">
                  <a16:creationId xmlns:a16="http://schemas.microsoft.com/office/drawing/2014/main" id="{0C7B2277-0162-5EBE-D8FF-C790B09D2D5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39135" y="867580"/>
              <a:ext cx="3112477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9261" name="TextBox 9260">
              <a:extLst>
                <a:ext uri="{FF2B5EF4-FFF2-40B4-BE49-F238E27FC236}">
                  <a16:creationId xmlns:a16="http://schemas.microsoft.com/office/drawing/2014/main" id="{4FC19360-BDB4-2F9F-BCF6-7F93FDEE6550}"/>
                </a:ext>
              </a:extLst>
            </p:cNvPr>
            <p:cNvSpPr txBox="1"/>
            <p:nvPr/>
          </p:nvSpPr>
          <p:spPr>
            <a:xfrm>
              <a:off x="8135898" y="704598"/>
              <a:ext cx="617477" cy="2862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 panose="00000500000000000000" pitchFamily="50" charset="0"/>
                  <a:sym typeface="Helvetica Neue"/>
                </a:rPr>
                <a:t>2026</a:t>
              </a:r>
              <a:endPara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0000500000000000000" pitchFamily="50" charset="0"/>
                <a:sym typeface="Helvetica Neue"/>
              </a:endParaRPr>
            </a:p>
          </p:txBody>
        </p:sp>
        <p:cxnSp>
          <p:nvCxnSpPr>
            <p:cNvPr id="9262" name="Straight Connector 9261">
              <a:extLst>
                <a:ext uri="{FF2B5EF4-FFF2-40B4-BE49-F238E27FC236}">
                  <a16:creationId xmlns:a16="http://schemas.microsoft.com/office/drawing/2014/main" id="{5BA0E2EC-7BB4-F154-F288-F7C6185809B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31627" y="854039"/>
              <a:ext cx="198812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9263" name="TextBox 9262">
              <a:extLst>
                <a:ext uri="{FF2B5EF4-FFF2-40B4-BE49-F238E27FC236}">
                  <a16:creationId xmlns:a16="http://schemas.microsoft.com/office/drawing/2014/main" id="{4B4B98A0-23F0-642A-193B-29EEB7C93F6F}"/>
                </a:ext>
              </a:extLst>
            </p:cNvPr>
            <p:cNvSpPr txBox="1"/>
            <p:nvPr/>
          </p:nvSpPr>
          <p:spPr>
            <a:xfrm>
              <a:off x="10885866" y="709120"/>
              <a:ext cx="614271" cy="28623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 panose="00000500000000000000" pitchFamily="50" charset="0"/>
                  <a:sym typeface="Helvetica Neue"/>
                </a:rPr>
                <a:t>2027</a:t>
              </a:r>
              <a:endPara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0000500000000000000" pitchFamily="50" charset="0"/>
                <a:sym typeface="Helvetica Neue"/>
              </a:endParaRPr>
            </a:p>
          </p:txBody>
        </p:sp>
        <p:sp>
          <p:nvSpPr>
            <p:cNvPr id="9265" name="Thought Bubble: Cloud 9264">
              <a:extLst>
                <a:ext uri="{FF2B5EF4-FFF2-40B4-BE49-F238E27FC236}">
                  <a16:creationId xmlns:a16="http://schemas.microsoft.com/office/drawing/2014/main" id="{AF2A54D2-8579-81B9-4303-4D6D537198DD}"/>
                </a:ext>
              </a:extLst>
            </p:cNvPr>
            <p:cNvSpPr/>
            <p:nvPr/>
          </p:nvSpPr>
          <p:spPr bwMode="auto">
            <a:xfrm>
              <a:off x="4179373" y="5266892"/>
              <a:ext cx="1689527" cy="718749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C9C9C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  <a:sym typeface="Helvetica Neue"/>
              </a:endParaRPr>
            </a:p>
          </p:txBody>
        </p:sp>
        <p:sp>
          <p:nvSpPr>
            <p:cNvPr id="21" name="Chevron 60">
              <a:extLst>
                <a:ext uri="{FF2B5EF4-FFF2-40B4-BE49-F238E27FC236}">
                  <a16:creationId xmlns:a16="http://schemas.microsoft.com/office/drawing/2014/main" id="{32B622FC-0D4E-F8E6-3A5E-D4F5FF2BBFCD}"/>
                </a:ext>
              </a:extLst>
            </p:cNvPr>
            <p:cNvSpPr/>
            <p:nvPr/>
          </p:nvSpPr>
          <p:spPr bwMode="auto">
            <a:xfrm>
              <a:off x="4133088" y="4878897"/>
              <a:ext cx="1258485" cy="241850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09167"/>
                <a:gd name="connsiteY0" fmla="*/ 0 h 222250"/>
                <a:gd name="connsiteX1" fmla="*/ 1467062 w 1609167"/>
                <a:gd name="connsiteY1" fmla="*/ 0 h 222250"/>
                <a:gd name="connsiteX2" fmla="*/ 1609167 w 1609167"/>
                <a:gd name="connsiteY2" fmla="*/ 118533 h 222250"/>
                <a:gd name="connsiteX3" fmla="*/ 1467062 w 1609167"/>
                <a:gd name="connsiteY3" fmla="*/ 222250 h 222250"/>
                <a:gd name="connsiteX4" fmla="*/ 0 w 1609167"/>
                <a:gd name="connsiteY4" fmla="*/ 222250 h 222250"/>
                <a:gd name="connsiteX5" fmla="*/ 26818 w 1609167"/>
                <a:gd name="connsiteY5" fmla="*/ 98155 h 222250"/>
                <a:gd name="connsiteX6" fmla="*/ 0 w 1609167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9167" h="222250">
                  <a:moveTo>
                    <a:pt x="0" y="0"/>
                  </a:moveTo>
                  <a:lnTo>
                    <a:pt x="1467062" y="0"/>
                  </a:lnTo>
                  <a:lnTo>
                    <a:pt x="1609167" y="118533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lin ang="10800000" scaled="1"/>
              <a:tileRect/>
            </a:gradFill>
            <a:ln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SA2 6G SID </a:t>
              </a:r>
              <a:r>
                <a:rPr kumimoji="0" lang="fr-FR" sz="1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def</a:t>
              </a: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.</a:t>
              </a:r>
            </a:p>
          </p:txBody>
        </p:sp>
        <p:sp>
          <p:nvSpPr>
            <p:cNvPr id="9276" name="TextBox 9275">
              <a:extLst>
                <a:ext uri="{FF2B5EF4-FFF2-40B4-BE49-F238E27FC236}">
                  <a16:creationId xmlns:a16="http://schemas.microsoft.com/office/drawing/2014/main" id="{9E629B9B-1D33-4DD0-424D-CB4E78B9D692}"/>
                </a:ext>
              </a:extLst>
            </p:cNvPr>
            <p:cNvSpPr txBox="1"/>
            <p:nvPr/>
          </p:nvSpPr>
          <p:spPr>
            <a:xfrm>
              <a:off x="4253652" y="5446704"/>
              <a:ext cx="1598507" cy="3970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SA3/4/5/6 SID </a:t>
              </a:r>
              <a:r>
                <a:rPr kumimoji="0" lang="fr-FR" sz="105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def</a:t>
              </a: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. TBD</a:t>
              </a:r>
            </a:p>
          </p:txBody>
        </p:sp>
        <p:sp>
          <p:nvSpPr>
            <p:cNvPr id="17483" name="Chevron 58">
              <a:extLst>
                <a:ext uri="{FF2B5EF4-FFF2-40B4-BE49-F238E27FC236}">
                  <a16:creationId xmlns:a16="http://schemas.microsoft.com/office/drawing/2014/main" id="{26C68756-CB67-71B5-669C-291289081C71}"/>
                </a:ext>
              </a:extLst>
            </p:cNvPr>
            <p:cNvSpPr/>
            <p:nvPr/>
          </p:nvSpPr>
          <p:spPr bwMode="auto">
            <a:xfrm>
              <a:off x="10701868" y="2842089"/>
              <a:ext cx="1137920" cy="325121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ASN.1 &amp; Open APIs </a:t>
              </a:r>
            </a:p>
          </p:txBody>
        </p:sp>
        <p:sp>
          <p:nvSpPr>
            <p:cNvPr id="3" name="Chevron 60">
              <a:extLst>
                <a:ext uri="{FF2B5EF4-FFF2-40B4-BE49-F238E27FC236}">
                  <a16:creationId xmlns:a16="http://schemas.microsoft.com/office/drawing/2014/main" id="{BFC11874-F820-8555-F3DD-56E344F97992}"/>
                </a:ext>
              </a:extLst>
            </p:cNvPr>
            <p:cNvSpPr/>
            <p:nvPr/>
          </p:nvSpPr>
          <p:spPr bwMode="auto">
            <a:xfrm>
              <a:off x="10165740" y="4827646"/>
              <a:ext cx="734273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or </a:t>
              </a:r>
            </a:p>
          </p:txBody>
        </p:sp>
        <p:sp>
          <p:nvSpPr>
            <p:cNvPr id="10" name="Thought Bubble: Cloud 9">
              <a:extLst>
                <a:ext uri="{FF2B5EF4-FFF2-40B4-BE49-F238E27FC236}">
                  <a16:creationId xmlns:a16="http://schemas.microsoft.com/office/drawing/2014/main" id="{42539E43-96F0-9559-F463-14054C88F1A1}"/>
                </a:ext>
              </a:extLst>
            </p:cNvPr>
            <p:cNvSpPr/>
            <p:nvPr/>
          </p:nvSpPr>
          <p:spPr bwMode="auto">
            <a:xfrm>
              <a:off x="10709145" y="6042388"/>
              <a:ext cx="1204331" cy="33415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 panose="00000500000000000000" pitchFamily="50" charset="0"/>
                <a:ea typeface="ＭＳ Ｐゴシック" charset="-128"/>
                <a:cs typeface="Arial" pitchFamily="34" charset="0"/>
                <a:sym typeface="Helvetica Neue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1A40ADE-56D9-03FA-B64E-D3B3C09433EC}"/>
                </a:ext>
              </a:extLst>
            </p:cNvPr>
            <p:cNvSpPr txBox="1"/>
            <p:nvPr/>
          </p:nvSpPr>
          <p:spPr>
            <a:xfrm>
              <a:off x="10591945" y="6077262"/>
              <a:ext cx="1413367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TBD</a:t>
              </a:r>
            </a:p>
          </p:txBody>
        </p:sp>
        <p:sp>
          <p:nvSpPr>
            <p:cNvPr id="33" name="Star: 5 Points 32">
              <a:extLst>
                <a:ext uri="{FF2B5EF4-FFF2-40B4-BE49-F238E27FC236}">
                  <a16:creationId xmlns:a16="http://schemas.microsoft.com/office/drawing/2014/main" id="{00B111F1-442A-92D3-E5AC-7389E248BFC2}"/>
                </a:ext>
              </a:extLst>
            </p:cNvPr>
            <p:cNvSpPr/>
            <p:nvPr/>
          </p:nvSpPr>
          <p:spPr bwMode="auto">
            <a:xfrm>
              <a:off x="4357103" y="4367568"/>
              <a:ext cx="323248" cy="302734"/>
            </a:xfrm>
            <a:prstGeom prst="star5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sym typeface="Helvetica Neue"/>
              </a:endParaRPr>
            </a:p>
          </p:txBody>
        </p:sp>
        <p:sp>
          <p:nvSpPr>
            <p:cNvPr id="34" name="Chevron 60">
              <a:extLst>
                <a:ext uri="{FF2B5EF4-FFF2-40B4-BE49-F238E27FC236}">
                  <a16:creationId xmlns:a16="http://schemas.microsoft.com/office/drawing/2014/main" id="{FD8CEA1A-FCD3-76FF-0D88-5B89BC03A8F1}"/>
                </a:ext>
              </a:extLst>
            </p:cNvPr>
            <p:cNvSpPr/>
            <p:nvPr/>
          </p:nvSpPr>
          <p:spPr bwMode="auto">
            <a:xfrm>
              <a:off x="7015288" y="2876023"/>
              <a:ext cx="1566600" cy="263856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25034"/>
                <a:gd name="connsiteY0" fmla="*/ 0 h 222250"/>
                <a:gd name="connsiteX1" fmla="*/ 1467062 w 1625034"/>
                <a:gd name="connsiteY1" fmla="*/ 0 h 222250"/>
                <a:gd name="connsiteX2" fmla="*/ 1625034 w 1625034"/>
                <a:gd name="connsiteY2" fmla="*/ 104677 h 222250"/>
                <a:gd name="connsiteX3" fmla="*/ 1467062 w 1625034"/>
                <a:gd name="connsiteY3" fmla="*/ 222250 h 222250"/>
                <a:gd name="connsiteX4" fmla="*/ 0 w 1625034"/>
                <a:gd name="connsiteY4" fmla="*/ 222250 h 222250"/>
                <a:gd name="connsiteX5" fmla="*/ 26818 w 1625034"/>
                <a:gd name="connsiteY5" fmla="*/ 98155 h 222250"/>
                <a:gd name="connsiteX6" fmla="*/ 0 w 1625034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5034" h="222250">
                  <a:moveTo>
                    <a:pt x="0" y="0"/>
                  </a:moveTo>
                  <a:lnTo>
                    <a:pt x="1467062" y="0"/>
                  </a:lnTo>
                  <a:lnTo>
                    <a:pt x="1625034" y="104677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lin ang="10800000" scaled="1"/>
              <a:tileRect/>
            </a:gradFill>
            <a:ln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Stage 3 SID </a:t>
              </a:r>
              <a:r>
                <a:rPr kumimoji="0" lang="fr-FR" sz="1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def</a:t>
              </a: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.</a:t>
              </a:r>
            </a:p>
          </p:txBody>
        </p:sp>
        <p:sp>
          <p:nvSpPr>
            <p:cNvPr id="35" name="Chevron 60">
              <a:extLst>
                <a:ext uri="{FF2B5EF4-FFF2-40B4-BE49-F238E27FC236}">
                  <a16:creationId xmlns:a16="http://schemas.microsoft.com/office/drawing/2014/main" id="{B1715694-E0A5-7FC0-FF5A-093C8F24332F}"/>
                </a:ext>
              </a:extLst>
            </p:cNvPr>
            <p:cNvSpPr/>
            <p:nvPr/>
          </p:nvSpPr>
          <p:spPr bwMode="auto">
            <a:xfrm>
              <a:off x="3995651" y="2190866"/>
              <a:ext cx="1369401" cy="261334"/>
            </a:xfrm>
            <a:custGeom>
              <a:avLst/>
              <a:gdLst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111125 w 1578187"/>
                <a:gd name="connsiteY5" fmla="*/ 111125 h 222250"/>
                <a:gd name="connsiteX6" fmla="*/ 0 w 1578187"/>
                <a:gd name="connsiteY6" fmla="*/ 0 h 222250"/>
                <a:gd name="connsiteX0" fmla="*/ 0 w 1578187"/>
                <a:gd name="connsiteY0" fmla="*/ 0 h 222250"/>
                <a:gd name="connsiteX1" fmla="*/ 1467062 w 1578187"/>
                <a:gd name="connsiteY1" fmla="*/ 0 h 222250"/>
                <a:gd name="connsiteX2" fmla="*/ 1578187 w 1578187"/>
                <a:gd name="connsiteY2" fmla="*/ 111125 h 222250"/>
                <a:gd name="connsiteX3" fmla="*/ 1467062 w 1578187"/>
                <a:gd name="connsiteY3" fmla="*/ 222250 h 222250"/>
                <a:gd name="connsiteX4" fmla="*/ 0 w 1578187"/>
                <a:gd name="connsiteY4" fmla="*/ 222250 h 222250"/>
                <a:gd name="connsiteX5" fmla="*/ 26818 w 1578187"/>
                <a:gd name="connsiteY5" fmla="*/ 98155 h 222250"/>
                <a:gd name="connsiteX6" fmla="*/ 0 w 1578187"/>
                <a:gd name="connsiteY6" fmla="*/ 0 h 222250"/>
                <a:gd name="connsiteX0" fmla="*/ 0 w 1506850"/>
                <a:gd name="connsiteY0" fmla="*/ 0 h 222250"/>
                <a:gd name="connsiteX1" fmla="*/ 1467062 w 1506850"/>
                <a:gd name="connsiteY1" fmla="*/ 0 h 222250"/>
                <a:gd name="connsiteX2" fmla="*/ 1506850 w 1506850"/>
                <a:gd name="connsiteY2" fmla="*/ 111125 h 222250"/>
                <a:gd name="connsiteX3" fmla="*/ 1467062 w 1506850"/>
                <a:gd name="connsiteY3" fmla="*/ 222250 h 222250"/>
                <a:gd name="connsiteX4" fmla="*/ 0 w 1506850"/>
                <a:gd name="connsiteY4" fmla="*/ 222250 h 222250"/>
                <a:gd name="connsiteX5" fmla="*/ 26818 w 1506850"/>
                <a:gd name="connsiteY5" fmla="*/ 98155 h 222250"/>
                <a:gd name="connsiteX6" fmla="*/ 0 w 1506850"/>
                <a:gd name="connsiteY6" fmla="*/ 0 h 222250"/>
                <a:gd name="connsiteX0" fmla="*/ 0 w 1609167"/>
                <a:gd name="connsiteY0" fmla="*/ 0 h 222250"/>
                <a:gd name="connsiteX1" fmla="*/ 1467062 w 1609167"/>
                <a:gd name="connsiteY1" fmla="*/ 0 h 222250"/>
                <a:gd name="connsiteX2" fmla="*/ 1609167 w 1609167"/>
                <a:gd name="connsiteY2" fmla="*/ 118533 h 222250"/>
                <a:gd name="connsiteX3" fmla="*/ 1467062 w 1609167"/>
                <a:gd name="connsiteY3" fmla="*/ 222250 h 222250"/>
                <a:gd name="connsiteX4" fmla="*/ 0 w 1609167"/>
                <a:gd name="connsiteY4" fmla="*/ 222250 h 222250"/>
                <a:gd name="connsiteX5" fmla="*/ 26818 w 1609167"/>
                <a:gd name="connsiteY5" fmla="*/ 98155 h 222250"/>
                <a:gd name="connsiteX6" fmla="*/ 0 w 1609167"/>
                <a:gd name="connsiteY6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9167" h="222250">
                  <a:moveTo>
                    <a:pt x="0" y="0"/>
                  </a:moveTo>
                  <a:lnTo>
                    <a:pt x="1467062" y="0"/>
                  </a:lnTo>
                  <a:lnTo>
                    <a:pt x="1609167" y="118533"/>
                  </a:lnTo>
                  <a:lnTo>
                    <a:pt x="1467062" y="222250"/>
                  </a:lnTo>
                  <a:lnTo>
                    <a:pt x="0" y="222250"/>
                  </a:lnTo>
                  <a:lnTo>
                    <a:pt x="26818" y="9815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lin ang="10800000" scaled="1"/>
              <a:tileRect/>
            </a:gradFill>
            <a:ln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0" rIns="0"/>
            <a:lstStyle/>
            <a:p>
              <a:pPr marL="0" marR="0" lvl="0" indent="0" algn="ctr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Stage 2 SID </a:t>
              </a:r>
              <a:r>
                <a:rPr kumimoji="0" lang="fr-FR" sz="1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def</a:t>
              </a: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  <a:cs typeface="Arial" pitchFamily="34" charset="0"/>
                  <a:sym typeface="Helvetica Neue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4272316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7ABE1F6-B84A-C4DA-EA00-62D19B89D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370" y="571500"/>
            <a:ext cx="11010816" cy="952499"/>
          </a:xfrm>
        </p:spPr>
        <p:txBody>
          <a:bodyPr lIns="0" tIns="0" rIns="0" bIns="0">
            <a:normAutofit/>
          </a:bodyPr>
          <a:lstStyle/>
          <a:p>
            <a:pPr defTabSz="1219169" rtl="0" hangingPunct="0">
              <a:spcBef>
                <a:spcPts val="2250"/>
              </a:spcBef>
              <a:defRPr/>
            </a:pPr>
            <a:r>
              <a:rPr lang="en-US" sz="3200" b="1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3GPP Stage 1 Workshop on IMT 2030 use cases</a:t>
            </a:r>
            <a:endParaRPr lang="en-US" sz="3200" b="1" dirty="0">
              <a:solidFill>
                <a:srgbClr val="000000"/>
              </a:solidFill>
              <a:latin typeface="Montserrat" panose="00000500000000000000" pitchFamily="50" charset="0"/>
              <a:ea typeface="ＭＳ Ｐゴシック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431144E-8897-8EBC-FC96-E122A2F4B116}"/>
              </a:ext>
            </a:extLst>
          </p:cNvPr>
          <p:cNvSpPr/>
          <p:nvPr/>
        </p:nvSpPr>
        <p:spPr>
          <a:xfrm>
            <a:off x="571370" y="1904226"/>
            <a:ext cx="11010900" cy="1267621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Rectangle 3" descr="Checkmark">
            <a:extLst>
              <a:ext uri="{FF2B5EF4-FFF2-40B4-BE49-F238E27FC236}">
                <a16:creationId xmlns:a16="http://schemas.microsoft.com/office/drawing/2014/main" id="{DA017EF8-83FC-3F74-1789-79EF9854DE4D}"/>
              </a:ext>
            </a:extLst>
          </p:cNvPr>
          <p:cNvSpPr/>
          <p:nvPr/>
        </p:nvSpPr>
        <p:spPr>
          <a:xfrm>
            <a:off x="869883" y="2231035"/>
            <a:ext cx="543282" cy="542751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FCB86F9A-6EAC-C97B-BA98-256DCF525218}"/>
              </a:ext>
            </a:extLst>
          </p:cNvPr>
          <p:cNvSpPr/>
          <p:nvPr/>
        </p:nvSpPr>
        <p:spPr>
          <a:xfrm>
            <a:off x="1703770" y="1865316"/>
            <a:ext cx="9645071" cy="1267621"/>
          </a:xfrm>
          <a:custGeom>
            <a:avLst/>
            <a:gdLst>
              <a:gd name="connsiteX0" fmla="*/ 0 w 9645071"/>
              <a:gd name="connsiteY0" fmla="*/ 0 h 1267621"/>
              <a:gd name="connsiteX1" fmla="*/ 9645071 w 9645071"/>
              <a:gd name="connsiteY1" fmla="*/ 0 h 1267621"/>
              <a:gd name="connsiteX2" fmla="*/ 9645071 w 9645071"/>
              <a:gd name="connsiteY2" fmla="*/ 1267621 h 1267621"/>
              <a:gd name="connsiteX3" fmla="*/ 0 w 9645071"/>
              <a:gd name="connsiteY3" fmla="*/ 1267621 h 1267621"/>
              <a:gd name="connsiteX4" fmla="*/ 0 w 9645071"/>
              <a:gd name="connsiteY4" fmla="*/ 0 h 1267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45071" h="1267621">
                <a:moveTo>
                  <a:pt x="0" y="0"/>
                </a:moveTo>
                <a:lnTo>
                  <a:pt x="9645071" y="0"/>
                </a:lnTo>
                <a:lnTo>
                  <a:pt x="9645071" y="1267621"/>
                </a:lnTo>
                <a:lnTo>
                  <a:pt x="0" y="12676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4157" tIns="134157" rIns="134157" bIns="134157" numCol="1" spcCol="1270" anchor="ctr" anchorCtr="0">
            <a:noAutofit/>
          </a:bodyPr>
          <a:lstStyle/>
          <a:p>
            <a:pPr marL="0" lvl="0" indent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000" kern="1200" dirty="0"/>
              <a:t>3GPP Stage 1 Workshop on IMT 2030 use cases </a:t>
            </a:r>
          </a:p>
          <a:p>
            <a:pPr marL="0" lvl="0" indent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000" kern="1200" dirty="0"/>
              <a:t>(</a:t>
            </a:r>
            <a:r>
              <a:rPr lang="en-GB" sz="2000" kern="1200" dirty="0"/>
              <a:t>8 - 10 May; Rotterdam, Netherlands</a:t>
            </a:r>
            <a:r>
              <a:rPr lang="en-US" sz="2000" kern="1200" dirty="0"/>
              <a:t>)</a:t>
            </a:r>
          </a:p>
          <a:p>
            <a:pPr marL="0" lvl="0" indent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kern="1200" dirty="0"/>
              <a:t>(For details see - </a:t>
            </a:r>
            <a:r>
              <a:rPr lang="en-US" sz="1800" kern="1200" dirty="0">
                <a:hlinkClick r:id="rId4"/>
              </a:rPr>
              <a:t>SP-240456</a:t>
            </a:r>
            <a:r>
              <a:rPr lang="en-US" sz="1800" kern="1200" dirty="0"/>
              <a:t>)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96AAD8B-0477-136F-6DCA-45FCCB40ED26}"/>
              </a:ext>
            </a:extLst>
          </p:cNvPr>
          <p:cNvSpPr/>
          <p:nvPr/>
        </p:nvSpPr>
        <p:spPr>
          <a:xfrm>
            <a:off x="571370" y="3574886"/>
            <a:ext cx="11010900" cy="2337967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Rectangle 7" descr="Bullseye">
            <a:extLst>
              <a:ext uri="{FF2B5EF4-FFF2-40B4-BE49-F238E27FC236}">
                <a16:creationId xmlns:a16="http://schemas.microsoft.com/office/drawing/2014/main" id="{399657E9-66A0-4925-48FE-3CABEC174FA6}"/>
              </a:ext>
            </a:extLst>
          </p:cNvPr>
          <p:cNvSpPr/>
          <p:nvPr/>
        </p:nvSpPr>
        <p:spPr>
          <a:xfrm>
            <a:off x="869883" y="4472494"/>
            <a:ext cx="543282" cy="542751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62A5247-78AE-1797-BE1D-4F080FCFC520}"/>
              </a:ext>
            </a:extLst>
          </p:cNvPr>
          <p:cNvSpPr/>
          <p:nvPr/>
        </p:nvSpPr>
        <p:spPr>
          <a:xfrm>
            <a:off x="1481077" y="3686176"/>
            <a:ext cx="4954905" cy="1995524"/>
          </a:xfrm>
          <a:custGeom>
            <a:avLst/>
            <a:gdLst>
              <a:gd name="connsiteX0" fmla="*/ 0 w 4954905"/>
              <a:gd name="connsiteY0" fmla="*/ 0 h 1608675"/>
              <a:gd name="connsiteX1" fmla="*/ 4954905 w 4954905"/>
              <a:gd name="connsiteY1" fmla="*/ 0 h 1608675"/>
              <a:gd name="connsiteX2" fmla="*/ 4954905 w 4954905"/>
              <a:gd name="connsiteY2" fmla="*/ 1608675 h 1608675"/>
              <a:gd name="connsiteX3" fmla="*/ 0 w 4954905"/>
              <a:gd name="connsiteY3" fmla="*/ 1608675 h 1608675"/>
              <a:gd name="connsiteX4" fmla="*/ 0 w 4954905"/>
              <a:gd name="connsiteY4" fmla="*/ 0 h 160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1608675">
                <a:moveTo>
                  <a:pt x="0" y="0"/>
                </a:moveTo>
                <a:lnTo>
                  <a:pt x="4954905" y="0"/>
                </a:lnTo>
                <a:lnTo>
                  <a:pt x="4954905" y="1608675"/>
                </a:lnTo>
                <a:lnTo>
                  <a:pt x="0" y="16086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4157" tIns="134157" rIns="134157" bIns="134157" numCol="1" spcCol="1270" anchor="ctr" anchorCtr="0">
            <a:noAutofit/>
          </a:bodyPr>
          <a:lstStyle/>
          <a:p>
            <a:pPr marL="0" lvl="0" indent="0" algn="l" defTabSz="6223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500" kern="1200" dirty="0"/>
              <a:t>The objective of the workshop is to bring 3GPP closer to the ongoing initiatives of various global/regional research organizations and MRPs regarding 6G use cases. </a:t>
            </a:r>
          </a:p>
          <a:p>
            <a:pPr marL="0" lvl="0" indent="0" algn="l" defTabSz="6223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500" kern="1200" dirty="0"/>
              <a:t>This collaborative effort is particularly crucial as SA1 embarks on defining the requirements and use cases for 6G in Rel-20.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831DF7E-8D38-B36A-B79C-EC75E0811A48}"/>
              </a:ext>
            </a:extLst>
          </p:cNvPr>
          <p:cNvSpPr/>
          <p:nvPr/>
        </p:nvSpPr>
        <p:spPr>
          <a:xfrm>
            <a:off x="6666584" y="3976790"/>
            <a:ext cx="4760510" cy="1643509"/>
          </a:xfrm>
          <a:custGeom>
            <a:avLst/>
            <a:gdLst>
              <a:gd name="connsiteX0" fmla="*/ 0 w 4760510"/>
              <a:gd name="connsiteY0" fmla="*/ 0 h 1643509"/>
              <a:gd name="connsiteX1" fmla="*/ 4760510 w 4760510"/>
              <a:gd name="connsiteY1" fmla="*/ 0 h 1643509"/>
              <a:gd name="connsiteX2" fmla="*/ 4760510 w 4760510"/>
              <a:gd name="connsiteY2" fmla="*/ 1643509 h 1643509"/>
              <a:gd name="connsiteX3" fmla="*/ 0 w 4760510"/>
              <a:gd name="connsiteY3" fmla="*/ 1643509 h 1643509"/>
              <a:gd name="connsiteX4" fmla="*/ 0 w 4760510"/>
              <a:gd name="connsiteY4" fmla="*/ 0 h 164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0510" h="1643509">
                <a:moveTo>
                  <a:pt x="0" y="0"/>
                </a:moveTo>
                <a:lnTo>
                  <a:pt x="4760510" y="0"/>
                </a:lnTo>
                <a:lnTo>
                  <a:pt x="4760510" y="1643509"/>
                </a:lnTo>
                <a:lnTo>
                  <a:pt x="0" y="164350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4157" tIns="134157" rIns="134157" bIns="134157" numCol="1" spcCol="1270" anchor="ctr" anchorCtr="0">
            <a:noAutofit/>
          </a:bodyPr>
          <a:lstStyle/>
          <a:p>
            <a:pPr marL="0" lvl="0" indent="0" algn="l" defTabSz="4889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200" kern="1200" dirty="0"/>
              <a:t>Presentations from 3GPP MRPs (e.g. GSMA, 5GAA, …), regional research alliances (Next G Alliance, China IMT 2030 Promotion Group, Japan B5GPC, Kora 6G Forum, Bharat 6G Alliance), and global organizations/institutions (e.g. NGMN, ITU-R). </a:t>
            </a:r>
            <a:endParaRPr lang="en-US" sz="1200" kern="1200" dirty="0"/>
          </a:p>
          <a:p>
            <a:pPr marL="0" lvl="0" indent="0" algn="l" defTabSz="4889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1200" kern="1200" dirty="0"/>
              <a:t>Conference-style event with a restricted agenda</a:t>
            </a:r>
            <a:endParaRPr lang="en-US" sz="1400" kern="1200" dirty="0"/>
          </a:p>
        </p:txBody>
      </p:sp>
    </p:spTree>
    <p:extLst>
      <p:ext uri="{BB962C8B-B14F-4D97-AF65-F5344CB8AC3E}">
        <p14:creationId xmlns:p14="http://schemas.microsoft.com/office/powerpoint/2010/main" val="83469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9DE198-CFC7-F12C-9233-818B4DD7D21F}"/>
              </a:ext>
            </a:extLst>
          </p:cNvPr>
          <p:cNvSpPr txBox="1"/>
          <p:nvPr/>
        </p:nvSpPr>
        <p:spPr>
          <a:xfrm>
            <a:off x="1586842" y="6100210"/>
            <a:ext cx="8377614" cy="2955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67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tel Clear"/>
                <a:sym typeface="Helvetica Neue"/>
              </a:rPr>
              <a:t>Note</a:t>
            </a: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Intel Clear"/>
                <a:sym typeface="Helvetica Neue"/>
              </a:rPr>
              <a:t>: the order of presentations within the Verticals and within the Research Alliances is subject to change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AA82519-79B7-4E86-C216-DFA1917B0E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936411"/>
              </p:ext>
            </p:extLst>
          </p:nvPr>
        </p:nvGraphicFramePr>
        <p:xfrm>
          <a:off x="644699" y="1414270"/>
          <a:ext cx="10261900" cy="4615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0128">
                  <a:extLst>
                    <a:ext uri="{9D8B030D-6E8A-4147-A177-3AD203B41FA5}">
                      <a16:colId xmlns:a16="http://schemas.microsoft.com/office/drawing/2014/main" val="569205650"/>
                    </a:ext>
                  </a:extLst>
                </a:gridCol>
                <a:gridCol w="2889350">
                  <a:extLst>
                    <a:ext uri="{9D8B030D-6E8A-4147-A177-3AD203B41FA5}">
                      <a16:colId xmlns:a16="http://schemas.microsoft.com/office/drawing/2014/main" val="706758892"/>
                    </a:ext>
                  </a:extLst>
                </a:gridCol>
                <a:gridCol w="3116965">
                  <a:extLst>
                    <a:ext uri="{9D8B030D-6E8A-4147-A177-3AD203B41FA5}">
                      <a16:colId xmlns:a16="http://schemas.microsoft.com/office/drawing/2014/main" val="4026385077"/>
                    </a:ext>
                  </a:extLst>
                </a:gridCol>
                <a:gridCol w="2775457">
                  <a:extLst>
                    <a:ext uri="{9D8B030D-6E8A-4147-A177-3AD203B41FA5}">
                      <a16:colId xmlns:a16="http://schemas.microsoft.com/office/drawing/2014/main" val="1225463196"/>
                    </a:ext>
                  </a:extLst>
                </a:gridCol>
              </a:tblGrid>
              <a:tr h="4904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Wednesday May 8</a:t>
                      </a:r>
                      <a:r>
                        <a:rPr lang="en-GB" sz="16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Opening, Operators, Verticals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Thursday May 9</a:t>
                      </a:r>
                      <a:r>
                        <a:rPr lang="en-GB" sz="16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Research Alliances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Friday May 10</a:t>
                      </a:r>
                      <a:r>
                        <a:rPr lang="en-GB" sz="1600" baseline="30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ITU, 3GPP, Closing</a:t>
                      </a:r>
                    </a:p>
                  </a:txBody>
                  <a:tcPr marL="31383" marR="31383" marT="0" marB="0"/>
                </a:tc>
                <a:extLst>
                  <a:ext uri="{0D108BD9-81ED-4DB2-BD59-A6C34878D82A}">
                    <a16:rowId xmlns:a16="http://schemas.microsoft.com/office/drawing/2014/main" val="3816350020"/>
                  </a:ext>
                </a:extLst>
              </a:tr>
              <a:tr h="1134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</a:t>
                      </a:r>
                      <a:r>
                        <a:rPr lang="en-US" sz="11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st</a:t>
                      </a:r>
                      <a:r>
                        <a:rPr lang="en-US" sz="11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08.45-09.15: Registration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09.15-09.30: Opening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endParaRPr lang="en-US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0" i="0" u="none" strike="noStrike" cap="none" noProof="0" dirty="0">
                          <a:solidFill>
                            <a:schemeClr val="dk1"/>
                          </a:solidFill>
                          <a:effectLst/>
                          <a:latin typeface="Calibri"/>
                        </a:rPr>
                        <a:t>----------------------------------------------</a:t>
                      </a:r>
                      <a:endParaRPr lang="en-US" sz="1100" b="0" i="0" u="none" strike="noStrike" cap="none" noProof="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0" u="sng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Operators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09.30-10.00: GSMA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 </a:t>
                      </a:r>
                      <a:endParaRPr lang="en-US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10.00-10.30: NGMN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endParaRPr lang="en-US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09:00-09.45: Japan (B5GPC)</a:t>
                      </a:r>
                      <a:endParaRPr lang="en-GB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09.45-10.30: South Korea (6G Forum)</a:t>
                      </a:r>
                      <a:endParaRPr lang="en-GB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09.00-09.30: ITU-R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09.30-10.00: 3GPP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10.00-10.30: </a:t>
                      </a:r>
                      <a:r>
                        <a:rPr lang="en-US" sz="11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Panel#4:</a:t>
                      </a:r>
                      <a:r>
                        <a:rPr lang="en-US" sz="11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endParaRPr lang="en-US" sz="1100" b="1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“ITU &amp; 3GPP synergies for 6G”</a:t>
                      </a:r>
                    </a:p>
                  </a:txBody>
                  <a:tcPr marL="31383" marR="31383" marT="0" marB="0"/>
                </a:tc>
                <a:extLst>
                  <a:ext uri="{0D108BD9-81ED-4DB2-BD59-A6C34878D82A}">
                    <a16:rowId xmlns:a16="http://schemas.microsoft.com/office/drawing/2014/main" val="4280545556"/>
                  </a:ext>
                </a:extLst>
              </a:tr>
              <a:tr h="2356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Morning break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i="1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Morning break (10.30-11.00)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1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Morning break (10.30-11.00)</a:t>
                      </a:r>
                      <a:endParaRPr lang="en-GB" sz="1100" b="0" i="1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i="1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Morning break (10.30-11.00)</a:t>
                      </a:r>
                      <a:endParaRPr lang="en-GB" sz="1100" b="0" i="1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extLst>
                  <a:ext uri="{0D108BD9-81ED-4DB2-BD59-A6C34878D82A}">
                    <a16:rowId xmlns:a16="http://schemas.microsoft.com/office/drawing/2014/main" val="843991527"/>
                  </a:ext>
                </a:extLst>
              </a:tr>
              <a:tr h="11466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2</a:t>
                      </a:r>
                      <a:r>
                        <a:rPr lang="en-US" sz="11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nd</a:t>
                      </a:r>
                      <a:r>
                        <a:rPr lang="en-US" sz="11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</a:t>
                      </a:r>
                      <a:endParaRPr lang="en-GB" sz="1100" b="1" i="0" u="none" strike="noStrike" cap="none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11.00-11.40: </a:t>
                      </a:r>
                      <a:r>
                        <a:rPr lang="en-US" sz="11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Panel#1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: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“6G Drivers for Operators”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----------------------------------------------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1" i="0" u="sng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Verticals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11.45-12.10: </a:t>
                      </a:r>
                      <a:r>
                        <a:rPr lang="en-GB" altLang="en-US" sz="1100" dirty="0">
                          <a:latin typeface="Calibri"/>
                        </a:rPr>
                        <a:t>Automotive (5GAA)</a:t>
                      </a:r>
                    </a:p>
                    <a:p>
                      <a:pPr marL="0" marR="0" lvl="0" indent="0" algn="l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12.10-12.35: Industry (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5G-ACIA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)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endParaRPr lang="en-US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11.00-11.45: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China (IMT2030 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Promotion 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Group)</a:t>
                      </a:r>
                      <a:endParaRPr lang="en-GB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11.45-12.30: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 India (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Bharat 6G Alliance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)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endParaRPr lang="en-US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11.00-11.40: Summary read-out of the Workshop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11.40-12.00: Next steps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12.00-12.30: Closing</a:t>
                      </a:r>
                      <a:endParaRPr lang="en-GB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extLst>
                  <a:ext uri="{0D108BD9-81ED-4DB2-BD59-A6C34878D82A}">
                    <a16:rowId xmlns:a16="http://schemas.microsoft.com/office/drawing/2014/main" val="1016807827"/>
                  </a:ext>
                </a:extLst>
              </a:tr>
              <a:tr h="257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Lunch break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0" i="1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Complimentary lunch (12.35-14.00)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0" i="1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Complimentary lunch (</a:t>
                      </a:r>
                      <a:r>
                        <a:rPr lang="en-GB" sz="1100" b="0" i="1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12.30-14.00</a:t>
                      </a:r>
                      <a:r>
                        <a:rPr lang="en-GB" sz="1100" b="0" i="1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)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1" i="1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Workshop ends 12.30 latest</a:t>
                      </a:r>
                    </a:p>
                  </a:txBody>
                  <a:tcPr marL="31383" marR="31383" marT="0" marB="0"/>
                </a:tc>
                <a:extLst>
                  <a:ext uri="{0D108BD9-81ED-4DB2-BD59-A6C34878D82A}">
                    <a16:rowId xmlns:a16="http://schemas.microsoft.com/office/drawing/2014/main" val="105315827"/>
                  </a:ext>
                </a:extLst>
              </a:tr>
              <a:tr h="7615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3</a:t>
                      </a:r>
                      <a:r>
                        <a:rPr lang="en-US" sz="11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rd</a:t>
                      </a:r>
                      <a:r>
                        <a:rPr lang="en-US" sz="11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14.00-14.25: </a:t>
                      </a:r>
                      <a:r>
                        <a:rPr lang="en-GB" altLang="en-US" sz="1100" dirty="0">
                          <a:latin typeface="Calibri"/>
                        </a:rPr>
                        <a:t>Multimedia (5GMAG)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14.25-14.50: </a:t>
                      </a:r>
                      <a:r>
                        <a:rPr lang="en-GB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Satellite (GSOA)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14.50-15.15: Public Safety (TCCA)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15.15-15.40: WBA</a:t>
                      </a:r>
                      <a:endParaRPr lang="en-GB" sz="1100" b="1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14.00-14.45: </a:t>
                      </a:r>
                      <a:r>
                        <a:rPr lang="en-GB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America (ATIS Next G</a:t>
                      </a:r>
                      <a:r>
                        <a:rPr lang="en-GB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100" b="0" i="0" u="none" strike="noStrike" cap="none" noProof="0" dirty="0">
                          <a:solidFill>
                            <a:schemeClr val="dk1"/>
                          </a:solidFill>
                          <a:effectLst/>
                          <a:latin typeface="Calibri"/>
                        </a:rPr>
                        <a:t>Alliance</a:t>
                      </a:r>
                      <a:r>
                        <a:rPr lang="en-GB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)</a:t>
                      </a:r>
                      <a:endParaRPr lang="it-IT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14.45-15.30: Europe (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6G-SNS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)</a:t>
                      </a:r>
                      <a:endParaRPr lang="it-IT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b="1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extLst>
                  <a:ext uri="{0D108BD9-81ED-4DB2-BD59-A6C34878D82A}">
                    <a16:rowId xmlns:a16="http://schemas.microsoft.com/office/drawing/2014/main" val="2934308429"/>
                  </a:ext>
                </a:extLst>
              </a:tr>
              <a:tr h="2126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Afternoon break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Afternoon break (15.40-16.10)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Afternoon break (15.30-16.00)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extLst>
                  <a:ext uri="{0D108BD9-81ED-4DB2-BD59-A6C34878D82A}">
                    <a16:rowId xmlns:a16="http://schemas.microsoft.com/office/drawing/2014/main" val="1734005661"/>
                  </a:ext>
                </a:extLst>
              </a:tr>
              <a:tr h="3765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</a:t>
                      </a:r>
                      <a:r>
                        <a:rPr lang="en-US" sz="1100" b="1" i="0" u="none" strike="noStrike" cap="none" baseline="300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th</a:t>
                      </a:r>
                      <a:r>
                        <a:rPr lang="en-US" sz="1100" b="1" i="0" u="none" strike="noStrike" cap="none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session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16.10-17.00: </a:t>
                      </a:r>
                      <a:r>
                        <a:rPr lang="en-US" sz="11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Panel#2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 :</a:t>
                      </a: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 </a:t>
                      </a:r>
                      <a:endParaRPr lang="en-US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“6G Drivers for Verticals”</a:t>
                      </a:r>
                      <a:endParaRPr lang="en-GB" sz="1100" b="0" i="0" u="none" strike="noStrike" cap="none" dirty="0">
                        <a:solidFill>
                          <a:srgbClr val="FFC000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</a:pPr>
                      <a:r>
                        <a:rPr lang="en-U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16.00-17.00: </a:t>
                      </a:r>
                      <a:r>
                        <a:rPr lang="es-ES" sz="11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Panel#3</a:t>
                      </a:r>
                      <a:r>
                        <a:rPr lang="es-E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:</a:t>
                      </a:r>
                      <a:r>
                        <a:rPr lang="es-E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 </a:t>
                      </a:r>
                      <a:endParaRPr lang="es-ES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E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“</a:t>
                      </a:r>
                      <a:r>
                        <a:rPr lang="es-ES" sz="1100" b="0" i="0" u="none" strike="noStrike" cap="none" dirty="0" err="1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Building</a:t>
                      </a:r>
                      <a:r>
                        <a:rPr lang="es-ES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  <a:sym typeface="Arial"/>
                        </a:rPr>
                        <a:t> a Global 6G View”</a:t>
                      </a:r>
                    </a:p>
                  </a:txBody>
                  <a:tcPr marL="31383" marR="3138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Calibri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31383" marR="31383" marT="0" marB="0"/>
                </a:tc>
                <a:extLst>
                  <a:ext uri="{0D108BD9-81ED-4DB2-BD59-A6C34878D82A}">
                    <a16:rowId xmlns:a16="http://schemas.microsoft.com/office/drawing/2014/main" val="84681407"/>
                  </a:ext>
                </a:extLst>
              </a:tr>
            </a:tbl>
          </a:graphicData>
        </a:graphic>
      </p:graphicFrame>
      <p:sp>
        <p:nvSpPr>
          <p:cNvPr id="3" name="Title 4">
            <a:extLst>
              <a:ext uri="{FF2B5EF4-FFF2-40B4-BE49-F238E27FC236}">
                <a16:creationId xmlns:a16="http://schemas.microsoft.com/office/drawing/2014/main" id="{FBB95AAD-C8CC-B33A-61AA-752C324D5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674" y="338435"/>
            <a:ext cx="8503001" cy="1043116"/>
          </a:xfrm>
        </p:spPr>
        <p:txBody>
          <a:bodyPr lIns="0" tIns="0" rIns="0" bIns="0">
            <a:normAutofit/>
          </a:bodyPr>
          <a:lstStyle/>
          <a:p>
            <a:pPr defTabSz="1219169" rtl="0" hangingPunct="0">
              <a:spcBef>
                <a:spcPts val="2250"/>
              </a:spcBef>
              <a:defRPr/>
            </a:pPr>
            <a:r>
              <a:rPr lang="en-US" sz="28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Draft Agenda: 3GPP Stage 1 Workshop on IMT 2030 use cases</a:t>
            </a:r>
          </a:p>
        </p:txBody>
      </p:sp>
    </p:spTree>
    <p:extLst>
      <p:ext uri="{BB962C8B-B14F-4D97-AF65-F5344CB8AC3E}">
        <p14:creationId xmlns:p14="http://schemas.microsoft.com/office/powerpoint/2010/main" val="373288030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 TSG and SA Internal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GB" sz="2000" dirty="0"/>
              <a:t>A joint SA, RAN and CT session was held during TSGs#102 and TSG#103 on the consideration for 6G workplan and timeline.</a:t>
            </a:r>
          </a:p>
          <a:p>
            <a:pPr marL="447675" indent="-447675"/>
            <a:r>
              <a:rPr lang="en-GB" sz="2000" dirty="0"/>
              <a:t>TSG Chairs have regular co-ordination calls and at least one coordination call before every TSG meeting. </a:t>
            </a:r>
          </a:p>
          <a:p>
            <a:pPr marL="447675" indent="-447675"/>
            <a:r>
              <a:rPr lang="en-GB" sz="2000" dirty="0"/>
              <a:t>SA Officials (SA Chair, SA Vice Chairs, SA MCC, SA WG Chairs) had continuous coordination, mostly by mail. </a:t>
            </a:r>
          </a:p>
        </p:txBody>
      </p:sp>
    </p:spTree>
    <p:extLst>
      <p:ext uri="{BB962C8B-B14F-4D97-AF65-F5344CB8AC3E}">
        <p14:creationId xmlns:p14="http://schemas.microsoft.com/office/powerpoint/2010/main" val="534856726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PCG Information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US" sz="2400" dirty="0"/>
              <a:t>Besides the issues already mentioned in earlier slides there are no other issues for PCG information</a:t>
            </a:r>
          </a:p>
          <a:p>
            <a:pPr marL="447675" indent="-447675"/>
            <a:endParaRPr lang="en-US" sz="2400" dirty="0"/>
          </a:p>
          <a:p>
            <a:pPr marL="447675" indent="-447675"/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504382842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PCG Action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447675" indent="-447675"/>
            <a:r>
              <a:rPr lang="en-US" sz="2400" dirty="0"/>
              <a:t>Clarification on SWG (See PCG52_22)</a:t>
            </a:r>
          </a:p>
        </p:txBody>
      </p:sp>
    </p:spTree>
    <p:extLst>
      <p:ext uri="{BB962C8B-B14F-4D97-AF65-F5344CB8AC3E}">
        <p14:creationId xmlns:p14="http://schemas.microsoft.com/office/powerpoint/2010/main" val="362701534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" altLang="en-US" dirty="0"/>
              <a:t>TSG SA Officials</a:t>
            </a:r>
            <a:endParaRPr lang="en-US" altLang="en-US" dirty="0"/>
          </a:p>
        </p:txBody>
      </p:sp>
      <p:sp>
        <p:nvSpPr>
          <p:cNvPr id="6149" name="Content Placeholder 2"/>
          <p:cNvSpPr txBox="1">
            <a:spLocks/>
          </p:cNvSpPr>
          <p:nvPr/>
        </p:nvSpPr>
        <p:spPr bwMode="auto">
          <a:xfrm>
            <a:off x="74580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algun Gothic" panose="020B0503020000020004" pitchFamily="34" charset="-127"/>
              </a:rPr>
              <a:t>Mona Mustapha</a:t>
            </a:r>
            <a:endParaRPr lang="" altLang="en-US" sz="1800">
              <a:ea typeface="Malgun Gothic" panose="020B0503020000020004" pitchFamily="34" charset="-127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algun Gothic" panose="020B0503020000020004" pitchFamily="34" charset="-127"/>
              </a:rPr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algun Gothic" panose="020B0503020000020004" pitchFamily="34" charset="-127"/>
              </a:rPr>
              <a:t>mona_mustapha@apple.com</a:t>
            </a: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" altLang="en-US" sz="1800">
              <a:ea typeface="Malgun Gothic" panose="020B0503020000020004" pitchFamily="34" charset="-127"/>
            </a:endParaRPr>
          </a:p>
          <a:p>
            <a:pPr>
              <a:buFontTx/>
              <a:buNone/>
            </a:pPr>
            <a:endParaRPr lang="en-US" altLang="en-US" sz="1800">
              <a:ea typeface="Malgun Gothic" panose="020B0503020000020004" pitchFamily="34" charset="-127"/>
            </a:endParaRPr>
          </a:p>
        </p:txBody>
      </p:sp>
      <p:sp>
        <p:nvSpPr>
          <p:cNvPr id="6150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ja-JP" altLang="en-US" sz="1800"/>
              <a:t>永田 聡　</a:t>
            </a:r>
            <a:r>
              <a:rPr lang="en-US" altLang="en-US" sz="1800">
                <a:ea typeface="MS PGothic" panose="020B0600070205080204" pitchFamily="34" charset="-128"/>
              </a:rPr>
              <a:t>Satoshi Nagata</a:t>
            </a:r>
            <a:endParaRPr lang="" altLang="en-US" sz="1800">
              <a:ea typeface="MS PGothic" panose="020B0600070205080204" pitchFamily="34" charset="-128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ARIB</a:t>
            </a:r>
            <a:br>
              <a:rPr lang="" altLang="en-US" sz="1800">
                <a:ea typeface="MS PGothic" panose="020B0600070205080204" pitchFamily="34" charset="-128"/>
              </a:rPr>
            </a:br>
            <a:r>
              <a:rPr lang="en-US" altLang="en-US" sz="1800">
                <a:ea typeface="MS PGothic" panose="020B0600070205080204" pitchFamily="34" charset="-128"/>
              </a:rPr>
              <a:t>nagatas@nttdocomo.com</a:t>
            </a:r>
          </a:p>
        </p:txBody>
      </p:sp>
      <p:sp>
        <p:nvSpPr>
          <p:cNvPr id="6151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Mark Younge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TSG SA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>
                <a:ea typeface="MS PGothic" panose="020B0600070205080204" pitchFamily="34" charset="-128"/>
              </a:rPr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ea typeface="MS PGothic" panose="020B0600070205080204" pitchFamily="34" charset="-128"/>
              </a:rPr>
              <a:t>Mark.Younge@T-Mobile.com</a:t>
            </a:r>
          </a:p>
        </p:txBody>
      </p:sp>
      <p:sp>
        <p:nvSpPr>
          <p:cNvPr id="6152" name="Content Placeholder 2"/>
          <p:cNvSpPr txBox="1">
            <a:spLocks/>
          </p:cNvSpPr>
          <p:nvPr/>
        </p:nvSpPr>
        <p:spPr bwMode="auto">
          <a:xfrm>
            <a:off x="2162175" y="494030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Maurice Pope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maurice.pope@etsi.org</a:t>
            </a:r>
          </a:p>
        </p:txBody>
      </p:sp>
      <p:pic>
        <p:nvPicPr>
          <p:cNvPr id="6153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848225"/>
            <a:ext cx="1239838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図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3367088"/>
            <a:ext cx="1495425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13A6DC56-D35B-4C8D-B8CE-66ADEB1B1E4E" descr="C244C946-E2D7-447F-9FE5-A3358195A8D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563" y="1863725"/>
            <a:ext cx="1455737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7" b="8311"/>
          <a:stretch/>
        </p:blipFill>
        <p:spPr>
          <a:xfrm>
            <a:off x="5896283" y="4848225"/>
            <a:ext cx="1497012" cy="1312433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Puneet Jain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" altLang="en-US" sz="1800" dirty="0"/>
              <a:t>TSG SA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ATIS</a:t>
            </a:r>
            <a:endParaRPr lang="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puneet.jain@intel.com</a:t>
            </a: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 descr="A person in a suit and tie&#10;&#10;Description automatically generated">
            <a:extLst>
              <a:ext uri="{FF2B5EF4-FFF2-40B4-BE49-F238E27FC236}">
                <a16:creationId xmlns:a16="http://schemas.microsoft.com/office/drawing/2014/main" id="{3D96E944-0CE2-35BF-122F-46A2F0BF0C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50" y="1910556"/>
            <a:ext cx="1455737" cy="145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78729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0" y="1825625"/>
            <a:ext cx="10256520" cy="4351338"/>
          </a:xfrm>
          <a:noFill/>
        </p:spPr>
        <p:txBody>
          <a:bodyPr/>
          <a:lstStyle/>
          <a:p>
            <a:pPr marL="0" indent="0">
              <a:buNone/>
            </a:pPr>
            <a:r>
              <a:rPr lang="de-DE" sz="1800" dirty="0"/>
              <a:t>The 3GPP SA Chair wants to thank </a:t>
            </a:r>
          </a:p>
          <a:p>
            <a:pPr marL="447675" indent="-447675"/>
            <a:r>
              <a:rPr lang="en-US" sz="1600" dirty="0"/>
              <a:t>The SA Plenary and SA WGs officials for their exceptional work, flawless cooperation, precise coordination, and unwavering support.</a:t>
            </a:r>
          </a:p>
          <a:p>
            <a:pPr marL="447675" indent="-447675"/>
            <a:r>
              <a:rPr lang="en-US" sz="1600" dirty="0"/>
              <a:t>The TSG CT and TSG RAN chairs for their outstanding coordination and cooperation.</a:t>
            </a:r>
          </a:p>
          <a:p>
            <a:pPr marL="447675" indent="-447675"/>
            <a:r>
              <a:rPr lang="en-US" sz="1600" dirty="0"/>
              <a:t>MCC for their provision of highly reliable e-meeting facilities, as well as their valuable support and guidance.</a:t>
            </a:r>
          </a:p>
          <a:p>
            <a:pPr marL="447675" indent="-447675"/>
            <a:r>
              <a:rPr lang="en-US" sz="1600" dirty="0"/>
              <a:t>The organizations responsible for hosting the meetings for their remarkable flexibility and excellent communication.</a:t>
            </a:r>
          </a:p>
          <a:p>
            <a:pPr marL="447675" indent="-447675"/>
            <a:r>
              <a:rPr lang="en-US" sz="1600" dirty="0"/>
              <a:t>All delegates in 3GPP SA and the SA WGs for their support, dedicated efforts, and the consistently high-quality results they have delivered.</a:t>
            </a:r>
            <a:endParaRPr lang="en-GB" sz="1600" dirty="0"/>
          </a:p>
          <a:p>
            <a:pPr marL="0" indent="0">
              <a:buNone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642611983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1E05D4-514E-BEDE-CC38-BA4F0446189E}"/>
              </a:ext>
            </a:extLst>
          </p:cNvPr>
          <p:cNvSpPr txBox="1"/>
          <p:nvPr/>
        </p:nvSpPr>
        <p:spPr>
          <a:xfrm>
            <a:off x="8283517" y="5268685"/>
            <a:ext cx="2019877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en-US" sz="1400" b="1" dirty="0">
                <a:latin typeface="+mn-lt"/>
                <a:cs typeface="+mn-cs"/>
              </a:rPr>
              <a:t>Puneet Jain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en-US" sz="1400" dirty="0">
                <a:latin typeface="+mn-lt"/>
                <a:cs typeface="+mn-cs"/>
              </a:rPr>
              <a:t>3GPP TSG SA Chair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en-US" sz="1400" dirty="0">
                <a:latin typeface="+mn-lt"/>
                <a:cs typeface="+mn-cs"/>
                <a:hlinkClick r:id="rId2"/>
              </a:rPr>
              <a:t>puneet.jain@intel.com</a:t>
            </a:r>
            <a:endParaRPr lang="en-US" altLang="en-US" sz="1400" dirty="0">
              <a:latin typeface="+mn-lt"/>
              <a:cs typeface="+mn-cs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en-US" sz="1400" dirty="0">
                <a:latin typeface="+mn-lt"/>
                <a:cs typeface="+mn-cs"/>
                <a:hlinkClick r:id="rId3"/>
              </a:rPr>
              <a:t>www.3gpp.org</a:t>
            </a:r>
            <a:endParaRPr lang="en-US" altLang="en-US" sz="1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36212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 bwMode="auto">
          <a:xfrm>
            <a:off x="535711" y="1319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2400" dirty="0"/>
              <a:t>Rel-18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AC8FCC3E-B564-242B-271A-13E17125A76E}"/>
              </a:ext>
            </a:extLst>
          </p:cNvPr>
          <p:cNvGrpSpPr/>
          <p:nvPr/>
        </p:nvGrpSpPr>
        <p:grpSpPr>
          <a:xfrm>
            <a:off x="60385" y="1000664"/>
            <a:ext cx="11611362" cy="5498023"/>
            <a:chOff x="55563" y="692839"/>
            <a:chExt cx="10587276" cy="4433876"/>
          </a:xfrm>
        </p:grpSpPr>
        <p:cxnSp>
          <p:nvCxnSpPr>
            <p:cNvPr id="81" name="Straight Connector 114">
              <a:extLst>
                <a:ext uri="{FF2B5EF4-FFF2-40B4-BE49-F238E27FC236}">
                  <a16:creationId xmlns:a16="http://schemas.microsoft.com/office/drawing/2014/main" id="{BCD9FBDA-D2C4-8990-6729-4688E531443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432675" y="1542151"/>
              <a:ext cx="0" cy="3370262"/>
            </a:xfrm>
            <a:prstGeom prst="line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3F6377B-5342-9A45-B0A6-3F08C366DED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224338" y="842064"/>
              <a:ext cx="25273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4380011-61DC-7253-FCD6-3DD2F7321D4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918325" y="842064"/>
              <a:ext cx="2166938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51BDE6D0-3BC6-65B6-C2A9-F97471B9331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433513" y="842064"/>
              <a:ext cx="2701925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114">
              <a:extLst>
                <a:ext uri="{FF2B5EF4-FFF2-40B4-BE49-F238E27FC236}">
                  <a16:creationId xmlns:a16="http://schemas.microsoft.com/office/drawing/2014/main" id="{FDD082A7-BCDD-1480-3A1F-54D54752086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54825" y="1542151"/>
              <a:ext cx="0" cy="3363913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60000"/>
                  <a:lumOff val="40000"/>
                </a:srgbClr>
              </a:solidFill>
              <a:round/>
              <a:headEnd/>
              <a:tailEnd/>
            </a:ln>
          </p:spPr>
        </p:cxnSp>
        <p:cxnSp>
          <p:nvCxnSpPr>
            <p:cNvPr id="11" name="Straight Connector 114">
              <a:extLst>
                <a:ext uri="{FF2B5EF4-FFF2-40B4-BE49-F238E27FC236}">
                  <a16:creationId xmlns:a16="http://schemas.microsoft.com/office/drawing/2014/main" id="{E88BDFA0-0C10-64D3-93E4-22DD9B5F189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35438" y="1502464"/>
              <a:ext cx="0" cy="3403600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60000"/>
                  <a:lumOff val="40000"/>
                </a:srgbClr>
              </a:solidFill>
              <a:round/>
              <a:headEnd/>
              <a:tailEnd/>
            </a:ln>
          </p:spPr>
        </p:cxnSp>
        <p:cxnSp>
          <p:nvCxnSpPr>
            <p:cNvPr id="12" name="Straight Connector 114">
              <a:extLst>
                <a:ext uri="{FF2B5EF4-FFF2-40B4-BE49-F238E27FC236}">
                  <a16:creationId xmlns:a16="http://schemas.microsoft.com/office/drawing/2014/main" id="{EA5B6441-BC20-AB8A-22DA-D436A063EE2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395413" y="1504051"/>
              <a:ext cx="11112" cy="3402013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60000"/>
                  <a:lumOff val="40000"/>
                </a:srgbClr>
              </a:solidFill>
              <a:round/>
              <a:headEnd/>
              <a:tailEnd/>
            </a:ln>
          </p:spPr>
        </p:cxnSp>
        <p:cxnSp>
          <p:nvCxnSpPr>
            <p:cNvPr id="13" name="Straight Connector 115">
              <a:extLst>
                <a:ext uri="{FF2B5EF4-FFF2-40B4-BE49-F238E27FC236}">
                  <a16:creationId xmlns:a16="http://schemas.microsoft.com/office/drawing/2014/main" id="{2F6AC5AF-FD79-C202-C782-4A52056AD2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79625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" name="Straight Connector 114">
              <a:extLst>
                <a:ext uri="{FF2B5EF4-FFF2-40B4-BE49-F238E27FC236}">
                  <a16:creationId xmlns:a16="http://schemas.microsoft.com/office/drawing/2014/main" id="{16F7F86D-23A2-17B1-E71B-9F77D0FDA74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66163" y="1545326"/>
              <a:ext cx="0" cy="3360738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9" name="Straight Connector 114">
              <a:extLst>
                <a:ext uri="{FF2B5EF4-FFF2-40B4-BE49-F238E27FC236}">
                  <a16:creationId xmlns:a16="http://schemas.microsoft.com/office/drawing/2014/main" id="{C79357B6-EA8D-C72C-F1E7-93CE26D95C2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88988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2A5DFED3-F9E6-BDF2-F074-3F444F264B8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432675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23" name="Straight Connector 114">
              <a:extLst>
                <a:ext uri="{FF2B5EF4-FFF2-40B4-BE49-F238E27FC236}">
                  <a16:creationId xmlns:a16="http://schemas.microsoft.com/office/drawing/2014/main" id="{416C85B9-F70A-4929-69E8-E5D6BFE9DC6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89663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24" name="Straight Connector 114">
              <a:extLst>
                <a:ext uri="{FF2B5EF4-FFF2-40B4-BE49-F238E27FC236}">
                  <a16:creationId xmlns:a16="http://schemas.microsoft.com/office/drawing/2014/main" id="{CDA5BB03-E21D-06E6-B105-69AE87C1907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97425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26" name="Straight Connector 114">
              <a:extLst>
                <a:ext uri="{FF2B5EF4-FFF2-40B4-BE49-F238E27FC236}">
                  <a16:creationId xmlns:a16="http://schemas.microsoft.com/office/drawing/2014/main" id="{16DB2480-5AA2-EBAF-5F27-D5837033C97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40125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27" name="Straight Connector 114">
              <a:extLst>
                <a:ext uri="{FF2B5EF4-FFF2-40B4-BE49-F238E27FC236}">
                  <a16:creationId xmlns:a16="http://schemas.microsoft.com/office/drawing/2014/main" id="{7612033D-8EFA-76CD-6CCA-C0CFBD63163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774950" y="1542151"/>
              <a:ext cx="0" cy="336391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30" name="Straight Connector 114">
              <a:extLst>
                <a:ext uri="{FF2B5EF4-FFF2-40B4-BE49-F238E27FC236}">
                  <a16:creationId xmlns:a16="http://schemas.microsoft.com/office/drawing/2014/main" id="{113DFC66-957D-91EA-B86C-49144A40693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966075" y="1545326"/>
              <a:ext cx="20638" cy="3330575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ED5B282-F335-6ACA-F0C9-E6EEF2BF790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0013" y="842064"/>
              <a:ext cx="1209675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60000"/>
                  <a:lumOff val="4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87333A1C-A28F-8BCF-C7D8-838914B20D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2188" y="1015101"/>
              <a:ext cx="46947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#93-e</a:t>
              </a:r>
            </a:p>
          </p:txBody>
        </p:sp>
        <p:sp>
          <p:nvSpPr>
            <p:cNvPr id="33" name="Chevron 60">
              <a:extLst>
                <a:ext uri="{FF2B5EF4-FFF2-40B4-BE49-F238E27FC236}">
                  <a16:creationId xmlns:a16="http://schemas.microsoft.com/office/drawing/2014/main" id="{EA36767D-C5A4-FEEE-520D-4454AE1BACF9}"/>
                </a:ext>
              </a:extLst>
            </p:cNvPr>
            <p:cNvSpPr/>
            <p:nvPr/>
          </p:nvSpPr>
          <p:spPr bwMode="auto">
            <a:xfrm>
              <a:off x="76200" y="1691376"/>
              <a:ext cx="1339850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SA1 Stage 1   100%</a:t>
              </a:r>
            </a:p>
          </p:txBody>
        </p:sp>
        <p:sp>
          <p:nvSpPr>
            <p:cNvPr id="34" name="Chevron 79">
              <a:extLst>
                <a:ext uri="{FF2B5EF4-FFF2-40B4-BE49-F238E27FC236}">
                  <a16:creationId xmlns:a16="http://schemas.microsoft.com/office/drawing/2014/main" id="{3291BE36-5689-F8BD-4177-4794AE271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4413" y="2786751"/>
              <a:ext cx="622300" cy="212725"/>
            </a:xfrm>
            <a:prstGeom prst="chevron">
              <a:avLst>
                <a:gd name="adj" fmla="val 50124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7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RAN4_Perf </a:t>
              </a:r>
            </a:p>
          </p:txBody>
        </p:sp>
        <p:sp>
          <p:nvSpPr>
            <p:cNvPr id="35" name="Chevron 58">
              <a:extLst>
                <a:ext uri="{FF2B5EF4-FFF2-40B4-BE49-F238E27FC236}">
                  <a16:creationId xmlns:a16="http://schemas.microsoft.com/office/drawing/2014/main" id="{053E3182-C7D3-FF1D-4663-BA92522DEFA5}"/>
                </a:ext>
              </a:extLst>
            </p:cNvPr>
            <p:cNvSpPr/>
            <p:nvPr/>
          </p:nvSpPr>
          <p:spPr bwMode="auto">
            <a:xfrm>
              <a:off x="3613150" y="3035989"/>
              <a:ext cx="3819525" cy="225425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3 (CT &amp; SA) </a:t>
              </a:r>
            </a:p>
          </p:txBody>
        </p:sp>
        <p:sp>
          <p:nvSpPr>
            <p:cNvPr id="36" name="Chevron 60">
              <a:extLst>
                <a:ext uri="{FF2B5EF4-FFF2-40B4-BE49-F238E27FC236}">
                  <a16:creationId xmlns:a16="http://schemas.microsoft.com/office/drawing/2014/main" id="{1EB41CB6-2A1B-B04C-D190-D243C435BFC8}"/>
                </a:ext>
              </a:extLst>
            </p:cNvPr>
            <p:cNvSpPr/>
            <p:nvPr/>
          </p:nvSpPr>
          <p:spPr bwMode="auto">
            <a:xfrm>
              <a:off x="2160588" y="2547039"/>
              <a:ext cx="4014787" cy="207962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RAN1</a:t>
              </a:r>
            </a:p>
          </p:txBody>
        </p:sp>
        <p:sp>
          <p:nvSpPr>
            <p:cNvPr id="37" name="Chevron 60">
              <a:extLst>
                <a:ext uri="{FF2B5EF4-FFF2-40B4-BE49-F238E27FC236}">
                  <a16:creationId xmlns:a16="http://schemas.microsoft.com/office/drawing/2014/main" id="{5FE1BB3B-C2C4-A1FA-8C48-7F234FE8E083}"/>
                </a:ext>
              </a:extLst>
            </p:cNvPr>
            <p:cNvSpPr/>
            <p:nvPr/>
          </p:nvSpPr>
          <p:spPr bwMode="auto">
            <a:xfrm>
              <a:off x="957263" y="2299389"/>
              <a:ext cx="4535487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2 (SA2, SA6,…) Normative</a:t>
              </a:r>
            </a:p>
          </p:txBody>
        </p:sp>
        <p:sp>
          <p:nvSpPr>
            <p:cNvPr id="38" name="Chevron 60">
              <a:extLst>
                <a:ext uri="{FF2B5EF4-FFF2-40B4-BE49-F238E27FC236}">
                  <a16:creationId xmlns:a16="http://schemas.microsoft.com/office/drawing/2014/main" id="{BFDF6082-0C7C-DBE9-C0B7-857FE77BD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7925" y="1970776"/>
              <a:ext cx="890588" cy="280988"/>
            </a:xfrm>
            <a:prstGeom prst="chevron">
              <a:avLst>
                <a:gd name="adj" fmla="val 50081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 </a:t>
              </a:r>
            </a:p>
            <a:p>
              <a:pPr algn="ctr"/>
              <a:r>
                <a:rPr lang="fr-FR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content def.</a:t>
              </a:r>
            </a:p>
          </p:txBody>
        </p:sp>
        <p:sp>
          <p:nvSpPr>
            <p:cNvPr id="39" name="TextBox 112">
              <a:extLst>
                <a:ext uri="{FF2B5EF4-FFF2-40B4-BE49-F238E27FC236}">
                  <a16:creationId xmlns:a16="http://schemas.microsoft.com/office/drawing/2014/main" id="{185EE0EA-8159-BD03-FA94-E19F6089D9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57294" y="1678398"/>
              <a:ext cx="1685545" cy="372309"/>
            </a:xfrm>
            <a:prstGeom prst="rect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Release 18</a:t>
              </a:r>
              <a:endParaRPr kumimoji="0" lang="en-GB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40" name="TextBox 1">
              <a:extLst>
                <a:ext uri="{FF2B5EF4-FFF2-40B4-BE49-F238E27FC236}">
                  <a16:creationId xmlns:a16="http://schemas.microsoft.com/office/drawing/2014/main" id="{8A2104CB-1070-1890-273A-56D3A4DE55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850" y="4434576"/>
              <a:ext cx="1679697" cy="161334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Note</a:t>
              </a:r>
              <a:r>
                <a:rPr kumimoji="0" lang="en-GB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: All starting dates are indicative</a:t>
              </a:r>
            </a:p>
          </p:txBody>
        </p:sp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8E1C931B-6611-6908-1C6E-1E8B789BC2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7304" y="1015101"/>
              <a:ext cx="479705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#94-e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16E1C51B-1817-2225-012D-9282C99BEB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1870" y="1015101"/>
              <a:ext cx="46947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#95-e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3" name="TextBox 86">
              <a:extLst>
                <a:ext uri="{FF2B5EF4-FFF2-40B4-BE49-F238E27FC236}">
                  <a16:creationId xmlns:a16="http://schemas.microsoft.com/office/drawing/2014/main" id="{6C82C853-4B50-AC55-26D7-1099EE7244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72448" y="1015101"/>
              <a:ext cx="370083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#96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4" name="TextBox 86">
              <a:extLst>
                <a:ext uri="{FF2B5EF4-FFF2-40B4-BE49-F238E27FC236}">
                  <a16:creationId xmlns:a16="http://schemas.microsoft.com/office/drawing/2014/main" id="{D02DDBBD-C13F-97D8-0237-B73189F1F2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04658" y="1015101"/>
              <a:ext cx="470935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#97-e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id="{F9EB5B52-60D4-8373-456B-1F2A7391A6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1171" y="1015101"/>
              <a:ext cx="476782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#98-e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6" name="TextBox 86">
              <a:extLst>
                <a:ext uri="{FF2B5EF4-FFF2-40B4-BE49-F238E27FC236}">
                  <a16:creationId xmlns:a16="http://schemas.microsoft.com/office/drawing/2014/main" id="{2F539D90-09BF-4407-9AF7-E3B1E845A5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9204" y="1015101"/>
              <a:ext cx="370083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#99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7" name="TextBox 86">
              <a:extLst>
                <a:ext uri="{FF2B5EF4-FFF2-40B4-BE49-F238E27FC236}">
                  <a16:creationId xmlns:a16="http://schemas.microsoft.com/office/drawing/2014/main" id="{9FB55319-BA84-870C-8CC5-85DBE5A94C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8730" y="1015101"/>
              <a:ext cx="419779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#100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8" name="TextBox 86">
              <a:extLst>
                <a:ext uri="{FF2B5EF4-FFF2-40B4-BE49-F238E27FC236}">
                  <a16:creationId xmlns:a16="http://schemas.microsoft.com/office/drawing/2014/main" id="{42325464-1EB5-9EED-BD33-B0AD5A161D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76009" y="1015101"/>
              <a:ext cx="387623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#101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49" name="TextBox 86">
              <a:extLst>
                <a:ext uri="{FF2B5EF4-FFF2-40B4-BE49-F238E27FC236}">
                  <a16:creationId xmlns:a16="http://schemas.microsoft.com/office/drawing/2014/main" id="{830ED332-483A-174F-A26C-4743CBE2CB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11158" y="1015101"/>
              <a:ext cx="409547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#102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0559EF64-3B6D-5971-DE7E-7A57087E30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2339" y="1015101"/>
              <a:ext cx="409547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#103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51" name="TextBox 86">
              <a:extLst>
                <a:ext uri="{FF2B5EF4-FFF2-40B4-BE49-F238E27FC236}">
                  <a16:creationId xmlns:a16="http://schemas.microsoft.com/office/drawing/2014/main" id="{8022C388-FD3E-3DD0-C2AB-533C440270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36342" y="1015101"/>
              <a:ext cx="419779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#104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52" name="TextBox 86">
              <a:extLst>
                <a:ext uri="{FF2B5EF4-FFF2-40B4-BE49-F238E27FC236}">
                  <a16:creationId xmlns:a16="http://schemas.microsoft.com/office/drawing/2014/main" id="{BCF2658F-F04E-BC64-EFF6-11E6F8B8DE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97889" y="1015101"/>
              <a:ext cx="409547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#105</a:t>
              </a:r>
              <a:endParaRPr lang="en-GB" altLang="en-US" sz="6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53" name="Chevron 60">
              <a:extLst>
                <a:ext uri="{FF2B5EF4-FFF2-40B4-BE49-F238E27FC236}">
                  <a16:creationId xmlns:a16="http://schemas.microsoft.com/office/drawing/2014/main" id="{D13CC631-C92C-4FFA-1C53-6B9FF38FE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63" y="1970776"/>
              <a:ext cx="1339850" cy="2809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105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 </a:t>
              </a:r>
              <a:r>
                <a:rPr kumimoji="0" lang="fr-FR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RAN Content </a:t>
              </a:r>
              <a:r>
                <a:rPr kumimoji="0" lang="fr-FR" altLang="en-US" sz="105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def</a:t>
              </a:r>
              <a:r>
                <a:rPr kumimoji="0" lang="fr-FR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.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1D679E6-D29B-6416-9965-A88A225AF27E}"/>
                </a:ext>
              </a:extLst>
            </p:cNvPr>
            <p:cNvSpPr txBox="1"/>
            <p:nvPr/>
          </p:nvSpPr>
          <p:spPr>
            <a:xfrm>
              <a:off x="2525713" y="711889"/>
              <a:ext cx="612713" cy="27302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2022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287EB19-E808-42D0-FB2E-E579A0F0D26B}"/>
                </a:ext>
              </a:extLst>
            </p:cNvPr>
            <p:cNvSpPr txBox="1"/>
            <p:nvPr/>
          </p:nvSpPr>
          <p:spPr>
            <a:xfrm>
              <a:off x="5229225" y="711889"/>
              <a:ext cx="611251" cy="27302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2023</a:t>
              </a:r>
              <a:endPara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endParaRPr>
            </a:p>
          </p:txBody>
        </p:sp>
        <p:sp>
          <p:nvSpPr>
            <p:cNvPr id="56" name="TextBox 2">
              <a:extLst>
                <a:ext uri="{FF2B5EF4-FFF2-40B4-BE49-F238E27FC236}">
                  <a16:creationId xmlns:a16="http://schemas.microsoft.com/office/drawing/2014/main" id="{4BC08E20-B4C9-8985-A1FE-C88EC0D5B1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3725" y="1134164"/>
              <a:ext cx="40223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Sep.</a:t>
              </a:r>
            </a:p>
          </p:txBody>
        </p:sp>
        <p:sp>
          <p:nvSpPr>
            <p:cNvPr id="57" name="TextBox 59">
              <a:extLst>
                <a:ext uri="{FF2B5EF4-FFF2-40B4-BE49-F238E27FC236}">
                  <a16:creationId xmlns:a16="http://schemas.microsoft.com/office/drawing/2014/main" id="{339C4555-06D5-4064-5988-718E1CD6FA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7538" y="1134164"/>
              <a:ext cx="40662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Mar.</a:t>
              </a:r>
            </a:p>
          </p:txBody>
        </p:sp>
        <p:sp>
          <p:nvSpPr>
            <p:cNvPr id="59" name="TextBox 60">
              <a:extLst>
                <a:ext uri="{FF2B5EF4-FFF2-40B4-BE49-F238E27FC236}">
                  <a16:creationId xmlns:a16="http://schemas.microsoft.com/office/drawing/2014/main" id="{ECD8878A-3BAA-536C-C2BB-C849EB29AA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15188" y="1134164"/>
              <a:ext cx="40662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Mar.</a:t>
              </a:r>
            </a:p>
          </p:txBody>
        </p:sp>
        <p:sp>
          <p:nvSpPr>
            <p:cNvPr id="60" name="TextBox 61">
              <a:extLst>
                <a:ext uri="{FF2B5EF4-FFF2-40B4-BE49-F238E27FC236}">
                  <a16:creationId xmlns:a16="http://schemas.microsoft.com/office/drawing/2014/main" id="{A0FF6B2F-C74F-3A43-381C-AC8B50AABD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2950" y="1134164"/>
              <a:ext cx="40662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Mar.</a:t>
              </a:r>
            </a:p>
          </p:txBody>
        </p:sp>
        <p:sp>
          <p:nvSpPr>
            <p:cNvPr id="61" name="TextBox 62">
              <a:extLst>
                <a:ext uri="{FF2B5EF4-FFF2-40B4-BE49-F238E27FC236}">
                  <a16:creationId xmlns:a16="http://schemas.microsoft.com/office/drawing/2014/main" id="{C84C0F77-500F-67CC-74C2-F275764518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74925" y="1134164"/>
              <a:ext cx="39785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Jun.</a:t>
              </a:r>
            </a:p>
          </p:txBody>
        </p:sp>
        <p:sp>
          <p:nvSpPr>
            <p:cNvPr id="62" name="TextBox 63">
              <a:extLst>
                <a:ext uri="{FF2B5EF4-FFF2-40B4-BE49-F238E27FC236}">
                  <a16:creationId xmlns:a16="http://schemas.microsoft.com/office/drawing/2014/main" id="{0FA9D42D-4E30-8F56-03A2-6902D0E6F8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7963" y="1134164"/>
              <a:ext cx="39785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Jun.</a:t>
              </a:r>
            </a:p>
          </p:txBody>
        </p:sp>
        <p:sp>
          <p:nvSpPr>
            <p:cNvPr id="63" name="TextBox 64">
              <a:extLst>
                <a:ext uri="{FF2B5EF4-FFF2-40B4-BE49-F238E27FC236}">
                  <a16:creationId xmlns:a16="http://schemas.microsoft.com/office/drawing/2014/main" id="{4863CE16-0888-51A1-99D3-D4D2404AD3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9863" y="1134164"/>
              <a:ext cx="397854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Jun.</a:t>
              </a:r>
            </a:p>
          </p:txBody>
        </p:sp>
        <p:sp>
          <p:nvSpPr>
            <p:cNvPr id="64" name="TextBox 65">
              <a:extLst>
                <a:ext uri="{FF2B5EF4-FFF2-40B4-BE49-F238E27FC236}">
                  <a16:creationId xmlns:a16="http://schemas.microsoft.com/office/drawing/2014/main" id="{25870990-38EF-8576-A073-639F1AEFBF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9625" y="1134164"/>
              <a:ext cx="40223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Sep.</a:t>
              </a:r>
            </a:p>
          </p:txBody>
        </p:sp>
        <p:sp>
          <p:nvSpPr>
            <p:cNvPr id="65" name="TextBox 66">
              <a:extLst>
                <a:ext uri="{FF2B5EF4-FFF2-40B4-BE49-F238E27FC236}">
                  <a16:creationId xmlns:a16="http://schemas.microsoft.com/office/drawing/2014/main" id="{568F8B6F-D875-B81B-DDC4-428EA7A099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99163" y="1134164"/>
              <a:ext cx="40223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Sep.</a:t>
              </a:r>
            </a:p>
          </p:txBody>
        </p:sp>
        <p:sp>
          <p:nvSpPr>
            <p:cNvPr id="66" name="TextBox 67">
              <a:extLst>
                <a:ext uri="{FF2B5EF4-FFF2-40B4-BE49-F238E27FC236}">
                  <a16:creationId xmlns:a16="http://schemas.microsoft.com/office/drawing/2014/main" id="{AA2A2BF4-C572-A9C2-F2EB-CE585218EA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55025" y="1134164"/>
              <a:ext cx="40223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Sep.</a:t>
              </a:r>
            </a:p>
          </p:txBody>
        </p:sp>
        <p:sp>
          <p:nvSpPr>
            <p:cNvPr id="67" name="TextBox 69">
              <a:extLst>
                <a:ext uri="{FF2B5EF4-FFF2-40B4-BE49-F238E27FC236}">
                  <a16:creationId xmlns:a16="http://schemas.microsoft.com/office/drawing/2014/main" id="{B47F3508-6D98-934A-8397-73AEBB66AA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90625" y="1134164"/>
              <a:ext cx="41100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Dec.</a:t>
              </a:r>
            </a:p>
          </p:txBody>
        </p:sp>
        <p:sp>
          <p:nvSpPr>
            <p:cNvPr id="68" name="TextBox 70">
              <a:extLst>
                <a:ext uri="{FF2B5EF4-FFF2-40B4-BE49-F238E27FC236}">
                  <a16:creationId xmlns:a16="http://schemas.microsoft.com/office/drawing/2014/main" id="{0CBCE618-C491-F294-8010-356A269292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41763" y="1134164"/>
              <a:ext cx="41100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Dec.</a:t>
              </a:r>
            </a:p>
          </p:txBody>
        </p:sp>
        <p:sp>
          <p:nvSpPr>
            <p:cNvPr id="69" name="TextBox 71">
              <a:extLst>
                <a:ext uri="{FF2B5EF4-FFF2-40B4-BE49-F238E27FC236}">
                  <a16:creationId xmlns:a16="http://schemas.microsoft.com/office/drawing/2014/main" id="{3579F881-FA7C-B119-C666-15155DFE76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40513" y="1134164"/>
              <a:ext cx="411008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00" b="1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Dec.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C4D1C239-B869-AEB2-FB7E-F7E5C633C5E3}"/>
                </a:ext>
              </a:extLst>
            </p:cNvPr>
            <p:cNvSpPr txBox="1"/>
            <p:nvPr/>
          </p:nvSpPr>
          <p:spPr>
            <a:xfrm>
              <a:off x="7723188" y="692839"/>
              <a:ext cx="630252" cy="27302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sp>
          <p:nvSpPr>
            <p:cNvPr id="71" name="Rectangle 12">
              <a:extLst>
                <a:ext uri="{FF2B5EF4-FFF2-40B4-BE49-F238E27FC236}">
                  <a16:creationId xmlns:a16="http://schemas.microsoft.com/office/drawing/2014/main" id="{AF3614A6-0105-CCB7-232E-E35620748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7699" y="4853688"/>
              <a:ext cx="869950" cy="273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600" dirty="0">
                  <a:solidFill>
                    <a:srgbClr val="C00000"/>
                  </a:solidFill>
                  <a:latin typeface="Montserrat" panose="00000500000000000000" pitchFamily="2" charset="0"/>
                  <a:cs typeface="+mn-cs"/>
                </a:rPr>
                <a:t>Now</a:t>
              </a:r>
            </a:p>
          </p:txBody>
        </p:sp>
        <p:sp>
          <p:nvSpPr>
            <p:cNvPr id="72" name="Chevron 60">
              <a:extLst>
                <a:ext uri="{FF2B5EF4-FFF2-40B4-BE49-F238E27FC236}">
                  <a16:creationId xmlns:a16="http://schemas.microsoft.com/office/drawing/2014/main" id="{3740E97B-2193-146E-6EA1-F940A2F86B97}"/>
                </a:ext>
              </a:extLst>
            </p:cNvPr>
            <p:cNvSpPr/>
            <p:nvPr/>
          </p:nvSpPr>
          <p:spPr bwMode="auto">
            <a:xfrm>
              <a:off x="6026150" y="2542276"/>
              <a:ext cx="833438" cy="20796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Maint.</a:t>
              </a:r>
            </a:p>
          </p:txBody>
        </p:sp>
        <p:sp>
          <p:nvSpPr>
            <p:cNvPr id="73" name="Chevron 60">
              <a:extLst>
                <a:ext uri="{FF2B5EF4-FFF2-40B4-BE49-F238E27FC236}">
                  <a16:creationId xmlns:a16="http://schemas.microsoft.com/office/drawing/2014/main" id="{DDF0C627-778B-BD0F-0DDB-A276286A4142}"/>
                </a:ext>
              </a:extLst>
            </p:cNvPr>
            <p:cNvSpPr/>
            <p:nvPr/>
          </p:nvSpPr>
          <p:spPr bwMode="auto">
            <a:xfrm>
              <a:off x="6683375" y="2788339"/>
              <a:ext cx="796925" cy="207962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Maint.</a:t>
              </a:r>
            </a:p>
          </p:txBody>
        </p:sp>
        <p:sp>
          <p:nvSpPr>
            <p:cNvPr id="74" name="Chevron 58">
              <a:extLst>
                <a:ext uri="{FF2B5EF4-FFF2-40B4-BE49-F238E27FC236}">
                  <a16:creationId xmlns:a16="http://schemas.microsoft.com/office/drawing/2014/main" id="{3CFFA812-B6D3-FD19-71C3-4FF6E8C50275}"/>
                </a:ext>
              </a:extLst>
            </p:cNvPr>
            <p:cNvSpPr/>
            <p:nvPr/>
          </p:nvSpPr>
          <p:spPr bwMode="auto">
            <a:xfrm>
              <a:off x="5575300" y="3345551"/>
              <a:ext cx="2386013" cy="239713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ASN.1 &amp; Open APIs </a:t>
              </a:r>
            </a:p>
          </p:txBody>
        </p:sp>
        <p:grpSp>
          <p:nvGrpSpPr>
            <p:cNvPr id="75" name="Group 17">
              <a:extLst>
                <a:ext uri="{FF2B5EF4-FFF2-40B4-BE49-F238E27FC236}">
                  <a16:creationId xmlns:a16="http://schemas.microsoft.com/office/drawing/2014/main" id="{8C384DA4-79D3-3934-AA18-F15D60230B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52780" y="3521764"/>
              <a:ext cx="947738" cy="482600"/>
              <a:chOff x="7951773" y="3354946"/>
              <a:chExt cx="948590" cy="482958"/>
            </a:xfrm>
          </p:grpSpPr>
          <p:sp>
            <p:nvSpPr>
              <p:cNvPr id="76" name="Diamond 16">
                <a:extLst>
                  <a:ext uri="{FF2B5EF4-FFF2-40B4-BE49-F238E27FC236}">
                    <a16:creationId xmlns:a16="http://schemas.microsoft.com/office/drawing/2014/main" id="{EF84C695-51A7-6D08-07D3-0820B0C65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8175" y="3354946"/>
                <a:ext cx="573110" cy="482958"/>
              </a:xfrm>
              <a:prstGeom prst="diamond">
                <a:avLst/>
              </a:prstGeom>
              <a:solidFill>
                <a:srgbClr val="3185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altLang="en-US" sz="1100">
                  <a:solidFill>
                    <a:prstClr val="black"/>
                  </a:solidFill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77" name="Chevron 58">
                <a:extLst>
                  <a:ext uri="{FF2B5EF4-FFF2-40B4-BE49-F238E27FC236}">
                    <a16:creationId xmlns:a16="http://schemas.microsoft.com/office/drawing/2014/main" id="{6435006A-BEF8-55D3-9BB7-C41F2559B3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51773" y="3439885"/>
                <a:ext cx="948590" cy="375481"/>
              </a:xfrm>
              <a:prstGeom prst="chevron">
                <a:avLst>
                  <a:gd name="adj" fmla="val 50000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0" rIns="0"/>
              <a:lstStyle/>
              <a:p>
                <a:pPr algn="ctr"/>
                <a:r>
                  <a:rPr lang="fr-FR" altLang="en-US" sz="800" dirty="0">
                    <a:solidFill>
                      <a:prstClr val="white"/>
                    </a:solidFill>
                    <a:latin typeface="Montserrat" panose="00000500000000000000" pitchFamily="2" charset="0"/>
                    <a:ea typeface="MS PGothic" panose="020B0600070205080204" pitchFamily="34" charset="-128"/>
                  </a:rPr>
                  <a:t>ASN.1</a:t>
                </a:r>
              </a:p>
              <a:p>
                <a:pPr algn="ctr"/>
                <a:r>
                  <a:rPr lang="fr-FR" altLang="en-US" sz="800" dirty="0">
                    <a:solidFill>
                      <a:prstClr val="white"/>
                    </a:solidFill>
                    <a:latin typeface="Montserrat" panose="00000500000000000000" pitchFamily="2" charset="0"/>
                    <a:ea typeface="MS PGothic" panose="020B0600070205080204" pitchFamily="34" charset="-128"/>
                  </a:rPr>
                  <a:t>1st </a:t>
                </a:r>
                <a:r>
                  <a:rPr lang="fr-FR" altLang="en-US" sz="800" dirty="0" err="1">
                    <a:solidFill>
                      <a:prstClr val="white"/>
                    </a:solidFill>
                    <a:latin typeface="Montserrat" panose="00000500000000000000" pitchFamily="2" charset="0"/>
                    <a:ea typeface="MS PGothic" panose="020B0600070205080204" pitchFamily="34" charset="-128"/>
                  </a:rPr>
                  <a:t>review</a:t>
                </a:r>
                <a:endParaRPr lang="fr-FR" altLang="en-US" sz="800" dirty="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endParaRPr>
              </a:p>
            </p:txBody>
          </p:sp>
        </p:grpSp>
        <p:sp>
          <p:nvSpPr>
            <p:cNvPr id="78" name="TextBox 86">
              <a:extLst>
                <a:ext uri="{FF2B5EF4-FFF2-40B4-BE49-F238E27FC236}">
                  <a16:creationId xmlns:a16="http://schemas.microsoft.com/office/drawing/2014/main" id="{FB6535DE-4F33-0CF7-E33F-985732AAB9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289" y="1072251"/>
              <a:ext cx="425625" cy="18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TSGs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681A27AA-742E-2A27-28C4-A2DA692DED3A}"/>
                </a:ext>
              </a:extLst>
            </p:cNvPr>
            <p:cNvSpPr txBox="1"/>
            <p:nvPr/>
          </p:nvSpPr>
          <p:spPr>
            <a:xfrm>
              <a:off x="401638" y="711889"/>
              <a:ext cx="573249" cy="27302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2021</a:t>
              </a:r>
              <a:endPara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endParaRPr>
            </a:p>
          </p:txBody>
        </p:sp>
        <p:sp>
          <p:nvSpPr>
            <p:cNvPr id="80" name="Chevron 60">
              <a:extLst>
                <a:ext uri="{FF2B5EF4-FFF2-40B4-BE49-F238E27FC236}">
                  <a16:creationId xmlns:a16="http://schemas.microsoft.com/office/drawing/2014/main" id="{D24A0EA3-81E7-39AC-3FF2-8BA3BD9A052D}"/>
                </a:ext>
              </a:extLst>
            </p:cNvPr>
            <p:cNvSpPr/>
            <p:nvPr/>
          </p:nvSpPr>
          <p:spPr bwMode="auto">
            <a:xfrm>
              <a:off x="2827338" y="2783576"/>
              <a:ext cx="4027487" cy="21431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 </a:t>
              </a:r>
              <a:r>
                <a:rPr kumimoji="0" lang="fr-FR" sz="105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Completion</a:t>
              </a:r>
              <a:r>
                <a:rPr kumimoji="0" lang="fr-FR" sz="10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 (RAN2/3/4core)</a:t>
              </a:r>
            </a:p>
          </p:txBody>
        </p:sp>
        <p:sp>
          <p:nvSpPr>
            <p:cNvPr id="82" name="Star: 5 Points 81">
              <a:extLst>
                <a:ext uri="{FF2B5EF4-FFF2-40B4-BE49-F238E27FC236}">
                  <a16:creationId xmlns:a16="http://schemas.microsoft.com/office/drawing/2014/main" id="{BB876E64-81F8-C146-95A0-1CCA4D256F0B}"/>
                </a:ext>
              </a:extLst>
            </p:cNvPr>
            <p:cNvSpPr/>
            <p:nvPr/>
          </p:nvSpPr>
          <p:spPr bwMode="auto">
            <a:xfrm>
              <a:off x="7209129" y="2941163"/>
              <a:ext cx="457200" cy="393700"/>
            </a:xfrm>
            <a:prstGeom prst="star5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GB" sz="1100" dirty="0">
                <a:solidFill>
                  <a:srgbClr val="FF0000"/>
                </a:solidFill>
                <a:latin typeface="Arial" charset="0"/>
                <a:ea typeface="MS PGothic" panose="020B0600070205080204" pitchFamily="34" charset="-128"/>
                <a:cs typeface="+mn-cs"/>
              </a:endParaRPr>
            </a:p>
          </p:txBody>
        </p:sp>
        <p:cxnSp>
          <p:nvCxnSpPr>
            <p:cNvPr id="83" name="Straight Connector 114">
              <a:extLst>
                <a:ext uri="{FF2B5EF4-FFF2-40B4-BE49-F238E27FC236}">
                  <a16:creationId xmlns:a16="http://schemas.microsoft.com/office/drawing/2014/main" id="{843CD588-A64E-DC8C-7B64-30D908EF04D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5472113" y="1542151"/>
              <a:ext cx="22225" cy="3167063"/>
            </a:xfrm>
            <a:prstGeom prst="line">
              <a:avLst/>
            </a:prstGeom>
            <a:noFill/>
            <a:ln w="9525" algn="ctr">
              <a:solidFill>
                <a:srgbClr val="8064A2">
                  <a:lumMod val="60000"/>
                  <a:lumOff val="40000"/>
                </a:srgbClr>
              </a:solidFill>
              <a:prstDash val="dash"/>
              <a:round/>
              <a:headEnd/>
              <a:tailEnd/>
            </a:ln>
          </p:spPr>
        </p:cxnSp>
      </p:grpSp>
    </p:spTree>
    <p:extLst>
      <p:ext uri="{BB962C8B-B14F-4D97-AF65-F5344CB8AC3E}">
        <p14:creationId xmlns:p14="http://schemas.microsoft.com/office/powerpoint/2010/main" val="335349922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 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1849973"/>
            <a:ext cx="10985090" cy="1639990"/>
          </a:xfrm>
          <a:noFill/>
        </p:spPr>
        <p:txBody>
          <a:bodyPr/>
          <a:lstStyle/>
          <a:p>
            <a:pPr marL="447675" indent="-447675"/>
            <a:r>
              <a:rPr lang="en-US" sz="1600" dirty="0"/>
              <a:t>Stage 2 has been successfully finalized in all SA Working Groups. </a:t>
            </a:r>
          </a:p>
          <a:p>
            <a:pPr marL="904875" lvl="1" indent="-447675"/>
            <a:r>
              <a:rPr lang="en-US" sz="1200" dirty="0"/>
              <a:t>SA2 and SA6 Stage-2 functional freeze happened in June 2023.</a:t>
            </a:r>
          </a:p>
          <a:p>
            <a:pPr marL="904875" lvl="1" indent="-447675"/>
            <a:r>
              <a:rPr lang="en-US" sz="1200" dirty="0"/>
              <a:t>SA3, SA4, SA5 Stage-2 were frozen in Sep 2023.</a:t>
            </a:r>
          </a:p>
          <a:p>
            <a:pPr marL="447675" indent="-447675"/>
            <a:r>
              <a:rPr lang="en-US" sz="1600" dirty="0"/>
              <a:t>Stage 3 has been successfully finalized in all SA Working Groups (some exception) -  </a:t>
            </a:r>
          </a:p>
          <a:p>
            <a:pPr marL="904875" lvl="1" indent="-447675"/>
            <a:r>
              <a:rPr lang="en-US" sz="1200" dirty="0"/>
              <a:t>SA5 Stage-3 frozen in Mar 2024.</a:t>
            </a:r>
          </a:p>
          <a:p>
            <a:pPr marL="904875" lvl="1" indent="-447675"/>
            <a:r>
              <a:rPr lang="en-US" sz="1200" dirty="0"/>
              <a:t>SA4 Stage-3 frozen in Mar 2024, except for following exception. Only </a:t>
            </a:r>
            <a:r>
              <a:rPr lang="en-US" sz="1200" dirty="0" err="1"/>
              <a:t>IVAS_Codec</a:t>
            </a:r>
            <a:r>
              <a:rPr lang="en-US" sz="1200" dirty="0"/>
              <a:t> has CT impacts, and it will not impact ASN.1/</a:t>
            </a:r>
            <a:r>
              <a:rPr lang="en-US" sz="1200" dirty="0" err="1"/>
              <a:t>OpenAPI</a:t>
            </a:r>
            <a:r>
              <a:rPr lang="en-US" sz="1200" dirty="0"/>
              <a:t> freeze deadline. </a:t>
            </a:r>
          </a:p>
          <a:p>
            <a:pPr marL="457200" lvl="1" indent="0">
              <a:buNone/>
            </a:pPr>
            <a:endParaRPr lang="en-US" sz="1200" dirty="0"/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E2C86BDD-8F68-2C12-A79C-2B8827E43B57}"/>
              </a:ext>
            </a:extLst>
          </p:cNvPr>
          <p:cNvSpPr txBox="1">
            <a:spLocks/>
          </p:cNvSpPr>
          <p:nvPr/>
        </p:nvSpPr>
        <p:spPr bwMode="auto">
          <a:xfrm>
            <a:off x="368710" y="6034883"/>
            <a:ext cx="10985090" cy="35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indent="-447675"/>
            <a:r>
              <a:rPr lang="en-US" sz="1600" dirty="0"/>
              <a:t>We remain on track to deliver the implementable Rel-18 specifications by June 2024. 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098B9BA-22EA-E07D-D5D9-559399C0B4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57664"/>
              </p:ext>
            </p:extLst>
          </p:nvPr>
        </p:nvGraphicFramePr>
        <p:xfrm>
          <a:off x="1288869" y="3558701"/>
          <a:ext cx="10293991" cy="22310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5097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4467497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879566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383177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35726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460626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786645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Target </a:t>
                      </a:r>
                      <a:r>
                        <a:rPr lang="en-GB" sz="800"/>
                        <a:t>(dd/mm/</a:t>
                      </a:r>
                      <a:r>
                        <a:rPr lang="en-GB" sz="800" err="1"/>
                        <a:t>yyyy</a:t>
                      </a:r>
                      <a:r>
                        <a:rPr lang="en-GB" sz="800"/>
                        <a:t>)</a:t>
                      </a:r>
                      <a:endParaRPr lang="en-GB" sz="100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27978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/>
                        <a:t>950014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/>
                        <a:t>Immersive Real-time Communication for WebRTC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err="1"/>
                        <a:t>iRTCW</a:t>
                      </a:r>
                      <a:endParaRPr lang="en-US" sz="100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3/3/2024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-&gt; 6/6/2024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>
                          <a:solidFill>
                            <a:srgbClr val="FF0000"/>
                          </a:solidFill>
                          <a:hlinkClick r:id="rId3"/>
                        </a:rPr>
                        <a:t>SP-230977</a:t>
                      </a:r>
                      <a:endParaRPr lang="en-US" sz="100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Exception request in SP-240058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/>
                        <a:t>960042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/>
                        <a:t>IMS-based AR Conversational Services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/>
                        <a:t>IBACS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3/3/2024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-&gt; 6/6/2024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>
                          <a:hlinkClick r:id="rId4"/>
                        </a:rPr>
                        <a:t>SP-230165</a:t>
                      </a:r>
                      <a:endParaRPr lang="en-US" sz="100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Exception request in SP-240057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65260606"/>
                  </a:ext>
                </a:extLst>
              </a:tr>
              <a:tr h="269966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/>
                        <a:t>960045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000" dirty="0"/>
                        <a:t>Split Rendering Media Service Enabler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/>
                        <a:t>SR_MSE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3/3/2024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-&gt; 6/6/2024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>
                          <a:hlinkClick r:id="rId5"/>
                        </a:rPr>
                        <a:t>SP-220685</a:t>
                      </a:r>
                      <a:endParaRPr lang="en-US" sz="100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</a:rPr>
                        <a:t>85%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Exception request in SP-240053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154698"/>
                  </a:ext>
                </a:extLst>
              </a:tr>
              <a:tr h="278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/>
                        <a:t>830005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/>
                        <a:t>ATIAS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3/3/2024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-&gt; 6/6/2024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>
                          <a:hlinkClick r:id="rId6"/>
                        </a:rPr>
                        <a:t>SP-190040</a:t>
                      </a:r>
                      <a:endParaRPr lang="en-US" sz="10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Exception request in SP-240054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8378519"/>
                  </a:ext>
                </a:extLst>
              </a:tr>
              <a:tr h="26125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/>
                        <a:t>770024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/>
                        <a:t>EVS Codec Extension for Immersive Voice and Audio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 err="1"/>
                        <a:t>IVAS_Codec</a:t>
                      </a:r>
                      <a:endParaRPr lang="en-US" sz="10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3/3/2024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-&gt; 6/6/2024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</a:rPr>
                        <a:t>78%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>
                          <a:hlinkClick r:id="rId7"/>
                        </a:rPr>
                        <a:t>SP-220608</a:t>
                      </a:r>
                      <a:endParaRPr lang="en-US" sz="100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Exception request in SP-240055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22854970"/>
                  </a:ext>
                </a:extLst>
              </a:tr>
              <a:tr h="217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/>
                        <a:t>990025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/>
                        <a:t>Immersive Audio for Split Rendering Scenarios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/>
                        <a:t>ISAR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3/3/2024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-&gt; 6/6/2024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SP-231291</a:t>
                      </a:r>
                      <a:endParaRPr lang="en-US" altLang="en-US" sz="10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Exception request in SP-240056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992164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/>
                        <a:t>1000018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/>
                        <a:t>5G Media Streaming Protocols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/>
                        <a:t>5GMS_Pro_Ph2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/>
                        <a:t>3/3/2024 </a:t>
                      </a:r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-&gt; 6/6/2024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dirty="0">
                          <a:effectLst/>
                          <a:hlinkClick r:id="rId9"/>
                        </a:rPr>
                        <a:t>SP-230976</a:t>
                      </a:r>
                      <a:endParaRPr lang="en-US" sz="1000" b="0" u="none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Exception request in SP-240059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PMingLiU" panose="02020500000000000000" pitchFamily="18" charset="-12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7257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464755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 bwMode="auto">
          <a:xfrm>
            <a:off x="535711" y="13192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2400" dirty="0"/>
              <a:t>Rel-19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0915E0E8-C70F-FFCB-577F-8B33FF103799}"/>
              </a:ext>
            </a:extLst>
          </p:cNvPr>
          <p:cNvGrpSpPr/>
          <p:nvPr/>
        </p:nvGrpSpPr>
        <p:grpSpPr>
          <a:xfrm>
            <a:off x="81291" y="987754"/>
            <a:ext cx="10158264" cy="5431806"/>
            <a:chOff x="-22225" y="884238"/>
            <a:chExt cx="9088438" cy="4279889"/>
          </a:xfrm>
        </p:grpSpPr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882328FE-67A3-063B-49AE-4305F2EA4A9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548563" y="1025525"/>
              <a:ext cx="151765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AD253DE6-AEFD-0A8C-9C16-A448258916F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857750" y="1025525"/>
              <a:ext cx="25273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E8C76A4F-B348-93ED-C066-F94B8CA7CB6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122488" y="1025525"/>
              <a:ext cx="25273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DFCC62F8-687F-5A33-718E-970A16162E7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20663" y="1025525"/>
              <a:ext cx="1676400" cy="0"/>
            </a:xfrm>
            <a:prstGeom prst="line">
              <a:avLst/>
            </a:prstGeom>
            <a:noFill/>
            <a:ln w="9525" cap="flat" cmpd="sng" algn="ctr">
              <a:solidFill>
                <a:srgbClr val="8064A2">
                  <a:lumMod val="40000"/>
                  <a:lumOff val="60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45" name="Straight Connector 114">
              <a:extLst>
                <a:ext uri="{FF2B5EF4-FFF2-40B4-BE49-F238E27FC236}">
                  <a16:creationId xmlns:a16="http://schemas.microsoft.com/office/drawing/2014/main" id="{67F822A9-4C61-211F-F082-61441649D76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716213" y="1686504"/>
              <a:ext cx="0" cy="3259138"/>
            </a:xfrm>
            <a:prstGeom prst="line">
              <a:avLst/>
            </a:prstGeom>
            <a:noFill/>
            <a:ln w="38100" cap="flat" cmpd="sng" algn="ctr">
              <a:solidFill>
                <a:srgbClr val="C00000"/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cxnSp>
        <p:cxnSp>
          <p:nvCxnSpPr>
            <p:cNvPr id="146" name="Straight Connector 114">
              <a:extLst>
                <a:ext uri="{FF2B5EF4-FFF2-40B4-BE49-F238E27FC236}">
                  <a16:creationId xmlns:a16="http://schemas.microsoft.com/office/drawing/2014/main" id="{15C80640-8784-CB94-CB19-1393B1279A0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7466013" y="1763713"/>
              <a:ext cx="25400" cy="3132137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cxnSp>
          <p:nvCxnSpPr>
            <p:cNvPr id="147" name="Straight Connector 114">
              <a:extLst>
                <a:ext uri="{FF2B5EF4-FFF2-40B4-BE49-F238E27FC236}">
                  <a16:creationId xmlns:a16="http://schemas.microsoft.com/office/drawing/2014/main" id="{AAAF0D60-A559-C333-B4EC-81A04FAE4AD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67263" y="1724025"/>
              <a:ext cx="4762" cy="3133725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cxnSp>
          <p:nvCxnSpPr>
            <p:cNvPr id="148" name="Straight Connector 114">
              <a:extLst>
                <a:ext uri="{FF2B5EF4-FFF2-40B4-BE49-F238E27FC236}">
                  <a16:creationId xmlns:a16="http://schemas.microsoft.com/office/drawing/2014/main" id="{48553E5C-E30C-EA54-461F-503129FED82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035175" y="1725613"/>
              <a:ext cx="7938" cy="3132137"/>
            </a:xfrm>
            <a:prstGeom prst="line">
              <a:avLst/>
            </a:prstGeom>
            <a:noFill/>
            <a:ln w="28575" algn="ctr">
              <a:solidFill>
                <a:srgbClr val="8064A2">
                  <a:lumMod val="40000"/>
                  <a:lumOff val="60000"/>
                </a:srgbClr>
              </a:solidFill>
              <a:round/>
              <a:headEnd/>
              <a:tailEnd/>
            </a:ln>
          </p:spPr>
        </p:cxnSp>
        <p:sp>
          <p:nvSpPr>
            <p:cNvPr id="149" name="TextBox 86">
              <a:extLst>
                <a:ext uri="{FF2B5EF4-FFF2-40B4-BE49-F238E27FC236}">
                  <a16:creationId xmlns:a16="http://schemas.microsoft.com/office/drawing/2014/main" id="{86B7EECA-6F92-59E1-9CC5-AEFAD2DEA9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9294" y="1216025"/>
              <a:ext cx="36622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#101</a:t>
              </a:r>
            </a:p>
          </p:txBody>
        </p:sp>
        <p:cxnSp>
          <p:nvCxnSpPr>
            <p:cNvPr id="150" name="Straight Connector 115">
              <a:extLst>
                <a:ext uri="{FF2B5EF4-FFF2-40B4-BE49-F238E27FC236}">
                  <a16:creationId xmlns:a16="http://schemas.microsoft.com/office/drawing/2014/main" id="{63F66A9C-01D8-C6A7-86C3-C484298BDAB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716213" y="1763713"/>
              <a:ext cx="952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1" name="Straight Connector 114">
              <a:extLst>
                <a:ext uri="{FF2B5EF4-FFF2-40B4-BE49-F238E27FC236}">
                  <a16:creationId xmlns:a16="http://schemas.microsoft.com/office/drawing/2014/main" id="{176B9C59-1A29-F1CA-3F3D-E9B0776B29D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3688" y="1787525"/>
              <a:ext cx="0" cy="3108325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2" name="Straight Connector 114">
              <a:extLst>
                <a:ext uri="{FF2B5EF4-FFF2-40B4-BE49-F238E27FC236}">
                  <a16:creationId xmlns:a16="http://schemas.microsoft.com/office/drawing/2014/main" id="{F850CC32-25FF-1C72-FADF-07164067037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39098" y="1739897"/>
              <a:ext cx="0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3" name="Straight Connector 114">
              <a:extLst>
                <a:ext uri="{FF2B5EF4-FFF2-40B4-BE49-F238E27FC236}">
                  <a16:creationId xmlns:a16="http://schemas.microsoft.com/office/drawing/2014/main" id="{CF97BF19-3760-23B9-5397-BCE133B02BF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037513" y="1763713"/>
              <a:ext cx="31750" cy="30940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4" name="Straight Connector 114">
              <a:extLst>
                <a:ext uri="{FF2B5EF4-FFF2-40B4-BE49-F238E27FC236}">
                  <a16:creationId xmlns:a16="http://schemas.microsoft.com/office/drawing/2014/main" id="{38409066-3791-8C9F-44D6-05A0A4CBF4F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26250" y="1763713"/>
              <a:ext cx="1588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5" name="Straight Connector 114">
              <a:extLst>
                <a:ext uri="{FF2B5EF4-FFF2-40B4-BE49-F238E27FC236}">
                  <a16:creationId xmlns:a16="http://schemas.microsoft.com/office/drawing/2014/main" id="{95723431-4F4B-96F3-0F7E-A9650875816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434013" y="1724025"/>
              <a:ext cx="0" cy="3171825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6" name="Straight Connector 114">
              <a:extLst>
                <a:ext uri="{FF2B5EF4-FFF2-40B4-BE49-F238E27FC236}">
                  <a16:creationId xmlns:a16="http://schemas.microsoft.com/office/drawing/2014/main" id="{26C76D59-0198-C055-FF18-F9FF4B25BB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30925" y="1763713"/>
              <a:ext cx="0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7" name="Straight Connector 114">
              <a:extLst>
                <a:ext uri="{FF2B5EF4-FFF2-40B4-BE49-F238E27FC236}">
                  <a16:creationId xmlns:a16="http://schemas.microsoft.com/office/drawing/2014/main" id="{C2051AE8-D4AF-B732-5625-0BA799F306D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173538" y="1763713"/>
              <a:ext cx="317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8" name="Straight Connector 114">
              <a:extLst>
                <a:ext uri="{FF2B5EF4-FFF2-40B4-BE49-F238E27FC236}">
                  <a16:creationId xmlns:a16="http://schemas.microsoft.com/office/drawing/2014/main" id="{BC3372E3-9E73-BC07-CD27-3234E4D7722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395663" y="1763713"/>
              <a:ext cx="15875" cy="3132137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cxnSp>
          <p:nvCxnSpPr>
            <p:cNvPr id="159" name="Straight Connector 114">
              <a:extLst>
                <a:ext uri="{FF2B5EF4-FFF2-40B4-BE49-F238E27FC236}">
                  <a16:creationId xmlns:a16="http://schemas.microsoft.com/office/drawing/2014/main" id="{285FA235-D007-3287-23AD-DFB0273A37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02663" y="1766888"/>
              <a:ext cx="9525" cy="3128962"/>
            </a:xfrm>
            <a:prstGeom prst="line">
              <a:avLst/>
            </a:prstGeom>
            <a:noFill/>
            <a:ln w="9525" algn="ctr">
              <a:solidFill>
                <a:srgbClr val="8064A2">
                  <a:lumMod val="40000"/>
                  <a:lumOff val="60000"/>
                </a:srgbClr>
              </a:solidFill>
              <a:prstDash val="dash"/>
              <a:round/>
              <a:headEnd/>
              <a:tailEnd/>
            </a:ln>
          </p:spPr>
        </p:cxnSp>
        <p:sp>
          <p:nvSpPr>
            <p:cNvPr id="160" name="TextBox 1">
              <a:extLst>
                <a:ext uri="{FF2B5EF4-FFF2-40B4-BE49-F238E27FC236}">
                  <a16:creationId xmlns:a16="http://schemas.microsoft.com/office/drawing/2014/main" id="{5CD8E6B8-18E4-D3EB-EC2F-B1061771E1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99" y="4494747"/>
              <a:ext cx="1472876" cy="151334"/>
            </a:xfrm>
            <a:prstGeom prst="rect">
              <a:avLst/>
            </a:prstGeom>
            <a:solidFill>
              <a:sysClr val="window" lastClr="FFFFFF"/>
            </a:solidFill>
            <a:ln w="3175" cap="flat" cmpd="sng" algn="ctr">
              <a:solidFill>
                <a:srgbClr val="F79646"/>
              </a:solidFill>
              <a:prstDash val="solid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Note</a:t>
              </a:r>
              <a:r>
                <a:rPr kumimoji="0" lang="en-GB" altLang="en-US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: All starting dates are indicative</a:t>
              </a:r>
            </a:p>
          </p:txBody>
        </p:sp>
        <p:sp>
          <p:nvSpPr>
            <p:cNvPr id="161" name="TextBox 86">
              <a:extLst>
                <a:ext uri="{FF2B5EF4-FFF2-40B4-BE49-F238E27FC236}">
                  <a16:creationId xmlns:a16="http://schemas.microsoft.com/office/drawing/2014/main" id="{819C26B7-5EFC-0F07-373F-50C9ED3411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2158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#102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2" name="TextBox 86">
              <a:extLst>
                <a:ext uri="{FF2B5EF4-FFF2-40B4-BE49-F238E27FC236}">
                  <a16:creationId xmlns:a16="http://schemas.microsoft.com/office/drawing/2014/main" id="{DC27F596-61E6-0E6A-89D6-D7D5E2C345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2402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#103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3" name="TextBox 86">
              <a:extLst>
                <a:ext uri="{FF2B5EF4-FFF2-40B4-BE49-F238E27FC236}">
                  <a16:creationId xmlns:a16="http://schemas.microsoft.com/office/drawing/2014/main" id="{3814F1FD-695E-9BC1-E1C9-84D44E3780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0920" y="1216025"/>
              <a:ext cx="39426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#104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4" name="TextBox 86">
              <a:extLst>
                <a:ext uri="{FF2B5EF4-FFF2-40B4-BE49-F238E27FC236}">
                  <a16:creationId xmlns:a16="http://schemas.microsoft.com/office/drawing/2014/main" id="{CC0A3CF0-B12D-02BB-DBD9-41EC646788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1633" y="1216025"/>
              <a:ext cx="385408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#105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5" name="TextBox 86">
              <a:extLst>
                <a:ext uri="{FF2B5EF4-FFF2-40B4-BE49-F238E27FC236}">
                  <a16:creationId xmlns:a16="http://schemas.microsoft.com/office/drawing/2014/main" id="{C37ACBB1-7107-603E-101A-A6ED311B5D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7263" y="1216025"/>
              <a:ext cx="38983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#106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6" name="TextBox 86">
              <a:extLst>
                <a:ext uri="{FF2B5EF4-FFF2-40B4-BE49-F238E27FC236}">
                  <a16:creationId xmlns:a16="http://schemas.microsoft.com/office/drawing/2014/main" id="{D0EED1C4-D7C0-B2C4-ACE2-27FCB47A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4596" y="1216025"/>
              <a:ext cx="388359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#107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7" name="TextBox 86">
              <a:extLst>
                <a:ext uri="{FF2B5EF4-FFF2-40B4-BE49-F238E27FC236}">
                  <a16:creationId xmlns:a16="http://schemas.microsoft.com/office/drawing/2014/main" id="{444F8C3A-A4E2-11C9-7CEC-FFA1E85D8A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34532" y="1216025"/>
              <a:ext cx="392787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#108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8" name="TextBox 86">
              <a:extLst>
                <a:ext uri="{FF2B5EF4-FFF2-40B4-BE49-F238E27FC236}">
                  <a16:creationId xmlns:a16="http://schemas.microsoft.com/office/drawing/2014/main" id="{06D95DED-D3F8-FFEB-C2FC-A314BB6711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64671" y="1216025"/>
              <a:ext cx="38983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#109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69" name="TextBox 86">
              <a:extLst>
                <a:ext uri="{FF2B5EF4-FFF2-40B4-BE49-F238E27FC236}">
                  <a16:creationId xmlns:a16="http://schemas.microsoft.com/office/drawing/2014/main" id="{C331E508-AF48-E744-9FF1-7876D1F337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24968" y="1216025"/>
              <a:ext cx="36622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#110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0" name="TextBox 86">
              <a:extLst>
                <a:ext uri="{FF2B5EF4-FFF2-40B4-BE49-F238E27FC236}">
                  <a16:creationId xmlns:a16="http://schemas.microsoft.com/office/drawing/2014/main" id="{3D3F0E7F-560B-ACDC-6E28-FD0512E0B1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7467" y="1216025"/>
              <a:ext cx="33819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#111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1" name="TextBox 86">
              <a:extLst>
                <a:ext uri="{FF2B5EF4-FFF2-40B4-BE49-F238E27FC236}">
                  <a16:creationId xmlns:a16="http://schemas.microsoft.com/office/drawing/2014/main" id="{011B47B7-A223-209F-C33D-34E608D079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51757" y="1216025"/>
              <a:ext cx="357373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#112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2" name="TextBox 86">
              <a:extLst>
                <a:ext uri="{FF2B5EF4-FFF2-40B4-BE49-F238E27FC236}">
                  <a16:creationId xmlns:a16="http://schemas.microsoft.com/office/drawing/2014/main" id="{BA976BF4-FAD9-E5C2-B696-6F154C62B8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114" y="1216025"/>
              <a:ext cx="35147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#99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73" name="Chevron 60">
              <a:extLst>
                <a:ext uri="{FF2B5EF4-FFF2-40B4-BE49-F238E27FC236}">
                  <a16:creationId xmlns:a16="http://schemas.microsoft.com/office/drawing/2014/main" id="{55ED90FB-A1E7-8343-DD86-993870D86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7063" y="2109788"/>
              <a:ext cx="827087" cy="280987"/>
            </a:xfrm>
            <a:prstGeom prst="chevron">
              <a:avLst>
                <a:gd name="adj" fmla="val 50080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7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 </a:t>
              </a:r>
            </a:p>
            <a:p>
              <a:pPr algn="ctr"/>
              <a:r>
                <a:rPr lang="fr-FR" altLang="en-US" sz="7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content def.</a:t>
              </a:r>
            </a:p>
          </p:txBody>
        </p:sp>
        <p:sp>
          <p:nvSpPr>
            <p:cNvPr id="174" name="Chevron 60">
              <a:extLst>
                <a:ext uri="{FF2B5EF4-FFF2-40B4-BE49-F238E27FC236}">
                  <a16:creationId xmlns:a16="http://schemas.microsoft.com/office/drawing/2014/main" id="{9C3C16AA-BF53-7329-DAB1-989D9A486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438" y="2109788"/>
              <a:ext cx="965200" cy="280987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 </a:t>
              </a: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RAN Content </a:t>
              </a:r>
              <a:r>
                <a:rPr kumimoji="0" lang="fr-FR" altLang="en-US" sz="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def</a:t>
              </a: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.</a:t>
              </a: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F55C139D-35B7-8900-A7D0-C41A8F76215D}"/>
                </a:ext>
              </a:extLst>
            </p:cNvPr>
            <p:cNvSpPr txBox="1"/>
            <p:nvPr/>
          </p:nvSpPr>
          <p:spPr>
            <a:xfrm>
              <a:off x="3162300" y="903288"/>
              <a:ext cx="561052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2024</a:t>
              </a: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31A050A1-91CC-16A1-B3B1-5B966F4D7028}"/>
                </a:ext>
              </a:extLst>
            </p:cNvPr>
            <p:cNvSpPr txBox="1"/>
            <p:nvPr/>
          </p:nvSpPr>
          <p:spPr>
            <a:xfrm>
              <a:off x="5865813" y="903288"/>
              <a:ext cx="545276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2025</a:t>
              </a:r>
            </a:p>
          </p:txBody>
        </p:sp>
        <p:sp>
          <p:nvSpPr>
            <p:cNvPr id="177" name="TextBox 2">
              <a:extLst>
                <a:ext uri="{FF2B5EF4-FFF2-40B4-BE49-F238E27FC236}">
                  <a16:creationId xmlns:a16="http://schemas.microsoft.com/office/drawing/2014/main" id="{C864264B-5EBB-58A3-373C-91311188EC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9050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78" name="TextBox 59">
              <a:extLst>
                <a:ext uri="{FF2B5EF4-FFF2-40B4-BE49-F238E27FC236}">
                  <a16:creationId xmlns:a16="http://schemas.microsoft.com/office/drawing/2014/main" id="{E6933E7F-C0E2-582A-106E-5CB4328F8F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2863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79" name="TextBox 60">
              <a:extLst>
                <a:ext uri="{FF2B5EF4-FFF2-40B4-BE49-F238E27FC236}">
                  <a16:creationId xmlns:a16="http://schemas.microsoft.com/office/drawing/2014/main" id="{2744DD21-89A2-44C3-B58F-2049B08E79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10513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0" name="TextBox 61">
              <a:extLst>
                <a:ext uri="{FF2B5EF4-FFF2-40B4-BE49-F238E27FC236}">
                  <a16:creationId xmlns:a16="http://schemas.microsoft.com/office/drawing/2014/main" id="{85A2EF4D-D572-A771-B08C-922EBB8ABF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8275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1" name="TextBox 62">
              <a:extLst>
                <a:ext uri="{FF2B5EF4-FFF2-40B4-BE49-F238E27FC236}">
                  <a16:creationId xmlns:a16="http://schemas.microsoft.com/office/drawing/2014/main" id="{FCF20B41-891C-C44D-B48A-30B0B2EB7F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0250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2" name="TextBox 63">
              <a:extLst>
                <a:ext uri="{FF2B5EF4-FFF2-40B4-BE49-F238E27FC236}">
                  <a16:creationId xmlns:a16="http://schemas.microsoft.com/office/drawing/2014/main" id="{A2155CD5-8079-E2DE-AFEE-D7671D43B2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3288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3" name="TextBox 64">
              <a:extLst>
                <a:ext uri="{FF2B5EF4-FFF2-40B4-BE49-F238E27FC236}">
                  <a16:creationId xmlns:a16="http://schemas.microsoft.com/office/drawing/2014/main" id="{728BAC4C-5FAB-56EE-95FD-BA648958AF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85188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4" name="TextBox 65">
              <a:extLst>
                <a:ext uri="{FF2B5EF4-FFF2-40B4-BE49-F238E27FC236}">
                  <a16:creationId xmlns:a16="http://schemas.microsoft.com/office/drawing/2014/main" id="{46D36CCF-2D86-9385-E036-B04756255C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4950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5" name="TextBox 66">
              <a:extLst>
                <a:ext uri="{FF2B5EF4-FFF2-40B4-BE49-F238E27FC236}">
                  <a16:creationId xmlns:a16="http://schemas.microsoft.com/office/drawing/2014/main" id="{8E0BCBD0-68DA-A1A1-C0AC-CE3500CE69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94488" y="1370013"/>
              <a:ext cx="375081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Sep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6" name="TextBox 67">
              <a:extLst>
                <a:ext uri="{FF2B5EF4-FFF2-40B4-BE49-F238E27FC236}">
                  <a16:creationId xmlns:a16="http://schemas.microsoft.com/office/drawing/2014/main" id="{DDDD5096-8FEE-C85A-4BCE-C5FC5688DD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288" y="1370013"/>
              <a:ext cx="379506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Mar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7" name="TextBox 69">
              <a:extLst>
                <a:ext uri="{FF2B5EF4-FFF2-40B4-BE49-F238E27FC236}">
                  <a16:creationId xmlns:a16="http://schemas.microsoft.com/office/drawing/2014/main" id="{6220EF01-3A40-F6A2-9455-9E719E24E7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5950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8" name="TextBox 70">
              <a:extLst>
                <a:ext uri="{FF2B5EF4-FFF2-40B4-BE49-F238E27FC236}">
                  <a16:creationId xmlns:a16="http://schemas.microsoft.com/office/drawing/2014/main" id="{25C4B7FE-2753-1BAC-4A0A-1EF1D30886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8350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89" name="TextBox 71">
              <a:extLst>
                <a:ext uri="{FF2B5EF4-FFF2-40B4-BE49-F238E27FC236}">
                  <a16:creationId xmlns:a16="http://schemas.microsoft.com/office/drawing/2014/main" id="{6213CED1-8B84-6568-71F0-6B2134751D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5838" y="1370013"/>
              <a:ext cx="38393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Dec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B8509324-17B2-2DCC-A200-92F8D973E2DC}"/>
                </a:ext>
              </a:extLst>
            </p:cNvPr>
            <p:cNvSpPr txBox="1"/>
            <p:nvPr/>
          </p:nvSpPr>
          <p:spPr>
            <a:xfrm>
              <a:off x="8359775" y="884238"/>
              <a:ext cx="552447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2026</a:t>
              </a:r>
            </a:p>
          </p:txBody>
        </p:sp>
        <p:sp>
          <p:nvSpPr>
            <p:cNvPr id="191" name="Chevron 79">
              <a:extLst>
                <a:ext uri="{FF2B5EF4-FFF2-40B4-BE49-F238E27FC236}">
                  <a16:creationId xmlns:a16="http://schemas.microsoft.com/office/drawing/2014/main" id="{42EBF3E8-4D97-1E83-40D5-B925DCB52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8288" y="3514725"/>
              <a:ext cx="868362" cy="207963"/>
            </a:xfrm>
            <a:prstGeom prst="chevron">
              <a:avLst>
                <a:gd name="adj" fmla="val 50068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RAN4_Perf </a:t>
              </a:r>
              <a:endParaRPr lang="fr-FR" altLang="en-US" sz="60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endParaRPr>
            </a:p>
          </p:txBody>
        </p:sp>
        <p:sp>
          <p:nvSpPr>
            <p:cNvPr id="192" name="Chevron 58">
              <a:extLst>
                <a:ext uri="{FF2B5EF4-FFF2-40B4-BE49-F238E27FC236}">
                  <a16:creationId xmlns:a16="http://schemas.microsoft.com/office/drawing/2014/main" id="{2469D6CB-B9A0-011E-3111-37A594E5E799}"/>
                </a:ext>
              </a:extLst>
            </p:cNvPr>
            <p:cNvSpPr/>
            <p:nvPr/>
          </p:nvSpPr>
          <p:spPr bwMode="auto">
            <a:xfrm>
              <a:off x="3009900" y="3763963"/>
              <a:ext cx="3819525" cy="225425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3 (CT &amp; SA) </a:t>
              </a:r>
            </a:p>
          </p:txBody>
        </p:sp>
        <p:sp>
          <p:nvSpPr>
            <p:cNvPr id="193" name="Chevron 60">
              <a:extLst>
                <a:ext uri="{FF2B5EF4-FFF2-40B4-BE49-F238E27FC236}">
                  <a16:creationId xmlns:a16="http://schemas.microsoft.com/office/drawing/2014/main" id="{C469E1E1-884F-18A4-71AC-89DD46646841}"/>
                </a:ext>
              </a:extLst>
            </p:cNvPr>
            <p:cNvSpPr/>
            <p:nvPr/>
          </p:nvSpPr>
          <p:spPr bwMode="auto">
            <a:xfrm>
              <a:off x="2106613" y="3241675"/>
              <a:ext cx="4014787" cy="20796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RAN1</a:t>
              </a:r>
            </a:p>
          </p:txBody>
        </p:sp>
        <p:sp>
          <p:nvSpPr>
            <p:cNvPr id="194" name="Chevron 60">
              <a:extLst>
                <a:ext uri="{FF2B5EF4-FFF2-40B4-BE49-F238E27FC236}">
                  <a16:creationId xmlns:a16="http://schemas.microsoft.com/office/drawing/2014/main" id="{973E6D13-9297-F5E0-5C1C-1AA046F86A17}"/>
                </a:ext>
              </a:extLst>
            </p:cNvPr>
            <p:cNvSpPr/>
            <p:nvPr/>
          </p:nvSpPr>
          <p:spPr bwMode="auto">
            <a:xfrm>
              <a:off x="1635125" y="2952750"/>
              <a:ext cx="3136900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Stage 2 (SA2, SA6,…) Normative</a:t>
              </a:r>
            </a:p>
          </p:txBody>
        </p:sp>
        <p:sp>
          <p:nvSpPr>
            <p:cNvPr id="195" name="Chevron 60">
              <a:extLst>
                <a:ext uri="{FF2B5EF4-FFF2-40B4-BE49-F238E27FC236}">
                  <a16:creationId xmlns:a16="http://schemas.microsoft.com/office/drawing/2014/main" id="{46B1D986-A276-B3BF-F99D-76C871790F0A}"/>
                </a:ext>
              </a:extLst>
            </p:cNvPr>
            <p:cNvSpPr/>
            <p:nvPr/>
          </p:nvSpPr>
          <p:spPr bwMode="auto">
            <a:xfrm>
              <a:off x="2725738" y="3517900"/>
              <a:ext cx="4014787" cy="207963"/>
            </a:xfrm>
            <a:prstGeom prst="chevron">
              <a:avLst/>
            </a:prstGeom>
            <a:gradFill>
              <a:gsLst>
                <a:gs pos="12000">
                  <a:srgbClr val="9BBB59">
                    <a:lumMod val="40000"/>
                    <a:lumOff val="60000"/>
                  </a:srgb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RAN </a:t>
              </a:r>
              <a:r>
                <a:rPr kumimoji="0" lang="fr-FR" sz="10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Completion</a:t>
              </a: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 (RAN2/3/4core)</a:t>
              </a:r>
            </a:p>
          </p:txBody>
        </p:sp>
        <p:sp>
          <p:nvSpPr>
            <p:cNvPr id="196" name="Chevron 58">
              <a:extLst>
                <a:ext uri="{FF2B5EF4-FFF2-40B4-BE49-F238E27FC236}">
                  <a16:creationId xmlns:a16="http://schemas.microsoft.com/office/drawing/2014/main" id="{8483075E-2225-9EF1-0A84-F47C86985887}"/>
                </a:ext>
              </a:extLst>
            </p:cNvPr>
            <p:cNvSpPr/>
            <p:nvPr/>
          </p:nvSpPr>
          <p:spPr bwMode="auto">
            <a:xfrm>
              <a:off x="5076825" y="4073525"/>
              <a:ext cx="2386013" cy="239713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ASN.1 &amp; Open APIs </a:t>
              </a:r>
            </a:p>
          </p:txBody>
        </p:sp>
        <p:sp>
          <p:nvSpPr>
            <p:cNvPr id="197" name="Chevron 60">
              <a:extLst>
                <a:ext uri="{FF2B5EF4-FFF2-40B4-BE49-F238E27FC236}">
                  <a16:creationId xmlns:a16="http://schemas.microsoft.com/office/drawing/2014/main" id="{7E58B721-2C61-2C61-3E08-D9955BEA5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5213" y="2582863"/>
              <a:ext cx="971550" cy="280987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ysClr val="window" lastClr="FFFFFF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St.2 Content </a:t>
              </a:r>
              <a:r>
                <a:rPr kumimoji="0" lang="fr-FR" altLang="en-US" sz="800" b="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MS PGothic" panose="020B0600070205080204" pitchFamily="34" charset="-128"/>
                </a:rPr>
                <a:t>approval</a:t>
              </a:r>
              <a:endParaRPr kumimoji="0" lang="fr-FR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MS PGothic" panose="020B0600070205080204" pitchFamily="34" charset="-128"/>
              </a:endParaRPr>
            </a:p>
          </p:txBody>
        </p:sp>
        <p:sp>
          <p:nvSpPr>
            <p:cNvPr id="198" name="TextBox 86">
              <a:extLst>
                <a:ext uri="{FF2B5EF4-FFF2-40B4-BE49-F238E27FC236}">
                  <a16:creationId xmlns:a16="http://schemas.microsoft.com/office/drawing/2014/main" id="{AE179551-C7A8-6716-FEA5-A223516372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0920" y="1216025"/>
              <a:ext cx="394262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cs typeface="+mn-cs"/>
                </a:rPr>
                <a:t>#100</a:t>
              </a:r>
              <a:endParaRPr lang="en-GB" altLang="en-US" sz="500">
                <a:solidFill>
                  <a:prstClr val="black"/>
                </a:solidFill>
                <a:latin typeface="Montserrat" panose="00000500000000000000" pitchFamily="2" charset="0"/>
                <a:cs typeface="+mn-cs"/>
              </a:endParaRPr>
            </a:p>
          </p:txBody>
        </p:sp>
        <p:sp>
          <p:nvSpPr>
            <p:cNvPr id="199" name="TextBox 60">
              <a:extLst>
                <a:ext uri="{FF2B5EF4-FFF2-40B4-BE49-F238E27FC236}">
                  <a16:creationId xmlns:a16="http://schemas.microsoft.com/office/drawing/2014/main" id="{046EFA2D-0322-DD46-BC95-5447A2E612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5963" y="1370013"/>
              <a:ext cx="372130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 b="1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Jun</a:t>
              </a:r>
              <a:r>
                <a:rPr lang="en-GB" altLang="en-US" sz="800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.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C4295BAC-4113-A960-45E1-2E4E0E2FB94B}"/>
                </a:ext>
              </a:extLst>
            </p:cNvPr>
            <p:cNvSpPr txBox="1"/>
            <p:nvPr/>
          </p:nvSpPr>
          <p:spPr>
            <a:xfrm>
              <a:off x="903288" y="906463"/>
              <a:ext cx="545276" cy="242507"/>
            </a:xfrm>
            <a:prstGeom prst="rect">
              <a:avLst/>
            </a:prstGeom>
            <a:solidFill>
              <a:srgbClr val="8064A2">
                <a:lumMod val="60000"/>
                <a:lumOff val="40000"/>
              </a:srgbClr>
            </a:solidFill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50" charset="0"/>
                  <a:ea typeface="+mn-ea"/>
                  <a:cs typeface="+mn-cs"/>
                </a:rPr>
                <a:t>2023</a:t>
              </a:r>
            </a:p>
          </p:txBody>
        </p:sp>
        <p:sp>
          <p:nvSpPr>
            <p:cNvPr id="201" name="Rectangle 12">
              <a:extLst>
                <a:ext uri="{FF2B5EF4-FFF2-40B4-BE49-F238E27FC236}">
                  <a16:creationId xmlns:a16="http://schemas.microsoft.com/office/drawing/2014/main" id="{30E3152C-B2A9-A98E-1AEE-056C1BD7CA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565" y="4937126"/>
              <a:ext cx="869950" cy="227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  <a:cs typeface="+mn-cs"/>
                </a:rPr>
                <a:t>Now</a:t>
              </a:r>
            </a:p>
          </p:txBody>
        </p:sp>
        <p:sp>
          <p:nvSpPr>
            <p:cNvPr id="202" name="Chevron 60">
              <a:extLst>
                <a:ext uri="{FF2B5EF4-FFF2-40B4-BE49-F238E27FC236}">
                  <a16:creationId xmlns:a16="http://schemas.microsoft.com/office/drawing/2014/main" id="{C40C1EAC-5D08-C8D2-39C5-B0467268326F}"/>
                </a:ext>
              </a:extLst>
            </p:cNvPr>
            <p:cNvSpPr/>
            <p:nvPr/>
          </p:nvSpPr>
          <p:spPr bwMode="auto">
            <a:xfrm>
              <a:off x="1320800" y="1765300"/>
              <a:ext cx="731838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100%</a:t>
              </a:r>
            </a:p>
          </p:txBody>
        </p:sp>
        <p:sp>
          <p:nvSpPr>
            <p:cNvPr id="203" name="Chevron 60">
              <a:extLst>
                <a:ext uri="{FF2B5EF4-FFF2-40B4-BE49-F238E27FC236}">
                  <a16:creationId xmlns:a16="http://schemas.microsoft.com/office/drawing/2014/main" id="{D3A656E6-83DC-7B66-BD38-927F3344B320}"/>
                </a:ext>
              </a:extLst>
            </p:cNvPr>
            <p:cNvSpPr/>
            <p:nvPr/>
          </p:nvSpPr>
          <p:spPr bwMode="auto">
            <a:xfrm>
              <a:off x="53975" y="1762125"/>
              <a:ext cx="1395413" cy="222250"/>
            </a:xfrm>
            <a:prstGeom prst="chevron">
              <a:avLst/>
            </a:prstGeom>
            <a:gradFill>
              <a:gsLst>
                <a:gs pos="1770">
                  <a:sysClr val="window" lastClr="FFFFFF"/>
                </a:gs>
                <a:gs pos="22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75000"/>
                  </a:srgb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tserrat" panose="00000500000000000000" pitchFamily="50" charset="0"/>
                  <a:ea typeface="ＭＳ Ｐゴシック" charset="-128"/>
                </a:rPr>
                <a:t>SA1 Stage 1        80%</a:t>
              </a:r>
            </a:p>
          </p:txBody>
        </p:sp>
        <p:sp>
          <p:nvSpPr>
            <p:cNvPr id="204" name="TextBox 67">
              <a:extLst>
                <a:ext uri="{FF2B5EF4-FFF2-40B4-BE49-F238E27FC236}">
                  <a16:creationId xmlns:a16="http://schemas.microsoft.com/office/drawing/2014/main" id="{BB5320E8-CCC2-560D-CAEB-957520C47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2225" y="1066800"/>
              <a:ext cx="400164" cy="176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80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  <a:cs typeface="+mn-cs"/>
                </a:rPr>
                <a:t>TSGs</a:t>
              </a:r>
            </a:p>
          </p:txBody>
        </p:sp>
        <p:sp>
          <p:nvSpPr>
            <p:cNvPr id="205" name="Diamond 3">
              <a:extLst>
                <a:ext uri="{FF2B5EF4-FFF2-40B4-BE49-F238E27FC236}">
                  <a16:creationId xmlns:a16="http://schemas.microsoft.com/office/drawing/2014/main" id="{961E27C9-9FD4-9844-7C47-D768176CC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863" y="2065338"/>
              <a:ext cx="896937" cy="392112"/>
            </a:xfrm>
            <a:prstGeom prst="diamond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en-US" altLang="en-US" sz="700">
                <a:solidFill>
                  <a:prstClr val="black"/>
                </a:solidFill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06" name="TextBox 6">
              <a:extLst>
                <a:ext uri="{FF2B5EF4-FFF2-40B4-BE49-F238E27FC236}">
                  <a16:creationId xmlns:a16="http://schemas.microsoft.com/office/drawing/2014/main" id="{ECC35733-7905-B690-7072-D8E7F00B3A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638" y="2120900"/>
              <a:ext cx="658812" cy="25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fr-FR" altLang="en-US" sz="700" b="1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 </a:t>
              </a:r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RAN Rel-19 workshop</a:t>
              </a:r>
            </a:p>
          </p:txBody>
        </p:sp>
        <p:sp>
          <p:nvSpPr>
            <p:cNvPr id="207" name="Diamond 16">
              <a:extLst>
                <a:ext uri="{FF2B5EF4-FFF2-40B4-BE49-F238E27FC236}">
                  <a16:creationId xmlns:a16="http://schemas.microsoft.com/office/drawing/2014/main" id="{3E53F8A4-475D-506C-3618-415472ECB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638" y="2522538"/>
              <a:ext cx="866775" cy="368300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 sz="1050">
                <a:solidFill>
                  <a:prstClr val="black"/>
                </a:solidFill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08" name="TextBox 7">
              <a:extLst>
                <a:ext uri="{FF2B5EF4-FFF2-40B4-BE49-F238E27FC236}">
                  <a16:creationId xmlns:a16="http://schemas.microsoft.com/office/drawing/2014/main" id="{A7311C34-6BA6-A0FC-E8E1-D60F829D33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5027" y="2576513"/>
              <a:ext cx="599361" cy="252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SA Rel-19 </a:t>
              </a:r>
            </a:p>
            <a:p>
              <a:pPr algn="ctr"/>
              <a:r>
                <a:rPr lang="fr-FR" altLang="en-US" sz="700">
                  <a:solidFill>
                    <a:prstClr val="white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Workshop</a:t>
              </a:r>
            </a:p>
          </p:txBody>
        </p:sp>
        <p:cxnSp>
          <p:nvCxnSpPr>
            <p:cNvPr id="209" name="Straight Connector 114">
              <a:extLst>
                <a:ext uri="{FF2B5EF4-FFF2-40B4-BE49-F238E27FC236}">
                  <a16:creationId xmlns:a16="http://schemas.microsoft.com/office/drawing/2014/main" id="{400E1C9E-F15D-F9C3-73B6-9C619D21C47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1538" y="1690688"/>
              <a:ext cx="12700" cy="3205162"/>
            </a:xfrm>
            <a:prstGeom prst="line">
              <a:avLst/>
            </a:prstGeom>
            <a:noFill/>
            <a:ln w="9525" algn="ctr">
              <a:solidFill>
                <a:srgbClr val="9BBB59"/>
              </a:solidFill>
              <a:prstDash val="dash"/>
              <a:round/>
              <a:headEnd/>
              <a:tailEnd/>
            </a:ln>
          </p:spPr>
        </p:cxnSp>
        <p:sp>
          <p:nvSpPr>
            <p:cNvPr id="210" name="Star: 5 Points 209">
              <a:extLst>
                <a:ext uri="{FF2B5EF4-FFF2-40B4-BE49-F238E27FC236}">
                  <a16:creationId xmlns:a16="http://schemas.microsoft.com/office/drawing/2014/main" id="{DD667BDC-3A1A-1995-1D8A-C941A8F4776B}"/>
                </a:ext>
              </a:extLst>
            </p:cNvPr>
            <p:cNvSpPr/>
            <p:nvPr/>
          </p:nvSpPr>
          <p:spPr bwMode="auto">
            <a:xfrm>
              <a:off x="1798637" y="1627188"/>
              <a:ext cx="457200" cy="393700"/>
            </a:xfrm>
            <a:prstGeom prst="star5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GB" sz="1050" dirty="0">
                <a:solidFill>
                  <a:srgbClr val="FF0000"/>
                </a:solidFill>
                <a:latin typeface="Arial" charset="0"/>
                <a:ea typeface="MS PGothic" panose="020B0600070205080204" pitchFamily="34" charset="-128"/>
                <a:cs typeface="+mn-cs"/>
              </a:endParaRPr>
            </a:p>
          </p:txBody>
        </p:sp>
      </p:grpSp>
      <p:sp>
        <p:nvSpPr>
          <p:cNvPr id="282" name="TextBox 112">
            <a:extLst>
              <a:ext uri="{FF2B5EF4-FFF2-40B4-BE49-F238E27FC236}">
                <a16:creationId xmlns:a16="http://schemas.microsoft.com/office/drawing/2014/main" id="{FEBBB0C5-2699-A21A-FD55-B723673AB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7171" y="2222761"/>
            <a:ext cx="1840568" cy="461665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2" charset="0"/>
                <a:ea typeface="MS PGothic" panose="020B0600070205080204" pitchFamily="34" charset="-128"/>
                <a:cs typeface="+mn-cs"/>
              </a:rPr>
              <a:t>Release 19</a:t>
            </a:r>
            <a:endParaRPr kumimoji="0" lang="en-GB" altLang="en-US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E09FEF59-BA54-0B51-C179-26F941CB149B}"/>
              </a:ext>
            </a:extLst>
          </p:cNvPr>
          <p:cNvSpPr/>
          <p:nvPr/>
        </p:nvSpPr>
        <p:spPr bwMode="auto">
          <a:xfrm>
            <a:off x="2116492" y="3050436"/>
            <a:ext cx="511018" cy="49966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1050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161185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0" y="234496"/>
            <a:ext cx="10515600" cy="1325563"/>
          </a:xfrm>
        </p:spPr>
        <p:txBody>
          <a:bodyPr/>
          <a:lstStyle/>
          <a:p>
            <a:r>
              <a:rPr lang="en-US" dirty="0"/>
              <a:t>Release 19 Progress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8710" y="1789010"/>
            <a:ext cx="10985090" cy="4351338"/>
          </a:xfrm>
          <a:noFill/>
        </p:spPr>
        <p:txBody>
          <a:bodyPr/>
          <a:lstStyle/>
          <a:p>
            <a:pPr marL="447675" indent="-447675"/>
            <a:r>
              <a:rPr lang="en-US" sz="2000" dirty="0"/>
              <a:t>SA1 has achieved 100% completion for the Rel-19 stage-1 normative work. </a:t>
            </a:r>
          </a:p>
          <a:p>
            <a:pPr marL="447675" indent="-447675"/>
            <a:r>
              <a:rPr lang="en-US" sz="2000" dirty="0"/>
              <a:t>SA#102 approved 15 SA2 Rel-19 study items. SA#102 also approved 14 normative TEI19 </a:t>
            </a:r>
            <a:r>
              <a:rPr lang="en-US" sz="2000" dirty="0" err="1"/>
              <a:t>miniWIDs</a:t>
            </a:r>
            <a:r>
              <a:rPr lang="en-US" sz="2000" dirty="0"/>
              <a:t>. </a:t>
            </a:r>
          </a:p>
          <a:p>
            <a:pPr marL="447675" indent="-447675"/>
            <a:r>
              <a:rPr lang="en-US" sz="2000" dirty="0"/>
              <a:t>SA3 has 18 study items and 9 work items (one already complete) for Rel-19</a:t>
            </a:r>
          </a:p>
          <a:p>
            <a:pPr marL="447675" indent="-447675"/>
            <a:r>
              <a:rPr lang="en-US" sz="2000" dirty="0"/>
              <a:t>SA4 has 10 study items and 2 work items approved for Rel-19</a:t>
            </a:r>
          </a:p>
          <a:p>
            <a:pPr marL="447675" indent="-447675"/>
            <a:r>
              <a:rPr lang="en-US" sz="2000" dirty="0"/>
              <a:t>SA5 has 17 study items and 4 work items approved for Rel-19</a:t>
            </a:r>
          </a:p>
          <a:p>
            <a:pPr marL="447675" indent="-447675"/>
            <a:r>
              <a:rPr lang="en-US" sz="2000" dirty="0"/>
              <a:t>SA6 has 7 study items and 8 work items approved for Rel-19</a:t>
            </a:r>
          </a:p>
          <a:p>
            <a:pPr marL="447675" indent="-447675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6757819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4529D5F7-C804-30F0-F29A-3C48C133F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370" y="571500"/>
            <a:ext cx="11010816" cy="952499"/>
          </a:xfrm>
        </p:spPr>
        <p:txBody>
          <a:bodyPr>
            <a:normAutofit/>
          </a:bodyPr>
          <a:lstStyle/>
          <a:p>
            <a:pPr defTabSz="1219169" rtl="0" hangingPunct="0">
              <a:spcBef>
                <a:spcPts val="2250"/>
              </a:spcBef>
              <a:defRPr/>
            </a:pPr>
            <a:r>
              <a:rPr lang="en-US" sz="32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SA Rel-19 Content definition Process</a:t>
            </a:r>
          </a:p>
        </p:txBody>
      </p:sp>
      <p:pic>
        <p:nvPicPr>
          <p:cNvPr id="3" name="Picture 2" descr="A close-up of a calendar&#10;&#10;Description automatically generated">
            <a:extLst>
              <a:ext uri="{FF2B5EF4-FFF2-40B4-BE49-F238E27FC236}">
                <a16:creationId xmlns:a16="http://schemas.microsoft.com/office/drawing/2014/main" id="{8084CEC0-6A94-4B20-8D78-C7675F131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07" y="1750418"/>
            <a:ext cx="11010900" cy="45695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772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48705B4-A24C-30D4-4CB8-2A11A3F70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977" y="126227"/>
            <a:ext cx="11010816" cy="952499"/>
          </a:xfrm>
        </p:spPr>
        <p:txBody>
          <a:bodyPr/>
          <a:lstStyle/>
          <a:p>
            <a:pPr defTabSz="1219169" rtl="0" hangingPunct="0">
              <a:spcBef>
                <a:spcPts val="2250"/>
              </a:spcBef>
              <a:defRPr/>
            </a:pPr>
            <a:r>
              <a:rPr lang="en-US" altLang="en-US" sz="3200" b="1" dirty="0">
                <a:solidFill>
                  <a:srgbClr val="000000"/>
                </a:solidFill>
                <a:latin typeface="Montserrat" panose="00000500000000000000" pitchFamily="50" charset="0"/>
                <a:ea typeface="ＭＳ Ｐゴシック" charset="0"/>
              </a:rPr>
              <a:t>SA Rel-19 Content Planning (Step 1 @ SA#101)</a:t>
            </a:r>
          </a:p>
        </p:txBody>
      </p:sp>
      <p:pic>
        <p:nvPicPr>
          <p:cNvPr id="3" name="Picture 2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93DF3AE0-7D03-1850-8C35-8DB51ACA9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207" y="1078726"/>
            <a:ext cx="8325395" cy="53005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4178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1_BasicWhite">
  <a:themeElements>
    <a:clrScheme name="Intel2020">
      <a:dk1>
        <a:srgbClr val="000000"/>
      </a:dk1>
      <a:lt1>
        <a:srgbClr val="FFFFFF"/>
      </a:lt1>
      <a:dk2>
        <a:srgbClr val="004A86"/>
      </a:dk2>
      <a:lt2>
        <a:srgbClr val="525252"/>
      </a:lt2>
      <a:accent1>
        <a:srgbClr val="0068B5"/>
      </a:accent1>
      <a:accent2>
        <a:srgbClr val="00C7FD"/>
      </a:accent2>
      <a:accent3>
        <a:srgbClr val="F6CB4B"/>
      </a:accent3>
      <a:accent4>
        <a:srgbClr val="D96930"/>
      </a:accent4>
      <a:accent5>
        <a:srgbClr val="8F5DA2"/>
      </a:accent5>
      <a:accent6>
        <a:srgbClr val="8BAE46"/>
      </a:accent6>
      <a:hlink>
        <a:srgbClr val="0068B5"/>
      </a:hlink>
      <a:folHlink>
        <a:srgbClr val="0068B5"/>
      </a:folHlink>
    </a:clrScheme>
    <a:fontScheme name="Custom 11">
      <a:majorFont>
        <a:latin typeface="Intel Clear Light"/>
        <a:ea typeface="Helvetica Neue"/>
        <a:cs typeface="Helvetica Neue"/>
      </a:majorFont>
      <a:minorFont>
        <a:latin typeface="Intel Clear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none" lIns="0" tIns="0" rIns="0" bIns="0" numCol="1" spcCol="38100" rtlCol="0" anchor="t" anchorCtr="0">
        <a:spAutoFit/>
      </a:bodyPr>
      <a:lstStyle>
        <a:defPPr marL="0" marR="0" indent="0" algn="l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b="0" i="0" u="none" strike="noStrike" cap="none" spc="0" normalizeH="0" baseline="0" dirty="0" err="1" smtClean="0">
            <a:ln>
              <a:noFill/>
            </a:ln>
            <a:solidFill>
              <a:schemeClr val="tx2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Intel_Internal_PPT_Template_White_Intel_Internal _PPT_Template_Final" id="{C3456016-2AA3-D34E-86BF-A1D609CAAC0C}" vid="{9A918FA0-80F6-F84A-9634-3248CA2F271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56796</TotalTime>
  <Words>5538</Words>
  <Application>Microsoft Office PowerPoint</Application>
  <PresentationFormat>Widescreen</PresentationFormat>
  <Paragraphs>1350</Paragraphs>
  <Slides>31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47" baseType="lpstr">
      <vt:lpstr>Malgun Gothic</vt:lpstr>
      <vt:lpstr>MS PGothic</vt:lpstr>
      <vt:lpstr>Arial</vt:lpstr>
      <vt:lpstr>Calibri</vt:lpstr>
      <vt:lpstr>Calibri Light</vt:lpstr>
      <vt:lpstr>Helvetica</vt:lpstr>
      <vt:lpstr>Helvetica Neue</vt:lpstr>
      <vt:lpstr>Intel Clear</vt:lpstr>
      <vt:lpstr>Intel Clear Light</vt:lpstr>
      <vt:lpstr>Montserrat</vt:lpstr>
      <vt:lpstr>Qualcomm Office Regular</vt:lpstr>
      <vt:lpstr>Times New Roman</vt:lpstr>
      <vt:lpstr>Wingdings</vt:lpstr>
      <vt:lpstr>Office Theme</vt:lpstr>
      <vt:lpstr>1_Office Theme</vt:lpstr>
      <vt:lpstr>21_BasicWhite</vt:lpstr>
      <vt:lpstr>3GPP TSG SA Report</vt:lpstr>
      <vt:lpstr>TSG SA Dates</vt:lpstr>
      <vt:lpstr>TSG SA Officials</vt:lpstr>
      <vt:lpstr>PowerPoint Presentation</vt:lpstr>
      <vt:lpstr>Release 18 Status </vt:lpstr>
      <vt:lpstr>PowerPoint Presentation</vt:lpstr>
      <vt:lpstr>Release 19 Progress</vt:lpstr>
      <vt:lpstr>SA Rel-19 Content definition Process</vt:lpstr>
      <vt:lpstr>SA Rel-19 Content Planning (Step 1 @ SA#101)</vt:lpstr>
      <vt:lpstr>PowerPoint Presentation</vt:lpstr>
      <vt:lpstr>SA1 Release 19 SIDs/WIDs</vt:lpstr>
      <vt:lpstr>SA2 Release 19 SIDs</vt:lpstr>
      <vt:lpstr>SA2 Release 19 normative TEI19 miniWIDs</vt:lpstr>
      <vt:lpstr>SA3 Release 19 SIDs/WIDs</vt:lpstr>
      <vt:lpstr>SA4 Release 19 SIDs/WIDs</vt:lpstr>
      <vt:lpstr>SA5 Release 19 SIDs/WIDs</vt:lpstr>
      <vt:lpstr>SA6 Release 19 SIDs/WIDs</vt:lpstr>
      <vt:lpstr>PowerPoint Presentation</vt:lpstr>
      <vt:lpstr>PowerPoint Presentation</vt:lpstr>
      <vt:lpstr>SA1 Release 20 SIDs</vt:lpstr>
      <vt:lpstr>6G Workplan &amp; Timeline – Summary </vt:lpstr>
      <vt:lpstr>PowerPoint Presentation</vt:lpstr>
      <vt:lpstr>PowerPoint Presentation</vt:lpstr>
      <vt:lpstr>PowerPoint Presentation</vt:lpstr>
      <vt:lpstr>3GPP Stage 1 Workshop on IMT 2030 use cases</vt:lpstr>
      <vt:lpstr>Draft Agenda: 3GPP Stage 1 Workshop on IMT 2030 use cases</vt:lpstr>
      <vt:lpstr>Cross TSG and SA Internal Coordination</vt:lpstr>
      <vt:lpstr>For PCG Information</vt:lpstr>
      <vt:lpstr>For PCG Action</vt:lpstr>
      <vt:lpstr>Acknowledgements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Jain, Puneet</cp:lastModifiedBy>
  <cp:revision>988</cp:revision>
  <dcterms:created xsi:type="dcterms:W3CDTF">2010-02-05T13:52:04Z</dcterms:created>
  <dcterms:modified xsi:type="dcterms:W3CDTF">2024-04-17T09:14:51Z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1682069997</vt:lpwstr>
  </property>
</Properties>
</file>