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6"/>
  </p:notesMasterIdLst>
  <p:handoutMasterIdLst>
    <p:handoutMasterId r:id="rId27"/>
  </p:handoutMasterIdLst>
  <p:sldIdLst>
    <p:sldId id="341" r:id="rId5"/>
    <p:sldId id="490" r:id="rId6"/>
    <p:sldId id="525" r:id="rId7"/>
    <p:sldId id="491" r:id="rId8"/>
    <p:sldId id="377" r:id="rId9"/>
    <p:sldId id="492" r:id="rId10"/>
    <p:sldId id="372" r:id="rId11"/>
    <p:sldId id="387" r:id="rId12"/>
    <p:sldId id="371" r:id="rId13"/>
    <p:sldId id="454" r:id="rId14"/>
    <p:sldId id="515" r:id="rId15"/>
    <p:sldId id="466" r:id="rId16"/>
    <p:sldId id="448" r:id="rId17"/>
    <p:sldId id="545" r:id="rId18"/>
    <p:sldId id="544" r:id="rId19"/>
    <p:sldId id="917" r:id="rId20"/>
    <p:sldId id="1132" r:id="rId21"/>
    <p:sldId id="469" r:id="rId22"/>
    <p:sldId id="542" r:id="rId23"/>
    <p:sldId id="541" r:id="rId24"/>
    <p:sldId id="464" r:id="rId2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C7C7C7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83" autoAdjust="0"/>
    <p:restoredTop sz="86550" autoAdjust="0"/>
  </p:normalViewPr>
  <p:slideViewPr>
    <p:cSldViewPr snapToGrid="0">
      <p:cViewPr varScale="1">
        <p:scale>
          <a:sx n="86" d="100"/>
          <a:sy n="86" d="100"/>
        </p:scale>
        <p:origin x="121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7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2720" y="3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DE"/>
              <a:t>Rel-15 CRs (BCF)</a:t>
            </a:r>
            <a:endParaRPr lang="en-GB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'Rel-15'!$A$3:$Z$3</c:f>
              <c:strCache>
                <c:ptCount val="26"/>
                <c:pt idx="0">
                  <c:v>#76</c:v>
                </c:pt>
                <c:pt idx="1">
                  <c:v>#77</c:v>
                </c:pt>
                <c:pt idx="2">
                  <c:v>#78</c:v>
                </c:pt>
                <c:pt idx="3">
                  <c:v>#79</c:v>
                </c:pt>
                <c:pt idx="4">
                  <c:v>#80</c:v>
                </c:pt>
                <c:pt idx="5">
                  <c:v>#81</c:v>
                </c:pt>
                <c:pt idx="6">
                  <c:v>#82</c:v>
                </c:pt>
                <c:pt idx="7">
                  <c:v>#83</c:v>
                </c:pt>
                <c:pt idx="8">
                  <c:v>#84</c:v>
                </c:pt>
                <c:pt idx="9">
                  <c:v>#85</c:v>
                </c:pt>
                <c:pt idx="10">
                  <c:v>#86</c:v>
                </c:pt>
                <c:pt idx="11">
                  <c:v>#87</c:v>
                </c:pt>
                <c:pt idx="12">
                  <c:v>#88</c:v>
                </c:pt>
                <c:pt idx="13">
                  <c:v>#89</c:v>
                </c:pt>
                <c:pt idx="14">
                  <c:v>#90</c:v>
                </c:pt>
                <c:pt idx="15">
                  <c:v>#91</c:v>
                </c:pt>
                <c:pt idx="16">
                  <c:v>#92</c:v>
                </c:pt>
                <c:pt idx="17">
                  <c:v>#93</c:v>
                </c:pt>
                <c:pt idx="18">
                  <c:v>#94</c:v>
                </c:pt>
                <c:pt idx="19">
                  <c:v>#95</c:v>
                </c:pt>
                <c:pt idx="20">
                  <c:v>#96</c:v>
                </c:pt>
                <c:pt idx="21">
                  <c:v>#97</c:v>
                </c:pt>
                <c:pt idx="22">
                  <c:v>#98</c:v>
                </c:pt>
                <c:pt idx="23">
                  <c:v>#99</c:v>
                </c:pt>
                <c:pt idx="24">
                  <c:v>#100</c:v>
                </c:pt>
                <c:pt idx="25">
                  <c:v>#101</c:v>
                </c:pt>
              </c:strCache>
            </c:strRef>
          </c:cat>
          <c:val>
            <c:numRef>
              <c:f>'Rel-15'!$A$4:$Z$4</c:f>
              <c:numCache>
                <c:formatCode>General</c:formatCode>
                <c:ptCount val="26"/>
                <c:pt idx="0">
                  <c:v>19</c:v>
                </c:pt>
                <c:pt idx="1">
                  <c:v>71</c:v>
                </c:pt>
                <c:pt idx="2">
                  <c:v>182</c:v>
                </c:pt>
                <c:pt idx="3">
                  <c:v>201</c:v>
                </c:pt>
                <c:pt idx="4">
                  <c:v>285</c:v>
                </c:pt>
                <c:pt idx="5">
                  <c:v>1100</c:v>
                </c:pt>
                <c:pt idx="6">
                  <c:v>1196</c:v>
                </c:pt>
                <c:pt idx="7">
                  <c:v>493</c:v>
                </c:pt>
                <c:pt idx="8">
                  <c:v>381</c:v>
                </c:pt>
                <c:pt idx="9">
                  <c:v>120</c:v>
                </c:pt>
                <c:pt idx="10">
                  <c:v>115</c:v>
                </c:pt>
                <c:pt idx="11">
                  <c:v>24</c:v>
                </c:pt>
                <c:pt idx="12">
                  <c:v>148</c:v>
                </c:pt>
                <c:pt idx="13">
                  <c:v>82</c:v>
                </c:pt>
                <c:pt idx="14">
                  <c:v>68</c:v>
                </c:pt>
                <c:pt idx="15">
                  <c:v>36</c:v>
                </c:pt>
                <c:pt idx="16">
                  <c:v>25</c:v>
                </c:pt>
                <c:pt idx="17">
                  <c:v>16</c:v>
                </c:pt>
                <c:pt idx="18">
                  <c:v>10</c:v>
                </c:pt>
                <c:pt idx="19">
                  <c:v>12</c:v>
                </c:pt>
                <c:pt idx="20">
                  <c:v>17</c:v>
                </c:pt>
                <c:pt idx="21">
                  <c:v>11</c:v>
                </c:pt>
                <c:pt idx="22">
                  <c:v>10</c:v>
                </c:pt>
                <c:pt idx="23">
                  <c:v>6</c:v>
                </c:pt>
                <c:pt idx="24">
                  <c:v>2</c:v>
                </c:pt>
                <c:pt idx="2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4E9-4BB3-95C0-47A172B7CC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27892143"/>
        <c:axId val="676872175"/>
      </c:barChart>
      <c:catAx>
        <c:axId val="6278921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6872175"/>
        <c:crosses val="autoZero"/>
        <c:auto val="1"/>
        <c:lblAlgn val="ctr"/>
        <c:lblOffset val="100"/>
        <c:noMultiLvlLbl val="0"/>
      </c:catAx>
      <c:valAx>
        <c:axId val="6768721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2789214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DE"/>
              <a:t>Rel-16 CRs (BCF)</a:t>
            </a:r>
            <a:endParaRPr lang="en-GB"/>
          </a:p>
        </c:rich>
      </c:tx>
      <c:layout>
        <c:manualLayout>
          <c:xMode val="edge"/>
          <c:yMode val="edge"/>
          <c:x val="0.36265966754155732"/>
          <c:y val="3.30730315035816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'Rel-16'!$A$3:$T$3</c:f>
              <c:strCache>
                <c:ptCount val="20"/>
                <c:pt idx="0">
                  <c:v>#82</c:v>
                </c:pt>
                <c:pt idx="1">
                  <c:v>#83</c:v>
                </c:pt>
                <c:pt idx="2">
                  <c:v>#84</c:v>
                </c:pt>
                <c:pt idx="3">
                  <c:v>#85</c:v>
                </c:pt>
                <c:pt idx="4">
                  <c:v>#86</c:v>
                </c:pt>
                <c:pt idx="5">
                  <c:v>#87</c:v>
                </c:pt>
                <c:pt idx="6">
                  <c:v>#88</c:v>
                </c:pt>
                <c:pt idx="7">
                  <c:v>#89</c:v>
                </c:pt>
                <c:pt idx="8">
                  <c:v>#90</c:v>
                </c:pt>
                <c:pt idx="9">
                  <c:v>#91</c:v>
                </c:pt>
                <c:pt idx="10">
                  <c:v>#92</c:v>
                </c:pt>
                <c:pt idx="11">
                  <c:v>#93</c:v>
                </c:pt>
                <c:pt idx="12">
                  <c:v>#94</c:v>
                </c:pt>
                <c:pt idx="13">
                  <c:v>#95</c:v>
                </c:pt>
                <c:pt idx="14">
                  <c:v>#96</c:v>
                </c:pt>
                <c:pt idx="15">
                  <c:v>#97</c:v>
                </c:pt>
                <c:pt idx="16">
                  <c:v>#98</c:v>
                </c:pt>
                <c:pt idx="17">
                  <c:v>#99</c:v>
                </c:pt>
                <c:pt idx="18">
                  <c:v>#100</c:v>
                </c:pt>
                <c:pt idx="19">
                  <c:v>#101</c:v>
                </c:pt>
              </c:strCache>
            </c:strRef>
          </c:cat>
          <c:val>
            <c:numRef>
              <c:f>'Rel-16'!$A$4:$T$4</c:f>
              <c:numCache>
                <c:formatCode>General</c:formatCode>
                <c:ptCount val="20"/>
                <c:pt idx="0">
                  <c:v>22</c:v>
                </c:pt>
                <c:pt idx="1">
                  <c:v>75</c:v>
                </c:pt>
                <c:pt idx="2">
                  <c:v>403</c:v>
                </c:pt>
                <c:pt idx="3">
                  <c:v>523</c:v>
                </c:pt>
                <c:pt idx="4">
                  <c:v>844</c:v>
                </c:pt>
                <c:pt idx="5">
                  <c:v>763</c:v>
                </c:pt>
                <c:pt idx="6">
                  <c:v>1519</c:v>
                </c:pt>
                <c:pt idx="7">
                  <c:v>544</c:v>
                </c:pt>
                <c:pt idx="8">
                  <c:v>489</c:v>
                </c:pt>
                <c:pt idx="9">
                  <c:v>328</c:v>
                </c:pt>
                <c:pt idx="10">
                  <c:v>209</c:v>
                </c:pt>
                <c:pt idx="11">
                  <c:v>117</c:v>
                </c:pt>
                <c:pt idx="12">
                  <c:v>83</c:v>
                </c:pt>
                <c:pt idx="13">
                  <c:v>120</c:v>
                </c:pt>
                <c:pt idx="14">
                  <c:v>60</c:v>
                </c:pt>
                <c:pt idx="15">
                  <c:v>48</c:v>
                </c:pt>
                <c:pt idx="16">
                  <c:v>37</c:v>
                </c:pt>
                <c:pt idx="17">
                  <c:v>35</c:v>
                </c:pt>
                <c:pt idx="18">
                  <c:v>42</c:v>
                </c:pt>
                <c:pt idx="19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CA0-42A5-9CDA-BC915BC2692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27892143"/>
        <c:axId val="676872175"/>
      </c:barChart>
      <c:catAx>
        <c:axId val="6278921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6872175"/>
        <c:crosses val="autoZero"/>
        <c:auto val="1"/>
        <c:lblAlgn val="ctr"/>
        <c:lblOffset val="100"/>
        <c:noMultiLvlLbl val="0"/>
      </c:catAx>
      <c:valAx>
        <c:axId val="6768721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2789214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DE"/>
              <a:t>Rel-17 CRs (BCF)</a:t>
            </a:r>
            <a:endParaRPr lang="en-GB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1433202099737533"/>
          <c:y val="0.15467154399841665"/>
          <c:w val="0.87753018372703417"/>
          <c:h val="0.778453802501629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'Rel-17'!$A$3:$M$3</c:f>
              <c:strCache>
                <c:ptCount val="13"/>
                <c:pt idx="0">
                  <c:v>#89</c:v>
                </c:pt>
                <c:pt idx="1">
                  <c:v>#90</c:v>
                </c:pt>
                <c:pt idx="2">
                  <c:v>#91</c:v>
                </c:pt>
                <c:pt idx="3">
                  <c:v>#92</c:v>
                </c:pt>
                <c:pt idx="4">
                  <c:v>#93</c:v>
                </c:pt>
                <c:pt idx="5">
                  <c:v>#94</c:v>
                </c:pt>
                <c:pt idx="6">
                  <c:v>#95</c:v>
                </c:pt>
                <c:pt idx="7">
                  <c:v>#96</c:v>
                </c:pt>
                <c:pt idx="8">
                  <c:v>#97</c:v>
                </c:pt>
                <c:pt idx="9">
                  <c:v>#98</c:v>
                </c:pt>
                <c:pt idx="10">
                  <c:v>#99</c:v>
                </c:pt>
                <c:pt idx="11">
                  <c:v>#100</c:v>
                </c:pt>
                <c:pt idx="12">
                  <c:v>#101</c:v>
                </c:pt>
              </c:strCache>
            </c:strRef>
          </c:cat>
          <c:val>
            <c:numRef>
              <c:f>'Rel-17'!$A$4:$M$4</c:f>
              <c:numCache>
                <c:formatCode>General</c:formatCode>
                <c:ptCount val="13"/>
                <c:pt idx="0">
                  <c:v>132</c:v>
                </c:pt>
                <c:pt idx="1">
                  <c:v>266</c:v>
                </c:pt>
                <c:pt idx="2">
                  <c:v>529</c:v>
                </c:pt>
                <c:pt idx="3">
                  <c:v>818</c:v>
                </c:pt>
                <c:pt idx="4">
                  <c:v>663</c:v>
                </c:pt>
                <c:pt idx="5">
                  <c:v>956</c:v>
                </c:pt>
                <c:pt idx="6">
                  <c:v>1275</c:v>
                </c:pt>
                <c:pt idx="7">
                  <c:v>1220</c:v>
                </c:pt>
                <c:pt idx="8">
                  <c:v>730</c:v>
                </c:pt>
                <c:pt idx="9">
                  <c:v>420</c:v>
                </c:pt>
                <c:pt idx="10">
                  <c:v>177</c:v>
                </c:pt>
                <c:pt idx="11">
                  <c:v>101</c:v>
                </c:pt>
                <c:pt idx="12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00F-43C6-8348-6E2FE6B2A4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27892143"/>
        <c:axId val="676872175"/>
      </c:barChart>
      <c:catAx>
        <c:axId val="6278921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6872175"/>
        <c:crosses val="autoZero"/>
        <c:auto val="1"/>
        <c:lblAlgn val="ctr"/>
        <c:lblOffset val="100"/>
        <c:noMultiLvlLbl val="0"/>
      </c:catAx>
      <c:valAx>
        <c:axId val="6768721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2789214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DE"/>
              <a:t>Rel-18 CRs (BCF)</a:t>
            </a:r>
            <a:endParaRPr lang="en-GB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'Rel-18'!$A$3:$E$3</c:f>
              <c:strCache>
                <c:ptCount val="5"/>
                <c:pt idx="0">
                  <c:v>#97</c:v>
                </c:pt>
                <c:pt idx="1">
                  <c:v>#98</c:v>
                </c:pt>
                <c:pt idx="2">
                  <c:v>#99</c:v>
                </c:pt>
                <c:pt idx="3">
                  <c:v>#100</c:v>
                </c:pt>
                <c:pt idx="4">
                  <c:v>#101</c:v>
                </c:pt>
              </c:strCache>
            </c:strRef>
          </c:cat>
          <c:val>
            <c:numRef>
              <c:f>'Rel-18'!$A$4:$E$4</c:f>
              <c:numCache>
                <c:formatCode>General</c:formatCode>
                <c:ptCount val="5"/>
                <c:pt idx="0">
                  <c:v>103</c:v>
                </c:pt>
                <c:pt idx="1">
                  <c:v>482</c:v>
                </c:pt>
                <c:pt idx="2">
                  <c:v>688</c:v>
                </c:pt>
                <c:pt idx="3">
                  <c:v>1205</c:v>
                </c:pt>
                <c:pt idx="4">
                  <c:v>794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E6-47B1-A97B-FA61F59772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27892143"/>
        <c:axId val="676872175"/>
      </c:barChart>
      <c:catAx>
        <c:axId val="6278921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6872175"/>
        <c:crosses val="autoZero"/>
        <c:auto val="1"/>
        <c:lblAlgn val="ctr"/>
        <c:lblOffset val="100"/>
        <c:noMultiLvlLbl val="0"/>
      </c:catAx>
      <c:valAx>
        <c:axId val="6768721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2789214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CR statistics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1714457567804025"/>
          <c:y val="0.15467154399841665"/>
          <c:w val="0.87753018372703417"/>
          <c:h val="0.7784538025016291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summary!$A$4</c:f>
              <c:strCache>
                <c:ptCount val="1"/>
                <c:pt idx="0">
                  <c:v>Rel-18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summary!$B$3:$M$3</c:f>
              <c:strCache>
                <c:ptCount val="12"/>
                <c:pt idx="0">
                  <c:v>#90</c:v>
                </c:pt>
                <c:pt idx="1">
                  <c:v>#91</c:v>
                </c:pt>
                <c:pt idx="2">
                  <c:v>#92</c:v>
                </c:pt>
                <c:pt idx="3">
                  <c:v>#93</c:v>
                </c:pt>
                <c:pt idx="4">
                  <c:v>#94</c:v>
                </c:pt>
                <c:pt idx="5">
                  <c:v>#95</c:v>
                </c:pt>
                <c:pt idx="6">
                  <c:v>#96</c:v>
                </c:pt>
                <c:pt idx="7">
                  <c:v>#97</c:v>
                </c:pt>
                <c:pt idx="8">
                  <c:v>#98</c:v>
                </c:pt>
                <c:pt idx="9">
                  <c:v>#99</c:v>
                </c:pt>
                <c:pt idx="10">
                  <c:v>#100</c:v>
                </c:pt>
                <c:pt idx="11">
                  <c:v>#101</c:v>
                </c:pt>
              </c:strCache>
            </c:strRef>
          </c:cat>
          <c:val>
            <c:numRef>
              <c:f>summary!$B$4:$M$4</c:f>
              <c:numCache>
                <c:formatCode>General</c:formatCode>
                <c:ptCount val="12"/>
                <c:pt idx="7">
                  <c:v>103</c:v>
                </c:pt>
                <c:pt idx="8">
                  <c:v>482</c:v>
                </c:pt>
                <c:pt idx="9">
                  <c:v>688</c:v>
                </c:pt>
                <c:pt idx="10">
                  <c:v>1205</c:v>
                </c:pt>
                <c:pt idx="11">
                  <c:v>794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A79-428C-A624-2F7ADB229B05}"/>
            </c:ext>
          </c:extLst>
        </c:ser>
        <c:ser>
          <c:idx val="1"/>
          <c:order val="1"/>
          <c:tx>
            <c:strRef>
              <c:f>summary!$A$5</c:f>
              <c:strCache>
                <c:ptCount val="1"/>
                <c:pt idx="0">
                  <c:v>Rel-17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summary!$B$3:$M$3</c:f>
              <c:strCache>
                <c:ptCount val="12"/>
                <c:pt idx="0">
                  <c:v>#90</c:v>
                </c:pt>
                <c:pt idx="1">
                  <c:v>#91</c:v>
                </c:pt>
                <c:pt idx="2">
                  <c:v>#92</c:v>
                </c:pt>
                <c:pt idx="3">
                  <c:v>#93</c:v>
                </c:pt>
                <c:pt idx="4">
                  <c:v>#94</c:v>
                </c:pt>
                <c:pt idx="5">
                  <c:v>#95</c:v>
                </c:pt>
                <c:pt idx="6">
                  <c:v>#96</c:v>
                </c:pt>
                <c:pt idx="7">
                  <c:v>#97</c:v>
                </c:pt>
                <c:pt idx="8">
                  <c:v>#98</c:v>
                </c:pt>
                <c:pt idx="9">
                  <c:v>#99</c:v>
                </c:pt>
                <c:pt idx="10">
                  <c:v>#100</c:v>
                </c:pt>
                <c:pt idx="11">
                  <c:v>#101</c:v>
                </c:pt>
              </c:strCache>
            </c:strRef>
          </c:cat>
          <c:val>
            <c:numRef>
              <c:f>summary!$B$5:$M$5</c:f>
              <c:numCache>
                <c:formatCode>General</c:formatCode>
                <c:ptCount val="12"/>
                <c:pt idx="0">
                  <c:v>266</c:v>
                </c:pt>
                <c:pt idx="1">
                  <c:v>529</c:v>
                </c:pt>
                <c:pt idx="2">
                  <c:v>818</c:v>
                </c:pt>
                <c:pt idx="3">
                  <c:v>663</c:v>
                </c:pt>
                <c:pt idx="4">
                  <c:v>956</c:v>
                </c:pt>
                <c:pt idx="5">
                  <c:v>1275</c:v>
                </c:pt>
                <c:pt idx="6">
                  <c:v>1220</c:v>
                </c:pt>
                <c:pt idx="7">
                  <c:v>730</c:v>
                </c:pt>
                <c:pt idx="8">
                  <c:v>420</c:v>
                </c:pt>
                <c:pt idx="9">
                  <c:v>177</c:v>
                </c:pt>
                <c:pt idx="10">
                  <c:v>101</c:v>
                </c:pt>
                <c:pt idx="11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A79-428C-A624-2F7ADB229B05}"/>
            </c:ext>
          </c:extLst>
        </c:ser>
        <c:ser>
          <c:idx val="2"/>
          <c:order val="2"/>
          <c:tx>
            <c:strRef>
              <c:f>summary!$A$6</c:f>
              <c:strCache>
                <c:ptCount val="1"/>
                <c:pt idx="0">
                  <c:v>Rel-16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summary!$B$3:$M$3</c:f>
              <c:strCache>
                <c:ptCount val="12"/>
                <c:pt idx="0">
                  <c:v>#90</c:v>
                </c:pt>
                <c:pt idx="1">
                  <c:v>#91</c:v>
                </c:pt>
                <c:pt idx="2">
                  <c:v>#92</c:v>
                </c:pt>
                <c:pt idx="3">
                  <c:v>#93</c:v>
                </c:pt>
                <c:pt idx="4">
                  <c:v>#94</c:v>
                </c:pt>
                <c:pt idx="5">
                  <c:v>#95</c:v>
                </c:pt>
                <c:pt idx="6">
                  <c:v>#96</c:v>
                </c:pt>
                <c:pt idx="7">
                  <c:v>#97</c:v>
                </c:pt>
                <c:pt idx="8">
                  <c:v>#98</c:v>
                </c:pt>
                <c:pt idx="9">
                  <c:v>#99</c:v>
                </c:pt>
                <c:pt idx="10">
                  <c:v>#100</c:v>
                </c:pt>
                <c:pt idx="11">
                  <c:v>#101</c:v>
                </c:pt>
              </c:strCache>
            </c:strRef>
          </c:cat>
          <c:val>
            <c:numRef>
              <c:f>summary!$B$6:$M$6</c:f>
              <c:numCache>
                <c:formatCode>General</c:formatCode>
                <c:ptCount val="12"/>
                <c:pt idx="0">
                  <c:v>489</c:v>
                </c:pt>
                <c:pt idx="1">
                  <c:v>328</c:v>
                </c:pt>
                <c:pt idx="2">
                  <c:v>209</c:v>
                </c:pt>
                <c:pt idx="3">
                  <c:v>117</c:v>
                </c:pt>
                <c:pt idx="4">
                  <c:v>83</c:v>
                </c:pt>
                <c:pt idx="5">
                  <c:v>120</c:v>
                </c:pt>
                <c:pt idx="6">
                  <c:v>60</c:v>
                </c:pt>
                <c:pt idx="7">
                  <c:v>48</c:v>
                </c:pt>
                <c:pt idx="8">
                  <c:v>37</c:v>
                </c:pt>
                <c:pt idx="9">
                  <c:v>35</c:v>
                </c:pt>
                <c:pt idx="10">
                  <c:v>42</c:v>
                </c:pt>
                <c:pt idx="11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A79-428C-A624-2F7ADB229B05}"/>
            </c:ext>
          </c:extLst>
        </c:ser>
        <c:ser>
          <c:idx val="3"/>
          <c:order val="3"/>
          <c:tx>
            <c:strRef>
              <c:f>summary!$A$7</c:f>
              <c:strCache>
                <c:ptCount val="1"/>
                <c:pt idx="0">
                  <c:v>Rel-15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summary!$B$3:$M$3</c:f>
              <c:strCache>
                <c:ptCount val="12"/>
                <c:pt idx="0">
                  <c:v>#90</c:v>
                </c:pt>
                <c:pt idx="1">
                  <c:v>#91</c:v>
                </c:pt>
                <c:pt idx="2">
                  <c:v>#92</c:v>
                </c:pt>
                <c:pt idx="3">
                  <c:v>#93</c:v>
                </c:pt>
                <c:pt idx="4">
                  <c:v>#94</c:v>
                </c:pt>
                <c:pt idx="5">
                  <c:v>#95</c:v>
                </c:pt>
                <c:pt idx="6">
                  <c:v>#96</c:v>
                </c:pt>
                <c:pt idx="7">
                  <c:v>#97</c:v>
                </c:pt>
                <c:pt idx="8">
                  <c:v>#98</c:v>
                </c:pt>
                <c:pt idx="9">
                  <c:v>#99</c:v>
                </c:pt>
                <c:pt idx="10">
                  <c:v>#100</c:v>
                </c:pt>
                <c:pt idx="11">
                  <c:v>#101</c:v>
                </c:pt>
              </c:strCache>
            </c:strRef>
          </c:cat>
          <c:val>
            <c:numRef>
              <c:f>summary!$B$7:$M$7</c:f>
              <c:numCache>
                <c:formatCode>General</c:formatCode>
                <c:ptCount val="12"/>
                <c:pt idx="0">
                  <c:v>68</c:v>
                </c:pt>
                <c:pt idx="1">
                  <c:v>36</c:v>
                </c:pt>
                <c:pt idx="2">
                  <c:v>25</c:v>
                </c:pt>
                <c:pt idx="3">
                  <c:v>16</c:v>
                </c:pt>
                <c:pt idx="4">
                  <c:v>10</c:v>
                </c:pt>
                <c:pt idx="5">
                  <c:v>12</c:v>
                </c:pt>
                <c:pt idx="6">
                  <c:v>17</c:v>
                </c:pt>
                <c:pt idx="7">
                  <c:v>11</c:v>
                </c:pt>
                <c:pt idx="8">
                  <c:v>10</c:v>
                </c:pt>
                <c:pt idx="9">
                  <c:v>6</c:v>
                </c:pt>
                <c:pt idx="10">
                  <c:v>2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A79-428C-A624-2F7ADB229B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shape val="box"/>
        <c:axId val="627892143"/>
        <c:axId val="676872175"/>
        <c:axId val="0"/>
      </c:bar3DChart>
      <c:catAx>
        <c:axId val="6278921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6872175"/>
        <c:crosses val="autoZero"/>
        <c:auto val="1"/>
        <c:lblAlgn val="ctr"/>
        <c:lblOffset val="100"/>
        <c:noMultiLvlLbl val="0"/>
      </c:catAx>
      <c:valAx>
        <c:axId val="6768721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2789214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8324530107448596"/>
          <c:y val="0.15932838887172066"/>
          <c:w val="0.10354465929539522"/>
          <c:h val="0.2480494723940014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3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8354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49" y="36513"/>
            <a:ext cx="36922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>
                <a:latin typeface="Arial "/>
              </a:rPr>
              <a:t>3GPP </a:t>
            </a:r>
            <a:r>
              <a:rPr lang="en-DE" altLang="en-US" sz="1200" b="1">
                <a:latin typeface="Arial "/>
              </a:rPr>
              <a:t>P</a:t>
            </a:r>
            <a:r>
              <a:rPr lang="en-GB" altLang="en-US" sz="1200" b="1">
                <a:latin typeface="Arial "/>
              </a:rPr>
              <a:t>C</a:t>
            </a:r>
            <a:r>
              <a:rPr lang="en-DE" altLang="en-US" sz="1200" b="1">
                <a:latin typeface="Arial "/>
              </a:rPr>
              <a:t>G#51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GB" altLang="en-US" sz="1200" b="1">
                <a:latin typeface="Arial "/>
              </a:rPr>
              <a:t>E</a:t>
            </a:r>
            <a:r>
              <a:rPr lang="en-DE" altLang="en-US" sz="1200" b="1">
                <a:latin typeface="Arial "/>
              </a:rPr>
              <a:t>-</a:t>
            </a:r>
            <a:r>
              <a:rPr lang="en-GB" altLang="en-US" sz="1200" b="1">
                <a:latin typeface="Arial "/>
              </a:rPr>
              <a:t>m</a:t>
            </a:r>
            <a:r>
              <a:rPr lang="en-DE" altLang="en-US" sz="1200" b="1">
                <a:latin typeface="Arial "/>
              </a:rPr>
              <a:t>e</a:t>
            </a:r>
            <a:r>
              <a:rPr lang="en-GB" altLang="en-US" sz="1200" b="1">
                <a:latin typeface="Arial "/>
              </a:rPr>
              <a:t>e</a:t>
            </a:r>
            <a:r>
              <a:rPr lang="en-DE" altLang="en-US" sz="1200" b="1">
                <a:latin typeface="Arial "/>
              </a:rPr>
              <a:t>t</a:t>
            </a:r>
            <a:r>
              <a:rPr lang="en-GB" altLang="en-US" sz="1200" b="1">
                <a:latin typeface="Arial "/>
              </a:rPr>
              <a:t>i</a:t>
            </a:r>
            <a:r>
              <a:rPr lang="en-DE" altLang="en-US" sz="1200" b="1">
                <a:latin typeface="Arial "/>
              </a:rPr>
              <a:t>n</a:t>
            </a:r>
            <a:r>
              <a:rPr lang="en-GB" altLang="en-US" sz="1200" b="1">
                <a:latin typeface="Arial "/>
              </a:rPr>
              <a:t>g</a:t>
            </a:r>
            <a:r>
              <a:rPr lang="sv-SE" altLang="en-US" sz="1200" b="1">
                <a:latin typeface="Arial "/>
              </a:rPr>
              <a:t>; </a:t>
            </a:r>
            <a:r>
              <a:rPr lang="en-DE" altLang="en-US" sz="1200" b="1">
                <a:latin typeface="Arial "/>
              </a:rPr>
              <a:t>24</a:t>
            </a:r>
            <a:r>
              <a:rPr lang="sv-SE" altLang="en-US" sz="1200" b="1">
                <a:latin typeface="Arial "/>
              </a:rPr>
              <a:t> – </a:t>
            </a:r>
            <a:r>
              <a:rPr lang="en-DE" altLang="en-US" sz="1200" b="1">
                <a:latin typeface="Arial "/>
              </a:rPr>
              <a:t>25</a:t>
            </a:r>
            <a:r>
              <a:rPr lang="sv-SE" altLang="en-US" sz="1200" b="1">
                <a:latin typeface="Arial "/>
              </a:rPr>
              <a:t> </a:t>
            </a:r>
            <a:r>
              <a:rPr lang="en-DE" altLang="en-US" sz="1200" b="1">
                <a:latin typeface="Arial "/>
              </a:rPr>
              <a:t>Oc</a:t>
            </a:r>
            <a:r>
              <a:rPr lang="en-GB" altLang="en-US" sz="1200" b="1">
                <a:latin typeface="Arial "/>
              </a:rPr>
              <a:t>t</a:t>
            </a:r>
            <a:r>
              <a:rPr lang="en-DE" altLang="en-US" sz="1200" b="1">
                <a:latin typeface="Arial "/>
              </a:rPr>
              <a:t>o</a:t>
            </a:r>
            <a:r>
              <a:rPr lang="en-GB" altLang="en-US" sz="1200" b="1">
                <a:latin typeface="Arial "/>
              </a:rPr>
              <a:t>b</a:t>
            </a:r>
            <a:r>
              <a:rPr lang="en-DE" altLang="en-US" sz="1200" b="1">
                <a:latin typeface="Arial "/>
              </a:rPr>
              <a:t>e</a:t>
            </a:r>
            <a:r>
              <a:rPr lang="en-GB" altLang="en-US" sz="1200" b="1">
                <a:latin typeface="Arial "/>
              </a:rPr>
              <a:t>r</a:t>
            </a:r>
            <a:r>
              <a:rPr lang="sv-SE" altLang="en-US" sz="1200" b="1">
                <a:latin typeface="Arial "/>
              </a:rPr>
              <a:t> </a:t>
            </a:r>
            <a:r>
              <a:rPr lang="sv-SE" altLang="en-US" sz="1200" b="1" dirty="0">
                <a:latin typeface="Arial "/>
              </a:rPr>
              <a:t>2023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DE" altLang="en-US" sz="1200" b="1">
                <a:latin typeface="Arial "/>
              </a:rPr>
              <a:t>P</a:t>
            </a:r>
            <a:r>
              <a:rPr lang="en-GB" altLang="en-US" sz="1200" b="1">
                <a:latin typeface="Arial "/>
              </a:rPr>
              <a:t>C</a:t>
            </a:r>
            <a:r>
              <a:rPr lang="en-DE" altLang="en-US" sz="1200" b="1">
                <a:latin typeface="Arial "/>
              </a:rPr>
              <a:t>G51-</a:t>
            </a:r>
            <a:r>
              <a:rPr lang="en-GB" altLang="en-US" sz="1200" b="1">
                <a:latin typeface="Arial "/>
              </a:rPr>
              <a:t>0</a:t>
            </a:r>
            <a:r>
              <a:rPr lang="en-DE" altLang="en-US" sz="1200" b="1">
                <a:latin typeface="Arial "/>
              </a:rPr>
              <a:t>4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component/sppagebuilder/?view=page&amp;id=753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tracker.ietf.org/group/ietf3gpp/about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hyperlink" Target="mailto:longbiao@chinatelecom.cn" TargetMode="External"/><Relationship Id="rId9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120971" y="2345872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CT Status Report </a:t>
            </a:r>
            <a:br>
              <a:rPr lang="en-US" altLang="en-US" dirty="0"/>
            </a:br>
            <a:r>
              <a:rPr lang="en-US" altLang="en-US"/>
              <a:t>to </a:t>
            </a:r>
            <a:r>
              <a:rPr lang="en-DE" altLang="en-US"/>
              <a:t>P</a:t>
            </a:r>
            <a:r>
              <a:rPr lang="en-GB" altLang="en-US"/>
              <a:t>C</a:t>
            </a:r>
            <a:r>
              <a:rPr lang="en-DE" altLang="en-US"/>
              <a:t>G</a:t>
            </a:r>
            <a:r>
              <a:rPr lang="en-US" altLang="en-US"/>
              <a:t> #</a:t>
            </a:r>
            <a:r>
              <a:rPr lang="en-DE" altLang="en-US"/>
              <a:t>5</a:t>
            </a:r>
            <a:r>
              <a:rPr lang="en-US" altLang="en-US"/>
              <a:t>1</a:t>
            </a:r>
            <a:br>
              <a:rPr lang="en-US" altLang="en-US" dirty="0"/>
            </a:b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412240" y="4089718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Mr Peter Schmitt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TSG CT Chair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5637" y="375443"/>
            <a:ext cx="10515600" cy="1325563"/>
          </a:xfrm>
        </p:spPr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7155" y="1795289"/>
            <a:ext cx="5666608" cy="4488501"/>
          </a:xfrm>
        </p:spPr>
        <p:txBody>
          <a:bodyPr/>
          <a:lstStyle/>
          <a:p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Rel-17 CRs (Category F)</a:t>
            </a:r>
          </a:p>
          <a:p>
            <a:pPr lvl="1"/>
            <a:r>
              <a:rPr lang="en-DE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101</a:t>
            </a:r>
            <a:r>
              <a:rPr lang="en-US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at CT#</a:t>
            </a:r>
            <a:r>
              <a:rPr lang="en-DE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100</a:t>
            </a:r>
            <a:r>
              <a:rPr lang="en-US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and </a:t>
            </a:r>
            <a:r>
              <a:rPr lang="en-DE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64</a:t>
            </a:r>
            <a:r>
              <a:rPr lang="en-US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at CT#</a:t>
            </a:r>
            <a:r>
              <a:rPr lang="en-DE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101</a:t>
            </a:r>
            <a:endParaRPr lang="en-US" sz="2000" spc="-1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r>
              <a:rPr lang="en-US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Strict enforcement of the FASMO criteria for cat F CRs</a:t>
            </a: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BB0BDDB8-BE78-4D5F-903C-179CD24ED94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9947216"/>
              </p:ext>
            </p:extLst>
          </p:nvPr>
        </p:nvGraphicFramePr>
        <p:xfrm>
          <a:off x="5739284" y="2311545"/>
          <a:ext cx="4572000" cy="34559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7515534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7155" y="1795289"/>
            <a:ext cx="5666608" cy="4488501"/>
          </a:xfrm>
        </p:spPr>
        <p:txBody>
          <a:bodyPr/>
          <a:lstStyle/>
          <a:p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CRs (Category B/C/F/D)</a:t>
            </a:r>
          </a:p>
          <a:p>
            <a:pPr lvl="1"/>
            <a:r>
              <a:rPr lang="en-US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1205 </a:t>
            </a:r>
            <a:r>
              <a:rPr lang="en-DE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C</a:t>
            </a:r>
            <a:r>
              <a:rPr lang="en-GB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T</a:t>
            </a:r>
            <a:r>
              <a:rPr lang="en-DE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#100 </a:t>
            </a:r>
            <a:r>
              <a:rPr lang="en-GB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</a:t>
            </a:r>
            <a:r>
              <a:rPr lang="en-DE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n</a:t>
            </a:r>
            <a:r>
              <a:rPr lang="en-GB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d</a:t>
            </a:r>
            <a:r>
              <a:rPr lang="en-DE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794 </a:t>
            </a:r>
            <a:r>
              <a:rPr lang="en-GB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</a:t>
            </a:r>
            <a:r>
              <a:rPr lang="en-DE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t </a:t>
            </a:r>
            <a:r>
              <a:rPr lang="en-GB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C</a:t>
            </a:r>
            <a:r>
              <a:rPr lang="en-DE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T#101</a:t>
            </a: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r>
              <a:rPr lang="en-US" sz="2000" dirty="0"/>
              <a:t>Approved New SID/WID</a:t>
            </a:r>
          </a:p>
          <a:p>
            <a:pPr lvl="1"/>
            <a:r>
              <a:rPr lang="en-US" sz="2000" dirty="0"/>
              <a:t>4</a:t>
            </a:r>
          </a:p>
          <a:p>
            <a:r>
              <a:rPr lang="en-US" sz="2000" dirty="0"/>
              <a:t>New Specification numbers allocated</a:t>
            </a:r>
          </a:p>
          <a:p>
            <a:pPr lvl="1"/>
            <a:r>
              <a:rPr lang="en-US" sz="2000" dirty="0"/>
              <a:t>1</a:t>
            </a:r>
          </a:p>
          <a:p>
            <a:pPr marL="457200" lvl="1" indent="0">
              <a:buNone/>
            </a:pPr>
            <a:endParaRPr lang="en-US" sz="2000" dirty="0"/>
          </a:p>
          <a:p>
            <a:r>
              <a:rPr lang="en-US" sz="2000"/>
              <a:t>New TS/TR presented for information/approval</a:t>
            </a:r>
          </a:p>
          <a:p>
            <a:pPr lvl="1"/>
            <a:r>
              <a:rPr lang="en-US" sz="2000"/>
              <a:t>4</a:t>
            </a: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7D01AECE-5174-4E1B-83CD-881988146218}"/>
              </a:ext>
            </a:extLst>
          </p:cNvPr>
          <p:cNvSpPr txBox="1">
            <a:spLocks/>
          </p:cNvSpPr>
          <p:nvPr/>
        </p:nvSpPr>
        <p:spPr bwMode="auto">
          <a:xfrm>
            <a:off x="5893762" y="1795288"/>
            <a:ext cx="5889429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950B067B-D9A4-4F0F-A27C-4A31685F813C}"/>
              </a:ext>
            </a:extLst>
          </p:cNvPr>
          <p:cNvSpPr txBox="1">
            <a:spLocks/>
          </p:cNvSpPr>
          <p:nvPr/>
        </p:nvSpPr>
        <p:spPr bwMode="auto">
          <a:xfrm>
            <a:off x="5893762" y="1899888"/>
            <a:ext cx="5889429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000B38CC-0055-420D-9E50-FF8F56527F1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9217159"/>
              </p:ext>
            </p:extLst>
          </p:nvPr>
        </p:nvGraphicFramePr>
        <p:xfrm>
          <a:off x="6552476" y="2311544"/>
          <a:ext cx="4572000" cy="34559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78538567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Information </a:t>
            </a:r>
            <a:r>
              <a:rPr lang="en-US" altLang="fr-FR"/>
              <a:t>to </a:t>
            </a:r>
            <a:r>
              <a:rPr lang="en-DE" altLang="fr-FR"/>
              <a:t>P</a:t>
            </a:r>
            <a:r>
              <a:rPr lang="en-GB" altLang="fr-FR"/>
              <a:t>C</a:t>
            </a:r>
            <a:r>
              <a:rPr lang="en-DE" altLang="fr-FR"/>
              <a:t>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889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 WG Statistics: Approved CRs by WG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5820" y="2116823"/>
            <a:ext cx="5257800" cy="3848446"/>
          </a:xfrm>
        </p:spPr>
        <p:txBody>
          <a:bodyPr/>
          <a:lstStyle/>
          <a:p>
            <a:r>
              <a:rPr lang="en-US" dirty="0"/>
              <a:t>CT1 CRs for approval</a:t>
            </a:r>
          </a:p>
          <a:p>
            <a:pPr lvl="1"/>
            <a:r>
              <a:rPr lang="en-DE"/>
              <a:t>339</a:t>
            </a:r>
            <a:endParaRPr lang="en-US" dirty="0"/>
          </a:p>
          <a:p>
            <a:r>
              <a:rPr lang="en-US" dirty="0"/>
              <a:t>CT3 CRs for approval</a:t>
            </a:r>
          </a:p>
          <a:p>
            <a:pPr lvl="1"/>
            <a:r>
              <a:rPr lang="en-DE"/>
              <a:t>304</a:t>
            </a:r>
            <a:endParaRPr lang="en-US" dirty="0"/>
          </a:p>
          <a:p>
            <a:r>
              <a:rPr lang="en-US" dirty="0"/>
              <a:t>CT4 CRs for approval</a:t>
            </a:r>
          </a:p>
          <a:p>
            <a:pPr lvl="1"/>
            <a:r>
              <a:rPr lang="en-DE"/>
              <a:t>314</a:t>
            </a:r>
            <a:endParaRPr lang="en-US" dirty="0"/>
          </a:p>
          <a:p>
            <a:r>
              <a:rPr lang="en-US" dirty="0"/>
              <a:t>CT6 CRs for approval</a:t>
            </a:r>
          </a:p>
          <a:p>
            <a:pPr lvl="1"/>
            <a:r>
              <a:rPr lang="en-DE"/>
              <a:t>15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B7E43040-8B9F-4E53-BDDC-D7A24C6CB71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2446443"/>
              </p:ext>
            </p:extLst>
          </p:nvPr>
        </p:nvGraphicFramePr>
        <p:xfrm>
          <a:off x="5752438" y="2022553"/>
          <a:ext cx="4806950" cy="34559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90427460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Information </a:t>
            </a:r>
            <a:r>
              <a:rPr lang="en-GB" altLang="en-US"/>
              <a:t>to </a:t>
            </a:r>
            <a:r>
              <a:rPr lang="en-DE" altLang="en-US"/>
              <a:t>P</a:t>
            </a:r>
            <a:r>
              <a:rPr lang="en-GB" altLang="en-US"/>
              <a:t>C</a:t>
            </a:r>
            <a:r>
              <a:rPr lang="en-DE" altLang="en-US"/>
              <a:t>G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4351338"/>
          </a:xfrm>
        </p:spPr>
        <p:txBody>
          <a:bodyPr/>
          <a:lstStyle/>
          <a:p>
            <a:r>
              <a:rPr lang="en-DE" altLang="en-US" dirty="0"/>
              <a:t> </a:t>
            </a:r>
            <a:r>
              <a:rPr lang="en-GB" altLang="en-US" dirty="0"/>
              <a:t>C</a:t>
            </a:r>
            <a:r>
              <a:rPr lang="en-DE" altLang="en-US"/>
              <a:t>T </a:t>
            </a:r>
            <a:r>
              <a:rPr lang="en-GB" altLang="en-US"/>
              <a:t>r</a:t>
            </a:r>
            <a:r>
              <a:rPr lang="en-DE" altLang="en-US"/>
              <a:t>e</a:t>
            </a:r>
            <a:r>
              <a:rPr lang="en-GB" altLang="en-US"/>
              <a:t>p</a:t>
            </a:r>
            <a:r>
              <a:rPr lang="en-DE" altLang="en-US"/>
              <a:t>l</a:t>
            </a:r>
            <a:r>
              <a:rPr lang="en-GB" altLang="en-US"/>
              <a:t>i</a:t>
            </a:r>
            <a:r>
              <a:rPr lang="en-DE" altLang="en-US"/>
              <a:t>e</a:t>
            </a:r>
            <a:r>
              <a:rPr lang="en-GB" altLang="en-US"/>
              <a:t>d</a:t>
            </a:r>
            <a:r>
              <a:rPr lang="en-DE" altLang="en-US"/>
              <a:t> </a:t>
            </a:r>
            <a:r>
              <a:rPr lang="en-GB" altLang="en-US"/>
              <a:t>t</a:t>
            </a:r>
            <a:r>
              <a:rPr lang="en-DE" altLang="en-US"/>
              <a:t>o </a:t>
            </a:r>
            <a:r>
              <a:rPr lang="en-GB"/>
              <a:t>IEEE Registration Authority Committee (RAC)</a:t>
            </a:r>
            <a:r>
              <a:rPr lang="en-DE" altLang="en-US"/>
              <a:t> </a:t>
            </a:r>
            <a:r>
              <a:rPr lang="en-GB" altLang="en-US"/>
              <a:t>r</a:t>
            </a:r>
            <a:r>
              <a:rPr lang="en-DE" altLang="en-US"/>
              <a:t>e</a:t>
            </a:r>
            <a:r>
              <a:rPr lang="en-GB" altLang="en-US"/>
              <a:t>g</a:t>
            </a:r>
            <a:r>
              <a:rPr lang="en-DE" altLang="en-US"/>
              <a:t>a</a:t>
            </a:r>
            <a:r>
              <a:rPr lang="en-GB" altLang="en-US"/>
              <a:t>r</a:t>
            </a:r>
            <a:r>
              <a:rPr lang="en-DE" altLang="en-US"/>
              <a:t>d</a:t>
            </a:r>
            <a:r>
              <a:rPr lang="en-GB" altLang="en-US"/>
              <a:t>i</a:t>
            </a:r>
            <a:r>
              <a:rPr lang="en-DE" altLang="en-US"/>
              <a:t>n</a:t>
            </a:r>
            <a:r>
              <a:rPr lang="en-GB" altLang="en-US"/>
              <a:t>g</a:t>
            </a:r>
            <a:r>
              <a:rPr lang="en-DE" altLang="en-US"/>
              <a:t> </a:t>
            </a:r>
            <a:r>
              <a:rPr lang="en-GB"/>
              <a:t>allocation of an EtherType value per 3GPP TS 24.193 v18.0.0.</a:t>
            </a:r>
            <a:r>
              <a:rPr lang="en-DE"/>
              <a:t> </a:t>
            </a:r>
            <a:r>
              <a:rPr lang="en-GB"/>
              <a:t>a</a:t>
            </a:r>
            <a:r>
              <a:rPr lang="en-DE"/>
              <a:t>n</a:t>
            </a:r>
            <a:r>
              <a:rPr lang="en-GB"/>
              <a:t>d</a:t>
            </a:r>
            <a:r>
              <a:rPr lang="en-DE"/>
              <a:t> </a:t>
            </a:r>
            <a:r>
              <a:rPr lang="en-GB"/>
              <a:t>a</a:t>
            </a:r>
            <a:r>
              <a:rPr lang="en-DE"/>
              <a:t>s</a:t>
            </a:r>
            <a:r>
              <a:rPr lang="en-GB"/>
              <a:t>k</a:t>
            </a:r>
            <a:r>
              <a:rPr lang="en-DE"/>
              <a:t>  </a:t>
            </a:r>
            <a:r>
              <a:rPr lang="en-GB"/>
              <a:t>t</a:t>
            </a:r>
            <a:r>
              <a:rPr lang="en-DE"/>
              <a:t>o </a:t>
            </a:r>
            <a:r>
              <a:rPr lang="en-GB"/>
              <a:t>a</a:t>
            </a:r>
            <a:r>
              <a:rPr lang="en-DE"/>
              <a:t>l</a:t>
            </a:r>
            <a:r>
              <a:rPr lang="en-GB"/>
              <a:t>l</a:t>
            </a:r>
            <a:r>
              <a:rPr lang="en-DE"/>
              <a:t>o</a:t>
            </a:r>
            <a:r>
              <a:rPr lang="en-GB"/>
              <a:t>c</a:t>
            </a:r>
            <a:r>
              <a:rPr lang="en-DE"/>
              <a:t>a</a:t>
            </a:r>
            <a:r>
              <a:rPr lang="en-GB"/>
              <a:t>t</a:t>
            </a:r>
            <a:r>
              <a:rPr lang="en-DE"/>
              <a:t>e </a:t>
            </a:r>
            <a:r>
              <a:rPr lang="en-GB"/>
              <a:t>a</a:t>
            </a:r>
            <a:r>
              <a:rPr lang="en-DE"/>
              <a:t> </a:t>
            </a:r>
            <a:r>
              <a:rPr lang="en-GB"/>
              <a:t>v</a:t>
            </a:r>
            <a:r>
              <a:rPr lang="en-DE"/>
              <a:t>a</a:t>
            </a:r>
            <a:r>
              <a:rPr lang="en-GB"/>
              <a:t>l</a:t>
            </a:r>
            <a:r>
              <a:rPr lang="en-DE"/>
              <a:t>u</a:t>
            </a:r>
            <a:r>
              <a:rPr lang="en-GB"/>
              <a:t>e</a:t>
            </a:r>
            <a:r>
              <a:rPr lang="en-DE"/>
              <a:t>.</a:t>
            </a:r>
          </a:p>
          <a:p>
            <a:r>
              <a:rPr lang="en-GB"/>
              <a:t>T</a:t>
            </a:r>
            <a:r>
              <a:rPr lang="en-DE"/>
              <a:t>riggered by this request we agreed that we should have a mechanism similar as for IANA requests.</a:t>
            </a:r>
          </a:p>
          <a:p>
            <a:pPr lvl="1"/>
            <a:r>
              <a:rPr lang="en-GB" altLang="en-US"/>
              <a:t>A</a:t>
            </a:r>
            <a:r>
              <a:rPr lang="en-DE" altLang="en-US"/>
              <a:t> </a:t>
            </a:r>
            <a:r>
              <a:rPr lang="en-GB" altLang="en-US"/>
              <a:t>web page n</a:t>
            </a:r>
            <a:r>
              <a:rPr lang="en-DE" altLang="en-US"/>
              <a:t>e</a:t>
            </a:r>
            <a:r>
              <a:rPr lang="en-GB" altLang="en-US"/>
              <a:t>e</a:t>
            </a:r>
            <a:r>
              <a:rPr lang="en-DE" altLang="en-US"/>
              <a:t>d</a:t>
            </a:r>
            <a:r>
              <a:rPr lang="en-GB" altLang="en-US"/>
              <a:t>s</a:t>
            </a:r>
            <a:r>
              <a:rPr lang="en-DE" altLang="en-US"/>
              <a:t> </a:t>
            </a:r>
            <a:r>
              <a:rPr lang="en-GB" altLang="en-US"/>
              <a:t>t</a:t>
            </a:r>
            <a:r>
              <a:rPr lang="en-DE" altLang="en-US"/>
              <a:t>o </a:t>
            </a:r>
            <a:r>
              <a:rPr lang="en-GB" altLang="en-US"/>
              <a:t>b</a:t>
            </a:r>
            <a:r>
              <a:rPr lang="en-DE" altLang="en-US"/>
              <a:t>e </a:t>
            </a:r>
            <a:r>
              <a:rPr lang="en-GB" altLang="en-US"/>
              <a:t>c</a:t>
            </a:r>
            <a:r>
              <a:rPr lang="en-DE" altLang="en-US"/>
              <a:t>r</a:t>
            </a:r>
            <a:r>
              <a:rPr lang="en-GB" altLang="en-US"/>
              <a:t>e</a:t>
            </a:r>
            <a:r>
              <a:rPr lang="en-DE" altLang="en-US"/>
              <a:t>a</a:t>
            </a:r>
            <a:r>
              <a:rPr lang="en-GB" altLang="en-US"/>
              <a:t>t</a:t>
            </a:r>
            <a:r>
              <a:rPr lang="en-DE" altLang="en-US"/>
              <a:t>e</a:t>
            </a:r>
            <a:r>
              <a:rPr lang="en-GB" altLang="en-US"/>
              <a:t>d in </a:t>
            </a:r>
            <a:r>
              <a:rPr lang="en-DE" altLang="en-US"/>
              <a:t>l</a:t>
            </a:r>
            <a:r>
              <a:rPr lang="en-GB" altLang="en-US"/>
              <a:t>i</a:t>
            </a:r>
            <a:r>
              <a:rPr lang="en-DE" altLang="en-US"/>
              <a:t>s</a:t>
            </a:r>
            <a:r>
              <a:rPr lang="en-GB" altLang="en-US"/>
              <a:t>t</a:t>
            </a:r>
            <a:r>
              <a:rPr lang="en-DE" altLang="en-US"/>
              <a:t>i</a:t>
            </a:r>
            <a:r>
              <a:rPr lang="en-GB" altLang="en-US"/>
              <a:t>n</a:t>
            </a:r>
            <a:r>
              <a:rPr lang="en-DE" altLang="en-US"/>
              <a:t>g </a:t>
            </a:r>
            <a:r>
              <a:rPr lang="en-GB" altLang="en-US"/>
              <a:t>a</a:t>
            </a:r>
            <a:r>
              <a:rPr lang="en-DE" altLang="en-US"/>
              <a:t>l</a:t>
            </a:r>
            <a:r>
              <a:rPr lang="en-GB" altLang="en-US"/>
              <a:t>l</a:t>
            </a:r>
            <a:r>
              <a:rPr lang="en-DE" altLang="en-US"/>
              <a:t> </a:t>
            </a:r>
            <a:r>
              <a:rPr lang="en-GB" altLang="en-US"/>
              <a:t>r</a:t>
            </a:r>
            <a:r>
              <a:rPr lang="en-DE" altLang="en-US"/>
              <a:t>e</a:t>
            </a:r>
            <a:r>
              <a:rPr lang="en-GB" altLang="en-US"/>
              <a:t>q</a:t>
            </a:r>
            <a:r>
              <a:rPr lang="en-DE" altLang="en-US"/>
              <a:t>u</a:t>
            </a:r>
            <a:r>
              <a:rPr lang="en-GB" altLang="en-US"/>
              <a:t>e</a:t>
            </a:r>
            <a:r>
              <a:rPr lang="en-DE" altLang="en-US"/>
              <a:t>s</a:t>
            </a:r>
            <a:r>
              <a:rPr lang="en-GB" altLang="en-US"/>
              <a:t>t</a:t>
            </a:r>
            <a:r>
              <a:rPr lang="en-DE" altLang="en-US"/>
              <a:t>s </a:t>
            </a:r>
            <a:r>
              <a:rPr lang="en-GB" altLang="en-US"/>
              <a:t>t</a:t>
            </a:r>
            <a:r>
              <a:rPr lang="en-DE" altLang="en-US"/>
              <a:t>o </a:t>
            </a:r>
            <a:r>
              <a:rPr lang="en-GB" altLang="en-US"/>
              <a:t>I</a:t>
            </a:r>
            <a:r>
              <a:rPr lang="en-DE" altLang="en-US"/>
              <a:t>E</a:t>
            </a:r>
            <a:r>
              <a:rPr lang="en-GB" altLang="en-US"/>
              <a:t>E</a:t>
            </a:r>
            <a:r>
              <a:rPr lang="en-DE" altLang="en-US"/>
              <a:t>E </a:t>
            </a:r>
            <a:r>
              <a:rPr lang="en-GB" altLang="en-US"/>
              <a:t>a</a:t>
            </a:r>
            <a:r>
              <a:rPr lang="en-DE" altLang="en-US"/>
              <a:t>n</a:t>
            </a:r>
            <a:r>
              <a:rPr lang="en-GB" altLang="en-US"/>
              <a:t>d</a:t>
            </a:r>
            <a:r>
              <a:rPr lang="en-DE" altLang="en-US"/>
              <a:t> </a:t>
            </a:r>
            <a:r>
              <a:rPr lang="en-GB" altLang="en-US"/>
              <a:t>t</a:t>
            </a:r>
            <a:r>
              <a:rPr lang="en-DE" altLang="en-US"/>
              <a:t>h</a:t>
            </a:r>
            <a:r>
              <a:rPr lang="en-GB" altLang="en-US"/>
              <a:t>e</a:t>
            </a:r>
            <a:r>
              <a:rPr lang="en-DE" altLang="en-US"/>
              <a:t>i</a:t>
            </a:r>
            <a:r>
              <a:rPr lang="en-GB" altLang="en-US"/>
              <a:t>r</a:t>
            </a:r>
            <a:r>
              <a:rPr lang="en-DE" altLang="en-US"/>
              <a:t> </a:t>
            </a:r>
            <a:r>
              <a:rPr lang="en-GB" altLang="en-US"/>
              <a:t>s</a:t>
            </a:r>
            <a:r>
              <a:rPr lang="en-DE" altLang="en-US"/>
              <a:t>t</a:t>
            </a:r>
            <a:r>
              <a:rPr lang="en-GB" altLang="en-US"/>
              <a:t>a</a:t>
            </a:r>
            <a:r>
              <a:rPr lang="en-DE" altLang="en-US"/>
              <a:t>t</a:t>
            </a:r>
            <a:r>
              <a:rPr lang="en-GB" altLang="en-US"/>
              <a:t>u</a:t>
            </a:r>
            <a:r>
              <a:rPr lang="en-DE" altLang="en-US"/>
              <a:t>s </a:t>
            </a:r>
          </a:p>
          <a:p>
            <a:pPr lvl="1"/>
            <a:r>
              <a:rPr lang="en-GB" altLang="en-US"/>
              <a:t>T</a:t>
            </a:r>
            <a:r>
              <a:rPr lang="en-DE" altLang="en-US"/>
              <a:t>his will be a reminder </a:t>
            </a:r>
            <a:r>
              <a:rPr lang="en-GB" altLang="en-US"/>
              <a:t>h</a:t>
            </a:r>
            <a:r>
              <a:rPr lang="en-DE" altLang="en-US"/>
              <a:t>o</a:t>
            </a:r>
            <a:r>
              <a:rPr lang="en-GB" altLang="en-US"/>
              <a:t>w</a:t>
            </a:r>
            <a:r>
              <a:rPr lang="en-DE" altLang="en-US"/>
              <a:t> requests </a:t>
            </a:r>
            <a:r>
              <a:rPr lang="en-GB" altLang="en-US"/>
              <a:t>t</a:t>
            </a:r>
            <a:r>
              <a:rPr lang="en-DE" altLang="en-US"/>
              <a:t>o </a:t>
            </a:r>
            <a:r>
              <a:rPr lang="en-GB" altLang="en-US"/>
              <a:t>I</a:t>
            </a:r>
            <a:r>
              <a:rPr lang="en-DE" altLang="en-US"/>
              <a:t>E</a:t>
            </a:r>
            <a:r>
              <a:rPr lang="en-GB" altLang="en-US"/>
              <a:t>E</a:t>
            </a:r>
            <a:r>
              <a:rPr lang="en-DE" altLang="en-US"/>
              <a:t>E should be handled in future</a:t>
            </a:r>
          </a:p>
          <a:p>
            <a:r>
              <a:rPr lang="en-DE"/>
              <a:t>F</a:t>
            </a:r>
            <a:r>
              <a:rPr lang="en-GB"/>
              <a:t>o</a:t>
            </a:r>
            <a:r>
              <a:rPr lang="en-DE"/>
              <a:t>r </a:t>
            </a:r>
            <a:r>
              <a:rPr lang="en-GB"/>
              <a:t>I</a:t>
            </a:r>
            <a:r>
              <a:rPr lang="en-DE"/>
              <a:t>A</a:t>
            </a:r>
            <a:r>
              <a:rPr lang="en-GB"/>
              <a:t>N</a:t>
            </a:r>
            <a:r>
              <a:rPr lang="en-DE"/>
              <a:t>A </a:t>
            </a:r>
            <a:r>
              <a:rPr lang="fr-FR"/>
              <a:t> </a:t>
            </a:r>
            <a:r>
              <a:rPr lang="fr-FR">
                <a:hlinkClick r:id="rId2"/>
              </a:rPr>
              <a:t>IANA Pending Request Registry</a:t>
            </a:r>
            <a:r>
              <a:rPr lang="fr-FR"/>
              <a:t> </a:t>
            </a:r>
            <a:r>
              <a:rPr lang="en-DE"/>
              <a:t>w</a:t>
            </a:r>
            <a:r>
              <a:rPr lang="en-GB"/>
              <a:t>e</a:t>
            </a:r>
            <a:r>
              <a:rPr lang="en-DE"/>
              <a:t>b </a:t>
            </a:r>
            <a:r>
              <a:rPr lang="en-GB"/>
              <a:t>p</a:t>
            </a:r>
            <a:r>
              <a:rPr lang="en-DE"/>
              <a:t>a</a:t>
            </a:r>
            <a:r>
              <a:rPr lang="en-GB"/>
              <a:t>g</a:t>
            </a:r>
            <a:r>
              <a:rPr lang="en-DE"/>
              <a:t>e </a:t>
            </a:r>
            <a:r>
              <a:rPr lang="en-GB"/>
              <a:t>w</a:t>
            </a:r>
            <a:r>
              <a:rPr lang="en-DE"/>
              <a:t>a</a:t>
            </a:r>
            <a:r>
              <a:rPr lang="en-GB"/>
              <a:t>s</a:t>
            </a:r>
            <a:r>
              <a:rPr lang="en-DE"/>
              <a:t>  </a:t>
            </a:r>
            <a:r>
              <a:rPr lang="en-GB"/>
              <a:t>c</a:t>
            </a:r>
            <a:r>
              <a:rPr lang="en-DE"/>
              <a:t>r</a:t>
            </a:r>
            <a:r>
              <a:rPr lang="en-GB"/>
              <a:t>e</a:t>
            </a:r>
            <a:r>
              <a:rPr lang="en-DE"/>
              <a:t>a</a:t>
            </a:r>
            <a:r>
              <a:rPr lang="en-GB"/>
              <a:t>t</a:t>
            </a:r>
            <a:r>
              <a:rPr lang="en-DE"/>
              <a:t>e</a:t>
            </a:r>
            <a:r>
              <a:rPr lang="en-GB"/>
              <a:t>d</a:t>
            </a:r>
            <a:r>
              <a:rPr lang="en-DE"/>
              <a:t> </a:t>
            </a:r>
            <a:r>
              <a:rPr lang="fr-FR"/>
              <a:t>accessible today on CT1 WG webpage (trial phase) but should be accessible via the delegate corner</a:t>
            </a:r>
            <a:endParaRPr lang="en-DE" altLang="en-US"/>
          </a:p>
          <a:p>
            <a:endParaRPr lang="en-DE"/>
          </a:p>
          <a:p>
            <a:endParaRPr lang="en-DE"/>
          </a:p>
          <a:p>
            <a:endParaRPr lang="en-DE"/>
          </a:p>
          <a:p>
            <a:pPr lvl="1"/>
            <a:endParaRPr lang="en-DE" altLang="en-US"/>
          </a:p>
        </p:txBody>
      </p:sp>
    </p:spTree>
    <p:extLst>
      <p:ext uri="{BB962C8B-B14F-4D97-AF65-F5344CB8AC3E}">
        <p14:creationId xmlns:p14="http://schemas.microsoft.com/office/powerpoint/2010/main" val="2658992844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Information </a:t>
            </a:r>
            <a:r>
              <a:rPr lang="en-GB" altLang="en-US"/>
              <a:t>to </a:t>
            </a:r>
            <a:r>
              <a:rPr lang="en-DE" altLang="en-US"/>
              <a:t>P</a:t>
            </a:r>
            <a:r>
              <a:rPr lang="en-GB" altLang="en-US"/>
              <a:t>C</a:t>
            </a:r>
            <a:r>
              <a:rPr lang="en-DE" altLang="en-US"/>
              <a:t>G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4351338"/>
          </a:xfrm>
        </p:spPr>
        <p:txBody>
          <a:bodyPr/>
          <a:lstStyle/>
          <a:p>
            <a:pPr lvl="1"/>
            <a:endParaRPr lang="en-DE" altLang="en-US" dirty="0"/>
          </a:p>
          <a:p>
            <a:r>
              <a:rPr lang="en-DE" altLang="en-US"/>
              <a:t> </a:t>
            </a:r>
            <a:r>
              <a:rPr lang="en-GB" altLang="en-US"/>
              <a:t>C</a:t>
            </a:r>
            <a:r>
              <a:rPr lang="en-DE" altLang="en-US"/>
              <a:t>T has  received an LS from ITU-R on “</a:t>
            </a:r>
            <a:r>
              <a:rPr lang="en-GB"/>
              <a:t>IMT.FRAMEWORK FOR 2030 AND BEYOND</a:t>
            </a:r>
            <a:r>
              <a:rPr lang="en-DE"/>
              <a:t>”</a:t>
            </a:r>
            <a:r>
              <a:rPr lang="en-DE" altLang="en-US"/>
              <a:t>. The LS has triggered a number  of Discussion pap</a:t>
            </a:r>
            <a:r>
              <a:rPr lang="en-GB" altLang="en-US"/>
              <a:t>e</a:t>
            </a:r>
            <a:r>
              <a:rPr lang="en-DE" altLang="en-US"/>
              <a:t>rs </a:t>
            </a:r>
            <a:r>
              <a:rPr lang="en-GB" altLang="en-US"/>
              <a:t>o</a:t>
            </a:r>
            <a:r>
              <a:rPr lang="en-DE" altLang="en-US"/>
              <a:t>n </a:t>
            </a:r>
            <a:r>
              <a:rPr lang="en-GB" altLang="en-US"/>
              <a:t>I</a:t>
            </a:r>
            <a:r>
              <a:rPr lang="en-DE" altLang="en-US"/>
              <a:t>M</a:t>
            </a:r>
            <a:r>
              <a:rPr lang="en-GB" altLang="en-US"/>
              <a:t>T</a:t>
            </a:r>
            <a:r>
              <a:rPr lang="en-DE" altLang="en-US"/>
              <a:t> 2030 </a:t>
            </a:r>
            <a:r>
              <a:rPr lang="en-GB" altLang="en-US"/>
              <a:t>a</a:t>
            </a:r>
            <a:r>
              <a:rPr lang="en-DE" altLang="en-US"/>
              <a:t>n</a:t>
            </a:r>
            <a:r>
              <a:rPr lang="en-GB" altLang="en-US"/>
              <a:t>d</a:t>
            </a:r>
            <a:r>
              <a:rPr lang="en-DE" altLang="en-US"/>
              <a:t> 6</a:t>
            </a:r>
            <a:r>
              <a:rPr lang="en-GB" altLang="en-US"/>
              <a:t>G</a:t>
            </a:r>
            <a:r>
              <a:rPr lang="en-DE" altLang="en-US"/>
              <a:t>. </a:t>
            </a:r>
            <a:r>
              <a:rPr lang="en-GB" altLang="en-US"/>
              <a:t>T</a:t>
            </a:r>
            <a:r>
              <a:rPr lang="en-DE" altLang="en-US"/>
              <a:t>he  proposal is more or less that </a:t>
            </a:r>
            <a:r>
              <a:rPr lang="en-GB" altLang="en-US"/>
              <a:t>a</a:t>
            </a:r>
            <a:r>
              <a:rPr lang="en-DE" altLang="en-US"/>
              <a:t>t ple</a:t>
            </a:r>
            <a:r>
              <a:rPr lang="en-GB" altLang="en-US"/>
              <a:t>na</a:t>
            </a:r>
            <a:r>
              <a:rPr lang="en-DE" altLang="en-US"/>
              <a:t>ry #102 a discussion on 6 G timeline should be initiated  </a:t>
            </a:r>
            <a:r>
              <a:rPr lang="en-GB" altLang="en-US"/>
              <a:t>a</a:t>
            </a:r>
            <a:r>
              <a:rPr lang="en-DE" altLang="en-US"/>
              <a:t>n</a:t>
            </a:r>
            <a:r>
              <a:rPr lang="en-GB" altLang="en-US"/>
              <a:t>d</a:t>
            </a:r>
            <a:r>
              <a:rPr lang="en-DE" altLang="en-US"/>
              <a:t> </a:t>
            </a:r>
            <a:r>
              <a:rPr lang="en-GB" altLang="en-US"/>
              <a:t>t</a:t>
            </a:r>
            <a:r>
              <a:rPr lang="en-DE" altLang="en-US"/>
              <a:t>h</a:t>
            </a:r>
            <a:r>
              <a:rPr lang="en-GB" altLang="en-US"/>
              <a:t>a</a:t>
            </a:r>
            <a:r>
              <a:rPr lang="en-DE" altLang="en-US"/>
              <a:t>t 3</a:t>
            </a:r>
            <a:r>
              <a:rPr lang="en-GB" altLang="en-US"/>
              <a:t>G</a:t>
            </a:r>
            <a:r>
              <a:rPr lang="en-DE" altLang="en-US"/>
              <a:t>P</a:t>
            </a:r>
            <a:r>
              <a:rPr lang="en-GB" altLang="en-US"/>
              <a:t>P</a:t>
            </a:r>
            <a:r>
              <a:rPr lang="en-DE" altLang="en-US"/>
              <a:t> </a:t>
            </a:r>
            <a:r>
              <a:rPr lang="en-GB" altLang="en-US"/>
              <a:t>t</a:t>
            </a:r>
            <a:r>
              <a:rPr lang="en-DE" altLang="en-US"/>
              <a:t>i</a:t>
            </a:r>
            <a:r>
              <a:rPr lang="en-GB" altLang="en-US"/>
              <a:t>m</a:t>
            </a:r>
            <a:r>
              <a:rPr lang="en-DE" altLang="en-US"/>
              <a:t>e</a:t>
            </a:r>
            <a:r>
              <a:rPr lang="en-GB" altLang="en-US"/>
              <a:t>p</a:t>
            </a:r>
            <a:r>
              <a:rPr lang="en-DE" altLang="en-US"/>
              <a:t>l</a:t>
            </a:r>
            <a:r>
              <a:rPr lang="en-GB" altLang="en-US"/>
              <a:t>a</a:t>
            </a:r>
            <a:r>
              <a:rPr lang="en-DE" altLang="en-US"/>
              <a:t>n</a:t>
            </a:r>
            <a:r>
              <a:rPr lang="en-GB" altLang="en-US"/>
              <a:t>n</a:t>
            </a:r>
            <a:r>
              <a:rPr lang="en-DE" altLang="en-US"/>
              <a:t>i</a:t>
            </a:r>
            <a:r>
              <a:rPr lang="en-GB" altLang="en-US"/>
              <a:t>n</a:t>
            </a:r>
            <a:r>
              <a:rPr lang="en-DE" altLang="en-US"/>
              <a:t>g </a:t>
            </a:r>
            <a:r>
              <a:rPr lang="en-GB" altLang="en-US"/>
              <a:t>s</a:t>
            </a:r>
            <a:r>
              <a:rPr lang="en-DE" altLang="en-US"/>
              <a:t>h</a:t>
            </a:r>
            <a:r>
              <a:rPr lang="en-GB" altLang="en-US"/>
              <a:t>a</a:t>
            </a:r>
            <a:r>
              <a:rPr lang="en-DE" altLang="en-US"/>
              <a:t>l</a:t>
            </a:r>
            <a:r>
              <a:rPr lang="en-GB" altLang="en-US"/>
              <a:t>l</a:t>
            </a:r>
            <a:r>
              <a:rPr lang="en-DE" altLang="en-US"/>
              <a:t> </a:t>
            </a:r>
            <a:r>
              <a:rPr lang="en-GB" altLang="en-US"/>
              <a:t>c</a:t>
            </a:r>
            <a:r>
              <a:rPr lang="en-DE" altLang="en-US"/>
              <a:t>o</a:t>
            </a:r>
            <a:r>
              <a:rPr lang="en-GB" altLang="en-US"/>
              <a:t>n</a:t>
            </a:r>
            <a:r>
              <a:rPr lang="en-DE" altLang="en-US"/>
              <a:t>s</a:t>
            </a:r>
            <a:r>
              <a:rPr lang="en-GB" altLang="en-US"/>
              <a:t>i</a:t>
            </a:r>
            <a:r>
              <a:rPr lang="en-DE" altLang="en-US"/>
              <a:t>d</a:t>
            </a:r>
            <a:r>
              <a:rPr lang="en-GB" altLang="en-US"/>
              <a:t>e</a:t>
            </a:r>
            <a:r>
              <a:rPr lang="en-DE" altLang="en-US"/>
              <a:t>r the timeline of </a:t>
            </a:r>
            <a:r>
              <a:rPr lang="en-GB" altLang="en-US"/>
              <a:t>I</a:t>
            </a:r>
            <a:r>
              <a:rPr lang="en-DE" altLang="en-US"/>
              <a:t>M</a:t>
            </a:r>
            <a:r>
              <a:rPr lang="en-GB" altLang="en-US"/>
              <a:t>T</a:t>
            </a:r>
            <a:r>
              <a:rPr lang="en-DE" altLang="en-US"/>
              <a:t>-2030 </a:t>
            </a:r>
            <a:r>
              <a:rPr lang="en-GB" altLang="en-US"/>
              <a:t>i</a:t>
            </a:r>
            <a:r>
              <a:rPr lang="en-DE" altLang="en-US"/>
              <a:t>n </a:t>
            </a:r>
            <a:r>
              <a:rPr lang="en-GB" altLang="en-US"/>
              <a:t>a</a:t>
            </a:r>
            <a:r>
              <a:rPr lang="en-DE" altLang="en-US"/>
              <a:t> </a:t>
            </a:r>
            <a:r>
              <a:rPr lang="en-GB" altLang="en-US"/>
              <a:t>w</a:t>
            </a:r>
            <a:r>
              <a:rPr lang="en-DE" altLang="en-US"/>
              <a:t>a</a:t>
            </a:r>
            <a:r>
              <a:rPr lang="en-GB" altLang="en-US"/>
              <a:t>y</a:t>
            </a:r>
            <a:r>
              <a:rPr lang="en-DE" altLang="en-US"/>
              <a:t> </a:t>
            </a:r>
            <a:r>
              <a:rPr lang="en-GB" altLang="en-US"/>
              <a:t>t</a:t>
            </a:r>
            <a:r>
              <a:rPr lang="en-DE" altLang="en-US"/>
              <a:t>h</a:t>
            </a:r>
            <a:r>
              <a:rPr lang="en-GB" altLang="en-US"/>
              <a:t>a</a:t>
            </a:r>
            <a:r>
              <a:rPr lang="en-DE" altLang="en-US"/>
              <a:t>t </a:t>
            </a:r>
            <a:r>
              <a:rPr lang="en-GB" altLang="en-US"/>
              <a:t>f</a:t>
            </a:r>
            <a:r>
              <a:rPr lang="en-DE" altLang="en-US"/>
              <a:t>i</a:t>
            </a:r>
            <a:r>
              <a:rPr lang="en-GB" altLang="en-US"/>
              <a:t>r</a:t>
            </a:r>
            <a:r>
              <a:rPr lang="en-DE" altLang="en-US"/>
              <a:t>s</a:t>
            </a:r>
            <a:r>
              <a:rPr lang="en-GB" altLang="en-US"/>
              <a:t>t</a:t>
            </a:r>
            <a:r>
              <a:rPr lang="en-DE" altLang="en-US"/>
              <a:t> 6</a:t>
            </a:r>
            <a:r>
              <a:rPr lang="en-GB" altLang="en-US"/>
              <a:t>G</a:t>
            </a:r>
            <a:r>
              <a:rPr lang="en-DE" altLang="en-US"/>
              <a:t> </a:t>
            </a:r>
            <a:r>
              <a:rPr lang="en-GB" altLang="en-US"/>
              <a:t>r</a:t>
            </a:r>
            <a:r>
              <a:rPr lang="en-DE" altLang="en-US"/>
              <a:t>e</a:t>
            </a:r>
            <a:r>
              <a:rPr lang="en-GB" altLang="en-US"/>
              <a:t>l</a:t>
            </a:r>
            <a:r>
              <a:rPr lang="en-DE" altLang="en-US"/>
              <a:t>e</a:t>
            </a:r>
            <a:r>
              <a:rPr lang="en-GB" altLang="en-US"/>
              <a:t>a</a:t>
            </a:r>
            <a:r>
              <a:rPr lang="en-DE" altLang="en-US"/>
              <a:t>s</a:t>
            </a:r>
            <a:r>
              <a:rPr lang="en-GB" altLang="en-US"/>
              <a:t>e</a:t>
            </a:r>
            <a:r>
              <a:rPr lang="en-DE" altLang="en-US"/>
              <a:t> </a:t>
            </a:r>
            <a:r>
              <a:rPr lang="en-GB" altLang="en-US"/>
              <a:t>t</a:t>
            </a:r>
            <a:r>
              <a:rPr lang="en-DE" altLang="en-US"/>
              <a:t>o </a:t>
            </a:r>
            <a:r>
              <a:rPr lang="en-GB" altLang="en-US"/>
              <a:t>b</a:t>
            </a:r>
            <a:r>
              <a:rPr lang="en-DE" altLang="en-US"/>
              <a:t>e </a:t>
            </a:r>
            <a:r>
              <a:rPr lang="en-GB" altLang="en-US"/>
              <a:t>c</a:t>
            </a:r>
            <a:r>
              <a:rPr lang="en-DE" altLang="en-US"/>
              <a:t>o</a:t>
            </a:r>
            <a:r>
              <a:rPr lang="en-GB" altLang="en-US"/>
              <a:t>m</a:t>
            </a:r>
            <a:r>
              <a:rPr lang="en-DE" altLang="en-US"/>
              <a:t>p</a:t>
            </a:r>
            <a:r>
              <a:rPr lang="en-GB" altLang="en-US"/>
              <a:t>l</a:t>
            </a:r>
            <a:r>
              <a:rPr lang="en-DE" altLang="en-US"/>
              <a:t>e</a:t>
            </a:r>
            <a:r>
              <a:rPr lang="en-GB" altLang="en-US"/>
              <a:t>t</a:t>
            </a:r>
            <a:r>
              <a:rPr lang="en-DE" altLang="en-US"/>
              <a:t>e</a:t>
            </a:r>
            <a:r>
              <a:rPr lang="en-GB" altLang="en-US"/>
              <a:t>d</a:t>
            </a:r>
            <a:r>
              <a:rPr lang="en-DE" altLang="en-US"/>
              <a:t> ahead of the ITU-R timeline. 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51150982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IETF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/>
              <a:t>With CT chair, IETF liaison, IESG members, IAB members, WG chairs and delegates. About 40 attendees</a:t>
            </a:r>
          </a:p>
          <a:p>
            <a:pPr lvl="1"/>
            <a:r>
              <a:rPr lang="en-US"/>
              <a:t>Some issues with the LS sent by IETF.</a:t>
            </a:r>
          </a:p>
          <a:p>
            <a:pPr lvl="2"/>
            <a:r>
              <a:rPr lang="en-US"/>
              <a:t>Reminder to IETF: LS from IETF have to be sent in a formatted document attached to the email sent to the 3GPP Liaison coordinator</a:t>
            </a:r>
          </a:p>
          <a:p>
            <a:pPr lvl="2"/>
            <a:r>
              <a:rPr lang="en-US"/>
              <a:t>Recommend IET</a:t>
            </a:r>
            <a:r>
              <a:rPr lang="en-DE"/>
              <a:t>F</a:t>
            </a:r>
            <a:r>
              <a:rPr lang="en-US"/>
              <a:t> WG chairs work with Charles and Peter to post LSs in future</a:t>
            </a:r>
            <a:endParaRPr lang="en-DE"/>
          </a:p>
          <a:p>
            <a:pPr lvl="1"/>
            <a:r>
              <a:rPr lang="en-US"/>
              <a:t>Remaining dependencies (about 7) under control</a:t>
            </a:r>
          </a:p>
          <a:p>
            <a:r>
              <a:rPr lang="en-US"/>
              <a:t>Next: @IETF#118 (Prague)</a:t>
            </a:r>
          </a:p>
          <a:p>
            <a:pPr lvl="1"/>
            <a:r>
              <a:rPr lang="en-US"/>
              <a:t>Will be held on 2023, November 6</a:t>
            </a:r>
          </a:p>
          <a:p>
            <a:pPr lvl="1"/>
            <a:r>
              <a:rPr lang="en-US"/>
              <a:t>Remote access will be provided</a:t>
            </a:r>
          </a:p>
          <a:p>
            <a:endParaRPr lang="en-GB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12605162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4DC91B8-E555-76AE-D2BD-D2C79FCFBD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8870" y="425713"/>
            <a:ext cx="10515600" cy="1325563"/>
          </a:xfrm>
        </p:spPr>
        <p:txBody>
          <a:bodyPr/>
          <a:lstStyle/>
          <a:p>
            <a:r>
              <a:rPr lang="en-US"/>
              <a:t>IETF </a:t>
            </a:r>
            <a:r>
              <a:rPr lang="en-US" dirty="0"/>
              <a:t>- 3GPP IAB group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C8EDDD0-D122-2259-292B-5B51833D90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726271" cy="4351338"/>
          </a:xfrm>
        </p:spPr>
        <p:txBody>
          <a:bodyPr/>
          <a:lstStyle/>
          <a:p>
            <a:r>
              <a:rPr lang="en-US"/>
              <a:t>Created in April 2023, similar to the IETF-IEEE IAB group</a:t>
            </a:r>
          </a:p>
          <a:p>
            <a:r>
              <a:rPr lang="en-US"/>
              <a:t>Group description</a:t>
            </a:r>
          </a:p>
          <a:p>
            <a:pPr lvl="1"/>
            <a:r>
              <a:rPr lang="en-US"/>
              <a:t>The purpose of this group is to support coordination activities between IETF and 3GPP as documented in </a:t>
            </a:r>
            <a:r>
              <a:rPr lang="en-US" b="1" i="1">
                <a:solidFill>
                  <a:srgbClr val="FF0000"/>
                </a:solidFill>
              </a:rPr>
              <a:t>RFC 3113</a:t>
            </a:r>
            <a:r>
              <a:rPr lang="en-US"/>
              <a:t>. </a:t>
            </a:r>
          </a:p>
          <a:p>
            <a:pPr lvl="1"/>
            <a:r>
              <a:rPr lang="en-US"/>
              <a:t>led jointly by the 3GPP and IETF liaison managers </a:t>
            </a:r>
          </a:p>
          <a:p>
            <a:pPr lvl="1"/>
            <a:r>
              <a:rPr lang="en-US"/>
              <a:t>No fixed membership but participation from relevant IETF Area Directors, IETF WG Chairs, 3GPP WG Chairs, and document authors/editors is encouraged.</a:t>
            </a:r>
          </a:p>
          <a:p>
            <a:pPr lvl="1"/>
            <a:r>
              <a:rPr lang="en-US"/>
              <a:t>See: </a:t>
            </a:r>
            <a:r>
              <a:rPr lang="en-US">
                <a:hlinkClick r:id="rId2"/>
              </a:rPr>
              <a:t>https://datatracker.ietf.org/group/ietf3gpp/about/</a:t>
            </a:r>
            <a:r>
              <a:rPr lang="en-US"/>
              <a:t> </a:t>
            </a:r>
          </a:p>
          <a:p>
            <a:r>
              <a:rPr lang="en-US"/>
              <a:t>Action Points:</a:t>
            </a:r>
          </a:p>
          <a:p>
            <a:pPr lvl="1"/>
            <a:r>
              <a:rPr lang="en-US"/>
              <a:t>Update the dependency list tool or create a new one (with IETF support)</a:t>
            </a:r>
          </a:p>
          <a:p>
            <a:pPr lvl="1"/>
            <a:r>
              <a:rPr lang="en-US"/>
              <a:t>Update RFC 3113: "3GPP-IETF Standardization Collaboration" (2001)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5740377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Action </a:t>
            </a:r>
            <a:r>
              <a:rPr lang="en-US" altLang="fr-FR"/>
              <a:t>to </a:t>
            </a:r>
            <a:r>
              <a:rPr lang="en-DE" altLang="fr-FR"/>
              <a:t>P</a:t>
            </a:r>
            <a:r>
              <a:rPr lang="en-GB" altLang="fr-FR"/>
              <a:t>C</a:t>
            </a:r>
            <a:r>
              <a:rPr lang="en-DE" altLang="fr-FR"/>
              <a:t>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7463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Action to </a:t>
            </a:r>
            <a:r>
              <a:rPr lang="en-GB" altLang="en-US"/>
              <a:t>TSG </a:t>
            </a:r>
            <a:r>
              <a:rPr lang="en-DE" altLang="en-US"/>
              <a:t>P</a:t>
            </a:r>
            <a:r>
              <a:rPr lang="en-GB" altLang="en-US"/>
              <a:t>C</a:t>
            </a:r>
            <a:r>
              <a:rPr lang="en-DE" altLang="en-US"/>
              <a:t>G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22142" y="1814051"/>
            <a:ext cx="11747715" cy="6550511"/>
          </a:xfrm>
        </p:spPr>
        <p:txBody>
          <a:bodyPr>
            <a:normAutofit/>
          </a:bodyPr>
          <a:lstStyle/>
          <a:p>
            <a:r>
              <a:rPr lang="en-US" altLang="en-US" sz="2400"/>
              <a:t> </a:t>
            </a:r>
            <a:r>
              <a:rPr lang="en-DE" altLang="en-US" sz="2400"/>
              <a:t>N</a:t>
            </a:r>
            <a:r>
              <a:rPr lang="en-GB" altLang="en-US" sz="2400"/>
              <a:t>o</a:t>
            </a:r>
            <a:r>
              <a:rPr lang="en-DE" altLang="en-US" sz="2400"/>
              <a:t>n</a:t>
            </a:r>
            <a:r>
              <a:rPr lang="en-GB" altLang="en-US" sz="2400"/>
              <a:t>e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GB"/>
          </a:p>
          <a:p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679978359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fr-FR" sz="7200" dirty="0"/>
              <a:t>CT Officials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9114905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Acknowledgement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4351338"/>
          </a:xfrm>
        </p:spPr>
        <p:txBody>
          <a:bodyPr/>
          <a:lstStyle/>
          <a:p>
            <a:r>
              <a:rPr lang="en-GB" altLang="ja-JP" dirty="0"/>
              <a:t>Thanks to CT vice chairs, CT WG chairs/vice chairs and rapporteurs for the great coordination before and during the meeting. Special thanks to MCC for excellent meeting support.</a:t>
            </a:r>
          </a:p>
          <a:p>
            <a:r>
              <a:rPr lang="en-GB" altLang="ja-JP" dirty="0"/>
              <a:t>Thanks to the delegates in CT WGs and CT for achieving all deadlines as promised and delivering an enormous amount of CRs and input papers.</a:t>
            </a:r>
          </a:p>
          <a:p>
            <a:r>
              <a:rPr lang="en-GB" altLang="ja-JP" dirty="0"/>
              <a:t>Thanks </a:t>
            </a:r>
            <a:r>
              <a:rPr lang="en-GB" altLang="ja-JP"/>
              <a:t>to </a:t>
            </a:r>
            <a:r>
              <a:rPr lang="en-DE" altLang="ja-JP"/>
              <a:t>P</a:t>
            </a:r>
            <a:r>
              <a:rPr lang="en-GB" altLang="ja-JP"/>
              <a:t>u</a:t>
            </a:r>
            <a:r>
              <a:rPr lang="en-DE" altLang="ja-JP"/>
              <a:t>n</a:t>
            </a:r>
            <a:r>
              <a:rPr lang="en-GB" altLang="ja-JP"/>
              <a:t>e</a:t>
            </a:r>
            <a:r>
              <a:rPr lang="en-DE" altLang="ja-JP"/>
              <a:t>e</a:t>
            </a:r>
            <a:r>
              <a:rPr lang="en-GB" altLang="ja-JP"/>
              <a:t>t (SA</a:t>
            </a:r>
            <a:r>
              <a:rPr lang="en-DE" altLang="ja-JP"/>
              <a:t> </a:t>
            </a:r>
            <a:r>
              <a:rPr lang="en-GB" altLang="ja-JP"/>
              <a:t>c</a:t>
            </a:r>
            <a:r>
              <a:rPr lang="en-DE" altLang="ja-JP"/>
              <a:t>h</a:t>
            </a:r>
            <a:r>
              <a:rPr lang="en-GB" altLang="ja-JP"/>
              <a:t>a</a:t>
            </a:r>
            <a:r>
              <a:rPr lang="en-DE" altLang="ja-JP"/>
              <a:t>i</a:t>
            </a:r>
            <a:r>
              <a:rPr lang="en-GB" altLang="ja-JP"/>
              <a:t>r) </a:t>
            </a:r>
            <a:r>
              <a:rPr lang="en-GB" altLang="ja-JP" dirty="0"/>
              <a:t>and Wanshi </a:t>
            </a:r>
            <a:r>
              <a:rPr lang="en-GB" altLang="ja-JP"/>
              <a:t>(RAN</a:t>
            </a:r>
            <a:r>
              <a:rPr lang="en-DE" altLang="ja-JP"/>
              <a:t> </a:t>
            </a:r>
            <a:r>
              <a:rPr lang="en-GB" altLang="ja-JP"/>
              <a:t>c</a:t>
            </a:r>
            <a:r>
              <a:rPr lang="en-DE" altLang="ja-JP"/>
              <a:t>h</a:t>
            </a:r>
            <a:r>
              <a:rPr lang="en-GB" altLang="ja-JP"/>
              <a:t>a</a:t>
            </a:r>
            <a:r>
              <a:rPr lang="en-DE" altLang="ja-JP"/>
              <a:t>i</a:t>
            </a:r>
            <a:r>
              <a:rPr lang="en-GB" altLang="ja-JP"/>
              <a:t>r) </a:t>
            </a:r>
            <a:r>
              <a:rPr lang="en-GB" altLang="ja-JP" dirty="0"/>
              <a:t>for the excellent coordination during the plenary week and in-between.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18483051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88C6484-EDAC-4719-AE1E-6BA87B567D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81" y="5717512"/>
            <a:ext cx="436980" cy="61295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D9FE770-1FBC-4BAE-9DD2-E646CE2FA170}"/>
              </a:ext>
            </a:extLst>
          </p:cNvPr>
          <p:cNvSpPr/>
          <p:nvPr/>
        </p:nvSpPr>
        <p:spPr>
          <a:xfrm>
            <a:off x="713433" y="5717512"/>
            <a:ext cx="42910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900"/>
              <a:t>Peter Schmitt</a:t>
            </a:r>
          </a:p>
          <a:p>
            <a:r>
              <a:rPr lang="fr-FR" altLang="en-US" sz="900"/>
              <a:t>TSG CT Chair</a:t>
            </a:r>
          </a:p>
          <a:p>
            <a:r>
              <a:rPr lang="fr-FR" altLang="en-US" sz="900"/>
              <a:t>CCSA</a:t>
            </a:r>
          </a:p>
          <a:p>
            <a:r>
              <a:rPr lang="en-US" altLang="en-US" sz="900"/>
              <a:t>peter.schmitt@huawei.com</a:t>
            </a:r>
            <a:endParaRPr lang="fr-FR" altLang="en-US" sz="900" dirty="0"/>
          </a:p>
        </p:txBody>
      </p:sp>
    </p:spTree>
    <p:extLst>
      <p:ext uri="{BB962C8B-B14F-4D97-AF65-F5344CB8AC3E}">
        <p14:creationId xmlns:p14="http://schemas.microsoft.com/office/powerpoint/2010/main" val="230894440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Atle Monrad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atle.monrad@interdigital.com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chin.chenho@oppo.com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484935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Biao Long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sz="180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longbiao@chinatelecom.cn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26" name="Picture 1" descr="image001">
            <a:extLst>
              <a:ext uri="{FF2B5EF4-FFF2-40B4-BE49-F238E27FC236}">
                <a16:creationId xmlns:a16="http://schemas.microsoft.com/office/drawing/2014/main" id="{BF9140A6-97EC-42A6-993E-7210FD2DD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300" y="2040766"/>
            <a:ext cx="1149002" cy="1262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 4">
            <a:extLst>
              <a:ext uri="{FF2B5EF4-FFF2-40B4-BE49-F238E27FC236}">
                <a16:creationId xmlns:a16="http://schemas.microsoft.com/office/drawing/2014/main" id="{E0881617-E934-47AB-9E54-F9E0B599FE0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10299" y="3442596"/>
            <a:ext cx="1097635" cy="1310754"/>
          </a:xfrm>
          <a:prstGeom prst="rect">
            <a:avLst/>
          </a:prstGeom>
        </p:spPr>
      </p:pic>
      <p:pic>
        <p:nvPicPr>
          <p:cNvPr id="4" name="Picture 3" descr="A person wearing glasses and a suit&#10;&#10;Description automatically generated with medium confidence">
            <a:extLst>
              <a:ext uri="{FF2B5EF4-FFF2-40B4-BE49-F238E27FC236}">
                <a16:creationId xmlns:a16="http://schemas.microsoft.com/office/drawing/2014/main" id="{A49349E2-C73F-736C-F09C-DAC601DCBBD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4924" y="4824640"/>
            <a:ext cx="1097635" cy="13797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EB6F71F-B8F3-4238-85D4-CE0503B9829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43" y="1990091"/>
            <a:ext cx="1188789" cy="1667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95930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statistics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2050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CT#</a:t>
            </a:r>
            <a:r>
              <a:rPr lang="en-DE"/>
              <a:t>100</a:t>
            </a:r>
            <a:r>
              <a:rPr lang="en-US"/>
              <a:t> Stats			  CT#</a:t>
            </a:r>
            <a:r>
              <a:rPr lang="en-DE"/>
              <a:t>101</a:t>
            </a:r>
            <a:r>
              <a:rPr lang="en-US"/>
              <a:t> Stats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sz="2000" dirty="0"/>
              <a:t>Number of handled documents</a:t>
            </a:r>
          </a:p>
          <a:p>
            <a:pPr lvl="1"/>
            <a:r>
              <a:rPr lang="en-DE" sz="2000"/>
              <a:t>363</a:t>
            </a:r>
            <a:endParaRPr lang="en-US" sz="2000" dirty="0"/>
          </a:p>
          <a:p>
            <a:r>
              <a:rPr lang="en-US" sz="2000" dirty="0"/>
              <a:t>Approved CRs </a:t>
            </a:r>
          </a:p>
          <a:p>
            <a:pPr lvl="1"/>
            <a:r>
              <a:rPr lang="en-US" sz="2000"/>
              <a:t> </a:t>
            </a:r>
            <a:r>
              <a:rPr lang="en-DE" sz="2000"/>
              <a:t>1494</a:t>
            </a:r>
            <a:endParaRPr lang="en-US" sz="2000" dirty="0"/>
          </a:p>
          <a:p>
            <a:r>
              <a:rPr lang="en-US" sz="2000" dirty="0"/>
              <a:t>Approved New SID/WID</a:t>
            </a:r>
          </a:p>
          <a:p>
            <a:pPr lvl="1"/>
            <a:r>
              <a:rPr lang="en-DE" sz="2000"/>
              <a:t>8</a:t>
            </a:r>
            <a:endParaRPr lang="en-US" sz="2000"/>
          </a:p>
          <a:p>
            <a:r>
              <a:rPr lang="en-US" sz="2000"/>
              <a:t>Approved Revised SID/WID</a:t>
            </a:r>
          </a:p>
          <a:p>
            <a:pPr lvl="1"/>
            <a:r>
              <a:rPr lang="en-DE" altLang="fr-FR" sz="2000"/>
              <a:t>15</a:t>
            </a:r>
            <a:endParaRPr lang="en-US" altLang="fr-FR" sz="2000" dirty="0"/>
          </a:p>
          <a:p>
            <a:r>
              <a:rPr lang="en-US" sz="2000" dirty="0"/>
              <a:t>Approved TS/TR</a:t>
            </a:r>
          </a:p>
          <a:p>
            <a:pPr lvl="1"/>
            <a:r>
              <a:rPr lang="en-DE" altLang="fr-FR" sz="2000"/>
              <a:t>1</a:t>
            </a:r>
            <a:endParaRPr lang="en-US" altLang="fr-FR" sz="2000" dirty="0"/>
          </a:p>
          <a:p>
            <a:r>
              <a:rPr lang="en-US" sz="2000"/>
              <a:t>Attendances</a:t>
            </a:r>
            <a:r>
              <a:rPr lang="en-US" altLang="fr-FR" sz="2000"/>
              <a:t>:</a:t>
            </a:r>
          </a:p>
          <a:p>
            <a:pPr lvl="1"/>
            <a:r>
              <a:rPr lang="en-DE" altLang="fr-FR" sz="2000"/>
              <a:t>184</a:t>
            </a:r>
            <a:r>
              <a:rPr lang="en-US" altLang="fr-FR" sz="2000"/>
              <a:t> registered</a:t>
            </a:r>
          </a:p>
          <a:p>
            <a:pPr lvl="2"/>
            <a:r>
              <a:rPr lang="en-DE" altLang="fr-FR"/>
              <a:t>103</a:t>
            </a:r>
            <a:r>
              <a:rPr lang="en-US" altLang="fr-FR"/>
              <a:t> confirmed participation</a:t>
            </a:r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/>
              <a:t>Number of handled documents</a:t>
            </a:r>
          </a:p>
          <a:p>
            <a:pPr lvl="1"/>
            <a:r>
              <a:rPr lang="en-US" sz="2000"/>
              <a:t>285</a:t>
            </a:r>
          </a:p>
          <a:p>
            <a:r>
              <a:rPr lang="en-US" sz="2000"/>
              <a:t>Approved CRs </a:t>
            </a:r>
          </a:p>
          <a:p>
            <a:pPr lvl="1"/>
            <a:r>
              <a:rPr lang="en-US" sz="2000"/>
              <a:t> 972</a:t>
            </a:r>
          </a:p>
          <a:p>
            <a:r>
              <a:rPr lang="en-US" sz="2000"/>
              <a:t>Approved New SID/WID</a:t>
            </a:r>
          </a:p>
          <a:p>
            <a:pPr lvl="1"/>
            <a:r>
              <a:rPr lang="en-US" sz="2000"/>
              <a:t>4</a:t>
            </a:r>
          </a:p>
          <a:p>
            <a:r>
              <a:rPr lang="en-US" sz="2000"/>
              <a:t>Approved Revised SID/WID</a:t>
            </a:r>
          </a:p>
          <a:p>
            <a:pPr lvl="1"/>
            <a:r>
              <a:rPr lang="en-US" altLang="fr-FR" sz="2000"/>
              <a:t>21</a:t>
            </a:r>
          </a:p>
          <a:p>
            <a:r>
              <a:rPr lang="en-US" sz="2000"/>
              <a:t>Approved TS/TR</a:t>
            </a:r>
          </a:p>
          <a:p>
            <a:pPr lvl="1"/>
            <a:r>
              <a:rPr lang="en-US" altLang="fr-FR" sz="2000"/>
              <a:t>2</a:t>
            </a:r>
          </a:p>
          <a:p>
            <a:r>
              <a:rPr lang="en-US" sz="2000"/>
              <a:t>Attendances</a:t>
            </a:r>
            <a:r>
              <a:rPr lang="en-US" altLang="fr-FR" sz="2000"/>
              <a:t>:</a:t>
            </a:r>
          </a:p>
          <a:p>
            <a:pPr lvl="1"/>
            <a:r>
              <a:rPr lang="en-US" altLang="fr-FR" sz="2000"/>
              <a:t>345 registered</a:t>
            </a:r>
          </a:p>
          <a:p>
            <a:pPr lvl="2"/>
            <a:r>
              <a:rPr lang="en-US" altLang="fr-FR"/>
              <a:t>138 confirmed participation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Release Status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4670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Rel-8 – Rel-14 Status (Cat </a:t>
            </a:r>
            <a:r>
              <a:rPr lang="en-US" b="1"/>
              <a:t>F</a:t>
            </a:r>
            <a:r>
              <a:rPr lang="en-US"/>
              <a:t> CR)</a:t>
            </a:r>
            <a:endParaRPr lang="en-US" dirty="0"/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96D7E759-A89E-4B10-A642-2A01D8844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34697" cy="4351338"/>
          </a:xfrm>
        </p:spPr>
        <p:txBody>
          <a:bodyPr/>
          <a:lstStyle/>
          <a:p>
            <a:r>
              <a:rPr lang="en-US" dirty="0"/>
              <a:t>Approved Rel-8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/>
              <a:t>Approved Rel-</a:t>
            </a:r>
            <a:r>
              <a:rPr lang="en-DE"/>
              <a:t>10</a:t>
            </a:r>
            <a:r>
              <a:rPr lang="en-US"/>
              <a:t> </a:t>
            </a:r>
            <a:r>
              <a:rPr lang="en-US" dirty="0"/>
              <a:t>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/>
              <a:t>Approved Rel-1</a:t>
            </a:r>
            <a:r>
              <a:rPr lang="en-DE"/>
              <a:t>1</a:t>
            </a:r>
            <a:r>
              <a:rPr lang="en-US"/>
              <a:t> </a:t>
            </a:r>
            <a:r>
              <a:rPr lang="en-US" dirty="0"/>
              <a:t>CRs</a:t>
            </a:r>
          </a:p>
          <a:p>
            <a:pPr lvl="1"/>
            <a:r>
              <a:rPr lang="en-DE" altLang="fr-FR"/>
              <a:t>1+</a:t>
            </a:r>
            <a:r>
              <a:rPr lang="en-DE" altLang="fr-FR" dirty="0"/>
              <a:t>1</a:t>
            </a:r>
            <a:endParaRPr lang="en-US" altLang="fr-FR" dirty="0"/>
          </a:p>
          <a:p>
            <a:pPr lvl="1"/>
            <a:endParaRPr lang="en-US" dirty="0"/>
          </a:p>
          <a:p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B30D9B5A-48F0-4E08-959B-CC20750F50DB}"/>
              </a:ext>
            </a:extLst>
          </p:cNvPr>
          <p:cNvSpPr txBox="1">
            <a:spLocks/>
          </p:cNvSpPr>
          <p:nvPr/>
        </p:nvSpPr>
        <p:spPr bwMode="auto">
          <a:xfrm>
            <a:off x="6414468" y="182562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Approved Rel-1</a:t>
            </a:r>
            <a:r>
              <a:rPr lang="en-DE"/>
              <a:t>2</a:t>
            </a:r>
            <a:r>
              <a:rPr lang="en-US"/>
              <a:t> </a:t>
            </a:r>
            <a:r>
              <a:rPr lang="en-US" dirty="0"/>
              <a:t>CRs</a:t>
            </a:r>
          </a:p>
          <a:p>
            <a:pPr lvl="1"/>
            <a:r>
              <a:rPr lang="en-DE" altLang="fr-FR"/>
              <a:t>0+1</a:t>
            </a:r>
            <a:endParaRPr lang="en-US" altLang="fr-FR" dirty="0"/>
          </a:p>
          <a:p>
            <a:r>
              <a:rPr lang="en-US"/>
              <a:t>Approved Rel-1</a:t>
            </a:r>
            <a:r>
              <a:rPr lang="en-DE"/>
              <a:t>3</a:t>
            </a:r>
            <a:r>
              <a:rPr lang="en-US"/>
              <a:t> </a:t>
            </a:r>
            <a:r>
              <a:rPr lang="en-US" dirty="0"/>
              <a:t>CRs</a:t>
            </a:r>
          </a:p>
          <a:p>
            <a:pPr lvl="1"/>
            <a:r>
              <a:rPr lang="en-DE"/>
              <a:t>0</a:t>
            </a:r>
            <a:endParaRPr lang="en-US" dirty="0"/>
          </a:p>
          <a:p>
            <a:r>
              <a:rPr lang="en-US"/>
              <a:t>Approved Rel-1</a:t>
            </a:r>
            <a:r>
              <a:rPr lang="en-DE"/>
              <a:t>4</a:t>
            </a:r>
            <a:r>
              <a:rPr lang="en-US"/>
              <a:t> </a:t>
            </a:r>
            <a:r>
              <a:rPr lang="en-US" dirty="0"/>
              <a:t>CRs</a:t>
            </a:r>
          </a:p>
          <a:p>
            <a:pPr lvl="1"/>
            <a:r>
              <a:rPr lang="en-DE"/>
              <a:t>3+1</a:t>
            </a:r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080279" cy="4351338"/>
          </a:xfrm>
        </p:spPr>
        <p:txBody>
          <a:bodyPr/>
          <a:lstStyle/>
          <a:p>
            <a:r>
              <a:rPr lang="en-US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Rel-15 </a:t>
            </a: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CRs (Category F) are less than in </a:t>
            </a:r>
            <a:r>
              <a:rPr lang="en-US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last plenary</a:t>
            </a:r>
            <a:endParaRPr lang="en-DE" sz="2000" spc="-1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DE" sz="18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2 </a:t>
            </a:r>
            <a:r>
              <a:rPr lang="en-GB" sz="18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</a:t>
            </a:r>
            <a:r>
              <a:rPr lang="en-DE" sz="18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t </a:t>
            </a:r>
            <a:r>
              <a:rPr lang="en-GB" sz="18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C</a:t>
            </a:r>
            <a:r>
              <a:rPr lang="en-DE" sz="18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T#100 </a:t>
            </a:r>
            <a:r>
              <a:rPr lang="en-GB" sz="18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</a:t>
            </a:r>
            <a:r>
              <a:rPr lang="en-DE" sz="18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n</a:t>
            </a:r>
            <a:r>
              <a:rPr lang="en-GB" sz="18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d</a:t>
            </a:r>
            <a:r>
              <a:rPr lang="en-DE" sz="18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1 </a:t>
            </a:r>
            <a:r>
              <a:rPr lang="en-GB" sz="18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</a:t>
            </a:r>
            <a:r>
              <a:rPr lang="en-DE" sz="18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t </a:t>
            </a:r>
            <a:r>
              <a:rPr lang="en-GB" sz="18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C</a:t>
            </a:r>
            <a:r>
              <a:rPr lang="en-DE" sz="18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T#101</a:t>
            </a:r>
          </a:p>
          <a:p>
            <a:r>
              <a:rPr lang="en-US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Strict enforcement of the FASMO criteria for cat F CRs</a:t>
            </a:r>
          </a:p>
          <a:p>
            <a:pPr marL="457200" lvl="1" indent="0">
              <a:buNone/>
            </a:pPr>
            <a:endParaRPr lang="en-DE" sz="2800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lvl="1" indent="0">
              <a:buNone/>
            </a:pPr>
            <a:endParaRPr lang="en-US" sz="28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0" indent="0">
              <a:buNone/>
            </a:pP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68A988FA-3B3D-439F-9911-0649EDA51FF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29564020"/>
              </p:ext>
            </p:extLst>
          </p:nvPr>
        </p:nvGraphicFramePr>
        <p:xfrm>
          <a:off x="6693877" y="2273300"/>
          <a:ext cx="4572000" cy="34559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49986213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4839119" cy="4351338"/>
          </a:xfrm>
        </p:spPr>
        <p:txBody>
          <a:bodyPr/>
          <a:lstStyle/>
          <a:p>
            <a:r>
              <a:rPr lang="en-US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Rel-16 stabilization</a:t>
            </a:r>
          </a:p>
          <a:p>
            <a:pPr lvl="1"/>
            <a:r>
              <a:rPr lang="en-DE" sz="16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42</a:t>
            </a:r>
            <a:r>
              <a:rPr lang="en-US" sz="16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at CT#</a:t>
            </a:r>
            <a:r>
              <a:rPr lang="en-DE" sz="16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100</a:t>
            </a:r>
            <a:r>
              <a:rPr lang="en-US" sz="16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and </a:t>
            </a:r>
            <a:r>
              <a:rPr lang="en-DE" sz="16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11</a:t>
            </a:r>
            <a:r>
              <a:rPr lang="en-US" sz="16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at CT#</a:t>
            </a:r>
            <a:r>
              <a:rPr lang="en-DE" sz="16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101</a:t>
            </a:r>
            <a:endParaRPr lang="en-US" sz="1600" spc="-1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2"/>
            <a:r>
              <a:rPr lang="fr-FR" sz="16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Maintenance of API (SBI, Northbound)</a:t>
            </a:r>
          </a:p>
          <a:p>
            <a:pPr marL="457200" lvl="1" indent="0">
              <a:buNone/>
            </a:pPr>
            <a:endParaRPr lang="en-US">
              <a:latin typeface="Arial "/>
            </a:endParaRPr>
          </a:p>
          <a:p>
            <a:r>
              <a:rPr lang="en-US" sz="20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Strict enforcement of the FASMO criteria for cat F CRs</a:t>
            </a:r>
          </a:p>
          <a:p>
            <a:endParaRPr lang="en-US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9A92C68A-0501-41BD-A934-05BC3F44880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6603918"/>
              </p:ext>
            </p:extLst>
          </p:nvPr>
        </p:nvGraphicFramePr>
        <p:xfrm>
          <a:off x="6096000" y="2072795"/>
          <a:ext cx="4572000" cy="34559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5F6414F-085E-4BBE-BBE5-04959CF33DE1}">
  <ds:schemaRefs>
    <ds:schemaRef ds:uri="http://purl.org/dc/dcmitype/"/>
    <ds:schemaRef ds:uri="http://schemas.openxmlformats.org/package/2006/metadata/core-properties"/>
    <ds:schemaRef ds:uri="34d3e54b-d462-4f51-83b6-6cd7f4b454d5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www.w3.org/XML/1998/namespace"/>
    <ds:schemaRef ds:uri="c9fe69cb-1d4b-461a-8155-8bb96486ee7c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5F64618A-BDAA-472F-B9F4-B9048F2BF85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A3038E3-4DD8-4580-9CB3-5BBB79FCC0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1697</TotalTime>
  <Words>1145</Words>
  <Application>Microsoft Office PowerPoint</Application>
  <PresentationFormat>Widescreen</PresentationFormat>
  <Paragraphs>169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ＭＳ Ｐゴシック</vt:lpstr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CT Status Report  to PCG #51 </vt:lpstr>
      <vt:lpstr>CT Officials</vt:lpstr>
      <vt:lpstr>TSG CT Officials</vt:lpstr>
      <vt:lpstr>Meeting statistics</vt:lpstr>
      <vt:lpstr>CT#100 Stats     CT#101 Stats</vt:lpstr>
      <vt:lpstr>Release Status</vt:lpstr>
      <vt:lpstr>Rel-8 – Rel-14 Status (Cat F CR)</vt:lpstr>
      <vt:lpstr>Release 15 Status</vt:lpstr>
      <vt:lpstr>Release 16 Status</vt:lpstr>
      <vt:lpstr>Release 17 Status</vt:lpstr>
      <vt:lpstr>Release 18 Status</vt:lpstr>
      <vt:lpstr>For Information to PCG</vt:lpstr>
      <vt:lpstr>CT WG Statistics: Approved CRs by WG</vt:lpstr>
      <vt:lpstr>Information to PCG</vt:lpstr>
      <vt:lpstr>Information to PCG</vt:lpstr>
      <vt:lpstr>IETF Status</vt:lpstr>
      <vt:lpstr>IETF - 3GPP IAB group</vt:lpstr>
      <vt:lpstr>For Action to PCG</vt:lpstr>
      <vt:lpstr>Action to TSG PCG</vt:lpstr>
      <vt:lpstr>Acknowledgement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</cp:lastModifiedBy>
  <cp:revision>898</cp:revision>
  <dcterms:created xsi:type="dcterms:W3CDTF">2010-02-05T13:52:04Z</dcterms:created>
  <dcterms:modified xsi:type="dcterms:W3CDTF">2023-10-19T08:46:38Z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0x010100DA7C26965712CC42B0B36C7EA2FCF6DE</vt:lpwstr>
  </property>
  <property fmtid="{D5CDD505-2E9C-101B-9397-08002B2CF9AE}" pid="3" name="_2015_ms_pID_725343">
    <vt:lpwstr>(3)NHbo3xVMh3qBzdJKl6YL8qNBqDWGQI2bmZbiYaB0/0TXbZFCsINrtzx1EyW86nBh0vCFz61h
bA4TQl/PdcjUPZNVMrws6lbKJDaTHMhg/TIDi8KvipvOrFGJ7tKpbaxg2BzXG7CkCqFaWtkJ
OMU54VqbyeBg3UWGyTSRa7UQU9mVhE6fMNwsOY4J0I2Spz62JhZEObf23mDStg8IQvp6ulRv
HsCZOxRGQpNV93qW6p</vt:lpwstr>
  </property>
  <property fmtid="{D5CDD505-2E9C-101B-9397-08002B2CF9AE}" pid="4" name="_2015_ms_pID_7253431">
    <vt:lpwstr>Ri6fEmGTespZf2EpEjaP3dPLK6havvz2F/2TMCsl3eT6O8NhQOMp0n
A9RyeAAjiY2nNIYBQqWMQfpB7TvPqerPTJIlsiV3D22k3uN6pE0q/+w/WkvRFkgBfYggskBd
LY6+/ZNgIh0CduK5ZoYScHUyzcGsp/VMx0WbN/Z3C0FPA+cwpxjS/DPJ0sVHQ3i1cQb6Q7he
Sj8TIucvVSvDAOCm50FSaAandccfgtP3KlKd</vt:lpwstr>
  </property>
  <property fmtid="{D5CDD505-2E9C-101B-9397-08002B2CF9AE}" pid="5" name="MSIP_Label_5f8610cf-4e4f-4168-a9a0-556235a89a9b_Enabled">
    <vt:lpwstr>true</vt:lpwstr>
  </property>
  <property fmtid="{D5CDD505-2E9C-101B-9397-08002B2CF9AE}" pid="6" name="MSIP_Label_5f8610cf-4e4f-4168-a9a0-556235a89a9b_SetDate">
    <vt:lpwstr>2023-06-14T01:37:53Z</vt:lpwstr>
  </property>
  <property fmtid="{D5CDD505-2E9C-101B-9397-08002B2CF9AE}" pid="7" name="MSIP_Label_5f8610cf-4e4f-4168-a9a0-556235a89a9b_Method">
    <vt:lpwstr>Standard</vt:lpwstr>
  </property>
  <property fmtid="{D5CDD505-2E9C-101B-9397-08002B2CF9AE}" pid="8" name="MSIP_Label_5f8610cf-4e4f-4168-a9a0-556235a89a9b_Name">
    <vt:lpwstr>Unclassified</vt:lpwstr>
  </property>
  <property fmtid="{D5CDD505-2E9C-101B-9397-08002B2CF9AE}" pid="9" name="MSIP_Label_5f8610cf-4e4f-4168-a9a0-556235a89a9b_SiteId">
    <vt:lpwstr>7694d41c-5504-43d9-9e40-cb254ad755ec</vt:lpwstr>
  </property>
  <property fmtid="{D5CDD505-2E9C-101B-9397-08002B2CF9AE}" pid="10" name="MSIP_Label_5f8610cf-4e4f-4168-a9a0-556235a89a9b_ActionId">
    <vt:lpwstr>2a10f9de-db74-423c-9e85-0ddbc5721fa9</vt:lpwstr>
  </property>
  <property fmtid="{D5CDD505-2E9C-101B-9397-08002B2CF9AE}" pid="11" name="MSIP_Label_5f8610cf-4e4f-4168-a9a0-556235a89a9b_ContentBits">
    <vt:lpwstr>0</vt:lpwstr>
  </property>
  <property fmtid="{D5CDD505-2E9C-101B-9397-08002B2CF9AE}" pid="12" name="_2015_ms_pID_7253432">
    <vt:lpwstr>eQ==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1697700506</vt:lpwstr>
  </property>
</Properties>
</file>