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1"/>
  </p:notesMasterIdLst>
  <p:handoutMasterIdLst>
    <p:handoutMasterId r:id="rId42"/>
  </p:handoutMasterIdLst>
  <p:sldIdLst>
    <p:sldId id="341" r:id="rId5"/>
    <p:sldId id="494" r:id="rId6"/>
    <p:sldId id="510" r:id="rId7"/>
    <p:sldId id="511" r:id="rId8"/>
    <p:sldId id="513" r:id="rId9"/>
    <p:sldId id="496" r:id="rId10"/>
    <p:sldId id="491" r:id="rId11"/>
    <p:sldId id="372" r:id="rId12"/>
    <p:sldId id="387" r:id="rId13"/>
    <p:sldId id="371" r:id="rId14"/>
    <p:sldId id="454" r:id="rId15"/>
    <p:sldId id="922" r:id="rId16"/>
    <p:sldId id="545" r:id="rId17"/>
    <p:sldId id="497" r:id="rId18"/>
    <p:sldId id="523" r:id="rId19"/>
    <p:sldId id="519" r:id="rId20"/>
    <p:sldId id="923" r:id="rId21"/>
    <p:sldId id="917" r:id="rId22"/>
    <p:sldId id="924" r:id="rId23"/>
    <p:sldId id="925" r:id="rId24"/>
    <p:sldId id="915" r:id="rId25"/>
    <p:sldId id="916" r:id="rId26"/>
    <p:sldId id="498" r:id="rId27"/>
    <p:sldId id="365" r:id="rId28"/>
    <p:sldId id="464" r:id="rId29"/>
    <p:sldId id="406" r:id="rId30"/>
    <p:sldId id="490" r:id="rId31"/>
    <p:sldId id="472" r:id="rId32"/>
    <p:sldId id="420" r:id="rId33"/>
    <p:sldId id="489" r:id="rId34"/>
    <p:sldId id="422" r:id="rId35"/>
    <p:sldId id="423" r:id="rId36"/>
    <p:sldId id="430" r:id="rId37"/>
    <p:sldId id="501" r:id="rId38"/>
    <p:sldId id="506" r:id="rId39"/>
    <p:sldId id="926" r:id="rId4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0099FF"/>
    <a:srgbClr val="00FF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50" autoAdjust="0"/>
    <p:restoredTop sz="84082" autoAdjust="0"/>
  </p:normalViewPr>
  <p:slideViewPr>
    <p:cSldViewPr snapToGrid="0">
      <p:cViewPr varScale="1">
        <p:scale>
          <a:sx n="74" d="100"/>
          <a:sy n="74" d="100"/>
        </p:scale>
        <p:origin x="470" y="72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handoutMaster" Target="handoutMasters/handoutMaster1.xml"/><Relationship Id="rId47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 Scrase" userId="c433f16e-0562-4556-87af-24c4f609effe" providerId="ADAL" clId="{68CFDAB7-5E4C-46EA-A427-188312EDBEBD}"/>
    <pc:docChg chg="modMainMaster">
      <pc:chgData name="Adrian Scrase" userId="c433f16e-0562-4556-87af-24c4f609effe" providerId="ADAL" clId="{68CFDAB7-5E4C-46EA-A427-188312EDBEBD}" dt="2022-09-26T19:39:26.953" v="3" actId="20577"/>
      <pc:docMkLst>
        <pc:docMk/>
      </pc:docMkLst>
      <pc:sldMasterChg chg="modSp mod">
        <pc:chgData name="Adrian Scrase" userId="c433f16e-0562-4556-87af-24c4f609effe" providerId="ADAL" clId="{68CFDAB7-5E4C-46EA-A427-188312EDBEBD}" dt="2022-09-26T19:39:26.953" v="3" actId="20577"/>
        <pc:sldMasterMkLst>
          <pc:docMk/>
          <pc:sldMasterMk cId="0" sldId="2147485146"/>
        </pc:sldMasterMkLst>
        <pc:spChg chg="mod">
          <ac:chgData name="Adrian Scrase" userId="c433f16e-0562-4556-87af-24c4f609effe" providerId="ADAL" clId="{68CFDAB7-5E4C-46EA-A427-188312EDBEBD}" dt="2022-09-26T19:39:26.953" v="3" actId="20577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71366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08133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615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10231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47676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9508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3492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882606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28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PCG #49e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27 – 28</a:t>
            </a:r>
            <a:r>
              <a:rPr lang="sv-SE" altLang="en-US" sz="1200" b="1" baseline="0" dirty="0">
                <a:latin typeface="Arial "/>
              </a:rPr>
              <a:t> Septembre</a:t>
            </a:r>
            <a:r>
              <a:rPr lang="sv-SE" altLang="en-US" sz="1200" b="1" dirty="0">
                <a:latin typeface="Arial "/>
              </a:rPr>
              <a:t>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PCG49_23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Dongwook.Kim@etsi.org" TargetMode="External"/><Relationship Id="rId7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mailto:ly-thanh.phan@thalesgroup.com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6_Budapest/Docs/CP-221082.zip" TargetMode="External"/><Relationship Id="rId3" Type="http://schemas.openxmlformats.org/officeDocument/2006/relationships/hyperlink" Target="https://www.3gpp.org/ftp/tsg_ct/TSG_CT/TSGC_96_Budapest/Docs/CP-221077.zip" TargetMode="External"/><Relationship Id="rId7" Type="http://schemas.openxmlformats.org/officeDocument/2006/relationships/hyperlink" Target="https://www.3gpp.org/ftp/tsg_ct/TSG_CT/TSGC_96_Budapest/Docs/CP-221081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6_Budapest/Docs/CP-221080.zip" TargetMode="External"/><Relationship Id="rId5" Type="http://schemas.openxmlformats.org/officeDocument/2006/relationships/hyperlink" Target="https://www.3gpp.org/ftp/tsg_ct/TSG_CT/TSGC_96_Budapest/Docs/CP-221079.zip" TargetMode="External"/><Relationship Id="rId4" Type="http://schemas.openxmlformats.org/officeDocument/2006/relationships/hyperlink" Target="https://www.3gpp.org/ftp/tsg_ct/TSG_CT/TSGC_96_Budapest/Docs/CP-221078.zip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6_Budapest/Docs/CP-221099.zi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6_Budapest/Docs/CP-221192.zip" TargetMode="External"/><Relationship Id="rId5" Type="http://schemas.openxmlformats.org/officeDocument/2006/relationships/hyperlink" Target="https://www.3gpp.org/ftp/tsg_ct/TSG_CT/TSGC_96_Budapest/Docs/CP-221191.zip" TargetMode="External"/><Relationship Id="rId4" Type="http://schemas.openxmlformats.org/officeDocument/2006/relationships/hyperlink" Target="https://www.3gpp.org/ftp/tsg_ct/TSG_CT/TSGC_96_Budapest/Docs/CP-221100.zip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7e/Docs/CP-222129.zi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97e/Docs/CP-222130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3GPP TSG CT</a:t>
            </a:r>
            <a:br>
              <a:rPr lang="en-US" altLang="en-US" dirty="0"/>
            </a:br>
            <a:r>
              <a:rPr lang="en-US" altLang="en-US" dirty="0"/>
              <a:t>Management Report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 (Only Cat F CRs)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808785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stabilization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60 at CT#96 and 48 at CT#97e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 of API (SBI, </a:t>
            </a:r>
            <a:r>
              <a:rPr lang="fr-FR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Northbound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FASMO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r>
              <a:rPr lang="en-US" dirty="0"/>
              <a:t>FASMO principle applies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95E352B-50AC-47A9-9FB7-F24D9F8AD8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6985" y="1825625"/>
            <a:ext cx="5538909" cy="332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226520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Stage 3 freeze at CT#96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dirty="0">
                <a:latin typeface="Arial "/>
              </a:rPr>
              <a:t>15 WI exceptions btw CT#96 and CT#97e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1220 in CT#96 and 730 in CT#97e</a:t>
            </a:r>
          </a:p>
          <a:p>
            <a:pPr lvl="2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dirty="0">
                <a:latin typeface="Arial "/>
              </a:rPr>
              <a:t>Approved SID/WID</a:t>
            </a:r>
          </a:p>
          <a:p>
            <a:pPr lvl="1"/>
            <a:r>
              <a:rPr lang="en-US" dirty="0">
                <a:latin typeface="Arial "/>
              </a:rPr>
              <a:t>2 late WIDs at CT#96</a:t>
            </a:r>
          </a:p>
          <a:p>
            <a:pPr lvl="1"/>
            <a:r>
              <a:rPr lang="en-US" dirty="0">
                <a:latin typeface="Arial "/>
              </a:rPr>
              <a:t>Completed at CT#97e</a:t>
            </a:r>
          </a:p>
          <a:p>
            <a:pPr lvl="1"/>
            <a:endParaRPr lang="en-US" dirty="0">
              <a:latin typeface="Arial "/>
            </a:endParaRPr>
          </a:p>
          <a:p>
            <a:r>
              <a:rPr lang="en-US" dirty="0">
                <a:latin typeface="Arial "/>
              </a:rPr>
              <a:t>13 New TS sent for approval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C8CEC28-B939-4581-A8EE-59AC3900DD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5153" y="1825625"/>
            <a:ext cx="5806847" cy="348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DAC833-1B26-4A36-81B9-8F50E37A5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18 </a:t>
            </a:r>
            <a:r>
              <a:rPr lang="fr-FR" dirty="0" err="1"/>
              <a:t>Status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F802F45-1C2D-4235-BF1F-B2994F7A5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076950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First CR approved at CT#96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104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2 new SID </a:t>
            </a:r>
          </a:p>
          <a:p>
            <a:pPr lvl="2"/>
            <a:r>
              <a:rPr lang="en-US" dirty="0">
                <a:latin typeface="Arial "/>
              </a:rPr>
              <a:t>(+ 2 in continuation of Rel-17)</a:t>
            </a:r>
          </a:p>
          <a:p>
            <a:pPr lvl="1"/>
            <a:r>
              <a:rPr lang="en-US" dirty="0">
                <a:latin typeface="Arial "/>
              </a:rPr>
              <a:t> 9 new WID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0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D8888EB-88F1-4FB2-90A0-AE9471472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6495" y="1776413"/>
            <a:ext cx="5583391" cy="335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08173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timeline for 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97289"/>
            <a:ext cx="10515600" cy="4351338"/>
          </a:xfrm>
        </p:spPr>
        <p:txBody>
          <a:bodyPr/>
          <a:lstStyle/>
          <a:p>
            <a:r>
              <a:rPr lang="fr-FR" sz="2400" dirty="0" err="1"/>
              <a:t>Still</a:t>
            </a:r>
            <a:r>
              <a:rPr lang="fr-FR" sz="2400" dirty="0"/>
              <a:t> on </a:t>
            </a:r>
            <a:r>
              <a:rPr lang="fr-FR" sz="2400" dirty="0" err="1"/>
              <a:t>track</a:t>
            </a:r>
            <a:endParaRPr lang="fr-FR" sz="24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3AF530A-1973-43F3-8673-FFABFF175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321" y="2170064"/>
            <a:ext cx="8887358" cy="3584742"/>
          </a:xfrm>
          <a:prstGeom prst="rect">
            <a:avLst/>
          </a:prstGeom>
        </p:spPr>
      </p:pic>
      <p:sp>
        <p:nvSpPr>
          <p:cNvPr id="10" name="Flèche : chevron 9">
            <a:extLst>
              <a:ext uri="{FF2B5EF4-FFF2-40B4-BE49-F238E27FC236}">
                <a16:creationId xmlns:a16="http://schemas.microsoft.com/office/drawing/2014/main" id="{4208B516-9991-409B-A85D-A03EE686A8AA}"/>
              </a:ext>
            </a:extLst>
          </p:cNvPr>
          <p:cNvSpPr/>
          <p:nvPr/>
        </p:nvSpPr>
        <p:spPr>
          <a:xfrm>
            <a:off x="4046165" y="5525136"/>
            <a:ext cx="2579224" cy="41391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err="1">
                <a:solidFill>
                  <a:schemeClr val="tx1"/>
                </a:solidFill>
              </a:rPr>
              <a:t>Early</a:t>
            </a:r>
            <a:r>
              <a:rPr lang="fr-FR" sz="1400" dirty="0">
                <a:solidFill>
                  <a:schemeClr val="tx1"/>
                </a:solidFill>
              </a:rPr>
              <a:t> </a:t>
            </a:r>
            <a:r>
              <a:rPr lang="fr-FR" sz="1400" dirty="0" err="1">
                <a:solidFill>
                  <a:schemeClr val="tx1"/>
                </a:solidFill>
              </a:rPr>
              <a:t>studies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1" name="Flèche : chevron 10">
            <a:extLst>
              <a:ext uri="{FF2B5EF4-FFF2-40B4-BE49-F238E27FC236}">
                <a16:creationId xmlns:a16="http://schemas.microsoft.com/office/drawing/2014/main" id="{3C972577-2F8E-4F44-832D-67748A90593D}"/>
              </a:ext>
            </a:extLst>
          </p:cNvPr>
          <p:cNvSpPr/>
          <p:nvPr/>
        </p:nvSpPr>
        <p:spPr>
          <a:xfrm>
            <a:off x="6400800" y="6004326"/>
            <a:ext cx="3113064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Rel-18 Normative </a:t>
            </a:r>
            <a:r>
              <a:rPr lang="fr-FR" sz="1400" dirty="0" err="1">
                <a:solidFill>
                  <a:schemeClr val="tx1"/>
                </a:solidFill>
              </a:rPr>
              <a:t>work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2" name="Flèche : chevron 11">
            <a:extLst>
              <a:ext uri="{FF2B5EF4-FFF2-40B4-BE49-F238E27FC236}">
                <a16:creationId xmlns:a16="http://schemas.microsoft.com/office/drawing/2014/main" id="{CF0573A3-4027-493C-8A9C-BEF8F0BD1A26}"/>
              </a:ext>
            </a:extLst>
          </p:cNvPr>
          <p:cNvSpPr/>
          <p:nvPr/>
        </p:nvSpPr>
        <p:spPr>
          <a:xfrm>
            <a:off x="6400800" y="5514154"/>
            <a:ext cx="1631639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Rel-18 </a:t>
            </a:r>
            <a:r>
              <a:rPr lang="fr-FR" sz="1400" dirty="0" err="1">
                <a:solidFill>
                  <a:schemeClr val="tx1"/>
                </a:solidFill>
              </a:rPr>
              <a:t>Studies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3" name="Flèche : chevron 12">
            <a:extLst>
              <a:ext uri="{FF2B5EF4-FFF2-40B4-BE49-F238E27FC236}">
                <a16:creationId xmlns:a16="http://schemas.microsoft.com/office/drawing/2014/main" id="{BF361C68-24B9-4E8F-8D73-3D9B1B053949}"/>
              </a:ext>
            </a:extLst>
          </p:cNvPr>
          <p:cNvSpPr/>
          <p:nvPr/>
        </p:nvSpPr>
        <p:spPr>
          <a:xfrm>
            <a:off x="4046165" y="6002222"/>
            <a:ext cx="2579224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Non-SA/RAN </a:t>
            </a:r>
            <a:r>
              <a:rPr lang="fr-FR" sz="1400" dirty="0" err="1">
                <a:solidFill>
                  <a:schemeClr val="tx1"/>
                </a:solidFill>
              </a:rPr>
              <a:t>dependent</a:t>
            </a:r>
            <a:r>
              <a:rPr lang="fr-FR" sz="1400" dirty="0">
                <a:solidFill>
                  <a:schemeClr val="tx1"/>
                </a:solidFill>
              </a:rPr>
              <a:t> (e.g. TEI18)</a:t>
            </a: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860CC448-509D-4CB0-AC23-951998BB4C91}"/>
              </a:ext>
            </a:extLst>
          </p:cNvPr>
          <p:cNvSpPr/>
          <p:nvPr/>
        </p:nvSpPr>
        <p:spPr>
          <a:xfrm>
            <a:off x="3224463" y="4778881"/>
            <a:ext cx="2422358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Rel-17 </a:t>
            </a:r>
            <a:r>
              <a:rPr lang="fr-FR" sz="1600" dirty="0" err="1">
                <a:solidFill>
                  <a:schemeClr val="tx1"/>
                </a:solidFill>
              </a:rPr>
              <a:t>consoidation</a:t>
            </a:r>
            <a:endParaRPr lang="fr-FR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698925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611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AABD2A-4263-4452-AFCF-99FF4D6F3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Most Important Information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AAE6DD82-8747-490A-8407-3C0A185F00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127007383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95547-0E6A-4D12-BC1D-77B2A682E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frozen</a:t>
            </a:r>
            <a:r>
              <a:rPr lang="fr-FR" dirty="0"/>
              <a:t>! 					1/2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92AD42-8F4E-4917-9C36-E146E019D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Stage 3 freeze at CT#95e and </a:t>
            </a:r>
            <a:r>
              <a:rPr lang="en-US" dirty="0" err="1"/>
              <a:t>OpenAPI</a:t>
            </a:r>
            <a:r>
              <a:rPr lang="en-US" dirty="0"/>
              <a:t>/ASN.1 freeze at CT#96</a:t>
            </a:r>
          </a:p>
          <a:p>
            <a:r>
              <a:rPr lang="en-US" dirty="0"/>
              <a:t>Remaining WI Exceptions terminated at CT#97-e</a:t>
            </a:r>
          </a:p>
          <a:p>
            <a:pPr lvl="1"/>
            <a:r>
              <a:rPr lang="en-US" dirty="0"/>
              <a:t>No non-backward compatible change after the code freeze</a:t>
            </a:r>
          </a:p>
          <a:p>
            <a:pPr lvl="1"/>
            <a:r>
              <a:rPr lang="en-US" dirty="0"/>
              <a:t>No consensus on the following items and then left out of Rel-17</a:t>
            </a:r>
          </a:p>
          <a:p>
            <a:pPr lvl="2"/>
            <a:r>
              <a:rPr lang="en-US" dirty="0"/>
              <a:t>5MBS: support of UE pre-configuration for broadcast service</a:t>
            </a:r>
          </a:p>
          <a:p>
            <a:pPr lvl="2"/>
            <a:r>
              <a:rPr lang="en-US" dirty="0"/>
              <a:t>5G-ProSe: Support of </a:t>
            </a:r>
            <a:r>
              <a:rPr lang="en-GB" dirty="0"/>
              <a:t>V2X/</a:t>
            </a:r>
            <a:r>
              <a:rPr lang="en-GB" dirty="0" err="1"/>
              <a:t>ProSe</a:t>
            </a:r>
            <a:r>
              <a:rPr lang="en-GB" dirty="0"/>
              <a:t> policy request during registration</a:t>
            </a:r>
            <a:endParaRPr lang="en-US" sz="2400" dirty="0"/>
          </a:p>
          <a:p>
            <a:r>
              <a:rPr lang="en-US" dirty="0"/>
              <a:t>Late functional alignment with stage 2</a:t>
            </a:r>
          </a:p>
          <a:p>
            <a:pPr lvl="1"/>
            <a:r>
              <a:rPr lang="en-US" dirty="0"/>
              <a:t>727 CRs sent for approval</a:t>
            </a:r>
          </a:p>
          <a:p>
            <a:pPr lvl="1"/>
            <a:r>
              <a:rPr lang="en-US" dirty="0"/>
              <a:t>About 90 Cat B/C CRs approved at CT#97-e</a:t>
            </a:r>
          </a:p>
          <a:p>
            <a:pPr lvl="2"/>
            <a:r>
              <a:rPr lang="en-US" dirty="0"/>
              <a:t>6 months after Stage 3 freeze, </a:t>
            </a:r>
            <a:r>
              <a:rPr lang="en-US" b="1" dirty="0">
                <a:solidFill>
                  <a:srgbClr val="FF0000"/>
                </a:solidFill>
              </a:rPr>
              <a:t>15 months</a:t>
            </a:r>
            <a:r>
              <a:rPr lang="en-US" dirty="0"/>
              <a:t> after Stage 2 freeze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586931523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290D8A-92A1-4D2E-B11C-90BD96A47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frozen</a:t>
            </a:r>
            <a:r>
              <a:rPr lang="fr-FR" dirty="0"/>
              <a:t>! 					2/2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357228-4B67-46EB-89FD-B4992B8BCA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FASMO rule not strictly enforced in this plenary cycle</a:t>
            </a:r>
          </a:p>
          <a:p>
            <a:pPr lvl="1"/>
            <a:r>
              <a:rPr lang="en-US" sz="2800" dirty="0"/>
              <a:t>Backward compatible corrections/clarifications agreed </a:t>
            </a:r>
          </a:p>
          <a:p>
            <a:pPr lvl="1"/>
            <a:r>
              <a:rPr lang="en-US" sz="2800" dirty="0"/>
              <a:t>WG consensus, not postpone the change to Rel-18 when useful</a:t>
            </a:r>
          </a:p>
          <a:p>
            <a:pPr lvl="2"/>
            <a:endParaRPr lang="en-US" sz="2400" dirty="0"/>
          </a:p>
          <a:p>
            <a:r>
              <a:rPr lang="en-US" sz="3200" dirty="0"/>
              <a:t>After CT#97 and onwards</a:t>
            </a:r>
          </a:p>
          <a:p>
            <a:pPr lvl="1"/>
            <a:r>
              <a:rPr lang="en-US" sz="2800" dirty="0"/>
              <a:t>FASMO rule should be enforced. Non-FASMO shouldn't be agreed</a:t>
            </a:r>
          </a:p>
          <a:p>
            <a:pPr lvl="1"/>
            <a:r>
              <a:rPr lang="en-US" sz="2800" dirty="0"/>
              <a:t>Protocols should be modified only if deemed required</a:t>
            </a:r>
          </a:p>
          <a:p>
            <a:pPr lvl="2"/>
            <a:r>
              <a:rPr lang="en-US" sz="2400" dirty="0"/>
              <a:t>Aim: </a:t>
            </a:r>
            <a:r>
              <a:rPr lang="en-US" sz="2400" dirty="0">
                <a:solidFill>
                  <a:srgbClr val="FF0000"/>
                </a:solidFill>
              </a:rPr>
              <a:t>limit impacts</a:t>
            </a:r>
            <a:r>
              <a:rPr lang="en-US" sz="2400" dirty="0"/>
              <a:t> on current implementation of Rel-17 specifications</a:t>
            </a:r>
          </a:p>
          <a:p>
            <a:pPr lvl="1"/>
            <a:r>
              <a:rPr lang="en-US" sz="2800" dirty="0"/>
              <a:t>Feature introduction/modification must be proposed for Rel-18</a:t>
            </a:r>
          </a:p>
          <a:p>
            <a:pPr lvl="2"/>
            <a:r>
              <a:rPr lang="en-US" sz="2400" dirty="0"/>
              <a:t>"TEI-18" should be used when no other WI code can be used.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032864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 major update</a:t>
            </a:r>
          </a:p>
          <a:p>
            <a:r>
              <a:rPr lang="en-GB" dirty="0"/>
              <a:t>Remaining dependencies (about 3) under control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812877-2718-444B-872F-8E4997FF9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Specification</a:t>
            </a:r>
            <a:r>
              <a:rPr lang="fr-FR"/>
              <a:t> Management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B42FAA-2B37-4FE1-A029-480F30737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Approved</a:t>
            </a:r>
            <a:r>
              <a:rPr lang="fr-FR" dirty="0"/>
              <a:t> process at TSG#95</a:t>
            </a:r>
            <a:endParaRPr lang="en-US" dirty="0"/>
          </a:p>
          <a:p>
            <a:pPr lvl="1"/>
            <a:r>
              <a:rPr lang="en-US" dirty="0"/>
              <a:t>All TSG approved versions of </a:t>
            </a:r>
            <a:r>
              <a:rPr lang="en-US" dirty="0" err="1"/>
              <a:t>OpenAPI</a:t>
            </a:r>
            <a:r>
              <a:rPr lang="en-US" dirty="0"/>
              <a:t> files shall be stored in the stable branches (one per release) of the "5G_APIs" repository</a:t>
            </a:r>
          </a:p>
          <a:p>
            <a:r>
              <a:rPr lang="en-US" dirty="0"/>
              <a:t>Effective at TSG#96</a:t>
            </a:r>
          </a:p>
          <a:p>
            <a:pPr lvl="1"/>
            <a:r>
              <a:rPr lang="en-US" dirty="0"/>
              <a:t>All SA5-OAM APIs have been updated to point to the correct repository</a:t>
            </a:r>
          </a:p>
          <a:p>
            <a:pPr lvl="1"/>
            <a:r>
              <a:rPr lang="en-US" dirty="0"/>
              <a:t>YAML file names updated to follow the naming defined in TS 29.501</a:t>
            </a:r>
          </a:p>
          <a:p>
            <a:r>
              <a:rPr lang="en-US" dirty="0"/>
              <a:t>Next step:</a:t>
            </a:r>
          </a:p>
          <a:p>
            <a:pPr lvl="1"/>
            <a:r>
              <a:rPr lang="en-US" dirty="0"/>
              <a:t>Discussion: Use Forge as normative source of the </a:t>
            </a:r>
            <a:r>
              <a:rPr lang="en-US" dirty="0" err="1"/>
              <a:t>OpenAPI</a:t>
            </a:r>
            <a:r>
              <a:rPr lang="en-US" dirty="0"/>
              <a:t> descriptions</a:t>
            </a:r>
          </a:p>
          <a:p>
            <a:pPr lvl="2"/>
            <a:r>
              <a:rPr lang="en-US" dirty="0"/>
              <a:t>with change/merge done in Forge and not in Word document</a:t>
            </a:r>
          </a:p>
          <a:p>
            <a:pPr lvl="2"/>
            <a:r>
              <a:rPr lang="en-US" dirty="0"/>
              <a:t>CRs with links pointing to the proposed changes made in Forge</a:t>
            </a:r>
          </a:p>
          <a:p>
            <a:pPr lvl="1"/>
            <a:r>
              <a:rPr lang="en-US" dirty="0"/>
              <a:t>Discussion started in SA5 and should be continued in the </a:t>
            </a:r>
            <a:r>
              <a:rPr lang="en-US" dirty="0" err="1"/>
              <a:t>OpenAPI</a:t>
            </a:r>
            <a:r>
              <a:rPr lang="en-US" dirty="0"/>
              <a:t> Task Force</a:t>
            </a:r>
          </a:p>
        </p:txBody>
      </p:sp>
    </p:spTree>
    <p:extLst>
      <p:ext uri="{BB962C8B-B14F-4D97-AF65-F5344CB8AC3E}">
        <p14:creationId xmlns:p14="http://schemas.microsoft.com/office/powerpoint/2010/main" val="192188758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Since</a:t>
            </a:r>
            <a:r>
              <a:rPr lang="fr-FR" dirty="0"/>
              <a:t> the last PCG meeting…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Past</a:t>
            </a:r>
            <a:r>
              <a:rPr lang="fr-FR" dirty="0"/>
              <a:t> meeting:</a:t>
            </a:r>
          </a:p>
          <a:p>
            <a:pPr lvl="1"/>
            <a:r>
              <a:rPr lang="fr-FR" dirty="0"/>
              <a:t>TSG-CT#96: 	2021 Jun 6-7, Budapest, HU</a:t>
            </a:r>
          </a:p>
          <a:p>
            <a:pPr lvl="1"/>
            <a:r>
              <a:rPr lang="fr-FR" dirty="0"/>
              <a:t>TSG-CT#97-e: 	2022 Sep 11-14, e-meeting</a:t>
            </a:r>
          </a:p>
          <a:p>
            <a:pPr lvl="1"/>
            <a:endParaRPr lang="fr-FR" dirty="0"/>
          </a:p>
          <a:p>
            <a:r>
              <a:rPr lang="fr-FR" dirty="0" err="1"/>
              <a:t>Upcoming</a:t>
            </a:r>
            <a:r>
              <a:rPr lang="fr-FR" dirty="0"/>
              <a:t> meetings:</a:t>
            </a:r>
          </a:p>
          <a:p>
            <a:pPr lvl="1"/>
            <a:r>
              <a:rPr lang="fr-FR" dirty="0"/>
              <a:t>TSG-CT#98-e: 	2022 </a:t>
            </a:r>
            <a:r>
              <a:rPr lang="fr-FR" dirty="0" err="1"/>
              <a:t>Dec</a:t>
            </a:r>
            <a:r>
              <a:rPr lang="fr-FR" dirty="0"/>
              <a:t> 12-14, e-meeting</a:t>
            </a:r>
          </a:p>
          <a:p>
            <a:pPr lvl="1"/>
            <a:r>
              <a:rPr lang="fr-FR" dirty="0"/>
              <a:t>TSG-CT#99: 	2023 Mar 20-21, Rotterdam , NL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209197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0D32652-63DD-49CB-BD9F-3121B9223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Enforced</a:t>
            </a:r>
            <a:r>
              <a:rPr lang="fr-FR" dirty="0"/>
              <a:t> Registration deadline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04A3D89-F79D-4045-8BFA-DBAC0D82AB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49742" cy="4351338"/>
          </a:xfrm>
        </p:spPr>
        <p:txBody>
          <a:bodyPr/>
          <a:lstStyle/>
          <a:p>
            <a:r>
              <a:rPr lang="fr-FR" dirty="0"/>
              <a:t>Following the PCG </a:t>
            </a:r>
            <a:r>
              <a:rPr lang="fr-FR" dirty="0" err="1"/>
              <a:t>recommendation</a:t>
            </a:r>
            <a:r>
              <a:rPr lang="fr-FR" dirty="0"/>
              <a:t>, a registration deadline </a:t>
            </a:r>
            <a:r>
              <a:rPr lang="fr-FR" dirty="0" err="1"/>
              <a:t>was</a:t>
            </a:r>
            <a:r>
              <a:rPr lang="fr-FR" dirty="0"/>
              <a:t> set one </a:t>
            </a:r>
            <a:r>
              <a:rPr lang="fr-FR" dirty="0" err="1"/>
              <a:t>week</a:t>
            </a:r>
            <a:r>
              <a:rPr lang="fr-FR" dirty="0"/>
              <a:t> </a:t>
            </a:r>
            <a:r>
              <a:rPr lang="fr-FR" dirty="0" err="1"/>
              <a:t>before</a:t>
            </a:r>
            <a:r>
              <a:rPr lang="fr-FR" dirty="0"/>
              <a:t> </a:t>
            </a:r>
            <a:r>
              <a:rPr lang="en-US" altLang="en-US" sz="2800" dirty="0"/>
              <a:t>CT#97e</a:t>
            </a:r>
          </a:p>
          <a:p>
            <a:pPr lvl="1"/>
            <a:r>
              <a:rPr lang="en-US" altLang="en-US" dirty="0"/>
              <a:t>Deadline given in the agenda, the CT guidance document, specific email</a:t>
            </a:r>
            <a:endParaRPr lang="fr-FR" dirty="0"/>
          </a:p>
          <a:p>
            <a:r>
              <a:rPr lang="fr-FR" dirty="0"/>
              <a:t>For 416 registrations:</a:t>
            </a:r>
          </a:p>
          <a:p>
            <a:pPr lvl="1"/>
            <a:r>
              <a:rPr lang="fr-FR" dirty="0">
                <a:highlight>
                  <a:srgbClr val="00FF00"/>
                </a:highlight>
              </a:rPr>
              <a:t>320 registrations</a:t>
            </a:r>
            <a:r>
              <a:rPr lang="fr-FR" dirty="0"/>
              <a:t> </a:t>
            </a:r>
            <a:r>
              <a:rPr lang="fr-FR" dirty="0" err="1"/>
              <a:t>before</a:t>
            </a:r>
            <a:r>
              <a:rPr lang="fr-FR" dirty="0"/>
              <a:t> the deadline</a:t>
            </a:r>
          </a:p>
          <a:p>
            <a:pPr lvl="1"/>
            <a:r>
              <a:rPr lang="fr-FR" dirty="0">
                <a:highlight>
                  <a:srgbClr val="FF6600"/>
                </a:highlight>
              </a:rPr>
              <a:t>66 registrations</a:t>
            </a:r>
            <a:r>
              <a:rPr lang="fr-FR" dirty="0"/>
              <a:t> </a:t>
            </a:r>
            <a:r>
              <a:rPr lang="fr-FR" dirty="0" err="1"/>
              <a:t>after</a:t>
            </a:r>
            <a:r>
              <a:rPr lang="fr-FR" dirty="0"/>
              <a:t> the deadline and </a:t>
            </a:r>
            <a:r>
              <a:rPr lang="fr-FR" dirty="0" err="1"/>
              <a:t>before</a:t>
            </a:r>
            <a:r>
              <a:rPr lang="fr-FR" dirty="0"/>
              <a:t> the </a:t>
            </a:r>
            <a:r>
              <a:rPr lang="fr-FR" dirty="0" err="1"/>
              <a:t>opening</a:t>
            </a:r>
            <a:r>
              <a:rPr lang="fr-FR" dirty="0"/>
              <a:t> of meeting, </a:t>
            </a:r>
          </a:p>
          <a:p>
            <a:pPr lvl="1"/>
            <a:r>
              <a:rPr lang="fr-FR" dirty="0">
                <a:highlight>
                  <a:srgbClr val="FF0000"/>
                </a:highlight>
              </a:rPr>
              <a:t>30 registrations</a:t>
            </a:r>
            <a:r>
              <a:rPr lang="fr-FR" dirty="0"/>
              <a:t> </a:t>
            </a:r>
            <a:r>
              <a:rPr lang="fr-FR" dirty="0" err="1"/>
              <a:t>after</a:t>
            </a:r>
            <a:r>
              <a:rPr lang="fr-FR" dirty="0"/>
              <a:t> the </a:t>
            </a:r>
            <a:r>
              <a:rPr lang="fr-FR" dirty="0" err="1"/>
              <a:t>opening</a:t>
            </a:r>
            <a:r>
              <a:rPr lang="fr-FR" dirty="0"/>
              <a:t> of the meeting</a:t>
            </a:r>
          </a:p>
          <a:p>
            <a:r>
              <a:rPr lang="fr-FR" dirty="0"/>
              <a:t>All the </a:t>
            </a:r>
            <a:r>
              <a:rPr lang="fr-FR" dirty="0" err="1"/>
              <a:t>late</a:t>
            </a:r>
            <a:r>
              <a:rPr lang="fr-FR" dirty="0"/>
              <a:t> registrations have been </a:t>
            </a:r>
            <a:r>
              <a:rPr lang="fr-FR" dirty="0" err="1"/>
              <a:t>granted</a:t>
            </a:r>
            <a:endParaRPr lang="fr-FR" dirty="0"/>
          </a:p>
          <a:p>
            <a:r>
              <a:rPr lang="fr-FR" dirty="0"/>
              <a:t>A </a:t>
            </a:r>
            <a:r>
              <a:rPr lang="fr-FR" dirty="0" err="1"/>
              <a:t>gentle</a:t>
            </a:r>
            <a:r>
              <a:rPr lang="fr-FR" dirty="0"/>
              <a:t> </a:t>
            </a:r>
            <a:r>
              <a:rPr lang="fr-FR" dirty="0" err="1"/>
              <a:t>reminder</a:t>
            </a:r>
            <a:r>
              <a:rPr lang="fr-FR" dirty="0"/>
              <a:t>/warning by email and </a:t>
            </a:r>
            <a:r>
              <a:rPr lang="fr-FR" dirty="0" err="1"/>
              <a:t>during</a:t>
            </a:r>
            <a:r>
              <a:rPr lang="fr-FR" dirty="0"/>
              <a:t> the meeting</a:t>
            </a:r>
          </a:p>
        </p:txBody>
      </p:sp>
    </p:spTree>
    <p:extLst>
      <p:ext uri="{BB962C8B-B14F-4D97-AF65-F5344CB8AC3E}">
        <p14:creationId xmlns:p14="http://schemas.microsoft.com/office/powerpoint/2010/main" val="836737069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2654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750E488-6014-451B-A626-FC3106A49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Not an action… a </a:t>
            </a:r>
            <a:r>
              <a:rPr lang="fr-FR" dirty="0" err="1"/>
              <a:t>kind</a:t>
            </a:r>
            <a:r>
              <a:rPr lang="fr-FR" dirty="0"/>
              <a:t> </a:t>
            </a:r>
            <a:r>
              <a:rPr lang="fr-FR" dirty="0" err="1"/>
              <a:t>request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E151302-2196-40EE-A66A-C2F9D68222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Whenever</a:t>
            </a:r>
            <a:r>
              <a:rPr lang="fr-FR" dirty="0"/>
              <a:t> possible, </a:t>
            </a:r>
            <a:r>
              <a:rPr lang="fr-FR" dirty="0" err="1"/>
              <a:t>please</a:t>
            </a:r>
            <a:r>
              <a:rPr lang="fr-FR" dirty="0"/>
              <a:t> plan the PCG meeting more </a:t>
            </a:r>
            <a:r>
              <a:rPr lang="fr-FR" dirty="0" err="1"/>
              <a:t>than</a:t>
            </a:r>
            <a:r>
              <a:rPr lang="fr-FR" dirty="0"/>
              <a:t> one </a:t>
            </a:r>
            <a:r>
              <a:rPr lang="fr-FR" dirty="0" err="1"/>
              <a:t>week</a:t>
            </a:r>
            <a:r>
              <a:rPr lang="fr-FR" dirty="0"/>
              <a:t> </a:t>
            </a:r>
            <a:r>
              <a:rPr lang="fr-FR" dirty="0" err="1"/>
              <a:t>after</a:t>
            </a:r>
            <a:r>
              <a:rPr lang="fr-FR" dirty="0"/>
              <a:t> the end of the TSG meetings.</a:t>
            </a:r>
          </a:p>
          <a:p>
            <a:pPr lvl="1"/>
            <a:r>
              <a:rPr lang="fr-FR" dirty="0"/>
              <a:t>For </a:t>
            </a:r>
            <a:r>
              <a:rPr lang="fr-FR" dirty="0" err="1"/>
              <a:t>this</a:t>
            </a:r>
            <a:r>
              <a:rPr lang="fr-FR" dirty="0"/>
              <a:t> meeting, </a:t>
            </a:r>
            <a:r>
              <a:rPr lang="fr-FR" dirty="0" err="1"/>
              <a:t>only</a:t>
            </a:r>
            <a:r>
              <a:rPr lang="fr-FR" dirty="0"/>
              <a:t> 4 </a:t>
            </a:r>
            <a:r>
              <a:rPr lang="fr-FR" dirty="0" err="1"/>
              <a:t>working</a:t>
            </a:r>
            <a:r>
              <a:rPr lang="fr-FR" dirty="0"/>
              <a:t> </a:t>
            </a:r>
            <a:r>
              <a:rPr lang="fr-FR" dirty="0" err="1"/>
              <a:t>days</a:t>
            </a:r>
            <a:r>
              <a:rPr lang="fr-FR" dirty="0"/>
              <a:t> </a:t>
            </a:r>
            <a:r>
              <a:rPr lang="fr-FR" dirty="0" err="1"/>
              <a:t>between</a:t>
            </a:r>
            <a:r>
              <a:rPr lang="fr-FR" dirty="0"/>
              <a:t> the SA/CT/RAN coordination meeting</a:t>
            </a:r>
          </a:p>
          <a:p>
            <a:pPr lvl="1"/>
            <a:r>
              <a:rPr lang="fr-FR" dirty="0"/>
              <a:t>And </a:t>
            </a:r>
            <a:r>
              <a:rPr lang="fr-FR" dirty="0" err="1"/>
              <a:t>these</a:t>
            </a:r>
            <a:r>
              <a:rPr lang="fr-FR" dirty="0"/>
              <a:t> </a:t>
            </a:r>
            <a:r>
              <a:rPr lang="fr-FR" dirty="0" err="1"/>
              <a:t>days</a:t>
            </a:r>
            <a:r>
              <a:rPr lang="fr-FR" dirty="0"/>
              <a:t> </a:t>
            </a:r>
            <a:r>
              <a:rPr lang="fr-FR" dirty="0" err="1"/>
              <a:t>were</a:t>
            </a:r>
            <a:r>
              <a:rPr lang="fr-FR" dirty="0"/>
              <a:t> </a:t>
            </a:r>
            <a:r>
              <a:rPr lang="fr-FR" dirty="0" err="1"/>
              <a:t>quite</a:t>
            </a:r>
            <a:r>
              <a:rPr lang="fr-FR" dirty="0"/>
              <a:t> </a:t>
            </a:r>
            <a:r>
              <a:rPr lang="fr-FR" dirty="0" err="1"/>
              <a:t>busy</a:t>
            </a:r>
            <a:r>
              <a:rPr lang="fr-FR" dirty="0"/>
              <a:t>: TSG chair coordination calls, PCG </a:t>
            </a:r>
            <a:r>
              <a:rPr lang="fr-FR" dirty="0" err="1"/>
              <a:t>preparation</a:t>
            </a:r>
            <a:r>
              <a:rPr lang="fr-FR" dirty="0"/>
              <a:t> calls, last minute issues right </a:t>
            </a:r>
            <a:r>
              <a:rPr lang="fr-FR" dirty="0" err="1"/>
              <a:t>after</a:t>
            </a:r>
            <a:r>
              <a:rPr lang="fr-FR" dirty="0"/>
              <a:t> the </a:t>
            </a:r>
            <a:r>
              <a:rPr lang="fr-FR" dirty="0" err="1"/>
              <a:t>plenary</a:t>
            </a:r>
            <a:r>
              <a:rPr lang="fr-FR" dirty="0"/>
              <a:t> (e.g. </a:t>
            </a:r>
            <a:r>
              <a:rPr lang="fr-FR" dirty="0" err="1"/>
              <a:t>comments</a:t>
            </a:r>
            <a:r>
              <a:rPr lang="fr-FR" dirty="0"/>
              <a:t> to the report, </a:t>
            </a:r>
            <a:r>
              <a:rPr lang="fr-FR" dirty="0" err="1"/>
              <a:t>specification</a:t>
            </a:r>
            <a:r>
              <a:rPr lang="fr-FR" dirty="0"/>
              <a:t> publication), etc.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7225558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0811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/>
              <a:t>Thanks to CT vice chairs, CT WG leadership and rapporteurs for excellent coordination of and work. Special thanks to MCC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Georg and Wanshi for the excellent coordination at the TSG level, before and during the plenaries</a:t>
            </a:r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3GPP 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85601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CT Leadership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4986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Andrijana </a:t>
            </a:r>
            <a:r>
              <a:rPr lang="fr-FR" altLang="en-US" sz="1800" dirty="0" err="1"/>
              <a:t>Breklao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Andrijana.brekalo@etsi.org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117BC9C-1A87-4E76-9778-4E7B4920B8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63585"/>
            <a:ext cx="1115728" cy="167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CT Officials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3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New MCC support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>
                <a:hlinkClick r:id="rId3"/>
              </a:rPr>
              <a:t>ly-thanh.phan@thalesgroup.com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70C0"/>
                </a:solidFill>
              </a:rPr>
              <a:t>Re-elected in CT6#109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Rel-17 TR/TS			1/3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/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CP-221077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23.540 v1.0.0 on 5G System: Technical realization of Service Based Short Message Service; Stage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CP-221078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29.577 v1.0.0 on 5G System; IP Short Message Gateway and SMS Router For Short Message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CP-221079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29.578 v1.0.0 on 5G System; Mobile Number Portability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CP-221080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29.579 v1.0.0 on 5G System; Interworking MSC For Short Message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CP-221081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29.581 v1.0.0 on 5G System; Multicast/Broadcast Service Transport Function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CP-221082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29.559 v1.0.0 on 5G System; 5G ProSe Key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Rel-17 TR/TS			2/3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/>
        </p:nvGraphicFramePr>
        <p:xfrm>
          <a:off x="224630" y="1920897"/>
          <a:ext cx="11211869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CP-221099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29.565 v2.0.0 on 5G System; Time Sensitive Communication and</a:t>
                      </a:r>
                      <a:b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Time Synchronization Function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CP-221100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29.558 v2.0.0 on Enabling Edge Applications; Application Programming Interface (API) specification; Stage 3;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CP-221191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24.538 v.2.0.0. on Enabling MSGin5G Service;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CP-221192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24.558 v2.0.0  on Enabling Edge Applications;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7328529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Rel-17 TR/TS			3/3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/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CP-222129</a:t>
                      </a:r>
                      <a:endParaRPr lang="en-GB" sz="1600" b="1" i="0" u="sng" strike="noStrike" kern="12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29.537 v2.0.0 on 5G System; Multicast/Broadcast Policy Control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CP-222130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29.580 v2.0.0 on 5G System; Multicast/Broadcast Service Function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CP-222239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29.553 v1.0.0 on 5G System; 5G ProSe Anchor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786791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68865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CT#96 Stats			    CT#97-e Stats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352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1466</a:t>
            </a:r>
          </a:p>
          <a:p>
            <a:r>
              <a:rPr lang="en-US" sz="2400" dirty="0"/>
              <a:t>Approved New/Revised SID/WID</a:t>
            </a:r>
          </a:p>
          <a:p>
            <a:pPr lvl="1"/>
            <a:r>
              <a:rPr lang="en-US" sz="2000" dirty="0"/>
              <a:t>12 New + 6 Revised</a:t>
            </a:r>
          </a:p>
          <a:p>
            <a:r>
              <a:rPr lang="en-US" sz="2400" dirty="0"/>
              <a:t>Approved TS/TR</a:t>
            </a:r>
          </a:p>
          <a:p>
            <a:pPr lvl="1"/>
            <a:r>
              <a:rPr lang="en-US" altLang="fr-FR" sz="2000" dirty="0"/>
              <a:t>10</a:t>
            </a:r>
          </a:p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sz="2000" dirty="0"/>
              <a:t>352 registered</a:t>
            </a:r>
          </a:p>
          <a:p>
            <a:pPr lvl="2"/>
            <a:r>
              <a:rPr lang="en-US" altLang="fr-FR" sz="1600" dirty="0"/>
              <a:t>162 attended</a:t>
            </a:r>
          </a:p>
          <a:p>
            <a:pPr lvl="2"/>
            <a:r>
              <a:rPr lang="en-US" altLang="fr-FR" sz="1600" dirty="0"/>
              <a:t>102 remote </a:t>
            </a:r>
            <a:r>
              <a:rPr lang="en-US" altLang="fr-FR" sz="1600" dirty="0" err="1"/>
              <a:t>particpants</a:t>
            </a:r>
            <a:endParaRPr lang="en-US" altLang="fr-FR" sz="1600" dirty="0"/>
          </a:p>
          <a:p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261652" y="1822445"/>
            <a:ext cx="5694821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239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941</a:t>
            </a:r>
          </a:p>
          <a:p>
            <a:r>
              <a:rPr lang="en-US" sz="2400" dirty="0"/>
              <a:t>Approved New/Revised SID/WID</a:t>
            </a:r>
          </a:p>
          <a:p>
            <a:pPr lvl="1"/>
            <a:r>
              <a:rPr lang="en-US" sz="2000" dirty="0"/>
              <a:t>5 New + 1 Revised</a:t>
            </a:r>
          </a:p>
          <a:p>
            <a:r>
              <a:rPr lang="en-US" sz="2400" dirty="0"/>
              <a:t>Approved TS/TR</a:t>
            </a:r>
          </a:p>
          <a:p>
            <a:pPr lvl="1"/>
            <a:r>
              <a:rPr lang="en-US" altLang="fr-FR" sz="2000" dirty="0"/>
              <a:t>3</a:t>
            </a:r>
          </a:p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sz="2000" dirty="0"/>
              <a:t>412 registered</a:t>
            </a:r>
          </a:p>
          <a:p>
            <a:pPr lvl="2"/>
            <a:r>
              <a:rPr lang="en-US" altLang="fr-FR" sz="1600" dirty="0"/>
              <a:t>357 confirmed participation</a:t>
            </a:r>
          </a:p>
          <a:p>
            <a:pPr lvl="2"/>
            <a:r>
              <a:rPr lang="en-US" altLang="fr-FR" sz="1600" dirty="0"/>
              <a:t>90 attended online sessions</a:t>
            </a:r>
          </a:p>
          <a:p>
            <a:pPr lvl="1"/>
            <a:endParaRPr lang="en-US" altLang="fr-FR" sz="2000" dirty="0"/>
          </a:p>
          <a:p>
            <a:pPr lvl="2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108064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271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(Only Cat F CRs)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AC4D78F-683E-4000-BAAE-2A468AB10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5EC1B592-8566-4E7D-9DDE-F5F14060251D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7 (mainly on MC services)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 (Only Cat F CRs)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151536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Small number of Rel-15 CRs 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17 at CT#96 and 11 at CT#97e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 of API (SBI, </a:t>
            </a:r>
            <a:r>
              <a:rPr lang="fr-FR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Northbound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MC services</a:t>
            </a:r>
          </a:p>
          <a:p>
            <a:pPr lvl="2"/>
            <a:endParaRPr lang="fr-FR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dirty="0"/>
              <a:t>Strict enforcement of the FASMO criteria for cat F CRs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DA3B368-ACED-43E4-B581-263E2C4DF5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6050" y="1825625"/>
            <a:ext cx="4584589" cy="427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5F6414F-085E-4BBE-BBE5-04959CF33DE1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5399ac36-8d91-4486-a02c-e0c1bb8d184f"/>
    <ds:schemaRef ds:uri="http://purl.org/dc/terms/"/>
    <ds:schemaRef ds:uri="1e442c71-47c7-4d6b-9a66-8473dbdf205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22594</TotalTime>
  <Words>1686</Words>
  <Application>Microsoft Office PowerPoint</Application>
  <PresentationFormat>Widescreen</PresentationFormat>
  <Paragraphs>347</Paragraphs>
  <Slides>36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Arial </vt:lpstr>
      <vt:lpstr>Calibri</vt:lpstr>
      <vt:lpstr>Calibri Light</vt:lpstr>
      <vt:lpstr>Times New Roman</vt:lpstr>
      <vt:lpstr>Office Theme</vt:lpstr>
      <vt:lpstr>3GPP TSG CT Management Report</vt:lpstr>
      <vt:lpstr>Since the last PCG meeting…</vt:lpstr>
      <vt:lpstr>CT Officials</vt:lpstr>
      <vt:lpstr>TSG CT Officials</vt:lpstr>
      <vt:lpstr>Meeting statistics</vt:lpstr>
      <vt:lpstr>CT#96 Stats       CT#97-e Stats</vt:lpstr>
      <vt:lpstr>Release status</vt:lpstr>
      <vt:lpstr>Rel-8 – Rel-14 Status (Only Cat F CRs)</vt:lpstr>
      <vt:lpstr>Release 15 Status (Only Cat F CRs)</vt:lpstr>
      <vt:lpstr>Release 16 Status (Only Cat F CRs)</vt:lpstr>
      <vt:lpstr>Release 17 Status</vt:lpstr>
      <vt:lpstr>Release 18 Status</vt:lpstr>
      <vt:lpstr>Rel-18 timeline for CT</vt:lpstr>
      <vt:lpstr>For information to PCG</vt:lpstr>
      <vt:lpstr>Most Important Information</vt:lpstr>
      <vt:lpstr>Rel-17 is frozen!      1/2</vt:lpstr>
      <vt:lpstr>Rel-17 is frozen!      2/2</vt:lpstr>
      <vt:lpstr>IETF Status</vt:lpstr>
      <vt:lpstr>OpenAPI Specification Management</vt:lpstr>
      <vt:lpstr>Enforced Registration deadline</vt:lpstr>
      <vt:lpstr>For action to PCG</vt:lpstr>
      <vt:lpstr>Not an action… a kind request</vt:lpstr>
      <vt:lpstr>Acknowledgement</vt:lpstr>
      <vt:lpstr>Acknowledgement</vt:lpstr>
      <vt:lpstr>Thank You!</vt:lpstr>
      <vt:lpstr>Annex</vt:lpstr>
      <vt:lpstr>CT Leadership</vt:lpstr>
      <vt:lpstr>TSG CT Officials</vt:lpstr>
      <vt:lpstr>TSG CT WG1 Officials</vt:lpstr>
      <vt:lpstr>TSG CT WG3 Officials</vt:lpstr>
      <vt:lpstr>TSG CT WG4 Officials</vt:lpstr>
      <vt:lpstr>TSG CT WG6 Officials</vt:lpstr>
      <vt:lpstr>TR/TS sent to plenary</vt:lpstr>
      <vt:lpstr>New approved Rel-17 TR/TS   1/3</vt:lpstr>
      <vt:lpstr>New approved Rel-17 TR/TS   2/3</vt:lpstr>
      <vt:lpstr>New approved Rel-17 TR/TS   3/3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Adrian Scrase</cp:lastModifiedBy>
  <cp:revision>872</cp:revision>
  <dcterms:created xsi:type="dcterms:W3CDTF">2010-02-05T13:52:04Z</dcterms:created>
  <dcterms:modified xsi:type="dcterms:W3CDTF">2022-09-26T19:39:35Z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  <property fmtid="{D5CDD505-2E9C-101B-9397-08002B2CF9AE}" pid="3" name="MSIP_Label_07222825-62ea-40f3-96b5-5375c07996e2_Enabled">
    <vt:lpwstr>true</vt:lpwstr>
  </property>
  <property fmtid="{D5CDD505-2E9C-101B-9397-08002B2CF9AE}" pid="4" name="MSIP_Label_07222825-62ea-40f3-96b5-5375c07996e2_SetDate">
    <vt:lpwstr>2021-10-15T08:52:36Z</vt:lpwstr>
  </property>
  <property fmtid="{D5CDD505-2E9C-101B-9397-08002B2CF9AE}" pid="5" name="MSIP_Label_07222825-62ea-40f3-96b5-5375c07996e2_Method">
    <vt:lpwstr>Privileged</vt:lpwstr>
  </property>
  <property fmtid="{D5CDD505-2E9C-101B-9397-08002B2CF9AE}" pid="6" name="MSIP_Label_07222825-62ea-40f3-96b5-5375c07996e2_Name">
    <vt:lpwstr>unrestricted_parent.2</vt:lpwstr>
  </property>
  <property fmtid="{D5CDD505-2E9C-101B-9397-08002B2CF9AE}" pid="7" name="MSIP_Label_07222825-62ea-40f3-96b5-5375c07996e2_SiteId">
    <vt:lpwstr>90c7a20a-f34b-40bf-bc48-b9253b6f5d20</vt:lpwstr>
  </property>
  <property fmtid="{D5CDD505-2E9C-101B-9397-08002B2CF9AE}" pid="8" name="MSIP_Label_07222825-62ea-40f3-96b5-5375c07996e2_ActionId">
    <vt:lpwstr>989f5a2f-589d-4b84-bf23-4535397a7d05</vt:lpwstr>
  </property>
  <property fmtid="{D5CDD505-2E9C-101B-9397-08002B2CF9AE}" pid="9" name="MSIP_Label_07222825-62ea-40f3-96b5-5375c07996e2_ContentBits">
    <vt:lpwstr>0</vt:lpwstr>
  </property>
</Properties>
</file>