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417" r:id="rId2"/>
    <p:sldId id="428" r:id="rId3"/>
    <p:sldId id="563" r:id="rId4"/>
    <p:sldId id="576" r:id="rId5"/>
    <p:sldId id="546" r:id="rId6"/>
    <p:sldId id="574" r:id="rId7"/>
    <p:sldId id="577" r:id="rId8"/>
    <p:sldId id="573" r:id="rId9"/>
    <p:sldId id="544" r:id="rId10"/>
    <p:sldId id="564" r:id="rId11"/>
    <p:sldId id="570" r:id="rId12"/>
    <p:sldId id="578" r:id="rId13"/>
    <p:sldId id="575" r:id="rId14"/>
    <p:sldId id="550" r:id="rId15"/>
    <p:sldId id="551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2A6EA8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26" autoAdjust="0"/>
    <p:restoredTop sz="94679" autoAdjust="0"/>
  </p:normalViewPr>
  <p:slideViewPr>
    <p:cSldViewPr snapToGrid="0">
      <p:cViewPr varScale="1">
        <p:scale>
          <a:sx n="121" d="100"/>
          <a:sy n="121" d="100"/>
        </p:scale>
        <p:origin x="243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787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86038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xmlns="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6788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PCG#49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mailto:georg.mayer@huawei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852737"/>
          </a:xfrm>
        </p:spPr>
        <p:txBody>
          <a:bodyPr/>
          <a:lstStyle/>
          <a:p>
            <a:pPr eaLnBrk="1" hangingPunct="1"/>
            <a:r>
              <a:rPr lang="" altLang="en-US" dirty="0" smtClean="0"/>
              <a:t>3GPP TSG </a:t>
            </a:r>
            <a:r>
              <a:rPr lang="en-US" altLang="en-US" dirty="0" smtClean="0"/>
              <a:t>SA</a:t>
            </a:r>
            <a:r>
              <a:rPr lang="" altLang="en-US" dirty="0" smtClean="0"/>
              <a:t> </a:t>
            </a:r>
            <a:br>
              <a:rPr lang="" altLang="en-US" dirty="0" smtClean="0"/>
            </a:br>
            <a:r>
              <a:rPr lang="" altLang="en-US" dirty="0" smtClean="0"/>
              <a:t>Management Report</a:t>
            </a:r>
            <a:endParaRPr lang="en-GB" altLang="en-US" dirty="0" smtClean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" altLang="en-US" dirty="0" smtClean="0"/>
              <a:t>Georg Mayer, 3GPP SA Chair</a:t>
            </a:r>
            <a:endParaRPr lang="en-GB" altLang="en-US" dirty="0"/>
          </a:p>
        </p:txBody>
      </p:sp>
      <p:sp>
        <p:nvSpPr>
          <p:cNvPr id="5124" name="Text Box 64"/>
          <p:cNvSpPr txBox="1">
            <a:spLocks noChangeArrowheads="1"/>
          </p:cNvSpPr>
          <p:nvPr/>
        </p:nvSpPr>
        <p:spPr bwMode="auto">
          <a:xfrm>
            <a:off x="598488" y="95250"/>
            <a:ext cx="18113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 smtClean="0">
                <a:latin typeface="Arial" panose="020B0604020202020204" pitchFamily="34" charset="0"/>
              </a:rPr>
              <a:t>PCG4</a:t>
            </a:r>
            <a:r>
              <a:rPr lang="" altLang="en-US" sz="1600" b="1" dirty="0">
                <a:latin typeface="Arial" panose="020B0604020202020204" pitchFamily="34" charset="0"/>
              </a:rPr>
              <a:t>9</a:t>
            </a:r>
            <a:r>
              <a:rPr lang="fi-FI" altLang="en-US" sz="1600" b="1" dirty="0" smtClean="0">
                <a:latin typeface="Arial" panose="020B0604020202020204" pitchFamily="34" charset="0"/>
              </a:rPr>
              <a:t>_06</a:t>
            </a:r>
            <a:endParaRPr lang="fi-FI" altLang="en-US" sz="16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Agenda item: 4.1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6221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Rel-19 Process Discussions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1789010"/>
            <a:ext cx="10985090" cy="4351338"/>
          </a:xfrm>
          <a:noFill/>
        </p:spPr>
        <p:txBody>
          <a:bodyPr/>
          <a:lstStyle/>
          <a:p>
            <a:pPr marL="447675" indent="-447675"/>
            <a:r>
              <a:rPr lang="en-US" sz="2000" dirty="0" smtClean="0"/>
              <a:t>Discussions on </a:t>
            </a:r>
            <a:r>
              <a:rPr lang="en-US" sz="2000" dirty="0" smtClean="0"/>
              <a:t>how to improve </a:t>
            </a:r>
            <a:r>
              <a:rPr lang="en-US" sz="2000" dirty="0" smtClean="0"/>
              <a:t>the Rel-19 decision making process in 3GPP SA were kicked-off during June Budapest SA meeting. </a:t>
            </a:r>
          </a:p>
          <a:p>
            <a:pPr marL="447675" indent="-447675"/>
            <a:r>
              <a:rPr lang="en-US" sz="2000" dirty="0" smtClean="0"/>
              <a:t>Main focus is to investigate and agree on possible improvements for e.g. prioritization and grouping of Study and Work Items during the phase when the Release is moving from Stage 1 to Stage 2.</a:t>
            </a:r>
          </a:p>
          <a:p>
            <a:pPr marL="447675" indent="-447675"/>
            <a:r>
              <a:rPr lang="en-US" sz="2000" dirty="0" smtClean="0"/>
              <a:t>The discussions at the moment are only for SA internal purposes, i.e. they should not affect RAN. Any issue which also </a:t>
            </a:r>
            <a:r>
              <a:rPr lang="en-US" sz="2000" dirty="0" smtClean="0"/>
              <a:t>could have impact </a:t>
            </a:r>
            <a:r>
              <a:rPr lang="en-US" sz="2000" dirty="0" smtClean="0"/>
              <a:t>on RAN will be discussed and clarified together with RAN.</a:t>
            </a:r>
          </a:p>
          <a:p>
            <a:pPr marL="447675" indent="-447675"/>
            <a:r>
              <a:rPr lang="en-US" sz="2000" dirty="0" smtClean="0"/>
              <a:t>Between June and September plenaries </a:t>
            </a:r>
            <a:r>
              <a:rPr lang="en-US" sz="2000" dirty="0" smtClean="0"/>
              <a:t>an offline </a:t>
            </a:r>
            <a:r>
              <a:rPr lang="en-US" sz="2000" dirty="0" smtClean="0"/>
              <a:t>discussion (via e-mail and NWM) was held, collecting ideas on the issues and goals collected in the June meeting. </a:t>
            </a:r>
          </a:p>
          <a:p>
            <a:pPr marL="447675" indent="-447675"/>
            <a:r>
              <a:rPr lang="en-US" sz="2000" dirty="0" smtClean="0"/>
              <a:t>In the September meeting this list was further discussed and some key items were identified, which will now further be discussed until and at the December plenary. </a:t>
            </a:r>
          </a:p>
          <a:p>
            <a:pPr marL="447675" indent="-447675"/>
            <a:r>
              <a:rPr lang="en-US" sz="2000" dirty="0" smtClean="0"/>
              <a:t>One of the main items which is likely to appear as a requirement from SA side is to have a much earlier decision on the Rel-19 timeline than we had for Rel-18 or Rel-17, as this would guarantee better planning from an early point in time</a:t>
            </a:r>
            <a:r>
              <a:rPr lang="en-US" sz="2000" dirty="0" smtClean="0"/>
              <a:t>. Any related changes to this will be discussed and decided together with the other TSGs.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2846475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PCG Information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903" y="1759974"/>
            <a:ext cx="11611897" cy="4680155"/>
          </a:xfrm>
          <a:noFill/>
        </p:spPr>
        <p:txBody>
          <a:bodyPr/>
          <a:lstStyle/>
          <a:p>
            <a:pPr marL="447675" indent="-447675"/>
            <a:r>
              <a:rPr lang="en-GB" sz="2400" dirty="0" smtClean="0"/>
              <a:t>Registration deadline for September SA meeting was announced and used according to the new rules</a:t>
            </a:r>
            <a:r>
              <a:rPr lang="en-GB" sz="2400" dirty="0" smtClean="0"/>
              <a:t>.</a:t>
            </a:r>
          </a:p>
          <a:p>
            <a:pPr marL="447675" indent="-447675"/>
            <a:r>
              <a:rPr lang="en-GB" sz="2400" dirty="0" smtClean="0"/>
              <a:t>The f2f meeting in Budapest was a success and showed the many advantages that f2f meetings have for 3GPP and delegates. In particular it is worth highlighting that a number of items which were expected to cause long and controversial discussions in 3GPP SA were resolved in a friendly manner, mostly due to offline discussions.</a:t>
            </a:r>
            <a:endParaRPr lang="en-GB" sz="2400" dirty="0" smtClean="0"/>
          </a:p>
          <a:p>
            <a:pPr marL="447675" indent="-447675"/>
            <a:r>
              <a:rPr lang="en-GB" sz="2400" dirty="0" smtClean="0"/>
              <a:t>All SA WG meetings were held as e-meetings and run successfully. </a:t>
            </a:r>
            <a:r>
              <a:rPr lang="en-GB" sz="2400" dirty="0" smtClean="0"/>
              <a:t>The PCG approved measurements to ease the load in the pandemic caused e-meeting era were implemented, but still the workload and especially the number of e-mails during ongoing e-meetings is very high.</a:t>
            </a:r>
            <a:br>
              <a:rPr lang="en-GB" sz="2400" dirty="0" smtClean="0"/>
            </a:br>
            <a:r>
              <a:rPr lang="en-GB" sz="2400" dirty="0" smtClean="0"/>
              <a:t>For the moment the upcoming face-to-face meeting in November 2022 as well as the planning for 2023 gives hope that these effects will be softened due to more often occurring direct meetings.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15043828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PCG Information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903" y="1759974"/>
            <a:ext cx="11611897" cy="4680155"/>
          </a:xfrm>
          <a:noFill/>
        </p:spPr>
        <p:txBody>
          <a:bodyPr/>
          <a:lstStyle/>
          <a:p>
            <a:pPr marL="447675" indent="-447675"/>
            <a:r>
              <a:rPr lang="en-GB" sz="2400" dirty="0" smtClean="0"/>
              <a:t>A </a:t>
            </a:r>
            <a:r>
              <a:rPr lang="en-GB" sz="2400" dirty="0" smtClean="0"/>
              <a:t>number of companies contacted the SA chair offline, indicating concerns with a significant rise of 3GPP Individual Memberships of at least one company over the days and weeks before the September </a:t>
            </a:r>
            <a:r>
              <a:rPr lang="en-GB" sz="2400" dirty="0" smtClean="0"/>
              <a:t>plenaries. </a:t>
            </a:r>
            <a:endParaRPr lang="en-GB" sz="2400" dirty="0" smtClean="0"/>
          </a:p>
          <a:p>
            <a:pPr marL="904875" lvl="1" indent="-447675"/>
            <a:r>
              <a:rPr lang="en-GB" sz="2000" dirty="0" smtClean="0"/>
              <a:t>It was pointed out that Individual </a:t>
            </a:r>
            <a:r>
              <a:rPr lang="en-GB" sz="2000" dirty="0" smtClean="0"/>
              <a:t>Memberships are not an issue to be discussed at plenary or WG level, but given the number of concerns raised (offline) the SA Chair sees a need to at least inform PCG about this situation, as there is a possibility that related questions occur also in the WGs or in other TSGs. </a:t>
            </a:r>
          </a:p>
          <a:p>
            <a:pPr marL="904875" lvl="1" indent="-447675"/>
            <a:r>
              <a:rPr lang="en-GB" sz="2000" dirty="0" smtClean="0"/>
              <a:t>Based on additional checking, all registrations to the June and September plenaries were done in accordance with the 3GPP working procedures. From a formal aspect, all rules were – to the understanding of the SA chair – </a:t>
            </a:r>
            <a:r>
              <a:rPr lang="en-GB" sz="2000" dirty="0" smtClean="0"/>
              <a:t>met and there is no need for concern in this respect. </a:t>
            </a:r>
            <a:endParaRPr lang="en-GB" sz="2000" dirty="0" smtClean="0"/>
          </a:p>
          <a:p>
            <a:pPr marL="904875" lvl="1" indent="-447675"/>
            <a:r>
              <a:rPr lang="en-GB" sz="2000" dirty="0" smtClean="0"/>
              <a:t>Nevertheless, based on </a:t>
            </a:r>
            <a:r>
              <a:rPr lang="en-GB" sz="2000" dirty="0" smtClean="0"/>
              <a:t>the </a:t>
            </a:r>
            <a:r>
              <a:rPr lang="en-GB" sz="2000" dirty="0" smtClean="0"/>
              <a:t>large number of upcoming elections and based on the received feedback, it seems possible that this issue might cause further discussions and possible disruptions. </a:t>
            </a:r>
          </a:p>
        </p:txBody>
      </p:sp>
    </p:spTree>
    <p:extLst>
      <p:ext uri="{BB962C8B-B14F-4D97-AF65-F5344CB8AC3E}">
        <p14:creationId xmlns:p14="http://schemas.microsoft.com/office/powerpoint/2010/main" val="5356813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PCG Action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US" sz="2400" dirty="0" smtClean="0"/>
              <a:t>None, besides separately available contributions (e.g. LS out to ITU)</a:t>
            </a:r>
          </a:p>
        </p:txBody>
      </p:sp>
    </p:spTree>
    <p:extLst>
      <p:ext uri="{BB962C8B-B14F-4D97-AF65-F5344CB8AC3E}">
        <p14:creationId xmlns:p14="http://schemas.microsoft.com/office/powerpoint/2010/main" val="362701534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de-DE" sz="1800" dirty="0" smtClean="0"/>
              <a:t>The 3GPP SA Chair wants to thank </a:t>
            </a:r>
          </a:p>
          <a:p>
            <a:pPr marL="447675" indent="-447675"/>
            <a:r>
              <a:rPr lang="de-DE" sz="1800" dirty="0" smtClean="0"/>
              <a:t>the SA Plenary and SA WGs officials for their excellent work, perfect cooperation, coordination and support;</a:t>
            </a:r>
          </a:p>
          <a:p>
            <a:pPr marL="447675" indent="-447675"/>
            <a:r>
              <a:rPr lang="de-DE" sz="1800" dirty="0"/>
              <a:t>t</a:t>
            </a:r>
            <a:r>
              <a:rPr lang="de-DE" sz="1800" dirty="0" smtClean="0"/>
              <a:t>he TSG CT and TSG RAN chairs for very good coordination and cooperation;</a:t>
            </a:r>
          </a:p>
          <a:p>
            <a:pPr marL="447675" indent="-447675"/>
            <a:r>
              <a:rPr lang="de-DE" sz="1800" dirty="0" smtClean="0"/>
              <a:t>MCC for providing all e-meeting facilities in a highliy reliable way, as well as for support and guidance</a:t>
            </a:r>
            <a:r>
              <a:rPr lang="de-DE" sz="1800" dirty="0"/>
              <a:t>;</a:t>
            </a:r>
            <a:endParaRPr lang="de-DE" sz="1800" dirty="0" smtClean="0"/>
          </a:p>
          <a:p>
            <a:pPr marL="447675" indent="-447675"/>
            <a:r>
              <a:rPr lang="de-DE" sz="1800" dirty="0" smtClean="0"/>
              <a:t>the meeting hosting organizations for their great flexibility and very good communication;</a:t>
            </a:r>
          </a:p>
          <a:p>
            <a:pPr marL="447675" indent="-447675"/>
            <a:r>
              <a:rPr lang="en-GB" sz="1800" dirty="0" smtClean="0"/>
              <a:t>the rapporteurs of the SA2 </a:t>
            </a:r>
            <a:r>
              <a:rPr lang="en-GB" sz="1800" dirty="0" err="1" smtClean="0"/>
              <a:t>Rel</a:t>
            </a:r>
            <a:r>
              <a:rPr lang="en-US" sz="1800" dirty="0" smtClean="0"/>
              <a:t>-18 Study Items – the all showed exceptional commitment and without their help the Rel-18 content would have not been possible to be approved;</a:t>
            </a:r>
            <a:endParaRPr lang="en-GB" sz="1800" dirty="0" smtClean="0"/>
          </a:p>
          <a:p>
            <a:pPr marL="447675" indent="-447675"/>
            <a:r>
              <a:rPr lang="en-GB" sz="1800" dirty="0" smtClean="0"/>
              <a:t>all delegates in 3GPP SA and the SA WGs for patience, support, hard work as well as great and stable output.</a:t>
            </a:r>
            <a:endParaRPr lang="en-GB" sz="2000" dirty="0"/>
          </a:p>
          <a:p>
            <a:pPr marL="0" indent="0">
              <a:buNone/>
            </a:pPr>
            <a:endParaRPr lang="en-GB" sz="1800" dirty="0" smtClean="0"/>
          </a:p>
        </p:txBody>
      </p:sp>
    </p:spTree>
    <p:extLst>
      <p:ext uri="{BB962C8B-B14F-4D97-AF65-F5344CB8AC3E}">
        <p14:creationId xmlns:p14="http://schemas.microsoft.com/office/powerpoint/2010/main" val="2642611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352674" y="1825625"/>
            <a:ext cx="9001125" cy="4351338"/>
          </a:xfrm>
        </p:spPr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 smtClean="0"/>
              <a:t>Georg Mayer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 smtClean="0"/>
              <a:t>3GPP SA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 smtClean="0"/>
              <a:t>mail: </a:t>
            </a:r>
            <a:r>
              <a:rPr lang="en-US" altLang="en-US" sz="1600" dirty="0" smtClean="0">
                <a:hlinkClick r:id="rId2"/>
              </a:rPr>
              <a:t>georg.mayer@huawei.com</a:t>
            </a:r>
            <a:r>
              <a:rPr lang="en-US" altLang="en-US" sz="1600" dirty="0" smtClean="0"/>
              <a:t>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 smtClean="0"/>
              <a:t>phone: +43 699 1900 5758</a:t>
            </a:r>
          </a:p>
          <a:p>
            <a:pPr marL="0" indent="0">
              <a:buFontTx/>
              <a:buNone/>
            </a:pPr>
            <a:endParaRPr lang="en-US" alt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549759"/>
            <a:ext cx="1397339" cy="172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1147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TSG SA Dates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42950" y="1690688"/>
            <a:ext cx="10515600" cy="4351338"/>
          </a:xfrm>
          <a:noFill/>
        </p:spPr>
        <p:txBody>
          <a:bodyPr/>
          <a:lstStyle/>
          <a:p>
            <a:r>
              <a:rPr lang="en-US" sz="2400" dirty="0" smtClean="0"/>
              <a:t>Meetings since PCG#47</a:t>
            </a:r>
          </a:p>
          <a:p>
            <a:pPr lvl="2"/>
            <a:r>
              <a:rPr lang="en-US" sz="1800" dirty="0"/>
              <a:t>TSG SA#96 </a:t>
            </a:r>
            <a:r>
              <a:rPr lang="en-US" sz="1800" dirty="0" smtClean="0"/>
              <a:t>– face-to-</a:t>
            </a:r>
            <a:r>
              <a:rPr lang="en-US" sz="1800" dirty="0" err="1" smtClean="0"/>
              <a:t>facemeeting</a:t>
            </a:r>
            <a:r>
              <a:rPr lang="en-US" sz="1800" dirty="0" smtClean="0"/>
              <a:t>, Budapest</a:t>
            </a:r>
            <a:r>
              <a:rPr lang="en-US" sz="1800" dirty="0"/>
              <a:t>, Hungary , 7-10 June 2022</a:t>
            </a:r>
          </a:p>
          <a:p>
            <a:pPr lvl="2"/>
            <a:r>
              <a:rPr lang="en-US" sz="1800" dirty="0"/>
              <a:t>TSG SA#97-e – e-meeting, 13-19 September 2022</a:t>
            </a:r>
          </a:p>
          <a:p>
            <a:r>
              <a:rPr lang="en-US" sz="2400" dirty="0" smtClean="0"/>
              <a:t>Meetings before PCG#49</a:t>
            </a:r>
          </a:p>
          <a:p>
            <a:pPr lvl="2"/>
            <a:r>
              <a:rPr lang="en-US" sz="1800" dirty="0"/>
              <a:t>TSG </a:t>
            </a:r>
            <a:r>
              <a:rPr lang="en-US" sz="1800" dirty="0" smtClean="0"/>
              <a:t>SA#98-e – e-meeting, 13-19 December 2022</a:t>
            </a:r>
            <a:endParaRPr lang="en-US" sz="1800" dirty="0"/>
          </a:p>
          <a:p>
            <a:pPr lvl="2"/>
            <a:r>
              <a:rPr lang="en-US" sz="1800" dirty="0"/>
              <a:t>TSG </a:t>
            </a:r>
            <a:r>
              <a:rPr lang="en-US" sz="1800" dirty="0" smtClean="0"/>
              <a:t>SA#99 </a:t>
            </a:r>
            <a:r>
              <a:rPr lang="en-US" sz="1800" dirty="0"/>
              <a:t>– </a:t>
            </a:r>
            <a:r>
              <a:rPr lang="en-US" sz="1800" dirty="0" smtClean="0"/>
              <a:t>face-to-face meeting, Rotterdam, Netherlands, 21-24 March 2022</a:t>
            </a:r>
          </a:p>
          <a:p>
            <a:pPr lvl="3"/>
            <a:r>
              <a:rPr lang="en-US" sz="1600" dirty="0" smtClean="0"/>
              <a:t>Elections for 3GPP SA Chair and </a:t>
            </a:r>
            <a:r>
              <a:rPr lang="en-US" sz="1600" dirty="0" err="1" smtClean="0"/>
              <a:t>ViceChairs</a:t>
            </a:r>
            <a:r>
              <a:rPr lang="en-US" sz="1600" dirty="0" smtClean="0"/>
              <a:t>.</a:t>
            </a:r>
            <a:endParaRPr lang="en-US" sz="1600" dirty="0"/>
          </a:p>
          <a:p>
            <a:pPr lvl="1"/>
            <a:endParaRPr lang="en-US" sz="2000" dirty="0" smtClean="0"/>
          </a:p>
          <a:p>
            <a:r>
              <a:rPr lang="en-US" sz="3200" dirty="0" smtClean="0"/>
              <a:t>e-Meeting Setting</a:t>
            </a:r>
          </a:p>
          <a:p>
            <a:pPr lvl="2"/>
            <a:r>
              <a:rPr lang="en-US" sz="1800" dirty="0" smtClean="0"/>
              <a:t>Daily 2h or 3h GoToMeeting (GTM) sessions</a:t>
            </a:r>
          </a:p>
          <a:p>
            <a:pPr lvl="2"/>
            <a:r>
              <a:rPr lang="en-US" sz="1800" dirty="0" smtClean="0"/>
              <a:t>Tuesday – Friday: technical meeting, all technical documents need to have final status on Friday end of online session</a:t>
            </a:r>
          </a:p>
          <a:p>
            <a:pPr lvl="2"/>
            <a:r>
              <a:rPr lang="en-US" sz="1800" dirty="0" smtClean="0"/>
              <a:t>Monday: reporting from RAN, CT, MCC, </a:t>
            </a:r>
            <a:r>
              <a:rPr lang="en-US" sz="1800" dirty="0" err="1" smtClean="0"/>
              <a:t>WorkPlan</a:t>
            </a:r>
            <a:r>
              <a:rPr lang="en-US" sz="1800" dirty="0" smtClean="0"/>
              <a:t> discussions, administrative issues</a:t>
            </a:r>
          </a:p>
        </p:txBody>
      </p:sp>
    </p:spTree>
    <p:extLst>
      <p:ext uri="{BB962C8B-B14F-4D97-AF65-F5344CB8AC3E}">
        <p14:creationId xmlns:p14="http://schemas.microsoft.com/office/powerpoint/2010/main" val="32448407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dirty="0" smtClean="0"/>
              <a:t>TSG SA Officials</a:t>
            </a:r>
            <a:endParaRPr lang="en-US" altLang="en-US" dirty="0" smtClean="0"/>
          </a:p>
        </p:txBody>
      </p:sp>
      <p:sp>
        <p:nvSpPr>
          <p:cNvPr id="6147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Georg Mayer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TSG SA </a:t>
            </a:r>
            <a:r>
              <a:rPr lang="" altLang="en-US" sz="1800" dirty="0" smtClean="0"/>
              <a:t>Chair</a:t>
            </a:r>
            <a:endParaRPr lang="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georg.mayer@huawei.com</a:t>
            </a:r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614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9" t="11989" r="31245" b="35771"/>
          <a:stretch>
            <a:fillRect/>
          </a:stretch>
        </p:blipFill>
        <p:spPr bwMode="auto">
          <a:xfrm>
            <a:off x="838200" y="1973263"/>
            <a:ext cx="122872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Content Placeholder 2"/>
          <p:cNvSpPr txBox="1">
            <a:spLocks/>
          </p:cNvSpPr>
          <p:nvPr/>
        </p:nvSpPr>
        <p:spPr bwMode="auto">
          <a:xfrm>
            <a:off x="74580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algun Gothic" panose="020B0503020000020004" pitchFamily="34" charset="-127"/>
              </a:rPr>
              <a:t>Mona Mustapha</a:t>
            </a:r>
            <a:endParaRPr lang="" altLang="en-US" sz="1800">
              <a:ea typeface="Malgun Gothic" panose="020B0503020000020004" pitchFamily="34" charset="-127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algun Gothic" panose="020B0503020000020004" pitchFamily="34" charset="-127"/>
              </a:rPr>
              <a:t>mona_mustapha@apple.com</a:t>
            </a: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en-US" altLang="en-US" sz="1800">
              <a:ea typeface="Malgun Gothic" panose="020B0503020000020004" pitchFamily="34" charset="-127"/>
            </a:endParaRPr>
          </a:p>
        </p:txBody>
      </p:sp>
      <p:sp>
        <p:nvSpPr>
          <p:cNvPr id="6150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ja-JP" altLang="en-US" sz="1800"/>
              <a:t>永田 聡　</a:t>
            </a:r>
            <a:r>
              <a:rPr lang="en-US" altLang="en-US" sz="1800">
                <a:ea typeface="MS PGothic" panose="020B0600070205080204" pitchFamily="34" charset="-128"/>
              </a:rPr>
              <a:t>Satoshi Nagata</a:t>
            </a:r>
            <a:endParaRPr lang="" altLang="en-US" sz="1800">
              <a:ea typeface="MS PGothic" panose="020B0600070205080204" pitchFamily="34" charset="-128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ARIB</a:t>
            </a:r>
            <a:br>
              <a:rPr lang="" altLang="en-US" sz="1800">
                <a:ea typeface="MS PGothic" panose="020B0600070205080204" pitchFamily="34" charset="-128"/>
              </a:rPr>
            </a:br>
            <a:r>
              <a:rPr lang="en-US" altLang="en-US" sz="1800">
                <a:ea typeface="MS PGothic" panose="020B0600070205080204" pitchFamily="34" charset="-128"/>
              </a:rPr>
              <a:t>nagatas@nttdocomo.com</a:t>
            </a:r>
          </a:p>
        </p:txBody>
      </p:sp>
      <p:sp>
        <p:nvSpPr>
          <p:cNvPr id="6151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Mark Younge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S PGothic" panose="020B0600070205080204" pitchFamily="34" charset="-128"/>
              </a:rPr>
              <a:t>Mark.Younge@T-Mobile.com</a:t>
            </a:r>
          </a:p>
        </p:txBody>
      </p:sp>
      <p:sp>
        <p:nvSpPr>
          <p:cNvPr id="6152" name="Content Placeholder 2"/>
          <p:cNvSpPr txBox="1">
            <a:spLocks/>
          </p:cNvSpPr>
          <p:nvPr/>
        </p:nvSpPr>
        <p:spPr bwMode="auto">
          <a:xfrm>
            <a:off x="2162175" y="494030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Maurice Pope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maurice.pope@etsi.org</a:t>
            </a:r>
          </a:p>
        </p:txBody>
      </p:sp>
      <p:pic>
        <p:nvPicPr>
          <p:cNvPr id="6153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848225"/>
            <a:ext cx="1239838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図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3367088"/>
            <a:ext cx="1495425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13A6DC56-D35B-4C8D-B8CE-66ADEB1B1E4E" descr="C244C946-E2D7-447F-9FE5-A3358195A8D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563" y="1863725"/>
            <a:ext cx="1455737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7" b="8311"/>
          <a:stretch/>
        </p:blipFill>
        <p:spPr>
          <a:xfrm>
            <a:off x="5896283" y="4848225"/>
            <a:ext cx="1497012" cy="131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146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Timeline &amp; Releases (SA View)</a:t>
            </a:r>
            <a:endParaRPr/>
          </a:p>
        </p:txBody>
      </p:sp>
      <p:sp>
        <p:nvSpPr>
          <p:cNvPr id="87" name="Rectangle 86"/>
          <p:cNvSpPr/>
          <p:nvPr/>
        </p:nvSpPr>
        <p:spPr bwMode="auto">
          <a:xfrm>
            <a:off x="5475657" y="1768474"/>
            <a:ext cx="2779712" cy="2016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>
              <a:ea typeface="ＭＳ Ｐゴシック"/>
            </a:endParaRPr>
          </a:p>
        </p:txBody>
      </p:sp>
      <p:cxnSp>
        <p:nvCxnSpPr>
          <p:cNvPr id="9220" name="Straight Connector 70"/>
          <p:cNvCxnSpPr>
            <a:cxnSpLocks noChangeShapeType="1"/>
          </p:cNvCxnSpPr>
          <p:nvPr/>
        </p:nvCxnSpPr>
        <p:spPr bwMode="auto">
          <a:xfrm flipV="1">
            <a:off x="6161457" y="1762124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21" name="TextBox 71"/>
          <p:cNvSpPr txBox="1">
            <a:spLocks noChangeArrowheads="1"/>
          </p:cNvSpPr>
          <p:nvPr/>
        </p:nvSpPr>
        <p:spPr bwMode="auto">
          <a:xfrm>
            <a:off x="5864594" y="1755774"/>
            <a:ext cx="355600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99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cxnSp>
        <p:nvCxnSpPr>
          <p:cNvPr id="9222" name="Straight Connector 72"/>
          <p:cNvCxnSpPr>
            <a:cxnSpLocks noChangeShapeType="1"/>
          </p:cNvCxnSpPr>
          <p:nvPr/>
        </p:nvCxnSpPr>
        <p:spPr bwMode="auto">
          <a:xfrm flipV="1">
            <a:off x="6863132" y="1762124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23" name="TextBox 73"/>
          <p:cNvSpPr txBox="1">
            <a:spLocks noChangeArrowheads="1"/>
          </p:cNvSpPr>
          <p:nvPr/>
        </p:nvSpPr>
        <p:spPr bwMode="auto">
          <a:xfrm>
            <a:off x="6523407" y="1755774"/>
            <a:ext cx="438149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100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cxnSp>
        <p:nvCxnSpPr>
          <p:cNvPr id="9224" name="Straight Connector 74"/>
          <p:cNvCxnSpPr>
            <a:cxnSpLocks noChangeShapeType="1"/>
          </p:cNvCxnSpPr>
          <p:nvPr/>
        </p:nvCxnSpPr>
        <p:spPr bwMode="auto">
          <a:xfrm flipV="1">
            <a:off x="7560044" y="1762124"/>
            <a:ext cx="7938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25" name="TextBox 75"/>
          <p:cNvSpPr txBox="1">
            <a:spLocks noChangeArrowheads="1"/>
          </p:cNvSpPr>
          <p:nvPr/>
        </p:nvSpPr>
        <p:spPr bwMode="auto">
          <a:xfrm>
            <a:off x="7233019" y="1749424"/>
            <a:ext cx="438149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101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sp>
        <p:nvSpPr>
          <p:cNvPr id="9226" name="TextBox 77"/>
          <p:cNvSpPr txBox="1">
            <a:spLocks noChangeArrowheads="1"/>
          </p:cNvSpPr>
          <p:nvPr/>
        </p:nvSpPr>
        <p:spPr bwMode="auto">
          <a:xfrm>
            <a:off x="7871194" y="1736898"/>
            <a:ext cx="439738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102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65507" y="1765299"/>
            <a:ext cx="2581275" cy="2016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>
              <a:ea typeface="ＭＳ Ｐゴシック"/>
            </a:endParaRPr>
          </a:p>
        </p:txBody>
      </p:sp>
      <p:cxnSp>
        <p:nvCxnSpPr>
          <p:cNvPr id="9228" name="Straight Connector 81"/>
          <p:cNvCxnSpPr>
            <a:cxnSpLocks noChangeShapeType="1"/>
          </p:cNvCxnSpPr>
          <p:nvPr/>
        </p:nvCxnSpPr>
        <p:spPr bwMode="auto">
          <a:xfrm flipV="1">
            <a:off x="724269" y="1765299"/>
            <a:ext cx="7938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29" name="TextBox 82"/>
          <p:cNvSpPr txBox="1">
            <a:spLocks noChangeArrowheads="1"/>
          </p:cNvSpPr>
          <p:nvPr/>
        </p:nvSpPr>
        <p:spPr bwMode="auto">
          <a:xfrm>
            <a:off x="438519" y="1765299"/>
            <a:ext cx="355600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91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cxnSp>
        <p:nvCxnSpPr>
          <p:cNvPr id="9230" name="Straight Connector 83"/>
          <p:cNvCxnSpPr>
            <a:cxnSpLocks noChangeShapeType="1"/>
          </p:cNvCxnSpPr>
          <p:nvPr/>
        </p:nvCxnSpPr>
        <p:spPr bwMode="auto">
          <a:xfrm flipV="1">
            <a:off x="1425944" y="1765299"/>
            <a:ext cx="7938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31" name="TextBox 84"/>
          <p:cNvSpPr txBox="1">
            <a:spLocks noChangeArrowheads="1"/>
          </p:cNvSpPr>
          <p:nvPr/>
        </p:nvSpPr>
        <p:spPr bwMode="auto">
          <a:xfrm>
            <a:off x="1140194" y="1765299"/>
            <a:ext cx="354013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92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cxnSp>
        <p:nvCxnSpPr>
          <p:cNvPr id="9232" name="Straight Connector 85"/>
          <p:cNvCxnSpPr>
            <a:cxnSpLocks noChangeShapeType="1"/>
          </p:cNvCxnSpPr>
          <p:nvPr/>
        </p:nvCxnSpPr>
        <p:spPr bwMode="auto">
          <a:xfrm flipV="1">
            <a:off x="2121269" y="1765299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33" name="TextBox 86"/>
          <p:cNvSpPr txBox="1">
            <a:spLocks noChangeArrowheads="1"/>
          </p:cNvSpPr>
          <p:nvPr/>
        </p:nvSpPr>
        <p:spPr bwMode="auto">
          <a:xfrm>
            <a:off x="1837107" y="1765299"/>
            <a:ext cx="354012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93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cxnSp>
        <p:nvCxnSpPr>
          <p:cNvPr id="9234" name="Straight Connector 87"/>
          <p:cNvCxnSpPr>
            <a:cxnSpLocks noChangeShapeType="1"/>
          </p:cNvCxnSpPr>
          <p:nvPr/>
        </p:nvCxnSpPr>
        <p:spPr bwMode="auto">
          <a:xfrm flipV="1">
            <a:off x="2748332" y="1765299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35" name="TextBox 88"/>
          <p:cNvSpPr txBox="1">
            <a:spLocks noChangeArrowheads="1"/>
          </p:cNvSpPr>
          <p:nvPr/>
        </p:nvSpPr>
        <p:spPr bwMode="auto">
          <a:xfrm>
            <a:off x="2464169" y="1765299"/>
            <a:ext cx="354013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94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cxnSp>
        <p:nvCxnSpPr>
          <p:cNvPr id="9236" name="Straight Connector 115"/>
          <p:cNvCxnSpPr>
            <a:cxnSpLocks noChangeShapeType="1"/>
          </p:cNvCxnSpPr>
          <p:nvPr/>
        </p:nvCxnSpPr>
        <p:spPr bwMode="auto">
          <a:xfrm flipH="1">
            <a:off x="3411907" y="1935162"/>
            <a:ext cx="19050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sp>
        <p:nvSpPr>
          <p:cNvPr id="105" name="TextBox 104"/>
          <p:cNvSpPr txBox="1"/>
          <p:nvPr/>
        </p:nvSpPr>
        <p:spPr bwMode="auto">
          <a:xfrm>
            <a:off x="3838944" y="1430337"/>
            <a:ext cx="7461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>
                <a:ea typeface="ＭＳ Ｐゴシック"/>
              </a:rPr>
              <a:t>2022</a:t>
            </a:r>
            <a:endParaRPr lang="en-GB" sz="1050" b="1">
              <a:ea typeface="ＭＳ Ｐゴシック"/>
            </a:endParaRPr>
          </a:p>
        </p:txBody>
      </p:sp>
      <p:cxnSp>
        <p:nvCxnSpPr>
          <p:cNvPr id="9238" name="Straight Connector 114"/>
          <p:cNvCxnSpPr>
            <a:cxnSpLocks noChangeShapeType="1"/>
          </p:cNvCxnSpPr>
          <p:nvPr/>
        </p:nvCxnSpPr>
        <p:spPr bwMode="auto">
          <a:xfrm flipH="1">
            <a:off x="616319" y="1935162"/>
            <a:ext cx="28575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9239" name="Straight Connector 114"/>
          <p:cNvCxnSpPr>
            <a:cxnSpLocks noChangeShapeType="1"/>
          </p:cNvCxnSpPr>
          <p:nvPr/>
        </p:nvCxnSpPr>
        <p:spPr bwMode="auto">
          <a:xfrm flipH="1">
            <a:off x="1324344" y="1935162"/>
            <a:ext cx="17463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9240" name="Straight Connector 114"/>
          <p:cNvCxnSpPr>
            <a:cxnSpLocks noChangeShapeType="1"/>
          </p:cNvCxnSpPr>
          <p:nvPr/>
        </p:nvCxnSpPr>
        <p:spPr bwMode="auto">
          <a:xfrm flipH="1">
            <a:off x="2106982" y="1935162"/>
            <a:ext cx="33337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sp>
        <p:nvSpPr>
          <p:cNvPr id="111" name="Rectangle 110"/>
          <p:cNvSpPr/>
          <p:nvPr/>
        </p:nvSpPr>
        <p:spPr bwMode="auto">
          <a:xfrm>
            <a:off x="2751507" y="1763712"/>
            <a:ext cx="2749550" cy="2016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>
              <a:ea typeface="ＭＳ Ｐゴシック"/>
            </a:endParaRPr>
          </a:p>
        </p:txBody>
      </p:sp>
      <p:cxnSp>
        <p:nvCxnSpPr>
          <p:cNvPr id="9242" name="Straight Connector 48"/>
          <p:cNvCxnSpPr>
            <a:cxnSpLocks noChangeShapeType="1"/>
          </p:cNvCxnSpPr>
          <p:nvPr/>
        </p:nvCxnSpPr>
        <p:spPr bwMode="auto">
          <a:xfrm flipV="1">
            <a:off x="3442069" y="1763712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43" name="TextBox 61"/>
          <p:cNvSpPr txBox="1">
            <a:spLocks noChangeArrowheads="1"/>
          </p:cNvSpPr>
          <p:nvPr/>
        </p:nvSpPr>
        <p:spPr bwMode="auto">
          <a:xfrm>
            <a:off x="3157907" y="1763712"/>
            <a:ext cx="354012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95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cxnSp>
        <p:nvCxnSpPr>
          <p:cNvPr id="9244" name="Straight Connector 62"/>
          <p:cNvCxnSpPr>
            <a:cxnSpLocks noChangeShapeType="1"/>
          </p:cNvCxnSpPr>
          <p:nvPr/>
        </p:nvCxnSpPr>
        <p:spPr bwMode="auto">
          <a:xfrm flipV="1">
            <a:off x="4143744" y="1763712"/>
            <a:ext cx="7938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45" name="TextBox 63"/>
          <p:cNvSpPr txBox="1">
            <a:spLocks noChangeArrowheads="1"/>
          </p:cNvSpPr>
          <p:nvPr/>
        </p:nvSpPr>
        <p:spPr bwMode="auto">
          <a:xfrm>
            <a:off x="3859582" y="1763712"/>
            <a:ext cx="354012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96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cxnSp>
        <p:nvCxnSpPr>
          <p:cNvPr id="9246" name="Straight Connector 64"/>
          <p:cNvCxnSpPr>
            <a:cxnSpLocks noChangeShapeType="1"/>
          </p:cNvCxnSpPr>
          <p:nvPr/>
        </p:nvCxnSpPr>
        <p:spPr bwMode="auto">
          <a:xfrm flipV="1">
            <a:off x="4840657" y="1763712"/>
            <a:ext cx="7937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47" name="TextBox 65"/>
          <p:cNvSpPr txBox="1">
            <a:spLocks noChangeArrowheads="1"/>
          </p:cNvSpPr>
          <p:nvPr/>
        </p:nvSpPr>
        <p:spPr bwMode="auto">
          <a:xfrm>
            <a:off x="4554907" y="1763712"/>
            <a:ext cx="354012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97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cxnSp>
        <p:nvCxnSpPr>
          <p:cNvPr id="9248" name="Straight Connector 66"/>
          <p:cNvCxnSpPr>
            <a:cxnSpLocks noChangeShapeType="1"/>
          </p:cNvCxnSpPr>
          <p:nvPr/>
        </p:nvCxnSpPr>
        <p:spPr bwMode="auto">
          <a:xfrm flipV="1">
            <a:off x="5466132" y="1763712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49" name="TextBox 67"/>
          <p:cNvSpPr txBox="1">
            <a:spLocks noChangeArrowheads="1"/>
          </p:cNvSpPr>
          <p:nvPr/>
        </p:nvSpPr>
        <p:spPr bwMode="auto">
          <a:xfrm>
            <a:off x="5181969" y="1763712"/>
            <a:ext cx="354013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 dirty="0">
                <a:solidFill>
                  <a:srgbClr val="FF0000"/>
                </a:solidFill>
                <a:latin typeface="Arial"/>
                <a:ea typeface="ＭＳ Ｐゴシック"/>
              </a:rPr>
              <a:t>98</a:t>
            </a:r>
            <a:endParaRPr lang="en-GB" sz="1000" b="1" dirty="0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sp>
        <p:nvSpPr>
          <p:cNvPr id="120" name="TextBox 119"/>
          <p:cNvSpPr txBox="1"/>
          <p:nvPr/>
        </p:nvSpPr>
        <p:spPr bwMode="auto">
          <a:xfrm>
            <a:off x="1219569" y="1404937"/>
            <a:ext cx="74771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>
                <a:ea typeface="ＭＳ Ｐゴシック"/>
              </a:rPr>
              <a:t>2021</a:t>
            </a:r>
            <a:endParaRPr lang="en-GB" sz="1050" b="1">
              <a:ea typeface="ＭＳ Ｐゴシック"/>
            </a:endParaRPr>
          </a:p>
        </p:txBody>
      </p:sp>
      <p:cxnSp>
        <p:nvCxnSpPr>
          <p:cNvPr id="9251" name="Straight Connector 114"/>
          <p:cNvCxnSpPr>
            <a:cxnSpLocks noChangeShapeType="1"/>
          </p:cNvCxnSpPr>
          <p:nvPr/>
        </p:nvCxnSpPr>
        <p:spPr bwMode="auto">
          <a:xfrm>
            <a:off x="8206157" y="1933574"/>
            <a:ext cx="0" cy="4137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52" name="TextBox 116"/>
          <p:cNvSpPr txBox="1">
            <a:spLocks noChangeArrowheads="1"/>
          </p:cNvSpPr>
          <p:nvPr/>
        </p:nvSpPr>
        <p:spPr bwMode="auto">
          <a:xfrm>
            <a:off x="530594" y="1501774"/>
            <a:ext cx="568325" cy="2016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TSG#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sp>
        <p:nvSpPr>
          <p:cNvPr id="125" name="Rectangle 124"/>
          <p:cNvSpPr/>
          <p:nvPr/>
        </p:nvSpPr>
        <p:spPr bwMode="auto">
          <a:xfrm>
            <a:off x="8236319" y="1763332"/>
            <a:ext cx="1374774" cy="20161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>
              <a:ea typeface="ＭＳ Ｐゴシック"/>
            </a:endParaRPr>
          </a:p>
        </p:txBody>
      </p:sp>
      <p:cxnSp>
        <p:nvCxnSpPr>
          <p:cNvPr id="9255" name="Straight Connector 48"/>
          <p:cNvCxnSpPr>
            <a:cxnSpLocks noChangeShapeType="1"/>
          </p:cNvCxnSpPr>
          <p:nvPr/>
        </p:nvCxnSpPr>
        <p:spPr bwMode="auto">
          <a:xfrm flipV="1">
            <a:off x="8784007" y="1742693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56" name="TextBox 61"/>
          <p:cNvSpPr txBox="1">
            <a:spLocks noChangeArrowheads="1"/>
          </p:cNvSpPr>
          <p:nvPr/>
        </p:nvSpPr>
        <p:spPr bwMode="auto">
          <a:xfrm>
            <a:off x="8433169" y="1760156"/>
            <a:ext cx="439738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103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cxnSp>
        <p:nvCxnSpPr>
          <p:cNvPr id="9257" name="Straight Connector 114"/>
          <p:cNvCxnSpPr>
            <a:cxnSpLocks noChangeShapeType="1"/>
          </p:cNvCxnSpPr>
          <p:nvPr/>
        </p:nvCxnSpPr>
        <p:spPr bwMode="auto">
          <a:xfrm>
            <a:off x="8784007" y="1927224"/>
            <a:ext cx="9525" cy="415290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sp>
        <p:nvSpPr>
          <p:cNvPr id="129" name="TextBox 128"/>
          <p:cNvSpPr txBox="1"/>
          <p:nvPr/>
        </p:nvSpPr>
        <p:spPr bwMode="auto">
          <a:xfrm>
            <a:off x="6682157" y="1438274"/>
            <a:ext cx="7461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>
                <a:ea typeface="ＭＳ Ｐゴシック"/>
              </a:rPr>
              <a:t>2023</a:t>
            </a:r>
            <a:endParaRPr lang="en-GB" sz="1050" b="1">
              <a:ea typeface="ＭＳ Ｐゴシック"/>
            </a:endParaRPr>
          </a:p>
        </p:txBody>
      </p:sp>
      <p:cxnSp>
        <p:nvCxnSpPr>
          <p:cNvPr id="9259" name="Straight Connector 114"/>
          <p:cNvCxnSpPr>
            <a:cxnSpLocks noChangeShapeType="1"/>
          </p:cNvCxnSpPr>
          <p:nvPr/>
        </p:nvCxnSpPr>
        <p:spPr bwMode="auto">
          <a:xfrm>
            <a:off x="7540994" y="1933574"/>
            <a:ext cx="19050" cy="4156075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9260" name="Straight Connector 114"/>
          <p:cNvCxnSpPr>
            <a:cxnSpLocks noChangeShapeType="1"/>
          </p:cNvCxnSpPr>
          <p:nvPr/>
        </p:nvCxnSpPr>
        <p:spPr bwMode="auto">
          <a:xfrm>
            <a:off x="6148757" y="1933574"/>
            <a:ext cx="12700" cy="422910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9261" name="Straight Connector 114"/>
          <p:cNvCxnSpPr>
            <a:cxnSpLocks noChangeShapeType="1"/>
          </p:cNvCxnSpPr>
          <p:nvPr/>
        </p:nvCxnSpPr>
        <p:spPr bwMode="auto">
          <a:xfrm flipH="1">
            <a:off x="6805982" y="1933574"/>
            <a:ext cx="39687" cy="422910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9262" name="Straight Connector 114"/>
          <p:cNvCxnSpPr>
            <a:cxnSpLocks noChangeShapeType="1"/>
          </p:cNvCxnSpPr>
          <p:nvPr/>
        </p:nvCxnSpPr>
        <p:spPr bwMode="auto">
          <a:xfrm flipH="1">
            <a:off x="4820852" y="1935162"/>
            <a:ext cx="42863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9263" name="Straight Connector 114"/>
          <p:cNvCxnSpPr>
            <a:cxnSpLocks noChangeShapeType="1"/>
          </p:cNvCxnSpPr>
          <p:nvPr/>
        </p:nvCxnSpPr>
        <p:spPr bwMode="auto">
          <a:xfrm flipH="1">
            <a:off x="4145810" y="1981400"/>
            <a:ext cx="17463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/>
          <p:cNvCxnSpPr>
            <a:cxnSpLocks noChangeShapeType="1"/>
          </p:cNvCxnSpPr>
          <p:nvPr/>
        </p:nvCxnSpPr>
        <p:spPr bwMode="auto">
          <a:xfrm flipH="1">
            <a:off x="2692769" y="1935162"/>
            <a:ext cx="41275" cy="4227512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9265" name="Straight Connector 76"/>
          <p:cNvCxnSpPr>
            <a:cxnSpLocks noChangeShapeType="1"/>
          </p:cNvCxnSpPr>
          <p:nvPr/>
        </p:nvCxnSpPr>
        <p:spPr bwMode="auto">
          <a:xfrm flipV="1">
            <a:off x="8223619" y="1768094"/>
            <a:ext cx="11113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9266" name="Straight Connector 114"/>
          <p:cNvCxnSpPr>
            <a:cxnSpLocks noChangeShapeType="1"/>
          </p:cNvCxnSpPr>
          <p:nvPr/>
        </p:nvCxnSpPr>
        <p:spPr bwMode="auto">
          <a:xfrm flipH="1">
            <a:off x="5448669" y="1914525"/>
            <a:ext cx="38100" cy="424815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9267" name="TextBox 61"/>
          <p:cNvSpPr txBox="1">
            <a:spLocks noChangeArrowheads="1"/>
          </p:cNvSpPr>
          <p:nvPr/>
        </p:nvSpPr>
        <p:spPr bwMode="auto">
          <a:xfrm>
            <a:off x="8976094" y="1723643"/>
            <a:ext cx="439738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200" b="1">
                <a:solidFill>
                  <a:srgbClr val="FF0000"/>
                </a:solidFill>
                <a:latin typeface="Arial"/>
                <a:ea typeface="ＭＳ Ｐゴシック"/>
              </a:rPr>
              <a:t>104</a:t>
            </a:r>
            <a:endParaRPr lang="en-GB" sz="1000" b="1">
              <a:solidFill>
                <a:srgbClr val="FF0000"/>
              </a:solidFill>
              <a:latin typeface="Arial"/>
              <a:ea typeface="ＭＳ Ｐゴシック"/>
            </a:endParaRPr>
          </a:p>
        </p:txBody>
      </p:sp>
      <p:sp>
        <p:nvSpPr>
          <p:cNvPr id="162" name="TextBox 161"/>
          <p:cNvSpPr txBox="1"/>
          <p:nvPr/>
        </p:nvSpPr>
        <p:spPr bwMode="auto">
          <a:xfrm>
            <a:off x="8864969" y="1476374"/>
            <a:ext cx="7461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>
                <a:ea typeface="ＭＳ Ｐゴシック"/>
              </a:rPr>
              <a:t>2024</a:t>
            </a:r>
            <a:endParaRPr lang="en-GB" sz="1050" b="1">
              <a:ea typeface="ＭＳ Ｐゴシック"/>
            </a:endParaRPr>
          </a:p>
        </p:txBody>
      </p:sp>
      <p:sp>
        <p:nvSpPr>
          <p:cNvPr id="170" name="Chevron 58"/>
          <p:cNvSpPr/>
          <p:nvPr/>
        </p:nvSpPr>
        <p:spPr bwMode="auto">
          <a:xfrm>
            <a:off x="4934318" y="3454153"/>
            <a:ext cx="3271838" cy="273050"/>
          </a:xfrm>
          <a:prstGeom prst="chevron">
            <a:avLst>
              <a:gd name="adj" fmla="val 50000"/>
            </a:avLst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>
                <a:ea typeface="ＭＳ Ｐゴシック"/>
              </a:rPr>
              <a:t>Stage 3 (CT &amp; SA) </a:t>
            </a:r>
            <a:endParaRPr/>
          </a:p>
        </p:txBody>
      </p:sp>
      <p:sp>
        <p:nvSpPr>
          <p:cNvPr id="171" name="Chevron 79"/>
          <p:cNvSpPr/>
          <p:nvPr/>
        </p:nvSpPr>
        <p:spPr bwMode="auto">
          <a:xfrm>
            <a:off x="6910757" y="3855791"/>
            <a:ext cx="1865312" cy="177800"/>
          </a:xfrm>
          <a:prstGeom prst="chevron">
            <a:avLst>
              <a:gd name="adj" fmla="val 50000"/>
            </a:avLst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>
                <a:ea typeface="ＭＳ Ｐゴシック"/>
              </a:rPr>
              <a:t>ASN.1 &amp; Open APIs </a:t>
            </a:r>
            <a:endParaRPr/>
          </a:p>
        </p:txBody>
      </p:sp>
      <p:sp>
        <p:nvSpPr>
          <p:cNvPr id="9273" name="TextBox 112"/>
          <p:cNvSpPr txBox="1">
            <a:spLocks noChangeArrowheads="1"/>
          </p:cNvSpPr>
          <p:nvPr/>
        </p:nvSpPr>
        <p:spPr bwMode="auto">
          <a:xfrm>
            <a:off x="7844207" y="2246065"/>
            <a:ext cx="1377950" cy="369887"/>
          </a:xfrm>
          <a:prstGeom prst="rect">
            <a:avLst/>
          </a:prstGeom>
          <a:solidFill>
            <a:schemeClr val="bg1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800" b="1">
                <a:solidFill>
                  <a:srgbClr val="00B050"/>
                </a:solidFill>
                <a:latin typeface="Arial"/>
                <a:ea typeface="ＭＳ Ｐゴシック"/>
              </a:rPr>
              <a:t>Release 18</a:t>
            </a:r>
            <a:endParaRPr lang="en-GB" sz="1600" b="1">
              <a:solidFill>
                <a:srgbClr val="00B050"/>
              </a:solidFill>
              <a:latin typeface="Arial"/>
              <a:ea typeface="ＭＳ Ｐゴシック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2543544" y="2569916"/>
            <a:ext cx="725488" cy="431799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50"/>
              <a:t>Content</a:t>
            </a:r>
            <a:br>
              <a:rPr lang="en-US" sz="1050"/>
            </a:br>
            <a:r>
              <a:rPr lang="en-US" sz="1050"/>
              <a:t>approval</a:t>
            </a:r>
            <a:endParaRPr/>
          </a:p>
        </p:txBody>
      </p:sp>
      <p:cxnSp>
        <p:nvCxnSpPr>
          <p:cNvPr id="9276" name="Straight Connector 97"/>
          <p:cNvCxnSpPr>
            <a:cxnSpLocks noChangeShapeType="1"/>
          </p:cNvCxnSpPr>
          <p:nvPr/>
        </p:nvCxnSpPr>
        <p:spPr bwMode="auto">
          <a:xfrm>
            <a:off x="297232" y="4239966"/>
            <a:ext cx="9086850" cy="7937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</p:spPr>
      </p:cxnSp>
      <p:sp>
        <p:nvSpPr>
          <p:cNvPr id="253" name="Chevron 60"/>
          <p:cNvSpPr/>
          <p:nvPr/>
        </p:nvSpPr>
        <p:spPr bwMode="auto">
          <a:xfrm>
            <a:off x="2502269" y="4654303"/>
            <a:ext cx="6607175" cy="279400"/>
          </a:xfrm>
          <a:prstGeom prst="chevron">
            <a:avLst>
              <a:gd name="adj" fmla="val 50000"/>
            </a:avLst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/>
              </a:rPr>
              <a:t>Stage 1 (no </a:t>
            </a:r>
            <a:r>
              <a:rPr lang="fr-FR" sz="1400" b="1" dirty="0" err="1">
                <a:ea typeface="ＭＳ Ｐゴシック"/>
              </a:rPr>
              <a:t>timeline</a:t>
            </a:r>
            <a:r>
              <a:rPr lang="fr-FR" sz="1400" b="1" dirty="0">
                <a:ea typeface="ＭＳ Ｐゴシック"/>
              </a:rPr>
              <a:t> </a:t>
            </a:r>
            <a:r>
              <a:rPr lang="fr-FR" sz="1400" b="1" dirty="0" err="1">
                <a:ea typeface="ＭＳ Ｐゴシック"/>
              </a:rPr>
              <a:t>defined</a:t>
            </a:r>
            <a:r>
              <a:rPr lang="fr-FR" sz="1400" b="1" dirty="0">
                <a:ea typeface="ＭＳ Ｐゴシック"/>
              </a:rPr>
              <a:t> </a:t>
            </a:r>
            <a:r>
              <a:rPr lang="fr-FR" sz="1400" b="1" dirty="0" err="1">
                <a:ea typeface="ＭＳ Ｐゴシック"/>
              </a:rPr>
              <a:t>yet</a:t>
            </a:r>
            <a:r>
              <a:rPr lang="fr-FR" sz="1400" b="1" dirty="0">
                <a:ea typeface="ＭＳ Ｐゴシック"/>
              </a:rPr>
              <a:t>)</a:t>
            </a:r>
            <a:endParaRPr dirty="0"/>
          </a:p>
        </p:txBody>
      </p:sp>
      <p:sp>
        <p:nvSpPr>
          <p:cNvPr id="9278" name="TextBox 112"/>
          <p:cNvSpPr txBox="1">
            <a:spLocks noChangeArrowheads="1"/>
          </p:cNvSpPr>
          <p:nvPr/>
        </p:nvSpPr>
        <p:spPr bwMode="auto">
          <a:xfrm>
            <a:off x="381369" y="4390778"/>
            <a:ext cx="1377950" cy="369888"/>
          </a:xfrm>
          <a:prstGeom prst="rect">
            <a:avLst/>
          </a:prstGeom>
          <a:solidFill>
            <a:schemeClr val="bg1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*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GB" sz="1800" b="1">
                <a:solidFill>
                  <a:srgbClr val="00B050"/>
                </a:solidFill>
                <a:latin typeface="Arial"/>
                <a:ea typeface="ＭＳ Ｐゴシック"/>
              </a:rPr>
              <a:t>Release 19</a:t>
            </a:r>
            <a:endParaRPr lang="en-GB" sz="1600" b="1">
              <a:solidFill>
                <a:srgbClr val="00B050"/>
              </a:solidFill>
              <a:latin typeface="Arial"/>
              <a:ea typeface="ＭＳ Ｐゴシック"/>
            </a:endParaRPr>
          </a:p>
        </p:txBody>
      </p:sp>
      <p:sp>
        <p:nvSpPr>
          <p:cNvPr id="2" name="Oval 1"/>
          <p:cNvSpPr/>
          <p:nvPr/>
        </p:nvSpPr>
        <p:spPr bwMode="auto">
          <a:xfrm>
            <a:off x="4869865" y="4188966"/>
            <a:ext cx="119062" cy="12858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281" name="TextBox 6"/>
          <p:cNvSpPr txBox="1">
            <a:spLocks noChangeArrowheads="1"/>
          </p:cNvSpPr>
          <p:nvPr/>
        </p:nvSpPr>
        <p:spPr bwMode="auto">
          <a:xfrm>
            <a:off x="4695653" y="4247704"/>
            <a:ext cx="528637" cy="2619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defRPr/>
            </a:pPr>
            <a:r>
              <a:rPr lang="en-US" sz="1100"/>
              <a:t>today</a:t>
            </a:r>
            <a:endParaRPr/>
          </a:p>
        </p:txBody>
      </p:sp>
      <p:sp>
        <p:nvSpPr>
          <p:cNvPr id="145" name="Chevron 60"/>
          <p:cNvSpPr/>
          <p:nvPr/>
        </p:nvSpPr>
        <p:spPr bwMode="auto">
          <a:xfrm>
            <a:off x="460744" y="2209553"/>
            <a:ext cx="2287588" cy="279400"/>
          </a:xfrm>
          <a:prstGeom prst="chevron">
            <a:avLst>
              <a:gd name="adj" fmla="val 50000"/>
            </a:avLst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>
                <a:ea typeface="ＭＳ Ｐゴシック"/>
              </a:rPr>
              <a:t>Stage 1</a:t>
            </a:r>
            <a:endParaRPr/>
          </a:p>
        </p:txBody>
      </p:sp>
      <p:sp>
        <p:nvSpPr>
          <p:cNvPr id="169" name="Chevron 60"/>
          <p:cNvSpPr/>
          <p:nvPr/>
        </p:nvSpPr>
        <p:spPr bwMode="auto">
          <a:xfrm>
            <a:off x="2037132" y="3087441"/>
            <a:ext cx="4098925" cy="279400"/>
          </a:xfrm>
          <a:prstGeom prst="chevron">
            <a:avLst>
              <a:gd name="adj" fmla="val 50000"/>
            </a:avLst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>
                <a:ea typeface="ＭＳ Ｐゴシック"/>
              </a:rPr>
              <a:t>Stage 2</a:t>
            </a:r>
            <a:endParaRPr/>
          </a:p>
        </p:txBody>
      </p:sp>
      <p:sp>
        <p:nvSpPr>
          <p:cNvPr id="174" name="TextBox 173"/>
          <p:cNvSpPr txBox="1"/>
          <p:nvPr/>
        </p:nvSpPr>
        <p:spPr bwMode="auto">
          <a:xfrm>
            <a:off x="1679944" y="2569916"/>
            <a:ext cx="703263" cy="415925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50"/>
              <a:t>Timeline</a:t>
            </a:r>
            <a:endParaRPr/>
          </a:p>
          <a:p>
            <a:pPr algn="ctr">
              <a:defRPr/>
            </a:pPr>
            <a:r>
              <a:rPr lang="en-US" sz="1050"/>
              <a:t>approval</a:t>
            </a:r>
            <a:endParaRPr/>
          </a:p>
        </p:txBody>
      </p:sp>
      <p:sp>
        <p:nvSpPr>
          <p:cNvPr id="1099946197" name="TextBox 173"/>
          <p:cNvSpPr txBox="1"/>
          <p:nvPr/>
        </p:nvSpPr>
        <p:spPr bwMode="auto">
          <a:xfrm>
            <a:off x="1684360" y="2569915"/>
            <a:ext cx="694466" cy="411515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50"/>
              <a:t>Timeline</a:t>
            </a:r>
            <a:endParaRPr/>
          </a:p>
          <a:p>
            <a:pPr algn="ctr">
              <a:defRPr/>
            </a:pPr>
            <a:r>
              <a:rPr lang="en-US" sz="1050"/>
              <a:t>approval</a:t>
            </a:r>
            <a:endParaRPr/>
          </a:p>
        </p:txBody>
      </p:sp>
      <p:sp>
        <p:nvSpPr>
          <p:cNvPr id="1485888973" name="TextBox 173"/>
          <p:cNvSpPr txBox="1"/>
          <p:nvPr/>
        </p:nvSpPr>
        <p:spPr bwMode="auto">
          <a:xfrm>
            <a:off x="1684360" y="2569915"/>
            <a:ext cx="694466" cy="411515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50"/>
              <a:t>Timeline</a:t>
            </a:r>
            <a:endParaRPr/>
          </a:p>
          <a:p>
            <a:pPr algn="ctr">
              <a:defRPr/>
            </a:pPr>
            <a:r>
              <a:rPr lang="en-US" sz="1050"/>
              <a:t>approval</a:t>
            </a:r>
            <a:endParaRPr/>
          </a:p>
        </p:txBody>
      </p:sp>
      <p:sp>
        <p:nvSpPr>
          <p:cNvPr id="995804264" name="Rectangle 995804263"/>
          <p:cNvSpPr/>
          <p:nvPr/>
        </p:nvSpPr>
        <p:spPr bwMode="auto">
          <a:xfrm>
            <a:off x="5373785" y="5095412"/>
            <a:ext cx="1940197" cy="499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Timeline &amp; Content Discussions</a:t>
            </a:r>
            <a:endParaRPr sz="1400" b="1" dirty="0">
              <a:solidFill>
                <a:schemeClr val="tx1"/>
              </a:solidFill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09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 xmlns:m="http://schemas.openxmlformats.org/officeDocument/2006/math" xmlns:w="http://schemas.openxmlformats.org/wordprocessingml/2006/main">
      <p:transition spd="slow" advClick="1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Progress of Releases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2006600"/>
            <a:ext cx="10985090" cy="4133748"/>
          </a:xfrm>
          <a:noFill/>
        </p:spPr>
        <p:txBody>
          <a:bodyPr/>
          <a:lstStyle/>
          <a:p>
            <a:pPr marL="449263" indent="-449263"/>
            <a:r>
              <a:rPr lang="en-US" sz="2200" dirty="0" smtClean="0"/>
              <a:t>Release 17</a:t>
            </a:r>
          </a:p>
          <a:p>
            <a:pPr marL="906463" lvl="1" indent="-449263"/>
            <a:r>
              <a:rPr lang="en-US" sz="1800" dirty="0"/>
              <a:t>F</a:t>
            </a:r>
            <a:r>
              <a:rPr lang="en-US" sz="1800" dirty="0" smtClean="0"/>
              <a:t>unctionally frozen already at March 2022 TSGs. </a:t>
            </a:r>
          </a:p>
          <a:p>
            <a:pPr marL="906463" lvl="1" indent="-449263"/>
            <a:r>
              <a:rPr lang="en-US" sz="1800" dirty="0" smtClean="0"/>
              <a:t>Related exceptions were closed in June 2022.</a:t>
            </a:r>
          </a:p>
          <a:p>
            <a:pPr marL="457200" lvl="1" indent="0">
              <a:buNone/>
            </a:pPr>
            <a:endParaRPr lang="en-US" sz="1800" dirty="0" smtClean="0"/>
          </a:p>
          <a:p>
            <a:pPr marL="449263" indent="-449263"/>
            <a:r>
              <a:rPr lang="en-US" sz="2200" dirty="0" smtClean="0"/>
              <a:t>Release 18</a:t>
            </a:r>
          </a:p>
          <a:p>
            <a:pPr marL="906463" lvl="1" indent="-449263"/>
            <a:r>
              <a:rPr lang="en-US" sz="1800" dirty="0" smtClean="0"/>
              <a:t>So far work on Rel-18 progresses as expected in SA WGs</a:t>
            </a:r>
          </a:p>
          <a:p>
            <a:pPr marL="457200" lvl="1" indent="0">
              <a:buNone/>
            </a:pPr>
            <a:endParaRPr lang="en-US" sz="1800" dirty="0" smtClean="0"/>
          </a:p>
          <a:p>
            <a:pPr marL="449263" indent="-449263"/>
            <a:r>
              <a:rPr lang="en-US" sz="2200" dirty="0" smtClean="0"/>
              <a:t>Release 19</a:t>
            </a:r>
          </a:p>
          <a:p>
            <a:pPr marL="906463" lvl="1" indent="-449263"/>
            <a:r>
              <a:rPr lang="en-US" sz="1800" dirty="0" smtClean="0"/>
              <a:t>Work on Rel-19 is progressing as expected in SA1</a:t>
            </a:r>
          </a:p>
          <a:p>
            <a:pPr marL="0" indent="0">
              <a:buNone/>
            </a:pPr>
            <a:endParaRPr lang="en-US" sz="2200" dirty="0"/>
          </a:p>
          <a:p>
            <a:pPr marL="447675" indent="-447675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8048310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4874"/>
            <a:ext cx="12236483" cy="391375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 smtClean="0"/>
              <a:t>Rel-18 SA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2452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871" y="0"/>
            <a:ext cx="10515600" cy="1325563"/>
          </a:xfrm>
        </p:spPr>
        <p:txBody>
          <a:bodyPr/>
          <a:lstStyle/>
          <a:p>
            <a:r>
              <a:rPr lang="en-US" dirty="0" smtClean="0"/>
              <a:t>Rel-18 SA Study/Work Items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64610"/>
            <a:ext cx="9195619" cy="589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479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Rel-19 SA1 Work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019675"/>
              </p:ext>
            </p:extLst>
          </p:nvPr>
        </p:nvGraphicFramePr>
        <p:xfrm>
          <a:off x="1118420" y="2177845"/>
          <a:ext cx="8327045" cy="3704683"/>
        </p:xfrm>
        <a:graphic>
          <a:graphicData uri="http://schemas.openxmlformats.org/drawingml/2006/table">
            <a:tbl>
              <a:tblPr/>
              <a:tblGrid>
                <a:gridCol w="6270109"/>
                <a:gridCol w="1574620"/>
                <a:gridCol w="482316"/>
              </a:tblGrid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Multi-path relay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MultiRelay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491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Interworking of Non-3GPP Digital Terrestrial Broadcast Networks with 5GS Multicast Broadcast Services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DTTB4MBS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MPS for Messaging services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MPS4msg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Minimization of Service Interruption During Core Network Failure Phase 2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FS_SOBOT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Upper layer traffic steering, switching and split over dual 3GPP access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FS_DualSteer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UAV Phase 3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FS_UAV_Ph3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3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roaming value added services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FS_RVAS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AI/ML Model Transfer Phase2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FS_AIML_MT_Ph2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Integrated Sensing and Communication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Localized Mobile Metaverse Services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FS_Metaverse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Sharing Aspects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FS_NetShare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5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FS_FRMCS_Ph5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6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Supporting of Railway Smart Station Services 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FS_RAILSS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5443" marR="5443" marT="544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4023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 TSG and SA Internal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endParaRPr lang="en-GB" sz="2000" dirty="0" smtClean="0"/>
          </a:p>
          <a:p>
            <a:pPr marL="447675" indent="-447675"/>
            <a:r>
              <a:rPr lang="en-GB" sz="2000" dirty="0" smtClean="0"/>
              <a:t>TSG </a:t>
            </a:r>
            <a:r>
              <a:rPr lang="en-GB" sz="2000" dirty="0"/>
              <a:t>Chairs </a:t>
            </a:r>
            <a:r>
              <a:rPr lang="en-GB" sz="2000" dirty="0" smtClean="0"/>
              <a:t>had at </a:t>
            </a:r>
            <a:r>
              <a:rPr lang="en-GB" sz="2000" dirty="0"/>
              <a:t>least one coordination call every </a:t>
            </a:r>
            <a:r>
              <a:rPr lang="en-GB" sz="2000" dirty="0" smtClean="0"/>
              <a:t>month. </a:t>
            </a:r>
            <a:endParaRPr lang="en-GB" sz="2000" dirty="0"/>
          </a:p>
          <a:p>
            <a:pPr marL="447675" indent="-447675"/>
            <a:r>
              <a:rPr lang="en-GB" sz="2000" dirty="0" smtClean="0"/>
              <a:t>SA Officials (SA Chair, SA Vice Chairs, SA MCC, SA WG Chairs) had continuous coordination, mostly by mail. </a:t>
            </a:r>
          </a:p>
        </p:txBody>
      </p:sp>
    </p:spTree>
    <p:extLst>
      <p:ext uri="{BB962C8B-B14F-4D97-AF65-F5344CB8AC3E}">
        <p14:creationId xmlns:p14="http://schemas.microsoft.com/office/powerpoint/2010/main" val="5348567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54776</TotalTime>
  <Words>1162</Words>
  <Application>Microsoft Office PowerPoint</Application>
  <PresentationFormat>Widescreen</PresentationFormat>
  <Paragraphs>182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Malgun Gothic</vt:lpstr>
      <vt:lpstr>MS PGothic</vt:lpstr>
      <vt:lpstr>MS PGothic</vt:lpstr>
      <vt:lpstr>Arial</vt:lpstr>
      <vt:lpstr>Calibri</vt:lpstr>
      <vt:lpstr>Calibri Light</vt:lpstr>
      <vt:lpstr>Times New Roman</vt:lpstr>
      <vt:lpstr>Office Theme</vt:lpstr>
      <vt:lpstr>3GPP TSG SA  Management Report</vt:lpstr>
      <vt:lpstr>TSG SA Dates</vt:lpstr>
      <vt:lpstr>TSG SA Officials</vt:lpstr>
      <vt:lpstr>Timeline &amp; Releases (SA View)</vt:lpstr>
      <vt:lpstr>Progress of Releases</vt:lpstr>
      <vt:lpstr>Rel-18 SA Study/Work Items</vt:lpstr>
      <vt:lpstr>Rel-18 SA Study/Work Items</vt:lpstr>
      <vt:lpstr>Rel-19 SA1 Work</vt:lpstr>
      <vt:lpstr>Cross TSG and SA Internal Coordination</vt:lpstr>
      <vt:lpstr>Rel-19 Process Discussions</vt:lpstr>
      <vt:lpstr>For PCG Information</vt:lpstr>
      <vt:lpstr>For PCG Information</vt:lpstr>
      <vt:lpstr>For PCG Action</vt:lpstr>
      <vt:lpstr>Acknowledgements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961</cp:revision>
  <dcterms:created xsi:type="dcterms:W3CDTF">2010-02-05T13:52:04Z</dcterms:created>
  <dcterms:modified xsi:type="dcterms:W3CDTF">2022-09-26T06:49:25Z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1664174063</vt:lpwstr>
  </property>
</Properties>
</file>