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648" r:id="rId4"/>
    <p:sldMasterId id="2147483664" r:id="rId5"/>
  </p:sldMasterIdLst>
  <p:notesMasterIdLst>
    <p:notesMasterId r:id="rId17"/>
  </p:notesMasterIdLst>
  <p:handoutMasterIdLst>
    <p:handoutMasterId r:id="rId18"/>
  </p:handoutMasterIdLst>
  <p:sldIdLst>
    <p:sldId id="542" r:id="rId6"/>
    <p:sldId id="812" r:id="rId7"/>
    <p:sldId id="810" r:id="rId8"/>
    <p:sldId id="787" r:id="rId9"/>
    <p:sldId id="799" r:id="rId10"/>
    <p:sldId id="815" r:id="rId11"/>
    <p:sldId id="813" r:id="rId12"/>
    <p:sldId id="804" r:id="rId13"/>
    <p:sldId id="801" r:id="rId14"/>
    <p:sldId id="789" r:id="rId15"/>
    <p:sldId id="816" r:id="rId16"/>
  </p:sldIdLst>
  <p:sldSz cx="9144000" cy="5143500" type="screen16x9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1pPr>
    <a:lvl2pPr marL="457058" algn="l" rtl="0" eaLnBrk="0" fontAlgn="base" hangingPunct="0">
      <a:spcBef>
        <a:spcPct val="0"/>
      </a:spcBef>
      <a:spcAft>
        <a:spcPct val="0"/>
      </a:spcAft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2pPr>
    <a:lvl3pPr marL="914130" algn="l" rtl="0" eaLnBrk="0" fontAlgn="base" hangingPunct="0">
      <a:spcBef>
        <a:spcPct val="0"/>
      </a:spcBef>
      <a:spcAft>
        <a:spcPct val="0"/>
      </a:spcAft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3pPr>
    <a:lvl4pPr marL="1371192" algn="l" rtl="0" eaLnBrk="0" fontAlgn="base" hangingPunct="0">
      <a:spcBef>
        <a:spcPct val="0"/>
      </a:spcBef>
      <a:spcAft>
        <a:spcPct val="0"/>
      </a:spcAft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4pPr>
    <a:lvl5pPr marL="1828259" algn="l" rtl="0" eaLnBrk="0" fontAlgn="base" hangingPunct="0">
      <a:spcBef>
        <a:spcPct val="0"/>
      </a:spcBef>
      <a:spcAft>
        <a:spcPct val="0"/>
      </a:spcAft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5pPr>
    <a:lvl6pPr marL="2285316" algn="l" defTabSz="457058" rtl="0" eaLnBrk="1" latinLnBrk="0" hangingPunct="1"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6pPr>
    <a:lvl7pPr marL="2742374" algn="l" defTabSz="457058" rtl="0" eaLnBrk="1" latinLnBrk="0" hangingPunct="1"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7pPr>
    <a:lvl8pPr marL="3199440" algn="l" defTabSz="457058" rtl="0" eaLnBrk="1" latinLnBrk="0" hangingPunct="1"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8pPr>
    <a:lvl9pPr marL="3656503" algn="l" defTabSz="457058" rtl="0" eaLnBrk="1" latinLnBrk="0" hangingPunct="1">
      <a:defRPr sz="700" kern="1200">
        <a:solidFill>
          <a:srgbClr val="3A94D5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6" name="Author" initials="A" lastIdx="0" clrIdx="1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9AC1"/>
    <a:srgbClr val="0066CC"/>
    <a:srgbClr val="FFCC99"/>
    <a:srgbClr val="3FA1CD"/>
    <a:srgbClr val="074080"/>
    <a:srgbClr val="67AACB"/>
    <a:srgbClr val="6699FF"/>
    <a:srgbClr val="FF9966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66358C-01B7-4EDF-A8D0-D00E9DB31F49}" v="68" dt="2021-04-15T14:41:05.7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53" autoAdjust="0"/>
    <p:restoredTop sz="96196" autoAdjust="0"/>
  </p:normalViewPr>
  <p:slideViewPr>
    <p:cSldViewPr>
      <p:cViewPr varScale="1">
        <p:scale>
          <a:sx n="139" d="100"/>
          <a:sy n="139" d="100"/>
        </p:scale>
        <p:origin x="618" y="102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519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EF26C7-7BBF-484B-8DBD-A6B7CDCFAE41}" type="doc">
      <dgm:prSet loTypeId="urn:microsoft.com/office/officeart/2005/8/layout/radial6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748C98C-FE1D-4EBE-AEB6-78621227A914}">
      <dgm:prSet phldrT="[Text]"/>
      <dgm:spPr/>
      <dgm:t>
        <a:bodyPr/>
        <a:lstStyle/>
        <a:p>
          <a:r>
            <a:rPr lang="en-US" dirty="0" smtClean="0"/>
            <a:t>Satellite</a:t>
          </a:r>
          <a:endParaRPr lang="en-US" dirty="0"/>
        </a:p>
      </dgm:t>
    </dgm:pt>
    <dgm:pt modelId="{599165EC-69EA-469A-89EA-498AF27AD71E}" type="parTrans" cxnId="{A39203A5-4426-4A1A-8959-C0FBBDD628BA}">
      <dgm:prSet/>
      <dgm:spPr/>
      <dgm:t>
        <a:bodyPr/>
        <a:lstStyle/>
        <a:p>
          <a:endParaRPr lang="en-US"/>
        </a:p>
      </dgm:t>
    </dgm:pt>
    <dgm:pt modelId="{2D5948B7-5903-4854-A9C0-B287667F08EF}" type="sibTrans" cxnId="{A39203A5-4426-4A1A-8959-C0FBBDD628BA}">
      <dgm:prSet/>
      <dgm:spPr/>
      <dgm:t>
        <a:bodyPr/>
        <a:lstStyle/>
        <a:p>
          <a:endParaRPr lang="en-US"/>
        </a:p>
      </dgm:t>
    </dgm:pt>
    <dgm:pt modelId="{2F8B4CA2-C077-46B7-A4C3-209DCE79FA3F}">
      <dgm:prSet phldrT="[Text]"/>
      <dgm:spPr/>
      <dgm:t>
        <a:bodyPr/>
        <a:lstStyle/>
        <a:p>
          <a:r>
            <a:rPr lang="en-US" dirty="0" smtClean="0"/>
            <a:t>Coverage</a:t>
          </a:r>
          <a:endParaRPr lang="en-US" dirty="0"/>
        </a:p>
      </dgm:t>
    </dgm:pt>
    <dgm:pt modelId="{04E7E3AD-9F83-407E-AFEC-CBB4D6A7C551}" type="parTrans" cxnId="{C9C5AF58-9FC4-4A5A-8FD5-F835761F9DA9}">
      <dgm:prSet/>
      <dgm:spPr/>
      <dgm:t>
        <a:bodyPr/>
        <a:lstStyle/>
        <a:p>
          <a:endParaRPr lang="en-US"/>
        </a:p>
      </dgm:t>
    </dgm:pt>
    <dgm:pt modelId="{CF609560-7A66-427B-8194-E8EE01B5766A}" type="sibTrans" cxnId="{C9C5AF58-9FC4-4A5A-8FD5-F835761F9DA9}">
      <dgm:prSet/>
      <dgm:spPr/>
      <dgm:t>
        <a:bodyPr/>
        <a:lstStyle/>
        <a:p>
          <a:endParaRPr lang="en-US"/>
        </a:p>
      </dgm:t>
    </dgm:pt>
    <dgm:pt modelId="{07E2E367-DEA1-42CB-B8E4-F8FB4961E491}">
      <dgm:prSet phldrT="[Text]"/>
      <dgm:spPr/>
      <dgm:t>
        <a:bodyPr/>
        <a:lstStyle/>
        <a:p>
          <a:r>
            <a:rPr lang="en-US" dirty="0" smtClean="0"/>
            <a:t>Reliability</a:t>
          </a:r>
          <a:endParaRPr lang="en-US" dirty="0"/>
        </a:p>
      </dgm:t>
    </dgm:pt>
    <dgm:pt modelId="{B16C8179-BF6F-41FA-86CE-3948A8230574}" type="parTrans" cxnId="{B62B7424-AF1D-4602-97AF-E8191AC5DC46}">
      <dgm:prSet/>
      <dgm:spPr/>
      <dgm:t>
        <a:bodyPr/>
        <a:lstStyle/>
        <a:p>
          <a:endParaRPr lang="en-US"/>
        </a:p>
      </dgm:t>
    </dgm:pt>
    <dgm:pt modelId="{035A401A-A8AA-4A25-B64C-B78C839B9987}" type="sibTrans" cxnId="{B62B7424-AF1D-4602-97AF-E8191AC5DC46}">
      <dgm:prSet/>
      <dgm:spPr/>
      <dgm:t>
        <a:bodyPr/>
        <a:lstStyle/>
        <a:p>
          <a:endParaRPr lang="en-US"/>
        </a:p>
      </dgm:t>
    </dgm:pt>
    <dgm:pt modelId="{282F5EF6-43FF-46A1-AD08-408669FF2115}">
      <dgm:prSet phldrT="[Text]"/>
      <dgm:spPr/>
      <dgm:t>
        <a:bodyPr/>
        <a:lstStyle/>
        <a:p>
          <a:r>
            <a:rPr lang="en-US" dirty="0" smtClean="0"/>
            <a:t>Continuity of service</a:t>
          </a:r>
          <a:endParaRPr lang="en-US" dirty="0"/>
        </a:p>
      </dgm:t>
    </dgm:pt>
    <dgm:pt modelId="{A7D5D389-7804-4A5D-BB73-B3081BFD46DF}" type="parTrans" cxnId="{50FAAD2A-C340-44FE-BE50-F6ACE4FEFB67}">
      <dgm:prSet/>
      <dgm:spPr/>
      <dgm:t>
        <a:bodyPr/>
        <a:lstStyle/>
        <a:p>
          <a:endParaRPr lang="en-US"/>
        </a:p>
      </dgm:t>
    </dgm:pt>
    <dgm:pt modelId="{BA1BEB1B-E3D7-4F2E-9457-575031B8651F}" type="sibTrans" cxnId="{50FAAD2A-C340-44FE-BE50-F6ACE4FEFB67}">
      <dgm:prSet/>
      <dgm:spPr/>
      <dgm:t>
        <a:bodyPr/>
        <a:lstStyle/>
        <a:p>
          <a:endParaRPr lang="en-US"/>
        </a:p>
      </dgm:t>
    </dgm:pt>
    <dgm:pt modelId="{3CBD5BF0-6B92-4880-A39F-8E79F4C26C48}">
      <dgm:prSet phldrT="[Text]"/>
      <dgm:spPr/>
      <dgm:t>
        <a:bodyPr/>
        <a:lstStyle/>
        <a:p>
          <a:r>
            <a:rPr lang="en-US" dirty="0" smtClean="0"/>
            <a:t>Quality of service</a:t>
          </a:r>
          <a:endParaRPr lang="en-US" dirty="0"/>
        </a:p>
      </dgm:t>
    </dgm:pt>
    <dgm:pt modelId="{585683B9-0EEA-47DD-BDCE-FB4A07DCDB1D}" type="parTrans" cxnId="{8D342D09-06AF-4603-8851-0B286B5FFBC0}">
      <dgm:prSet/>
      <dgm:spPr/>
      <dgm:t>
        <a:bodyPr/>
        <a:lstStyle/>
        <a:p>
          <a:endParaRPr lang="en-US"/>
        </a:p>
      </dgm:t>
    </dgm:pt>
    <dgm:pt modelId="{F8453621-A1E8-49AA-814D-E0379367C1A6}" type="sibTrans" cxnId="{8D342D09-06AF-4603-8851-0B286B5FFBC0}">
      <dgm:prSet/>
      <dgm:spPr/>
      <dgm:t>
        <a:bodyPr/>
        <a:lstStyle/>
        <a:p>
          <a:endParaRPr lang="en-US"/>
        </a:p>
      </dgm:t>
    </dgm:pt>
    <dgm:pt modelId="{28B0C38A-D363-4342-A8DA-FA7D31033BC3}">
      <dgm:prSet phldrT="[Text]"/>
      <dgm:spPr/>
      <dgm:t>
        <a:bodyPr/>
        <a:lstStyle/>
        <a:p>
          <a:r>
            <a:rPr lang="en-US" dirty="0" smtClean="0"/>
            <a:t>Capacity</a:t>
          </a:r>
          <a:endParaRPr lang="en-US" dirty="0"/>
        </a:p>
      </dgm:t>
    </dgm:pt>
    <dgm:pt modelId="{C2DB06A4-BC4B-49FF-822F-F5C1CE2FABAE}" type="parTrans" cxnId="{EFD26011-8235-4275-9C04-71540EAACA13}">
      <dgm:prSet/>
      <dgm:spPr/>
      <dgm:t>
        <a:bodyPr/>
        <a:lstStyle/>
        <a:p>
          <a:endParaRPr lang="en-US"/>
        </a:p>
      </dgm:t>
    </dgm:pt>
    <dgm:pt modelId="{F8296305-0D7D-4389-B122-5CBE70207846}" type="sibTrans" cxnId="{EFD26011-8235-4275-9C04-71540EAACA13}">
      <dgm:prSet/>
      <dgm:spPr/>
      <dgm:t>
        <a:bodyPr/>
        <a:lstStyle/>
        <a:p>
          <a:endParaRPr lang="en-US"/>
        </a:p>
      </dgm:t>
    </dgm:pt>
    <dgm:pt modelId="{F7DFFECB-8AB8-4DDC-9777-8BC1773ED29C}">
      <dgm:prSet phldrT="[Text]"/>
      <dgm:spPr/>
      <dgm:t>
        <a:bodyPr/>
        <a:lstStyle/>
        <a:p>
          <a:r>
            <a:rPr lang="en-US" dirty="0" smtClean="0"/>
            <a:t>Economic viability</a:t>
          </a:r>
          <a:endParaRPr lang="en-US" dirty="0"/>
        </a:p>
      </dgm:t>
    </dgm:pt>
    <dgm:pt modelId="{97B2590F-4C51-4951-B121-E2E4B0E1AB78}" type="parTrans" cxnId="{17C84C73-9E54-4A02-8BBF-7AF6F33E8B13}">
      <dgm:prSet/>
      <dgm:spPr/>
      <dgm:t>
        <a:bodyPr/>
        <a:lstStyle/>
        <a:p>
          <a:endParaRPr lang="en-US"/>
        </a:p>
      </dgm:t>
    </dgm:pt>
    <dgm:pt modelId="{46D8BE16-3E05-4E28-B96E-CBA8CE0CDDAF}" type="sibTrans" cxnId="{17C84C73-9E54-4A02-8BBF-7AF6F33E8B13}">
      <dgm:prSet/>
      <dgm:spPr/>
      <dgm:t>
        <a:bodyPr/>
        <a:lstStyle/>
        <a:p>
          <a:endParaRPr lang="en-US"/>
        </a:p>
      </dgm:t>
    </dgm:pt>
    <dgm:pt modelId="{9599639A-9913-466B-909B-66EA6B963617}" type="pres">
      <dgm:prSet presAssocID="{52EF26C7-7BBF-484B-8DBD-A6B7CDCFAE4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8060D2B-71DF-4AF7-98F4-303E356B144E}" type="pres">
      <dgm:prSet presAssocID="{7748C98C-FE1D-4EBE-AEB6-78621227A914}" presName="centerShape" presStyleLbl="node0" presStyleIdx="0" presStyleCnt="1"/>
      <dgm:spPr/>
      <dgm:t>
        <a:bodyPr/>
        <a:lstStyle/>
        <a:p>
          <a:endParaRPr lang="en-US"/>
        </a:p>
      </dgm:t>
    </dgm:pt>
    <dgm:pt modelId="{0DAD75D9-4D96-40F6-9286-F31D6207FAE3}" type="pres">
      <dgm:prSet presAssocID="{2F8B4CA2-C077-46B7-A4C3-209DCE79FA3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903661-B74D-4003-B7B1-7AF58F271BFE}" type="pres">
      <dgm:prSet presAssocID="{2F8B4CA2-C077-46B7-A4C3-209DCE79FA3F}" presName="dummy" presStyleCnt="0"/>
      <dgm:spPr/>
    </dgm:pt>
    <dgm:pt modelId="{E0EBE563-855F-41B4-86E6-841C2FACB7B0}" type="pres">
      <dgm:prSet presAssocID="{CF609560-7A66-427B-8194-E8EE01B5766A}" presName="sibTrans" presStyleLbl="sibTrans2D1" presStyleIdx="0" presStyleCnt="6"/>
      <dgm:spPr/>
      <dgm:t>
        <a:bodyPr/>
        <a:lstStyle/>
        <a:p>
          <a:endParaRPr lang="fr-FR"/>
        </a:p>
      </dgm:t>
    </dgm:pt>
    <dgm:pt modelId="{5293D0C1-28FB-4467-974D-F3FF7AE7659D}" type="pres">
      <dgm:prSet presAssocID="{07E2E367-DEA1-42CB-B8E4-F8FB4961E49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F1DA45-0ADE-40C2-AC76-FD64A005EA82}" type="pres">
      <dgm:prSet presAssocID="{07E2E367-DEA1-42CB-B8E4-F8FB4961E491}" presName="dummy" presStyleCnt="0"/>
      <dgm:spPr/>
    </dgm:pt>
    <dgm:pt modelId="{D1064356-FE9E-42AA-9FF8-9488C0BCF229}" type="pres">
      <dgm:prSet presAssocID="{035A401A-A8AA-4A25-B64C-B78C839B9987}" presName="sibTrans" presStyleLbl="sibTrans2D1" presStyleIdx="1" presStyleCnt="6"/>
      <dgm:spPr/>
      <dgm:t>
        <a:bodyPr/>
        <a:lstStyle/>
        <a:p>
          <a:endParaRPr lang="fr-FR"/>
        </a:p>
      </dgm:t>
    </dgm:pt>
    <dgm:pt modelId="{C10E833F-3F6E-4BB4-AA18-7F1BFCA7405E}" type="pres">
      <dgm:prSet presAssocID="{282F5EF6-43FF-46A1-AD08-408669FF211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400645-910C-46EE-85C3-70DB18939328}" type="pres">
      <dgm:prSet presAssocID="{282F5EF6-43FF-46A1-AD08-408669FF2115}" presName="dummy" presStyleCnt="0"/>
      <dgm:spPr/>
    </dgm:pt>
    <dgm:pt modelId="{57EC2D28-BD16-495F-BDF3-1E7BE261E8B1}" type="pres">
      <dgm:prSet presAssocID="{BA1BEB1B-E3D7-4F2E-9457-575031B8651F}" presName="sibTrans" presStyleLbl="sibTrans2D1" presStyleIdx="2" presStyleCnt="6"/>
      <dgm:spPr/>
      <dgm:t>
        <a:bodyPr/>
        <a:lstStyle/>
        <a:p>
          <a:endParaRPr lang="fr-FR"/>
        </a:p>
      </dgm:t>
    </dgm:pt>
    <dgm:pt modelId="{9E2B72E3-D23F-4EED-9EAD-E463C61F20D0}" type="pres">
      <dgm:prSet presAssocID="{3CBD5BF0-6B92-4880-A39F-8E79F4C26C4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CCAA545-4A9C-4D6D-8EDC-FC20D6224513}" type="pres">
      <dgm:prSet presAssocID="{3CBD5BF0-6B92-4880-A39F-8E79F4C26C48}" presName="dummy" presStyleCnt="0"/>
      <dgm:spPr/>
    </dgm:pt>
    <dgm:pt modelId="{23031975-3D93-45D7-8C0D-0CBFC39CBD6C}" type="pres">
      <dgm:prSet presAssocID="{F8453621-A1E8-49AA-814D-E0379367C1A6}" presName="sibTrans" presStyleLbl="sibTrans2D1" presStyleIdx="3" presStyleCnt="6"/>
      <dgm:spPr/>
      <dgm:t>
        <a:bodyPr/>
        <a:lstStyle/>
        <a:p>
          <a:endParaRPr lang="fr-FR"/>
        </a:p>
      </dgm:t>
    </dgm:pt>
    <dgm:pt modelId="{302AEC10-7148-4DFB-881E-8386C76C3FF0}" type="pres">
      <dgm:prSet presAssocID="{28B0C38A-D363-4342-A8DA-FA7D31033BC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DDF1DAA-F0C2-4516-ABF1-C059E046D196}" type="pres">
      <dgm:prSet presAssocID="{28B0C38A-D363-4342-A8DA-FA7D31033BC3}" presName="dummy" presStyleCnt="0"/>
      <dgm:spPr/>
    </dgm:pt>
    <dgm:pt modelId="{3B87E655-806B-4BC8-97D3-5E8C0CD1E6A8}" type="pres">
      <dgm:prSet presAssocID="{F8296305-0D7D-4389-B122-5CBE70207846}" presName="sibTrans" presStyleLbl="sibTrans2D1" presStyleIdx="4" presStyleCnt="6"/>
      <dgm:spPr/>
      <dgm:t>
        <a:bodyPr/>
        <a:lstStyle/>
        <a:p>
          <a:endParaRPr lang="fr-FR"/>
        </a:p>
      </dgm:t>
    </dgm:pt>
    <dgm:pt modelId="{4E8F68C9-7FDA-4197-91B6-A08D83B75505}" type="pres">
      <dgm:prSet presAssocID="{F7DFFECB-8AB8-4DDC-9777-8BC1773ED29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E6FC71A-B171-4649-9755-3D123E37353A}" type="pres">
      <dgm:prSet presAssocID="{F7DFFECB-8AB8-4DDC-9777-8BC1773ED29C}" presName="dummy" presStyleCnt="0"/>
      <dgm:spPr/>
    </dgm:pt>
    <dgm:pt modelId="{D790E88D-5CF1-4748-AAE6-B458C24C130E}" type="pres">
      <dgm:prSet presAssocID="{46D8BE16-3E05-4E28-B96E-CBA8CE0CDDAF}" presName="sibTrans" presStyleLbl="sibTrans2D1" presStyleIdx="5" presStyleCnt="6"/>
      <dgm:spPr/>
      <dgm:t>
        <a:bodyPr/>
        <a:lstStyle/>
        <a:p>
          <a:endParaRPr lang="fr-FR"/>
        </a:p>
      </dgm:t>
    </dgm:pt>
  </dgm:ptLst>
  <dgm:cxnLst>
    <dgm:cxn modelId="{03B6A787-11DD-4536-AF17-8EA8061BB794}" type="presOf" srcId="{7748C98C-FE1D-4EBE-AEB6-78621227A914}" destId="{78060D2B-71DF-4AF7-98F4-303E356B144E}" srcOrd="0" destOrd="0" presId="urn:microsoft.com/office/officeart/2005/8/layout/radial6"/>
    <dgm:cxn modelId="{730C3D9A-F4DF-4115-AB2B-D70CEB430630}" type="presOf" srcId="{282F5EF6-43FF-46A1-AD08-408669FF2115}" destId="{C10E833F-3F6E-4BB4-AA18-7F1BFCA7405E}" srcOrd="0" destOrd="0" presId="urn:microsoft.com/office/officeart/2005/8/layout/radial6"/>
    <dgm:cxn modelId="{A39203A5-4426-4A1A-8959-C0FBBDD628BA}" srcId="{52EF26C7-7BBF-484B-8DBD-A6B7CDCFAE41}" destId="{7748C98C-FE1D-4EBE-AEB6-78621227A914}" srcOrd="0" destOrd="0" parTransId="{599165EC-69EA-469A-89EA-498AF27AD71E}" sibTransId="{2D5948B7-5903-4854-A9C0-B287667F08EF}"/>
    <dgm:cxn modelId="{EA17C1AF-42F7-49AD-A7D1-57EEA74C208E}" type="presOf" srcId="{07E2E367-DEA1-42CB-B8E4-F8FB4961E491}" destId="{5293D0C1-28FB-4467-974D-F3FF7AE7659D}" srcOrd="0" destOrd="0" presId="urn:microsoft.com/office/officeart/2005/8/layout/radial6"/>
    <dgm:cxn modelId="{E0D8A250-095B-4F11-B089-35FC75544A25}" type="presOf" srcId="{2F8B4CA2-C077-46B7-A4C3-209DCE79FA3F}" destId="{0DAD75D9-4D96-40F6-9286-F31D6207FAE3}" srcOrd="0" destOrd="0" presId="urn:microsoft.com/office/officeart/2005/8/layout/radial6"/>
    <dgm:cxn modelId="{343736B3-397C-4524-A6F3-24E1F34993B3}" type="presOf" srcId="{3CBD5BF0-6B92-4880-A39F-8E79F4C26C48}" destId="{9E2B72E3-D23F-4EED-9EAD-E463C61F20D0}" srcOrd="0" destOrd="0" presId="urn:microsoft.com/office/officeart/2005/8/layout/radial6"/>
    <dgm:cxn modelId="{50FAAD2A-C340-44FE-BE50-F6ACE4FEFB67}" srcId="{7748C98C-FE1D-4EBE-AEB6-78621227A914}" destId="{282F5EF6-43FF-46A1-AD08-408669FF2115}" srcOrd="2" destOrd="0" parTransId="{A7D5D389-7804-4A5D-BB73-B3081BFD46DF}" sibTransId="{BA1BEB1B-E3D7-4F2E-9457-575031B8651F}"/>
    <dgm:cxn modelId="{2D3EB492-4FE3-44E1-A344-B7028C7B1984}" type="presOf" srcId="{52EF26C7-7BBF-484B-8DBD-A6B7CDCFAE41}" destId="{9599639A-9913-466B-909B-66EA6B963617}" srcOrd="0" destOrd="0" presId="urn:microsoft.com/office/officeart/2005/8/layout/radial6"/>
    <dgm:cxn modelId="{4084587A-9665-40F2-BEA7-C472838BE49D}" type="presOf" srcId="{F7DFFECB-8AB8-4DDC-9777-8BC1773ED29C}" destId="{4E8F68C9-7FDA-4197-91B6-A08D83B75505}" srcOrd="0" destOrd="0" presId="urn:microsoft.com/office/officeart/2005/8/layout/radial6"/>
    <dgm:cxn modelId="{8D342D09-06AF-4603-8851-0B286B5FFBC0}" srcId="{7748C98C-FE1D-4EBE-AEB6-78621227A914}" destId="{3CBD5BF0-6B92-4880-A39F-8E79F4C26C48}" srcOrd="3" destOrd="0" parTransId="{585683B9-0EEA-47DD-BDCE-FB4A07DCDB1D}" sibTransId="{F8453621-A1E8-49AA-814D-E0379367C1A6}"/>
    <dgm:cxn modelId="{EFD26011-8235-4275-9C04-71540EAACA13}" srcId="{7748C98C-FE1D-4EBE-AEB6-78621227A914}" destId="{28B0C38A-D363-4342-A8DA-FA7D31033BC3}" srcOrd="4" destOrd="0" parTransId="{C2DB06A4-BC4B-49FF-822F-F5C1CE2FABAE}" sibTransId="{F8296305-0D7D-4389-B122-5CBE70207846}"/>
    <dgm:cxn modelId="{17C84C73-9E54-4A02-8BBF-7AF6F33E8B13}" srcId="{7748C98C-FE1D-4EBE-AEB6-78621227A914}" destId="{F7DFFECB-8AB8-4DDC-9777-8BC1773ED29C}" srcOrd="5" destOrd="0" parTransId="{97B2590F-4C51-4951-B121-E2E4B0E1AB78}" sibTransId="{46D8BE16-3E05-4E28-B96E-CBA8CE0CDDAF}"/>
    <dgm:cxn modelId="{B62B7424-AF1D-4602-97AF-E8191AC5DC46}" srcId="{7748C98C-FE1D-4EBE-AEB6-78621227A914}" destId="{07E2E367-DEA1-42CB-B8E4-F8FB4961E491}" srcOrd="1" destOrd="0" parTransId="{B16C8179-BF6F-41FA-86CE-3948A8230574}" sibTransId="{035A401A-A8AA-4A25-B64C-B78C839B9987}"/>
    <dgm:cxn modelId="{DEA50279-A242-4AE0-8262-03BD15B13845}" type="presOf" srcId="{035A401A-A8AA-4A25-B64C-B78C839B9987}" destId="{D1064356-FE9E-42AA-9FF8-9488C0BCF229}" srcOrd="0" destOrd="0" presId="urn:microsoft.com/office/officeart/2005/8/layout/radial6"/>
    <dgm:cxn modelId="{17B4449B-6DAD-475E-A94A-BB46ECE2A3DE}" type="presOf" srcId="{46D8BE16-3E05-4E28-B96E-CBA8CE0CDDAF}" destId="{D790E88D-5CF1-4748-AAE6-B458C24C130E}" srcOrd="0" destOrd="0" presId="urn:microsoft.com/office/officeart/2005/8/layout/radial6"/>
    <dgm:cxn modelId="{C9C5AF58-9FC4-4A5A-8FD5-F835761F9DA9}" srcId="{7748C98C-FE1D-4EBE-AEB6-78621227A914}" destId="{2F8B4CA2-C077-46B7-A4C3-209DCE79FA3F}" srcOrd="0" destOrd="0" parTransId="{04E7E3AD-9F83-407E-AFEC-CBB4D6A7C551}" sibTransId="{CF609560-7A66-427B-8194-E8EE01B5766A}"/>
    <dgm:cxn modelId="{75183019-B952-45EF-BBCB-69DAC0C996C7}" type="presOf" srcId="{BA1BEB1B-E3D7-4F2E-9457-575031B8651F}" destId="{57EC2D28-BD16-495F-BDF3-1E7BE261E8B1}" srcOrd="0" destOrd="0" presId="urn:microsoft.com/office/officeart/2005/8/layout/radial6"/>
    <dgm:cxn modelId="{17C2D5AD-29A7-4AD2-946C-819560DB7DBA}" type="presOf" srcId="{F8296305-0D7D-4389-B122-5CBE70207846}" destId="{3B87E655-806B-4BC8-97D3-5E8C0CD1E6A8}" srcOrd="0" destOrd="0" presId="urn:microsoft.com/office/officeart/2005/8/layout/radial6"/>
    <dgm:cxn modelId="{FB71D93F-FA38-4348-9666-10BE0F908C53}" type="presOf" srcId="{CF609560-7A66-427B-8194-E8EE01B5766A}" destId="{E0EBE563-855F-41B4-86E6-841C2FACB7B0}" srcOrd="0" destOrd="0" presId="urn:microsoft.com/office/officeart/2005/8/layout/radial6"/>
    <dgm:cxn modelId="{A8DDC74C-F641-4B9E-9F5B-A1D46119529A}" type="presOf" srcId="{F8453621-A1E8-49AA-814D-E0379367C1A6}" destId="{23031975-3D93-45D7-8C0D-0CBFC39CBD6C}" srcOrd="0" destOrd="0" presId="urn:microsoft.com/office/officeart/2005/8/layout/radial6"/>
    <dgm:cxn modelId="{B09F7973-8844-484A-9AC3-C33758A1967C}" type="presOf" srcId="{28B0C38A-D363-4342-A8DA-FA7D31033BC3}" destId="{302AEC10-7148-4DFB-881E-8386C76C3FF0}" srcOrd="0" destOrd="0" presId="urn:microsoft.com/office/officeart/2005/8/layout/radial6"/>
    <dgm:cxn modelId="{A830DA06-45CA-42F3-A262-463307AF73CE}" type="presParOf" srcId="{9599639A-9913-466B-909B-66EA6B963617}" destId="{78060D2B-71DF-4AF7-98F4-303E356B144E}" srcOrd="0" destOrd="0" presId="urn:microsoft.com/office/officeart/2005/8/layout/radial6"/>
    <dgm:cxn modelId="{0ED84496-5665-4386-A118-09A14939E24A}" type="presParOf" srcId="{9599639A-9913-466B-909B-66EA6B963617}" destId="{0DAD75D9-4D96-40F6-9286-F31D6207FAE3}" srcOrd="1" destOrd="0" presId="urn:microsoft.com/office/officeart/2005/8/layout/radial6"/>
    <dgm:cxn modelId="{F18A0038-5953-4D4D-BBC1-C81C8962DF79}" type="presParOf" srcId="{9599639A-9913-466B-909B-66EA6B963617}" destId="{8C903661-B74D-4003-B7B1-7AF58F271BFE}" srcOrd="2" destOrd="0" presId="urn:microsoft.com/office/officeart/2005/8/layout/radial6"/>
    <dgm:cxn modelId="{D77B6831-233A-4A69-9481-EE3A4FF08D30}" type="presParOf" srcId="{9599639A-9913-466B-909B-66EA6B963617}" destId="{E0EBE563-855F-41B4-86E6-841C2FACB7B0}" srcOrd="3" destOrd="0" presId="urn:microsoft.com/office/officeart/2005/8/layout/radial6"/>
    <dgm:cxn modelId="{7BDCCD11-4860-4188-AD6B-080713F2EBA6}" type="presParOf" srcId="{9599639A-9913-466B-909B-66EA6B963617}" destId="{5293D0C1-28FB-4467-974D-F3FF7AE7659D}" srcOrd="4" destOrd="0" presId="urn:microsoft.com/office/officeart/2005/8/layout/radial6"/>
    <dgm:cxn modelId="{F1C2D213-0ED1-4E5E-B9DB-7EF386C5DDE9}" type="presParOf" srcId="{9599639A-9913-466B-909B-66EA6B963617}" destId="{37F1DA45-0ADE-40C2-AC76-FD64A005EA82}" srcOrd="5" destOrd="0" presId="urn:microsoft.com/office/officeart/2005/8/layout/radial6"/>
    <dgm:cxn modelId="{0FA863F2-FF17-4178-A69D-069823734930}" type="presParOf" srcId="{9599639A-9913-466B-909B-66EA6B963617}" destId="{D1064356-FE9E-42AA-9FF8-9488C0BCF229}" srcOrd="6" destOrd="0" presId="urn:microsoft.com/office/officeart/2005/8/layout/radial6"/>
    <dgm:cxn modelId="{CB43B015-230B-4703-8E04-F6CBE829365F}" type="presParOf" srcId="{9599639A-9913-466B-909B-66EA6B963617}" destId="{C10E833F-3F6E-4BB4-AA18-7F1BFCA7405E}" srcOrd="7" destOrd="0" presId="urn:microsoft.com/office/officeart/2005/8/layout/radial6"/>
    <dgm:cxn modelId="{BB50E3A4-A23E-4E7D-A16C-B824E2BDFFB1}" type="presParOf" srcId="{9599639A-9913-466B-909B-66EA6B963617}" destId="{49400645-910C-46EE-85C3-70DB18939328}" srcOrd="8" destOrd="0" presId="urn:microsoft.com/office/officeart/2005/8/layout/radial6"/>
    <dgm:cxn modelId="{7B23B7F4-BBC4-4A05-87E7-3E5251786B5F}" type="presParOf" srcId="{9599639A-9913-466B-909B-66EA6B963617}" destId="{57EC2D28-BD16-495F-BDF3-1E7BE261E8B1}" srcOrd="9" destOrd="0" presId="urn:microsoft.com/office/officeart/2005/8/layout/radial6"/>
    <dgm:cxn modelId="{0FF4DD37-A482-4C21-9E1C-D4E1FCAA96DE}" type="presParOf" srcId="{9599639A-9913-466B-909B-66EA6B963617}" destId="{9E2B72E3-D23F-4EED-9EAD-E463C61F20D0}" srcOrd="10" destOrd="0" presId="urn:microsoft.com/office/officeart/2005/8/layout/radial6"/>
    <dgm:cxn modelId="{299223C8-F4AE-4002-88B7-6FE0F1596E34}" type="presParOf" srcId="{9599639A-9913-466B-909B-66EA6B963617}" destId="{9CCAA545-4A9C-4D6D-8EDC-FC20D6224513}" srcOrd="11" destOrd="0" presId="urn:microsoft.com/office/officeart/2005/8/layout/radial6"/>
    <dgm:cxn modelId="{EB853DF5-5D09-4FE3-A7C2-ED59468B77D1}" type="presParOf" srcId="{9599639A-9913-466B-909B-66EA6B963617}" destId="{23031975-3D93-45D7-8C0D-0CBFC39CBD6C}" srcOrd="12" destOrd="0" presId="urn:microsoft.com/office/officeart/2005/8/layout/radial6"/>
    <dgm:cxn modelId="{140FDF09-6AA4-4A18-AC59-4692A63C93A4}" type="presParOf" srcId="{9599639A-9913-466B-909B-66EA6B963617}" destId="{302AEC10-7148-4DFB-881E-8386C76C3FF0}" srcOrd="13" destOrd="0" presId="urn:microsoft.com/office/officeart/2005/8/layout/radial6"/>
    <dgm:cxn modelId="{31E73D25-6976-4627-A9D3-FEFC98A42183}" type="presParOf" srcId="{9599639A-9913-466B-909B-66EA6B963617}" destId="{4DDF1DAA-F0C2-4516-ABF1-C059E046D196}" srcOrd="14" destOrd="0" presId="urn:microsoft.com/office/officeart/2005/8/layout/radial6"/>
    <dgm:cxn modelId="{02A779E5-6500-42E9-B35A-CC2E0583E685}" type="presParOf" srcId="{9599639A-9913-466B-909B-66EA6B963617}" destId="{3B87E655-806B-4BC8-97D3-5E8C0CD1E6A8}" srcOrd="15" destOrd="0" presId="urn:microsoft.com/office/officeart/2005/8/layout/radial6"/>
    <dgm:cxn modelId="{0FDFC08A-86F0-4805-A19C-429E810F3D9A}" type="presParOf" srcId="{9599639A-9913-466B-909B-66EA6B963617}" destId="{4E8F68C9-7FDA-4197-91B6-A08D83B75505}" srcOrd="16" destOrd="0" presId="urn:microsoft.com/office/officeart/2005/8/layout/radial6"/>
    <dgm:cxn modelId="{5F9F5920-5666-42CD-9E6A-CA582C2EAE6D}" type="presParOf" srcId="{9599639A-9913-466B-909B-66EA6B963617}" destId="{8E6FC71A-B171-4649-9755-3D123E37353A}" srcOrd="17" destOrd="0" presId="urn:microsoft.com/office/officeart/2005/8/layout/radial6"/>
    <dgm:cxn modelId="{4B7E2099-945A-44F4-9FC8-63884E30EF2C}" type="presParOf" srcId="{9599639A-9913-466B-909B-66EA6B963617}" destId="{D790E88D-5CF1-4748-AAE6-B458C24C130E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0E88D-5CF1-4748-AAE6-B458C24C130E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12600000"/>
            <a:gd name="adj2" fmla="val 162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-10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10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10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87E655-806B-4BC8-97D3-5E8C0CD1E6A8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9000000"/>
            <a:gd name="adj2" fmla="val 126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-8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8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8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3031975-3D93-45D7-8C0D-0CBFC39CBD6C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5400000"/>
            <a:gd name="adj2" fmla="val 90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-6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6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6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7EC2D28-BD16-495F-BDF3-1E7BE261E8B1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1800000"/>
            <a:gd name="adj2" fmla="val 54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-4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4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4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1064356-FE9E-42AA-9FF8-9488C0BCF229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19800000"/>
            <a:gd name="adj2" fmla="val 18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-2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2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2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0EBE563-855F-41B4-86E6-841C2FACB7B0}">
      <dsp:nvSpPr>
        <dsp:cNvPr id="0" name=""/>
        <dsp:cNvSpPr/>
      </dsp:nvSpPr>
      <dsp:spPr>
        <a:xfrm>
          <a:off x="1475312" y="459312"/>
          <a:ext cx="3145375" cy="3145375"/>
        </a:xfrm>
        <a:prstGeom prst="blockArc">
          <a:avLst>
            <a:gd name="adj1" fmla="val 16200000"/>
            <a:gd name="adj2" fmla="val 19800000"/>
            <a:gd name="adj3" fmla="val 451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060D2B-71DF-4AF7-98F4-303E356B144E}">
      <dsp:nvSpPr>
        <dsp:cNvPr id="0" name=""/>
        <dsp:cNvSpPr/>
      </dsp:nvSpPr>
      <dsp:spPr>
        <a:xfrm>
          <a:off x="2343298" y="1327298"/>
          <a:ext cx="1409402" cy="140940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Satellite</a:t>
          </a:r>
          <a:endParaRPr lang="en-US" sz="2000" kern="1200" dirty="0"/>
        </a:p>
      </dsp:txBody>
      <dsp:txXfrm>
        <a:off x="2549700" y="1533700"/>
        <a:ext cx="996598" cy="996598"/>
      </dsp:txXfrm>
    </dsp:sp>
    <dsp:sp modelId="{0DAD75D9-4D96-40F6-9286-F31D6207FAE3}">
      <dsp:nvSpPr>
        <dsp:cNvPr id="0" name=""/>
        <dsp:cNvSpPr/>
      </dsp:nvSpPr>
      <dsp:spPr>
        <a:xfrm>
          <a:off x="2554709" y="1538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Coverage</a:t>
          </a:r>
          <a:endParaRPr lang="en-US" sz="1100" kern="1200" dirty="0"/>
        </a:p>
      </dsp:txBody>
      <dsp:txXfrm>
        <a:off x="2699190" y="146019"/>
        <a:ext cx="697619" cy="697619"/>
      </dsp:txXfrm>
    </dsp:sp>
    <dsp:sp modelId="{5293D0C1-28FB-4467-974D-F3FF7AE7659D}">
      <dsp:nvSpPr>
        <dsp:cNvPr id="0" name=""/>
        <dsp:cNvSpPr/>
      </dsp:nvSpPr>
      <dsp:spPr>
        <a:xfrm>
          <a:off x="3885938" y="770123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2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2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2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Reliability</a:t>
          </a:r>
          <a:endParaRPr lang="en-US" sz="1100" kern="1200" dirty="0"/>
        </a:p>
      </dsp:txBody>
      <dsp:txXfrm>
        <a:off x="4030419" y="914604"/>
        <a:ext cx="697619" cy="697619"/>
      </dsp:txXfrm>
    </dsp:sp>
    <dsp:sp modelId="{C10E833F-3F6E-4BB4-AA18-7F1BFCA7405E}">
      <dsp:nvSpPr>
        <dsp:cNvPr id="0" name=""/>
        <dsp:cNvSpPr/>
      </dsp:nvSpPr>
      <dsp:spPr>
        <a:xfrm>
          <a:off x="3885938" y="2307294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4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4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4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Continuity of service</a:t>
          </a:r>
          <a:endParaRPr lang="en-US" sz="1100" kern="1200" dirty="0"/>
        </a:p>
      </dsp:txBody>
      <dsp:txXfrm>
        <a:off x="4030419" y="2451775"/>
        <a:ext cx="697619" cy="697619"/>
      </dsp:txXfrm>
    </dsp:sp>
    <dsp:sp modelId="{9E2B72E3-D23F-4EED-9EAD-E463C61F20D0}">
      <dsp:nvSpPr>
        <dsp:cNvPr id="0" name=""/>
        <dsp:cNvSpPr/>
      </dsp:nvSpPr>
      <dsp:spPr>
        <a:xfrm>
          <a:off x="2554709" y="3075879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6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6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6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Quality of service</a:t>
          </a:r>
          <a:endParaRPr lang="en-US" sz="1100" kern="1200" dirty="0"/>
        </a:p>
      </dsp:txBody>
      <dsp:txXfrm>
        <a:off x="2699190" y="3220360"/>
        <a:ext cx="697619" cy="697619"/>
      </dsp:txXfrm>
    </dsp:sp>
    <dsp:sp modelId="{302AEC10-7148-4DFB-881E-8386C76C3FF0}">
      <dsp:nvSpPr>
        <dsp:cNvPr id="0" name=""/>
        <dsp:cNvSpPr/>
      </dsp:nvSpPr>
      <dsp:spPr>
        <a:xfrm>
          <a:off x="1223480" y="2307294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8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8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8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Capacity</a:t>
          </a:r>
          <a:endParaRPr lang="en-US" sz="1100" kern="1200" dirty="0"/>
        </a:p>
      </dsp:txBody>
      <dsp:txXfrm>
        <a:off x="1367961" y="2451775"/>
        <a:ext cx="697619" cy="697619"/>
      </dsp:txXfrm>
    </dsp:sp>
    <dsp:sp modelId="{4E8F68C9-7FDA-4197-91B6-A08D83B75505}">
      <dsp:nvSpPr>
        <dsp:cNvPr id="0" name=""/>
        <dsp:cNvSpPr/>
      </dsp:nvSpPr>
      <dsp:spPr>
        <a:xfrm>
          <a:off x="1223480" y="770123"/>
          <a:ext cx="986581" cy="9865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-10000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-10000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-10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Economic viability</a:t>
          </a:r>
          <a:endParaRPr lang="en-US" sz="1100" kern="1200" dirty="0"/>
        </a:p>
      </dsp:txBody>
      <dsp:txXfrm>
        <a:off x="1367961" y="914604"/>
        <a:ext cx="697619" cy="697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5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675">
              <a:defRPr sz="1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899" y="0"/>
            <a:ext cx="2946189" cy="495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66C3DA3-205E-9E4D-827B-AE11086770D7}" type="datetime1">
              <a:rPr lang="en-US" smtClean="0"/>
              <a:t>4/20/2021</a:t>
            </a:fld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989"/>
            <a:ext cx="2946189" cy="495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675">
              <a:defRPr sz="1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899" y="9429989"/>
            <a:ext cx="2946189" cy="495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2AB448B-0085-7744-AFD5-76182A4762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7668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5063"/>
          </a:xfrm>
          <a:prstGeom prst="rect">
            <a:avLst/>
          </a:prstGeom>
          <a:noFill/>
          <a:ln>
            <a:noFill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675">
              <a:defRPr sz="1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487" y="0"/>
            <a:ext cx="2946188" cy="495063"/>
          </a:xfrm>
          <a:prstGeom prst="rect">
            <a:avLst/>
          </a:prstGeom>
          <a:noFill/>
          <a:ln>
            <a:noFill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6125"/>
            <a:ext cx="6615113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298" y="4714202"/>
            <a:ext cx="4987079" cy="4466669"/>
          </a:xfrm>
          <a:prstGeom prst="rect">
            <a:avLst/>
          </a:prstGeom>
          <a:noFill/>
          <a:ln>
            <a:noFill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Cliquez pour modifier les styles du texte du masque</a:t>
            </a:r>
          </a:p>
          <a:p>
            <a:pPr lvl="1"/>
            <a:r>
              <a:rPr lang="en-GB" noProof="0"/>
              <a:t>Deuxième niveau</a:t>
            </a:r>
          </a:p>
          <a:p>
            <a:pPr lvl="2"/>
            <a:r>
              <a:rPr lang="en-GB" noProof="0"/>
              <a:t>Troisième niveau</a:t>
            </a:r>
          </a:p>
          <a:p>
            <a:pPr lvl="3"/>
            <a:r>
              <a:rPr lang="en-GB" noProof="0"/>
              <a:t>Quatrième niveau</a:t>
            </a:r>
          </a:p>
          <a:p>
            <a:pPr lvl="4"/>
            <a:r>
              <a:rPr lang="en-GB" noProof="0"/>
              <a:t>Cinquième niveau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575"/>
            <a:ext cx="2946189" cy="495063"/>
          </a:xfrm>
          <a:prstGeom prst="rect">
            <a:avLst/>
          </a:prstGeom>
          <a:noFill/>
          <a:ln>
            <a:noFill/>
          </a:ln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675">
              <a:defRPr sz="1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487" y="9431575"/>
            <a:ext cx="2946188" cy="495063"/>
          </a:xfrm>
          <a:prstGeom prst="rect">
            <a:avLst/>
          </a:prstGeom>
          <a:noFill/>
          <a:ln>
            <a:noFill/>
          </a:ln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B9BA13-A2A6-2A49-9AAD-5CD37BD0A4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291247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05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1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25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5316" algn="l" defTabSz="4570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74" algn="l" defTabSz="4570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40" algn="l" defTabSz="4570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503" algn="l" defTabSz="4570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E8832041-543D-4E6F-8B65-301A4D4569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0375" y="720725"/>
            <a:ext cx="6396038" cy="3598863"/>
          </a:xfrm>
          <a:ln/>
        </p:spPr>
      </p:sp>
      <p:sp>
        <p:nvSpPr>
          <p:cNvPr id="6148" name="Date Placeholder 3">
            <a:extLst>
              <a:ext uri="{FF2B5EF4-FFF2-40B4-BE49-F238E27FC236}">
                <a16:creationId xmlns:a16="http://schemas.microsoft.com/office/drawing/2014/main" id="{4BFE77FD-8091-48CD-85E5-4F3BBFB524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1764947-D452-6646-8BB0-92D11192C877}" type="datetime1">
              <a:rPr lang="en-US" altLang="en-US" sz="1300" smtClean="0">
                <a:solidFill>
                  <a:schemeClr val="tx1"/>
                </a:solidFill>
                <a:latin typeface="Calibri" panose="020F0502020204030204" pitchFamily="34" charset="0"/>
              </a:rPr>
              <a:t>4/20/2021</a:t>
            </a:fld>
            <a:endParaRPr lang="en-GB" altLang="en-US" sz="13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EAB1F7-1938-410B-ACA0-3636FF84F7B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10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3D2A59-E3EE-4AA6-B634-1B940DDDE7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639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4545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9199D5-7261-47E7-848D-5058B058A0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926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1100"/>
          </a:xfrm>
        </p:spPr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33D50228-874B-424D-850B-D4B32D482EB4}" type="datetime1">
              <a:rPr lang="en-US" altLang="en-US" smtClean="0"/>
              <a:t>4/20/2021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5291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94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7075A6-E51E-480E-9798-2187EC30EF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016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F665ED-053B-456D-8F62-95970A017B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36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0471BAA-D54F-914C-B694-8356EA2B6D7D}" type="datetime1">
              <a:rPr lang="en-US" smtClean="0"/>
              <a:t>4/20/2021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00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6630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979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 lIns="91416" tIns="45708" rIns="91416" bIns="45708"/>
          <a:lstStyle>
            <a:lvl1pPr marL="342794" indent="-3427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733" indent="-285666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659" indent="-228528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599720" indent="-228528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6787" indent="-228528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16" tIns="45708" rIns="91416" bIns="45708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2682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14" tIns="45707" rIns="91414" bIns="45707"/>
          <a:lstStyle>
            <a:lvl1pPr algn="r">
              <a:defRPr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14" tIns="45707" rIns="91414" bIns="45707"/>
          <a:lstStyle>
            <a:lvl1pPr marL="146408" indent="-146408">
              <a:buClr>
                <a:srgbClr val="4C9AC2"/>
              </a:buClr>
              <a:buFont typeface="Wingdings" charset="2"/>
              <a:buChar char="Ø"/>
              <a:defRPr>
                <a:latin typeface="Calibri"/>
                <a:cs typeface="Calibri"/>
              </a:defRPr>
            </a:lvl1pPr>
            <a:lvl2pPr marL="572509" indent="-214248">
              <a:buClr>
                <a:srgbClr val="4C9AC2"/>
              </a:buClr>
              <a:buSzPct val="85000"/>
              <a:buFont typeface="Wingdings" charset="2"/>
              <a:buChar char="u"/>
              <a:defRPr>
                <a:latin typeface="Calibri"/>
                <a:cs typeface="Calibri"/>
              </a:defRPr>
            </a:lvl2pPr>
            <a:lvl3pPr marL="886730" indent="-171398">
              <a:buClr>
                <a:srgbClr val="4C9AC2"/>
              </a:buClr>
              <a:buSzPct val="70000"/>
              <a:buFont typeface="Wingdings" charset="2"/>
              <a:buChar char="v"/>
              <a:defRPr>
                <a:latin typeface="Calibri"/>
                <a:cs typeface="Calibri"/>
              </a:defRPr>
            </a:lvl3pPr>
            <a:lvl4pPr>
              <a:defRPr>
                <a:latin typeface="Calibri"/>
                <a:cs typeface="Calibri"/>
              </a:defRPr>
            </a:lvl4pPr>
            <a:lvl5pPr>
              <a:defRPr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1206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23850" y="1626325"/>
            <a:ext cx="8496300" cy="29802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3629" y="1032686"/>
            <a:ext cx="8496299" cy="55292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850" y="339711"/>
            <a:ext cx="8496300" cy="6732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198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39524B-786A-4018-90B7-9D6562045B03}"/>
              </a:ext>
            </a:extLst>
          </p:cNvPr>
          <p:cNvSpPr txBox="1">
            <a:spLocks/>
          </p:cNvSpPr>
          <p:nvPr userDrawn="1"/>
        </p:nvSpPr>
        <p:spPr>
          <a:xfrm>
            <a:off x="6553210" y="4991100"/>
            <a:ext cx="2522935" cy="209550"/>
          </a:xfrm>
          <a:prstGeom prst="rect">
            <a:avLst/>
          </a:prstGeom>
        </p:spPr>
        <p:txBody>
          <a:bodyPr lIns="56227" tIns="28118" rIns="56227" bIns="28118" anchor="ctr"/>
          <a:lstStyle>
            <a:lvl1pPr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CFC83F5-8D63-41D9-95BA-181A7D8987EB}" type="slidenum">
              <a:rPr lang="en-US" altLang="en-US" sz="800" smtClean="0">
                <a:solidFill>
                  <a:srgbClr val="FFFFFF"/>
                </a:solidFill>
                <a:latin typeface="Calibri" panose="020F0502020204030204" pitchFamily="34" charset="0"/>
                <a:cs typeface="+mn-cs"/>
              </a:rPr>
              <a:pPr algn="r" eaLnBrk="1" hangingPunct="1">
                <a:defRPr/>
              </a:pPr>
              <a:t>‹#›</a:t>
            </a:fld>
            <a:endParaRPr lang="en-US" altLang="en-US" sz="800">
              <a:solidFill>
                <a:srgbClr val="FFFFFF"/>
              </a:solidFill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12" y="1200150"/>
            <a:ext cx="8229601" cy="971550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altLang="en-US" noProof="0"/>
              <a:t>Click to edit Master title style</a:t>
            </a:r>
            <a:endParaRPr lang="en-US" altLang="en-US" noProof="0" dirty="0"/>
          </a:p>
        </p:txBody>
      </p:sp>
      <p:sp>
        <p:nvSpPr>
          <p:cNvPr id="1947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413274" y="2914650"/>
            <a:ext cx="8305800" cy="742950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Times" pitchFamily="18" charset="0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US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669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635" y="155121"/>
            <a:ext cx="8321858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634" y="1028508"/>
            <a:ext cx="8325966" cy="3543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467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004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857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elsat Propriet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B7BE42-E3E2-46D6-99E6-32775F5972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2400" y="4775608"/>
            <a:ext cx="3886200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5" tIns="34289" rIns="68565" bIns="34289">
            <a:spAutoFit/>
          </a:bodyPr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00798D"/>
                </a:solidFill>
                <a:cs typeface="Arial" panose="020B0604020202020204" pitchFamily="34" charset="0"/>
              </a:rPr>
              <a:t>Intelsat Proprietary and 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646" y="155313"/>
            <a:ext cx="8337737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64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657357"/>
            <a:ext cx="7772400" cy="1021556"/>
          </a:xfrm>
        </p:spPr>
        <p:txBody>
          <a:bodyPr/>
          <a:lstStyle>
            <a:lvl1pPr algn="l">
              <a:defRPr sz="3000" b="1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86057"/>
            <a:ext cx="7772400" cy="1125140"/>
          </a:xfrm>
        </p:spPr>
        <p:txBody>
          <a:bodyPr/>
          <a:lstStyle>
            <a:lvl1pPr marL="0" indent="0">
              <a:buNone/>
              <a:defRPr sz="1500"/>
            </a:lvl1pPr>
            <a:lvl2pPr marL="342812" indent="0">
              <a:buNone/>
              <a:defRPr sz="1400"/>
            </a:lvl2pPr>
            <a:lvl3pPr marL="685630" indent="0">
              <a:buNone/>
              <a:defRPr sz="1200"/>
            </a:lvl3pPr>
            <a:lvl4pPr marL="1028445" indent="0">
              <a:buNone/>
              <a:defRPr sz="1100"/>
            </a:lvl4pPr>
            <a:lvl5pPr marL="1371260" indent="0">
              <a:buNone/>
              <a:defRPr sz="1100"/>
            </a:lvl5pPr>
            <a:lvl6pPr marL="1714079" indent="0">
              <a:buNone/>
              <a:defRPr sz="1100"/>
            </a:lvl6pPr>
            <a:lvl7pPr marL="2056889" indent="0">
              <a:buNone/>
              <a:defRPr sz="1100"/>
            </a:lvl7pPr>
            <a:lvl8pPr marL="2399700" indent="0">
              <a:buNone/>
              <a:defRPr sz="1100"/>
            </a:lvl8pPr>
            <a:lvl9pPr marL="274251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1741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4633" y="1028700"/>
            <a:ext cx="4206894" cy="3543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028700"/>
            <a:ext cx="4205049" cy="35433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0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46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634" y="1077856"/>
            <a:ext cx="421506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4634" y="1559382"/>
            <a:ext cx="4215060" cy="284117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8" y="1077856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8" y="1559382"/>
            <a:ext cx="4041775" cy="284117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4635" y="155313"/>
            <a:ext cx="7780754" cy="8572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lvl="0"/>
            <a:r>
              <a:rPr lang="en-US"/>
              <a:t>Click to edit Master title style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7702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23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07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4563" y="3401743"/>
            <a:ext cx="5486400" cy="425054"/>
          </a:xfrm>
        </p:spPr>
        <p:txBody>
          <a:bodyPr/>
          <a:lstStyle>
            <a:lvl1pPr algn="ctr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4563" y="260874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12" indent="0">
              <a:buNone/>
              <a:defRPr sz="2100"/>
            </a:lvl2pPr>
            <a:lvl3pPr marL="685630" indent="0">
              <a:buNone/>
              <a:defRPr sz="1800"/>
            </a:lvl3pPr>
            <a:lvl4pPr marL="1028445" indent="0">
              <a:buNone/>
              <a:defRPr sz="1500"/>
            </a:lvl4pPr>
            <a:lvl5pPr marL="1371260" indent="0">
              <a:buNone/>
              <a:defRPr sz="1500"/>
            </a:lvl5pPr>
            <a:lvl6pPr marL="1714079" indent="0">
              <a:buNone/>
              <a:defRPr sz="1500"/>
            </a:lvl6pPr>
            <a:lvl7pPr marL="2056889" indent="0">
              <a:buNone/>
              <a:defRPr sz="1500"/>
            </a:lvl7pPr>
            <a:lvl8pPr marL="2399700" indent="0">
              <a:buNone/>
              <a:defRPr sz="1500"/>
            </a:lvl8pPr>
            <a:lvl9pPr marL="2742512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4563" y="3826806"/>
            <a:ext cx="5486400" cy="603647"/>
          </a:xfrm>
        </p:spPr>
        <p:txBody>
          <a:bodyPr/>
          <a:lstStyle>
            <a:lvl1pPr marL="0" indent="0" algn="ctr">
              <a:buNone/>
              <a:defRPr sz="1100"/>
            </a:lvl1pPr>
            <a:lvl2pPr marL="342812" indent="0">
              <a:buNone/>
              <a:defRPr sz="900"/>
            </a:lvl2pPr>
            <a:lvl3pPr marL="685630" indent="0">
              <a:buNone/>
              <a:defRPr sz="800"/>
            </a:lvl3pPr>
            <a:lvl4pPr marL="1028445" indent="0">
              <a:buNone/>
              <a:defRPr sz="700"/>
            </a:lvl4pPr>
            <a:lvl5pPr marL="1371260" indent="0">
              <a:buNone/>
              <a:defRPr sz="700"/>
            </a:lvl5pPr>
            <a:lvl6pPr marL="1714079" indent="0">
              <a:buNone/>
              <a:defRPr sz="700"/>
            </a:lvl6pPr>
            <a:lvl7pPr marL="2056889" indent="0">
              <a:buNone/>
              <a:defRPr sz="700"/>
            </a:lvl7pPr>
            <a:lvl8pPr marL="2399700" indent="0">
              <a:buNone/>
              <a:defRPr sz="700"/>
            </a:lvl8pPr>
            <a:lvl9pPr marL="2742512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983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: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60000" y="195645"/>
            <a:ext cx="4355838" cy="320038"/>
          </a:xfrm>
          <a:prstGeom prst="rect">
            <a:avLst/>
          </a:prstGeom>
        </p:spPr>
        <p:txBody>
          <a:bodyPr lIns="68562" tIns="34289" rIns="68562" bIns="34289"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90514215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047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26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16" tIns="45708" rIns="91416" bIns="45708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5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67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512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992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08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6" name="Straight Connector 3"/>
          <p:cNvCxnSpPr>
            <a:cxnSpLocks noChangeShapeType="1"/>
          </p:cNvCxnSpPr>
          <p:nvPr userDrawn="1"/>
        </p:nvCxnSpPr>
        <p:spPr bwMode="auto">
          <a:xfrm flipV="1">
            <a:off x="179389" y="771550"/>
            <a:ext cx="8856662" cy="0"/>
          </a:xfrm>
          <a:prstGeom prst="line">
            <a:avLst/>
          </a:prstGeom>
          <a:noFill/>
          <a:ln w="28575">
            <a:solidFill>
              <a:srgbClr val="004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2">
            <a:extLst>
              <a:ext uri="{FF2B5EF4-FFF2-40B4-BE49-F238E27FC236}">
                <a16:creationId xmlns:a16="http://schemas.microsoft.com/office/drawing/2014/main" id="{A5BA4A9F-E512-4F99-BA31-86645309194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660244" y="4897226"/>
            <a:ext cx="2492375" cy="265453"/>
          </a:xfrm>
          <a:prstGeom prst="rect">
            <a:avLst/>
          </a:prstGeom>
          <a:noFill/>
          <a:ln>
            <a:noFill/>
          </a:ln>
        </p:spPr>
        <p:txBody>
          <a:bodyPr lIns="91408" tIns="45707" rIns="91408" bIns="45707">
            <a:spAutoFit/>
          </a:bodyPr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defRPr/>
            </a:pPr>
            <a:r>
              <a:rPr lang="en-US" altLang="en-US" sz="1100" b="1" dirty="0">
                <a:solidFill>
                  <a:srgbClr val="004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www.esoa.net</a:t>
            </a:r>
            <a:endParaRPr lang="en-US" altLang="en-US" sz="1100" dirty="0">
              <a:solidFill>
                <a:srgbClr val="0040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04A40570-F34C-499D-B456-AC0B944A06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042" y="4987120"/>
            <a:ext cx="150782" cy="144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 defTabSz="8286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8286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8286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8286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8286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fld id="{88D1821C-6A73-45C3-A154-1363989CACAF}" type="slidenum">
              <a:rPr lang="en-GB" altLang="en-US" sz="1000" smtClean="0">
                <a:solidFill>
                  <a:srgbClr val="004080"/>
                </a:solidFill>
                <a:latin typeface="Calibri" panose="020F0502020204030204" pitchFamily="34" charset="0"/>
              </a:rPr>
              <a:pPr eaLnBrk="1">
                <a:lnSpc>
                  <a:spcPct val="93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defRPr/>
              </a:pPr>
              <a:t>‹#›</a:t>
            </a:fld>
            <a:endParaRPr lang="en-GB" altLang="en-US" sz="1000">
              <a:solidFill>
                <a:srgbClr val="004080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Picture 8" descr="ESOA EMEA LOGO full colour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6" y="41313"/>
            <a:ext cx="1899121" cy="6836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63" r:id="rId12"/>
    <p:sldLayoutId id="2147483676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MS PGothic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MS PGothic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MS PGothic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MS PGothic" pitchFamily="34" charset="-128"/>
          <a:cs typeface="MS PGothic" charset="0"/>
        </a:defRPr>
      </a:lvl5pPr>
      <a:lvl6pPr marL="457058" algn="l" rtl="0" fontAlgn="base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ＭＳ Ｐゴシック" charset="0"/>
          <a:cs typeface="ＭＳ Ｐゴシック" charset="0"/>
        </a:defRPr>
      </a:lvl6pPr>
      <a:lvl7pPr marL="914130" algn="l" rtl="0" fontAlgn="base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ＭＳ Ｐゴシック" charset="0"/>
          <a:cs typeface="ＭＳ Ｐゴシック" charset="0"/>
        </a:defRPr>
      </a:lvl7pPr>
      <a:lvl8pPr marL="1371192" algn="l" rtl="0" fontAlgn="base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ＭＳ Ｐゴシック" charset="0"/>
          <a:cs typeface="ＭＳ Ｐゴシック" charset="0"/>
        </a:defRPr>
      </a:lvl8pPr>
      <a:lvl9pPr marL="1828259" algn="l" rtl="0" fontAlgn="base">
        <a:spcBef>
          <a:spcPct val="0"/>
        </a:spcBef>
        <a:spcAft>
          <a:spcPct val="0"/>
        </a:spcAft>
        <a:defRPr sz="3200">
          <a:solidFill>
            <a:srgbClr val="3A94D5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95203" indent="-195203" algn="l" rtl="0" eaLnBrk="0" fontAlgn="base" hangingPunct="0">
        <a:spcBef>
          <a:spcPct val="20000"/>
        </a:spcBef>
        <a:spcAft>
          <a:spcPct val="0"/>
        </a:spcAft>
        <a:buClr>
          <a:srgbClr val="CF6400"/>
        </a:buClr>
        <a:buFont typeface="Wingdings" charset="0"/>
        <a:buChar char="§"/>
        <a:defRPr sz="2600">
          <a:solidFill>
            <a:srgbClr val="3A94D5"/>
          </a:solidFill>
          <a:latin typeface="+mn-lt"/>
          <a:ea typeface="MS PGothic" pitchFamily="34" charset="-128"/>
          <a:cs typeface="MS PGothic" charset="0"/>
        </a:defRPr>
      </a:lvl1pPr>
      <a:lvl2pPr marL="763360" indent="-285666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82329" indent="-228528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6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1308" indent="-228528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20277" indent="-228528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477344" indent="-228528" algn="l" rtl="0" fontAlgn="base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200">
          <a:solidFill>
            <a:schemeClr val="tx1"/>
          </a:solidFill>
          <a:latin typeface="+mn-lt"/>
          <a:ea typeface="+mn-ea"/>
        </a:defRPr>
      </a:lvl6pPr>
      <a:lvl7pPr marL="2934410" indent="-228528" algn="l" rtl="0" fontAlgn="base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200">
          <a:solidFill>
            <a:schemeClr val="tx1"/>
          </a:solidFill>
          <a:latin typeface="+mn-lt"/>
          <a:ea typeface="+mn-ea"/>
        </a:defRPr>
      </a:lvl7pPr>
      <a:lvl8pPr marL="3391478" indent="-228528" algn="l" rtl="0" fontAlgn="base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200">
          <a:solidFill>
            <a:schemeClr val="tx1"/>
          </a:solidFill>
          <a:latin typeface="+mn-lt"/>
          <a:ea typeface="+mn-ea"/>
        </a:defRPr>
      </a:lvl8pPr>
      <a:lvl9pPr marL="3848536" indent="-228528" algn="l" rtl="0" fontAlgn="base">
        <a:lnSpc>
          <a:spcPts val="2400"/>
        </a:lnSpc>
        <a:spcBef>
          <a:spcPct val="0"/>
        </a:spcBef>
        <a:spcAft>
          <a:spcPct val="0"/>
        </a:spcAft>
        <a:buFont typeface="Wingdings" charset="0"/>
        <a:buChar char="§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0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9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4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E6F9EAC-2419-4F16-9D88-163FD02DDA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4570" y="154781"/>
            <a:ext cx="8346281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65" tIns="34289" rIns="68565" bIns="3428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686FFC8-FB2B-46D4-9A74-03BE5CA28D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4560" y="1028700"/>
            <a:ext cx="832604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65" tIns="34289" rIns="68565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9587D36-9228-4F84-B41A-3EE5C46DEB5F}"/>
              </a:ext>
            </a:extLst>
          </p:cNvPr>
          <p:cNvSpPr txBox="1">
            <a:spLocks/>
          </p:cNvSpPr>
          <p:nvPr/>
        </p:nvSpPr>
        <p:spPr>
          <a:xfrm>
            <a:off x="7150904" y="4991100"/>
            <a:ext cx="1894285" cy="209550"/>
          </a:xfrm>
          <a:prstGeom prst="rect">
            <a:avLst/>
          </a:prstGeom>
        </p:spPr>
        <p:txBody>
          <a:bodyPr lIns="56227" tIns="28118" rIns="56227" bIns="28118" anchor="ctr"/>
          <a:lstStyle>
            <a:lvl1pPr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454025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FB431950-424A-4120-8F2D-1B235DB78A71}" type="slidenum">
              <a:rPr lang="en-US" altLang="en-US" sz="800" smtClean="0">
                <a:solidFill>
                  <a:srgbClr val="FFFFFF"/>
                </a:solidFill>
                <a:latin typeface="Calibri" panose="020F0502020204030204" pitchFamily="34" charset="0"/>
                <a:cs typeface="+mn-cs"/>
              </a:rPr>
              <a:pPr algn="r" eaLnBrk="1" hangingPunct="1">
                <a:defRPr/>
              </a:pPr>
              <a:t>‹#›</a:t>
            </a:fld>
            <a:endParaRPr lang="en-US" altLang="en-US" sz="800">
              <a:solidFill>
                <a:srgbClr val="FFFFFF"/>
              </a:solidFill>
              <a:latin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96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280918" rtl="0" eaLnBrk="0" fontAlgn="base" hangingPunct="0">
        <a:spcBef>
          <a:spcPct val="0"/>
        </a:spcBef>
        <a:spcAft>
          <a:spcPct val="0"/>
        </a:spcAft>
        <a:defRPr lang="en-US" altLang="en-US" sz="2400" kern="1200" dirty="0">
          <a:solidFill>
            <a:srgbClr val="00798D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1pPr>
      <a:lvl2pPr algn="l" defTabSz="280918" rtl="0" eaLnBrk="0" fontAlgn="base" hangingPunct="0">
        <a:spcBef>
          <a:spcPct val="0"/>
        </a:spcBef>
        <a:spcAft>
          <a:spcPct val="0"/>
        </a:spcAft>
        <a:defRPr sz="2400">
          <a:solidFill>
            <a:srgbClr val="00798D"/>
          </a:solidFill>
          <a:latin typeface="Arial" charset="0"/>
          <a:ea typeface="MS PGothic" panose="020B0600070205080204" pitchFamily="34" charset="-128"/>
          <a:cs typeface="Arial" panose="020B0604020202020204" pitchFamily="34" charset="0"/>
        </a:defRPr>
      </a:lvl2pPr>
      <a:lvl3pPr algn="l" defTabSz="280918" rtl="0" eaLnBrk="0" fontAlgn="base" hangingPunct="0">
        <a:spcBef>
          <a:spcPct val="0"/>
        </a:spcBef>
        <a:spcAft>
          <a:spcPct val="0"/>
        </a:spcAft>
        <a:defRPr sz="2400">
          <a:solidFill>
            <a:srgbClr val="00798D"/>
          </a:solidFill>
          <a:latin typeface="Arial" charset="0"/>
          <a:ea typeface="MS PGothic" panose="020B0600070205080204" pitchFamily="34" charset="-128"/>
          <a:cs typeface="Arial" panose="020B0604020202020204" pitchFamily="34" charset="0"/>
        </a:defRPr>
      </a:lvl3pPr>
      <a:lvl4pPr algn="l" defTabSz="280918" rtl="0" eaLnBrk="0" fontAlgn="base" hangingPunct="0">
        <a:spcBef>
          <a:spcPct val="0"/>
        </a:spcBef>
        <a:spcAft>
          <a:spcPct val="0"/>
        </a:spcAft>
        <a:defRPr sz="2400">
          <a:solidFill>
            <a:srgbClr val="00798D"/>
          </a:solidFill>
          <a:latin typeface="Arial" charset="0"/>
          <a:ea typeface="MS PGothic" panose="020B0600070205080204" pitchFamily="34" charset="-128"/>
          <a:cs typeface="Arial" panose="020B0604020202020204" pitchFamily="34" charset="0"/>
        </a:defRPr>
      </a:lvl4pPr>
      <a:lvl5pPr algn="l" defTabSz="280918" rtl="0" eaLnBrk="0" fontAlgn="base" hangingPunct="0">
        <a:spcBef>
          <a:spcPct val="0"/>
        </a:spcBef>
        <a:spcAft>
          <a:spcPct val="0"/>
        </a:spcAft>
        <a:defRPr sz="2400">
          <a:solidFill>
            <a:srgbClr val="00798D"/>
          </a:solidFill>
          <a:latin typeface="Arial" charset="0"/>
          <a:ea typeface="MS PGothic" panose="020B0600070205080204" pitchFamily="34" charset="-128"/>
          <a:cs typeface="Arial" panose="020B0604020202020204" pitchFamily="34" charset="0"/>
        </a:defRPr>
      </a:lvl5pPr>
      <a:lvl6pPr marL="342812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accent2"/>
          </a:solidFill>
          <a:latin typeface="Arial" charset="0"/>
        </a:defRPr>
      </a:lvl6pPr>
      <a:lvl7pPr marL="68563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accent2"/>
          </a:solidFill>
          <a:latin typeface="Arial" charset="0"/>
        </a:defRPr>
      </a:lvl7pPr>
      <a:lvl8pPr marL="1028445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accent2"/>
          </a:solidFill>
          <a:latin typeface="Arial" charset="0"/>
        </a:defRPr>
      </a:lvl8pPr>
      <a:lvl9pPr marL="137126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accent2"/>
          </a:solidFill>
          <a:latin typeface="Arial" charset="0"/>
        </a:defRPr>
      </a:lvl9pPr>
    </p:titleStyle>
    <p:bodyStyle>
      <a:lvl1pPr marL="132130" indent="-132130" algn="l" rtl="0" eaLnBrk="0" fontAlgn="base" hangingPunct="0">
        <a:spcBef>
          <a:spcPct val="20000"/>
        </a:spcBef>
        <a:spcAft>
          <a:spcPts val="525"/>
        </a:spcAft>
        <a:buClr>
          <a:srgbClr val="00798D"/>
        </a:buClr>
        <a:buFont typeface="Arial" panose="020B0604020202020204" pitchFamily="34" charset="0"/>
        <a:buChar char="•"/>
        <a:defRPr sz="2100">
          <a:solidFill>
            <a:srgbClr val="00000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1pPr>
      <a:lvl2pPr marL="557073" indent="-214263" algn="l" rtl="0" eaLnBrk="0" fontAlgn="base" hangingPunct="0">
        <a:spcBef>
          <a:spcPct val="20000"/>
        </a:spcBef>
        <a:spcAft>
          <a:spcPts val="525"/>
        </a:spcAft>
        <a:buClr>
          <a:srgbClr val="00798D"/>
        </a:buClr>
        <a:buFont typeface="Arial" panose="020B0604020202020204" pitchFamily="34" charset="0"/>
        <a:buChar char="•"/>
        <a:defRPr sz="1800">
          <a:solidFill>
            <a:srgbClr val="00000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2pPr>
      <a:lvl3pPr marL="817751" indent="-132130" algn="l" rtl="0" eaLnBrk="0" fontAlgn="base" hangingPunct="0">
        <a:spcBef>
          <a:spcPct val="20000"/>
        </a:spcBef>
        <a:spcAft>
          <a:spcPts val="525"/>
        </a:spcAft>
        <a:buClr>
          <a:srgbClr val="00798D"/>
        </a:buClr>
        <a:buFont typeface="Arial" panose="020B0604020202020204" pitchFamily="34" charset="0"/>
        <a:buChar char="•"/>
        <a:defRPr sz="1500">
          <a:solidFill>
            <a:srgbClr val="00000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3pPr>
      <a:lvl4pPr marL="1199850" indent="-171410" algn="l" rtl="0" eaLnBrk="0" fontAlgn="base" hangingPunct="0">
        <a:spcBef>
          <a:spcPct val="20000"/>
        </a:spcBef>
        <a:spcAft>
          <a:spcPts val="525"/>
        </a:spcAft>
        <a:buClr>
          <a:srgbClr val="00798D"/>
        </a:buClr>
        <a:buFont typeface="Arial" panose="020B0604020202020204" pitchFamily="34" charset="0"/>
        <a:buChar char="•"/>
        <a:defRPr>
          <a:solidFill>
            <a:srgbClr val="00000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4pPr>
      <a:lvl5pPr marL="1542662" indent="-171410" algn="l" rtl="0" eaLnBrk="0" fontAlgn="base" hangingPunct="0">
        <a:spcBef>
          <a:spcPct val="20000"/>
        </a:spcBef>
        <a:spcAft>
          <a:spcPts val="525"/>
        </a:spcAft>
        <a:buClr>
          <a:srgbClr val="00798D"/>
        </a:buClr>
        <a:buFont typeface="Arial" panose="020B0604020202020204" pitchFamily="34" charset="0"/>
        <a:buChar char="•"/>
        <a:defRPr sz="1200">
          <a:solidFill>
            <a:srgbClr val="00000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5pPr>
      <a:lvl6pPr marL="1885480" indent="-171410" algn="l" rtl="0" eaLnBrk="1" fontAlgn="base" hangingPunct="1">
        <a:spcBef>
          <a:spcPct val="20000"/>
        </a:spcBef>
        <a:spcAft>
          <a:spcPts val="525"/>
        </a:spcAft>
        <a:buClr>
          <a:schemeClr val="folHlink"/>
        </a:buClr>
        <a:buChar char="»"/>
        <a:defRPr sz="900" b="1">
          <a:solidFill>
            <a:schemeClr val="tx1"/>
          </a:solidFill>
          <a:latin typeface="+mn-lt"/>
        </a:defRPr>
      </a:lvl6pPr>
      <a:lvl7pPr marL="2228295" indent="-171410" algn="l" rtl="0" eaLnBrk="1" fontAlgn="base" hangingPunct="1">
        <a:spcBef>
          <a:spcPct val="20000"/>
        </a:spcBef>
        <a:spcAft>
          <a:spcPts val="525"/>
        </a:spcAft>
        <a:buClr>
          <a:schemeClr val="folHlink"/>
        </a:buClr>
        <a:buChar char="»"/>
        <a:defRPr sz="900" b="1">
          <a:solidFill>
            <a:schemeClr val="tx1"/>
          </a:solidFill>
          <a:latin typeface="+mn-lt"/>
        </a:defRPr>
      </a:lvl7pPr>
      <a:lvl8pPr marL="2571110" indent="-171410" algn="l" rtl="0" eaLnBrk="1" fontAlgn="base" hangingPunct="1">
        <a:spcBef>
          <a:spcPct val="20000"/>
        </a:spcBef>
        <a:spcAft>
          <a:spcPts val="525"/>
        </a:spcAft>
        <a:buClr>
          <a:schemeClr val="folHlink"/>
        </a:buClr>
        <a:buChar char="»"/>
        <a:defRPr sz="900" b="1">
          <a:solidFill>
            <a:schemeClr val="tx1"/>
          </a:solidFill>
          <a:latin typeface="+mn-lt"/>
        </a:defRPr>
      </a:lvl8pPr>
      <a:lvl9pPr marL="2913929" indent="-171410" algn="l" rtl="0" eaLnBrk="1" fontAlgn="base" hangingPunct="1">
        <a:spcBef>
          <a:spcPct val="20000"/>
        </a:spcBef>
        <a:spcAft>
          <a:spcPts val="525"/>
        </a:spcAft>
        <a:buClr>
          <a:schemeClr val="folHlink"/>
        </a:buClr>
        <a:buChar char="»"/>
        <a:defRPr sz="9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3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5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6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oleObject" Target="../embeddings/oleObject1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17" Type="http://schemas.openxmlformats.org/officeDocument/2006/relationships/image" Target="../media/image48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7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39.jpeg"/><Relationship Id="rId11" Type="http://schemas.openxmlformats.org/officeDocument/2006/relationships/image" Target="../media/image44.png"/><Relationship Id="rId5" Type="http://schemas.openxmlformats.org/officeDocument/2006/relationships/image" Target="../media/image38.jpg"/><Relationship Id="rId15" Type="http://schemas.openxmlformats.org/officeDocument/2006/relationships/image" Target="../media/image46.png"/><Relationship Id="rId10" Type="http://schemas.openxmlformats.org/officeDocument/2006/relationships/image" Target="../media/image43.tiff"/><Relationship Id="rId4" Type="http://schemas.openxmlformats.org/officeDocument/2006/relationships/image" Target="../media/image37.png"/><Relationship Id="rId9" Type="http://schemas.openxmlformats.org/officeDocument/2006/relationships/image" Target="../media/image42.tiff"/><Relationship Id="rId14" Type="http://schemas.openxmlformats.org/officeDocument/2006/relationships/image" Target="../media/image3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tellitetoday.com/5g/2021/02/04/south-korean-telco-to-test-satellite-for-5g-backhaul-in-demonstratio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www.iis.fraunhofer.de/en/pr/2021/20210312_5G_new_radio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png"/><Relationship Id="rId26" Type="http://schemas.openxmlformats.org/officeDocument/2006/relationships/image" Target="../media/image29.emf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9.jpeg"/><Relationship Id="rId20" Type="http://schemas.openxmlformats.org/officeDocument/2006/relationships/image" Target="../media/image23.png"/><Relationship Id="rId29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hyperlink" Target="https://www.satshow.com/program/#session-a0F3b00001GJ30eEAD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538"/>
            <a:ext cx="9180512" cy="5164038"/>
          </a:xfrm>
          <a:prstGeom prst="rect">
            <a:avLst/>
          </a:prstGeom>
        </p:spPr>
      </p:pic>
      <p:pic>
        <p:nvPicPr>
          <p:cNvPr id="10" name="Picture 2" descr="ESOA-EMEA-LOGO-White-out.png">
            <a:extLst>
              <a:ext uri="{FF2B5EF4-FFF2-40B4-BE49-F238E27FC236}">
                <a16:creationId xmlns:a16="http://schemas.microsoft.com/office/drawing/2014/main" id="{BF67759A-DB22-47D4-B681-0B26F9F3C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6194" y="102200"/>
            <a:ext cx="2132893" cy="8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7">
            <a:extLst>
              <a:ext uri="{FF2B5EF4-FFF2-40B4-BE49-F238E27FC236}">
                <a16:creationId xmlns:a16="http://schemas.microsoft.com/office/drawing/2014/main" id="{50D1FE5B-35AF-4FDC-AECD-264D5F1736E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151992" y="1851669"/>
            <a:ext cx="5292216" cy="1536412"/>
          </a:xfrm>
          <a:solidFill>
            <a:srgbClr val="1F497D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1" tIns="34289" rIns="68561" bIns="34289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altLang="en-US" b="1" dirty="0">
                <a:solidFill>
                  <a:srgbClr val="FFFFFF"/>
                </a:solidFill>
              </a:rPr>
              <a:t>PCG #</a:t>
            </a:r>
            <a:r>
              <a:rPr lang="en-GB" altLang="en-US" b="1" dirty="0" smtClean="0">
                <a:solidFill>
                  <a:srgbClr val="FFFFFF"/>
                </a:solidFill>
              </a:rPr>
              <a:t>46-e OP45-e </a:t>
            </a:r>
            <a:r>
              <a:rPr lang="en-GB" altLang="en-US" b="1" dirty="0">
                <a:solidFill>
                  <a:srgbClr val="FFFFFF"/>
                </a:solidFill>
              </a:rPr>
              <a:t/>
            </a:r>
            <a:br>
              <a:rPr lang="en-GB" altLang="en-US" b="1" dirty="0">
                <a:solidFill>
                  <a:srgbClr val="FFFFFF"/>
                </a:solidFill>
              </a:rPr>
            </a:br>
            <a:r>
              <a:rPr lang="en-GB" altLang="en-US" sz="2100" b="1" dirty="0">
                <a:solidFill>
                  <a:srgbClr val="FFFFFF"/>
                </a:solidFill>
              </a:rPr>
              <a:t>Update of Satellite Sector </a:t>
            </a:r>
            <a:r>
              <a:rPr lang="en-GB" altLang="en-US" sz="2100" b="1" dirty="0" smtClean="0">
                <a:solidFill>
                  <a:srgbClr val="FFFFFF"/>
                </a:solidFill>
              </a:rPr>
              <a:t>Developments</a:t>
            </a:r>
            <a:endParaRPr lang="en-GB" altLang="en-US" sz="1500" dirty="0">
              <a:solidFill>
                <a:srgbClr val="FFFFFF"/>
              </a:solidFill>
            </a:endParaRP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1DA8299-D139-47D4-A025-76706FF26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463" y="3350822"/>
            <a:ext cx="5292216" cy="438448"/>
          </a:xfrm>
          <a:prstGeom prst="rect">
            <a:avLst/>
          </a:prstGeom>
          <a:solidFill>
            <a:srgbClr val="4C9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>
              <a:latin typeface="Calibri"/>
              <a:cs typeface="Calibri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62425" y="3338440"/>
            <a:ext cx="2130718" cy="457448"/>
            <a:chOff x="2204975" y="4202534"/>
            <a:chExt cx="2130718" cy="457448"/>
          </a:xfrm>
        </p:grpSpPr>
        <p:sp>
          <p:nvSpPr>
            <p:cNvPr id="12" name="TextBox 3">
              <a:extLst>
                <a:ext uri="{FF2B5EF4-FFF2-40B4-BE49-F238E27FC236}">
                  <a16:creationId xmlns:a16="http://schemas.microsoft.com/office/drawing/2014/main" id="{C1C7F194-9E7A-4497-B18B-CE8E98CB4D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5999" y="4202534"/>
              <a:ext cx="17696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00">
                  <a:solidFill>
                    <a:srgbClr val="3A94D5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en-GB" altLang="en-US" sz="1800" dirty="0">
                  <a:solidFill>
                    <a:srgbClr val="FFFFFF"/>
                  </a:solidFill>
                  <a:latin typeface="Calibri"/>
                  <a:cs typeface="Calibri"/>
                </a:rPr>
                <a:t>@ESOA_SAT</a:t>
              </a:r>
              <a:endParaRPr lang="en-US" altLang="en-US" sz="18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pic>
          <p:nvPicPr>
            <p:cNvPr id="13" name="Picture 3" descr="TWitter bird white.png">
              <a:extLst>
                <a:ext uri="{FF2B5EF4-FFF2-40B4-BE49-F238E27FC236}">
                  <a16:creationId xmlns:a16="http://schemas.microsoft.com/office/drawing/2014/main" id="{B8F48C78-B0A4-4B1B-B386-1C77B4CBD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4975" y="4229573"/>
              <a:ext cx="485634" cy="430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itle 7">
            <a:extLst>
              <a:ext uri="{FF2B5EF4-FFF2-40B4-BE49-F238E27FC236}">
                <a16:creationId xmlns:a16="http://schemas.microsoft.com/office/drawing/2014/main" id="{50D1FE5B-35AF-4FDC-AECD-264D5F1736E4}"/>
              </a:ext>
            </a:extLst>
          </p:cNvPr>
          <p:cNvSpPr txBox="1">
            <a:spLocks/>
          </p:cNvSpPr>
          <p:nvPr/>
        </p:nvSpPr>
        <p:spPr bwMode="auto">
          <a:xfrm>
            <a:off x="1691680" y="2841443"/>
            <a:ext cx="4331955" cy="415499"/>
          </a:xfrm>
          <a:prstGeom prst="rect">
            <a:avLst/>
          </a:prstGeom>
          <a:noFill/>
        </p:spPr>
        <p:txBody>
          <a:bodyPr vert="horz" wrap="square" lIns="91408" tIns="45707" rIns="91408" bIns="45707" numCol="1" anchor="t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Calibri"/>
                <a:ea typeface="MS PGothic" panose="020B0600070205080204" pitchFamily="34" charset="-128"/>
                <a:cs typeface="Calibri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5pPr>
            <a:lvl6pPr marL="45717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354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532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709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3A94D5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GB" altLang="en-US" sz="1600" dirty="0">
                <a:solidFill>
                  <a:srgbClr val="FFFFFF"/>
                </a:solidFill>
              </a:rPr>
              <a:t>www.esoa.net | info@esoa.net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D7EE9F-57C8-48D3-A93F-A7C05F02B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288" y="135910"/>
            <a:ext cx="6482208" cy="445025"/>
          </a:xfrm>
        </p:spPr>
        <p:txBody>
          <a:bodyPr anchor="ctr">
            <a:noAutofit/>
          </a:bodyPr>
          <a:lstStyle/>
          <a:p>
            <a:pPr algn="r"/>
            <a:r>
              <a:rPr lang="en-US" sz="2800" b="1" dirty="0" smtClean="0">
                <a:solidFill>
                  <a:srgbClr val="4B9AC1"/>
                </a:solidFill>
                <a:latin typeface="Calibri"/>
                <a:cs typeface="Calibri"/>
              </a:rPr>
              <a:t>Important Satellite Features </a:t>
            </a:r>
            <a:endParaRPr lang="en-US" sz="2800" b="1" dirty="0">
              <a:solidFill>
                <a:srgbClr val="4B9AC1"/>
              </a:solidFill>
              <a:latin typeface="Calibri"/>
              <a:cs typeface="Calibri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42630244"/>
              </p:ext>
            </p:extLst>
          </p:nvPr>
        </p:nvGraphicFramePr>
        <p:xfrm>
          <a:off x="1331640" y="91556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600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DDD1F8C-7B0C-5C44-9A9A-386426C0C031}"/>
              </a:ext>
            </a:extLst>
          </p:cNvPr>
          <p:cNvSpPr/>
          <p:nvPr/>
        </p:nvSpPr>
        <p:spPr>
          <a:xfrm>
            <a:off x="1191" y="1342210"/>
            <a:ext cx="9141619" cy="300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pic>
        <p:nvPicPr>
          <p:cNvPr id="20" name="Content Placeholder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B7EDFC-6797-4330-BA24-2395EF5F57D8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4"/>
          <a:stretch>
            <a:fillRect/>
          </a:stretch>
        </p:blipFill>
        <p:spPr>
          <a:xfrm>
            <a:off x="4043363" y="2335411"/>
            <a:ext cx="1057275" cy="105727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56E0A5E-6226-8543-9D78-12B30D80F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5495" y="310183"/>
            <a:ext cx="6677315" cy="6732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defTabSz="914240"/>
            <a:r>
              <a:rPr lang="en-US" sz="2400" dirty="0" smtClean="0">
                <a:solidFill>
                  <a:srgbClr val="599AC9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Delivering 5G service needs many actors</a:t>
            </a:r>
            <a:endParaRPr lang="en-US" sz="2400" dirty="0">
              <a:solidFill>
                <a:srgbClr val="599AC9"/>
              </a:solidFill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5" name="TextBox 5">
            <a:extLst>
              <a:ext uri="{FF2B5EF4-FFF2-40B4-BE49-F238E27FC236}">
                <a16:creationId xmlns:a16="http://schemas.microsoft.com/office/drawing/2014/main" id="{52252E26-B561-8A47-84CB-51E28EBC3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301" y="8215503"/>
            <a:ext cx="1515904" cy="415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99">
                <a:solidFill>
                  <a:schemeClr val="bg1"/>
                </a:solidFill>
                <a:latin typeface="+mn-lt"/>
                <a:ea typeface="Myriad Pro" charset="0"/>
                <a:cs typeface="Myriad Pro" charset="0"/>
              </a:rPr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6AC1054-8D2A-E449-B75B-06D7799B4426}"/>
              </a:ext>
            </a:extLst>
          </p:cNvPr>
          <p:cNvGrpSpPr/>
          <p:nvPr/>
        </p:nvGrpSpPr>
        <p:grpSpPr>
          <a:xfrm>
            <a:off x="107509" y="1329612"/>
            <a:ext cx="6874556" cy="2901854"/>
            <a:chOff x="212033" y="1629867"/>
            <a:chExt cx="12394123" cy="452628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2E90BB6-EB5D-5B4C-9A47-C6836F845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33" y="1629867"/>
              <a:ext cx="11983744" cy="4526280"/>
            </a:xfrm>
            <a:prstGeom prst="rect">
              <a:avLst/>
            </a:prstGeom>
          </p:spPr>
        </p:pic>
        <p:sp>
          <p:nvSpPr>
            <p:cNvPr id="34" name="TextBox 5">
              <a:extLst>
                <a:ext uri="{FF2B5EF4-FFF2-40B4-BE49-F238E27FC236}">
                  <a16:creationId xmlns:a16="http://schemas.microsoft.com/office/drawing/2014/main" id="{603AC6C0-6807-3042-9C01-587C59053E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378" y="1995458"/>
              <a:ext cx="12335778" cy="575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99">
                  <a:solidFill>
                    <a:schemeClr val="bg1"/>
                  </a:solidFill>
                  <a:latin typeface="+mn-lt"/>
                  <a:ea typeface="Myriad Pro" charset="0"/>
                  <a:cs typeface="Myriad Pro" charset="0"/>
                </a:rPr>
                <a:t>Mainstream Access Standards: Satellite as Multi-Orbit RAN</a:t>
              </a:r>
            </a:p>
          </p:txBody>
        </p:sp>
        <p:sp>
          <p:nvSpPr>
            <p:cNvPr id="37" name="TextBox 5">
              <a:extLst>
                <a:ext uri="{FF2B5EF4-FFF2-40B4-BE49-F238E27FC236}">
                  <a16:creationId xmlns:a16="http://schemas.microsoft.com/office/drawing/2014/main" id="{6120B58D-6F62-9547-9741-86CE95D01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377" y="5289828"/>
              <a:ext cx="9960982" cy="575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99" dirty="0">
                  <a:solidFill>
                    <a:schemeClr val="bg1"/>
                  </a:solidFill>
                  <a:latin typeface="+mn-lt"/>
                  <a:ea typeface="Myriad Pro" charset="0"/>
                  <a:cs typeface="Myriad Pro" charset="0"/>
                </a:rPr>
                <a:t>Satellite 5G: New Applications and Use-Cases </a:t>
              </a:r>
            </a:p>
          </p:txBody>
        </p:sp>
        <p:sp>
          <p:nvSpPr>
            <p:cNvPr id="38" name="TextBox 5">
              <a:extLst>
                <a:ext uri="{FF2B5EF4-FFF2-40B4-BE49-F238E27FC236}">
                  <a16:creationId xmlns:a16="http://schemas.microsoft.com/office/drawing/2014/main" id="{9A45648B-F892-C14D-B1A7-BAB5B5602B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377" y="3094631"/>
              <a:ext cx="11301785" cy="575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99">
                  <a:solidFill>
                    <a:schemeClr val="bg1"/>
                  </a:solidFill>
                  <a:latin typeface="+mn-lt"/>
                  <a:ea typeface="Myriad Pro" charset="0"/>
                  <a:cs typeface="Myriad Pro" charset="0"/>
                </a:rPr>
                <a:t>Improve Performance, Scale and Spectral Efficiency </a:t>
              </a: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41D6F328-CE7D-9346-B3F6-33E17FA9E6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880" y="4185971"/>
              <a:ext cx="11444410" cy="575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99" dirty="0">
                  <a:solidFill>
                    <a:schemeClr val="bg1"/>
                  </a:solidFill>
                  <a:latin typeface="+mn-lt"/>
                  <a:ea typeface="Myriad Pro" charset="0"/>
                  <a:cs typeface="Myriad Pro" charset="0"/>
                </a:rPr>
                <a:t>Streamline Operations: SDN/NFV and Orchestration</a:t>
              </a:r>
            </a:p>
          </p:txBody>
        </p:sp>
      </p:grpSp>
      <p:sp>
        <p:nvSpPr>
          <p:cNvPr id="15" name="TextBox 5">
            <a:extLst>
              <a:ext uri="{FF2B5EF4-FFF2-40B4-BE49-F238E27FC236}">
                <a16:creationId xmlns:a16="http://schemas.microsoft.com/office/drawing/2014/main" id="{5BA5D25D-4955-A347-9968-A9E7C001A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12" y="979149"/>
            <a:ext cx="3288113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99" dirty="0">
                <a:latin typeface="+mn-lt"/>
                <a:ea typeface="Myriad Pro" charset="0"/>
                <a:cs typeface="Myriad Pro" charset="0"/>
              </a:rPr>
              <a:t>Key Technology Drivers 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B86BF529-9FBA-9F44-B7B4-262A915EE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224" y="990186"/>
            <a:ext cx="2520280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99" dirty="0">
                <a:latin typeface="+mn-lt"/>
                <a:ea typeface="Myriad Pro" charset="0"/>
                <a:cs typeface="Myriad Pro" charset="0"/>
              </a:rPr>
              <a:t>Influence / Standards</a:t>
            </a:r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D55BB2EE-DA29-B34C-8D61-297F74C391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667" b="21976"/>
          <a:stretch>
            <a:fillRect/>
          </a:stretch>
        </p:blipFill>
        <p:spPr bwMode="auto">
          <a:xfrm>
            <a:off x="6885970" y="1592159"/>
            <a:ext cx="781474" cy="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Image result for esa">
            <a:extLst>
              <a:ext uri="{FF2B5EF4-FFF2-40B4-BE49-F238E27FC236}">
                <a16:creationId xmlns:a16="http://schemas.microsoft.com/office/drawing/2014/main" id="{DFD9F02C-5238-D748-98D9-FFFDE80F82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6"/>
          <a:stretch/>
        </p:blipFill>
        <p:spPr bwMode="auto">
          <a:xfrm>
            <a:off x="6910141" y="3719213"/>
            <a:ext cx="781442" cy="30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Image result for lnf linux onap">
            <a:extLst>
              <a:ext uri="{FF2B5EF4-FFF2-40B4-BE49-F238E27FC236}">
                <a16:creationId xmlns:a16="http://schemas.microsoft.com/office/drawing/2014/main" id="{41969C3B-F1E3-8F4D-8E02-6181A3D92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864" y="3057571"/>
            <a:ext cx="1074062" cy="2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AC84F5-9CD9-3B4A-AC1F-6FDCD7F3BE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3228" y="2297127"/>
            <a:ext cx="625085" cy="3265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DDFF7FD-A6A5-8547-9E91-5B655CD8C8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12360" y="3681432"/>
            <a:ext cx="1154576" cy="3457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E9DC79F-C5FD-664C-8988-C9F8033B3FA2}"/>
              </a:ext>
            </a:extLst>
          </p:cNvPr>
          <p:cNvSpPr/>
          <p:nvPr/>
        </p:nvSpPr>
        <p:spPr>
          <a:xfrm>
            <a:off x="99612" y="1432006"/>
            <a:ext cx="8927975" cy="6428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AC2C44-23A7-8348-8B9D-545471C18EBD}"/>
              </a:ext>
            </a:extLst>
          </p:cNvPr>
          <p:cNvSpPr/>
          <p:nvPr/>
        </p:nvSpPr>
        <p:spPr>
          <a:xfrm>
            <a:off x="99612" y="2136190"/>
            <a:ext cx="8927975" cy="63017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9231B26-F39B-4A48-9E40-1F838EBCC2A6}"/>
              </a:ext>
            </a:extLst>
          </p:cNvPr>
          <p:cNvSpPr/>
          <p:nvPr/>
        </p:nvSpPr>
        <p:spPr>
          <a:xfrm>
            <a:off x="99612" y="2847978"/>
            <a:ext cx="8927975" cy="6428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D152FC-13B0-9E4E-ACBE-3B14180BA86C}"/>
              </a:ext>
            </a:extLst>
          </p:cNvPr>
          <p:cNvSpPr/>
          <p:nvPr/>
        </p:nvSpPr>
        <p:spPr>
          <a:xfrm>
            <a:off x="99612" y="3552880"/>
            <a:ext cx="8927975" cy="6428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CA5F07D-50B2-42C9-BF3F-A833289AFB44}"/>
              </a:ext>
            </a:extLst>
          </p:cNvPr>
          <p:cNvSpPr/>
          <p:nvPr/>
        </p:nvSpPr>
        <p:spPr>
          <a:xfrm>
            <a:off x="99612" y="4302391"/>
            <a:ext cx="8927975" cy="6428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847363-9E46-4058-A79E-80C8BBFD0AE8}"/>
              </a:ext>
            </a:extLst>
          </p:cNvPr>
          <p:cNvSpPr/>
          <p:nvPr/>
        </p:nvSpPr>
        <p:spPr>
          <a:xfrm>
            <a:off x="107509" y="4338159"/>
            <a:ext cx="6646934" cy="594066"/>
          </a:xfrm>
          <a:prstGeom prst="rect">
            <a:avLst/>
          </a:prstGeom>
          <a:gradFill flip="none" rotWithShape="1">
            <a:gsLst>
              <a:gs pos="0">
                <a:srgbClr val="66CCFF">
                  <a:shade val="30000"/>
                  <a:satMod val="115000"/>
                </a:srgbClr>
              </a:gs>
              <a:gs pos="50000">
                <a:srgbClr val="66CCFF">
                  <a:shade val="67500"/>
                  <a:satMod val="115000"/>
                </a:srgbClr>
              </a:gs>
              <a:gs pos="100000">
                <a:srgbClr val="66CC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>
            <a:solidFill>
              <a:schemeClr val="accent3"/>
            </a:solidFill>
          </a:ln>
        </p:spPr>
        <p:txBody>
          <a:bodyPr rot="0" spcFirstLastPara="0" vertOverflow="overflow" horzOverflow="overflow" vert="horz" wrap="square" lIns="81000" tIns="105300" rIns="81000" bIns="1053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1" dirty="0" err="1">
              <a:ln w="18000">
                <a:noFill/>
                <a:prstDash val="solid"/>
                <a:miter lim="800000"/>
              </a:ln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198F49-F5B9-41BB-8D98-218384FB566D}"/>
              </a:ext>
            </a:extLst>
          </p:cNvPr>
          <p:cNvSpPr txBox="1"/>
          <p:nvPr/>
        </p:nvSpPr>
        <p:spPr>
          <a:xfrm>
            <a:off x="250591" y="4482967"/>
            <a:ext cx="2403655" cy="116134"/>
          </a:xfrm>
          <a:prstGeom prst="rect">
            <a:avLst/>
          </a:prstGeom>
        </p:spPr>
        <p:txBody>
          <a:bodyPr wrap="square" lIns="27000" tIns="13500" rIns="27000" bIns="13500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525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Regulatory, Alliances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504FA3-5009-496B-8832-CB8AAF3BDD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27307" y="4391978"/>
            <a:ext cx="512771" cy="50147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EBA191A-6D11-41BB-9668-7F1D188CAE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12943" y="4355027"/>
            <a:ext cx="531860" cy="531860"/>
          </a:xfrm>
          <a:prstGeom prst="rect">
            <a:avLst/>
          </a:prstGeom>
        </p:spPr>
      </p:pic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A26AC83-EE85-4642-810B-98E8BCDF4B05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8243224" y="4394937"/>
          <a:ext cx="729985" cy="452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Bitmap Image" r:id="rId13" imgW="2276640" imgH="1409760" progId="Paint.Picture">
                  <p:embed/>
                </p:oleObj>
              </mc:Choice>
              <mc:Fallback>
                <p:oleObj name="Bitmap Image" r:id="rId13" imgW="2276640" imgH="1409760" progId="Paint.Picture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A26AC83-EE85-4642-810B-98E8BCDF4B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43224" y="4394937"/>
                        <a:ext cx="729985" cy="452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47" name="Picture 15" descr="IETF | IETF Acronym and Logo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207" y="2193708"/>
            <a:ext cx="438273" cy="27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13956" y="3035738"/>
            <a:ext cx="744233" cy="438322"/>
          </a:xfrm>
          <a:prstGeom prst="rect">
            <a:avLst/>
          </a:prstGeom>
        </p:spPr>
      </p:pic>
      <p:pic>
        <p:nvPicPr>
          <p:cNvPr id="23" name="Picture 6">
            <a:extLst>
              <a:ext uri="{FF2B5EF4-FFF2-40B4-BE49-F238E27FC236}">
                <a16:creationId xmlns:a16="http://schemas.microsoft.com/office/drawing/2014/main" id="{D22D3475-2161-5345-9D7A-9FBA8F21E4D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48" y="2625757"/>
            <a:ext cx="1130006" cy="30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22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D7EE9F-57C8-48D3-A93F-A7C05F02B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288" y="135910"/>
            <a:ext cx="6482208" cy="445025"/>
          </a:xfrm>
        </p:spPr>
        <p:txBody>
          <a:bodyPr anchor="ctr">
            <a:noAutofit/>
          </a:bodyPr>
          <a:lstStyle/>
          <a:p>
            <a:pPr algn="r"/>
            <a:r>
              <a:rPr lang="en-US" sz="2800" b="1" dirty="0" smtClean="0">
                <a:solidFill>
                  <a:srgbClr val="4B9AC1"/>
                </a:solidFill>
                <a:latin typeface="Calibri"/>
                <a:cs typeface="Calibri"/>
              </a:rPr>
              <a:t>Ongoing satcom developments</a:t>
            </a:r>
            <a:endParaRPr lang="en-US" sz="2800" b="1" dirty="0">
              <a:solidFill>
                <a:srgbClr val="4B9AC1"/>
              </a:solidFill>
              <a:latin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6DE2AF-0E3B-4F5D-B139-D26F0CA91BA2}"/>
              </a:ext>
            </a:extLst>
          </p:cNvPr>
          <p:cNvSpPr txBox="1"/>
          <p:nvPr/>
        </p:nvSpPr>
        <p:spPr>
          <a:xfrm>
            <a:off x="4499992" y="843558"/>
            <a:ext cx="424847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Recent 5G and satcom related developments</a:t>
            </a:r>
          </a:p>
          <a:p>
            <a:pPr marL="273050">
              <a:spcBef>
                <a:spcPts val="0"/>
              </a:spcBef>
              <a:spcAft>
                <a:spcPts val="0"/>
              </a:spcAft>
            </a:pPr>
            <a:endParaRPr lang="en-US" sz="14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September </a:t>
            </a:r>
            <a:r>
              <a:rPr lang="en-US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2020: NB-IoT via L band GEO (Mediatek, Inmarsat, Institute for Information Industry)</a:t>
            </a:r>
          </a:p>
          <a:p>
            <a:pPr marL="968247" lvl="2" indent="-238125">
              <a:spcBef>
                <a:spcPts val="0"/>
              </a:spcBef>
              <a:spcAft>
                <a:spcPts val="0"/>
              </a:spcAft>
              <a:buFontTx/>
              <a:buChar char="–"/>
            </a:pPr>
            <a:r>
              <a:rPr lang="en-US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3GPP RP-201702</a:t>
            </a: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October 2020: </a:t>
            </a:r>
            <a:r>
              <a:rPr lang="en-GB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O2 launches </a:t>
            </a:r>
            <a:r>
              <a:rPr lang="en-GB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commercial </a:t>
            </a:r>
            <a:r>
              <a:rPr lang="en-GB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5G satellite lab in the UK to test autonomous vehicles</a:t>
            </a: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February </a:t>
            </a:r>
            <a:r>
              <a:rPr lang="en-US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2021: 5G Backhaul via legacy SatCom (Thales &amp; KTSAT)</a:t>
            </a:r>
          </a:p>
          <a:p>
            <a:pPr marL="968247" lvl="2" indent="-23812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</a:pPr>
            <a:r>
              <a:rPr lang="en-US" sz="8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https://www.fkcci.com/actualites/n/news/thales-alenia-space-partners-with-kt-sat-for-the-5g-satellite-backhauling-demonstration.html</a:t>
            </a: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March 2021: 3GPP NR-NTN via GEO (Fraunhofer IIS)</a:t>
            </a:r>
          </a:p>
          <a:p>
            <a:pPr marL="968247" lvl="2" indent="-23812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</a:pPr>
            <a:r>
              <a:rPr lang="en-US" sz="8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</a:t>
            </a:r>
            <a:r>
              <a:rPr lang="en-US" sz="8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www.iis.fraunhofer.de/en/pr/2021/20210312_5G_new_radio.html</a:t>
            </a:r>
            <a:endParaRPr lang="en-US" sz="8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>
              <a:spcBef>
                <a:spcPts val="0"/>
              </a:spcBef>
              <a:spcAft>
                <a:spcPts val="0"/>
              </a:spcAft>
            </a:pPr>
            <a:endParaRPr lang="en-US" sz="14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6575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Much work is underway across the industry as we move from prototypes, demos and trials of 5G capabilities to operational service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6DE2AF-0E3B-4F5D-B139-D26F0CA91BA2}"/>
              </a:ext>
            </a:extLst>
          </p:cNvPr>
          <p:cNvSpPr txBox="1"/>
          <p:nvPr/>
        </p:nvSpPr>
        <p:spPr>
          <a:xfrm>
            <a:off x="107504" y="843558"/>
            <a:ext cx="453650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 satcom </a:t>
            </a:r>
            <a:r>
              <a:rPr lang="en-US" sz="1400" b="1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industry developments</a:t>
            </a:r>
            <a:endParaRPr lang="en-US" sz="1400" b="1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>
              <a:spcBef>
                <a:spcPts val="0"/>
              </a:spcBef>
              <a:spcAft>
                <a:spcPts val="0"/>
              </a:spcAft>
            </a:pPr>
            <a:endParaRPr lang="en-US" sz="14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generation of data-centric GEO satellites being developed and deployed with greater flexibility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very high throughput satellites 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cost small satellites</a:t>
            </a: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GEO based satellite cellular backhaul market is a major growth area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Fixed remote, rural and backup connections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Moving locations like ships, planes, trains </a:t>
            </a: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NSR predict this market will grow to $25B </a:t>
            </a:r>
            <a:b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 2030</a:t>
            </a: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Massive investments in NGSO based broadband and connectivity </a:t>
            </a: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syste,s</a:t>
            </a: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O3B </a:t>
            </a: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mPower</a:t>
            </a: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MEO and </a:t>
            </a: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OneWeb</a:t>
            </a: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LEO 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Starlink</a:t>
            </a: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LEO (consumer broadband)</a:t>
            </a:r>
          </a:p>
          <a:p>
            <a:pPr marL="968233" lvl="1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Telesat</a:t>
            </a: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AST, Amazon Kuiper et al investing in new satellites offering services in adjacent markets</a:t>
            </a:r>
          </a:p>
          <a:p>
            <a:pPr marL="511175" indent="-23812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2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initiatives to develop satellite direct access to IOT and/ or end </a:t>
            </a:r>
            <a:r>
              <a:rPr lang="en-US" sz="12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user handset</a:t>
            </a:r>
            <a:endParaRPr lang="en-US" sz="12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83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A1AE35A3-D529-4294-AA92-FBF7C65EF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5826" y="188955"/>
            <a:ext cx="6048672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sz="2400" b="1" dirty="0">
                <a:solidFill>
                  <a:srgbClr val="4C9AC2"/>
                </a:solidFill>
                <a:latin typeface="Calibri" charset="0"/>
              </a:rPr>
              <a:t>Solutions for markets targeted by 5G and IoT</a:t>
            </a:r>
            <a:endParaRPr lang="en-GB" sz="2400" b="1" dirty="0">
              <a:solidFill>
                <a:srgbClr val="4C9AC2"/>
              </a:solidFill>
              <a:latin typeface="Calibri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366952" y="1211670"/>
            <a:ext cx="2525528" cy="1121897"/>
          </a:xfrm>
          <a:prstGeom prst="rect">
            <a:avLst/>
          </a:prstGeom>
          <a:solidFill>
            <a:srgbClr val="FFCC99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198"/>
            <a:endParaRPr lang="en-GB">
              <a:ea typeface="ＭＳ Ｐゴシック" charset="0"/>
              <a:cs typeface="ＭＳ Ｐゴシック" charset="0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18" y="2556747"/>
            <a:ext cx="8790372" cy="2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ZoneTexte 1"/>
          <p:cNvSpPr txBox="1"/>
          <p:nvPr/>
        </p:nvSpPr>
        <p:spPr>
          <a:xfrm>
            <a:off x="7664516" y="4120793"/>
            <a:ext cx="939932" cy="323165"/>
          </a:xfrm>
          <a:prstGeom prst="rect">
            <a:avLst/>
          </a:prstGeom>
          <a:solidFill>
            <a:srgbClr val="3FA1CD"/>
          </a:solidFill>
        </p:spPr>
        <p:txBody>
          <a:bodyPr wrap="square" rtlCol="0">
            <a:spAutoFit/>
          </a:bodyPr>
          <a:lstStyle/>
          <a:p>
            <a:r>
              <a:rPr lang="en-US" sz="500" b="1" dirty="0">
                <a:solidFill>
                  <a:srgbClr val="FFFFFF"/>
                </a:solidFill>
              </a:rPr>
              <a:t> </a:t>
            </a:r>
            <a:r>
              <a:rPr lang="en-US" sz="800" b="1" dirty="0">
                <a:solidFill>
                  <a:srgbClr val="FFFFFF"/>
                </a:solidFill>
                <a:latin typeface="+mj-lt"/>
              </a:rPr>
              <a:t>Direct Access </a:t>
            </a:r>
            <a:r>
              <a:rPr lang="en-US" b="1" dirty="0">
                <a:solidFill>
                  <a:srgbClr val="FFFFFF"/>
                </a:solidFill>
                <a:latin typeface="+mj-lt"/>
              </a:rPr>
              <a:t>broadband &amp; IoT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8235" y="1279982"/>
            <a:ext cx="2856053" cy="1068449"/>
            <a:chOff x="203779" y="1493013"/>
            <a:chExt cx="2856053" cy="1068449"/>
          </a:xfrm>
          <a:solidFill>
            <a:srgbClr val="FFCC99"/>
          </a:solidFill>
        </p:grpSpPr>
        <p:grpSp>
          <p:nvGrpSpPr>
            <p:cNvPr id="6" name="Group 5"/>
            <p:cNvGrpSpPr/>
            <p:nvPr/>
          </p:nvGrpSpPr>
          <p:grpSpPr>
            <a:xfrm>
              <a:off x="203779" y="1507880"/>
              <a:ext cx="2545573" cy="1038717"/>
              <a:chOff x="182136" y="1513791"/>
              <a:chExt cx="2545573" cy="1038717"/>
            </a:xfrm>
            <a:grpFill/>
          </p:grpSpPr>
          <p:sp>
            <p:nvSpPr>
              <p:cNvPr id="44" name="Rectangle 43"/>
              <p:cNvSpPr/>
              <p:nvPr/>
            </p:nvSpPr>
            <p:spPr bwMode="auto">
              <a:xfrm>
                <a:off x="182136" y="1513791"/>
                <a:ext cx="2525528" cy="1038717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198"/>
                <a:endParaRPr lang="en-GB"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" name="Content Placeholder 1">
                <a:extLst>
                  <a:ext uri="{FF2B5EF4-FFF2-40B4-BE49-F238E27FC236}">
                    <a16:creationId xmlns:a16="http://schemas.microsoft.com/office/drawing/2014/main" id="{CCED64F8-D140-4107-A533-C57F06F507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933" y="1705666"/>
                <a:ext cx="2530776" cy="584759"/>
              </a:xfrm>
              <a:prstGeom prst="rect">
                <a:avLst/>
              </a:prstGeom>
              <a:grpFill/>
            </p:spPr>
            <p:txBody>
              <a:bodyPr wrap="square" lIns="91424" tIns="45712" rIns="91424" bIns="45712">
                <a:spAutoFit/>
              </a:bodyPr>
              <a:lstStyle>
                <a:defPPr>
                  <a:defRPr lang="fr-FR"/>
                </a:defPPr>
                <a:lvl1pPr algn="ctr">
                  <a:buSzPct val="80000"/>
                  <a:defRPr sz="1800" b="1">
                    <a:solidFill>
                      <a:srgbClr val="074080"/>
                    </a:solidFill>
                    <a:latin typeface="Calibri"/>
                    <a:cs typeface="Calibri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GB" sz="1600" dirty="0">
                    <a:solidFill>
                      <a:srgbClr val="C00000"/>
                    </a:solidFill>
                  </a:rPr>
                  <a:t>Increasing demand for global broadband and IoT</a:t>
                </a:r>
              </a:p>
            </p:txBody>
          </p:sp>
        </p:grpSp>
        <p:sp>
          <p:nvSpPr>
            <p:cNvPr id="76" name="Isosceles Triangle 75"/>
            <p:cNvSpPr/>
            <p:nvPr/>
          </p:nvSpPr>
          <p:spPr bwMode="auto">
            <a:xfrm rot="16200000" flipV="1">
              <a:off x="2377399" y="1879030"/>
              <a:ext cx="1068449" cy="296416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198"/>
              <a:endParaRPr lang="en-GB"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311019" y="1196803"/>
            <a:ext cx="2899201" cy="1164599"/>
            <a:chOff x="3265360" y="1491630"/>
            <a:chExt cx="2899201" cy="1164599"/>
          </a:xfrm>
          <a:solidFill>
            <a:srgbClr val="FFCC99"/>
          </a:solidFill>
        </p:grpSpPr>
        <p:sp>
          <p:nvSpPr>
            <p:cNvPr id="30" name="Rectangle 29"/>
            <p:cNvSpPr/>
            <p:nvPr/>
          </p:nvSpPr>
          <p:spPr bwMode="auto">
            <a:xfrm>
              <a:off x="3267984" y="1506497"/>
              <a:ext cx="2525528" cy="103871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198"/>
              <a:endParaRPr lang="en-GB"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Content Placeholder 1">
              <a:extLst>
                <a:ext uri="{FF2B5EF4-FFF2-40B4-BE49-F238E27FC236}">
                  <a16:creationId xmlns:a16="http://schemas.microsoft.com/office/drawing/2014/main" id="{CCED64F8-D140-4107-A533-C57F06F5076D}"/>
                </a:ext>
              </a:extLst>
            </p:cNvPr>
            <p:cNvSpPr txBox="1">
              <a:spLocks/>
            </p:cNvSpPr>
            <p:nvPr/>
          </p:nvSpPr>
          <p:spPr>
            <a:xfrm>
              <a:off x="3265360" y="1563638"/>
              <a:ext cx="2530776" cy="1092591"/>
            </a:xfrm>
            <a:prstGeom prst="rect">
              <a:avLst/>
            </a:prstGeom>
            <a:grpFill/>
          </p:spPr>
          <p:txBody>
            <a:bodyPr wrap="square" lIns="91424" tIns="45712" rIns="91424" bIns="45712">
              <a:spAutoFit/>
            </a:bodyPr>
            <a:lstStyle>
              <a:defPPr>
                <a:defRPr lang="fr-FR"/>
              </a:defPPr>
              <a:lvl1pPr algn="ctr">
                <a:buSzPct val="80000"/>
                <a:defRPr sz="1800" b="1">
                  <a:solidFill>
                    <a:srgbClr val="074080"/>
                  </a:solidFill>
                  <a:latin typeface="Calibri"/>
                  <a:cs typeface="Calibri"/>
                </a:defRPr>
              </a:lvl1pPr>
            </a:lstStyle>
            <a:p>
              <a:pPr>
                <a:spcAft>
                  <a:spcPts val="0"/>
                </a:spcAft>
              </a:pPr>
              <a:r>
                <a:rPr lang="en-GB" sz="1600" dirty="0"/>
                <a:t>Terrestrial 5G systems face </a:t>
              </a:r>
              <a:r>
                <a:rPr lang="en-GB" sz="1600" dirty="0" smtClean="0"/>
                <a:t>many </a:t>
              </a:r>
              <a:r>
                <a:rPr lang="en-GB" sz="1600" dirty="0"/>
                <a:t>challenges</a:t>
              </a:r>
            </a:p>
            <a:p>
              <a:pPr>
                <a:spcAft>
                  <a:spcPts val="0"/>
                </a:spcAft>
              </a:pPr>
              <a:r>
                <a:rPr lang="en-GB" sz="1100" b="0" dirty="0">
                  <a:solidFill>
                    <a:srgbClr val="C00000"/>
                  </a:solidFill>
                </a:rPr>
                <a:t>E.g. Economic viability in low populated areas / coverage / quality of service / reliability &amp; stability </a:t>
              </a:r>
            </a:p>
          </p:txBody>
        </p:sp>
        <p:sp>
          <p:nvSpPr>
            <p:cNvPr id="77" name="Isosceles Triangle 76"/>
            <p:cNvSpPr/>
            <p:nvPr/>
          </p:nvSpPr>
          <p:spPr bwMode="auto">
            <a:xfrm rot="16200000" flipV="1">
              <a:off x="5434054" y="1925721"/>
              <a:ext cx="1164598" cy="296416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198"/>
              <a:endParaRPr lang="en-GB"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6418442" y="1294849"/>
            <a:ext cx="2492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C00000"/>
                </a:solidFill>
              </a:rPr>
              <a:t>Satellite solutions are well positioned to reinforce cellular for </a:t>
            </a:r>
            <a:r>
              <a:rPr lang="fr-FR" sz="1400" b="1" dirty="0">
                <a:solidFill>
                  <a:srgbClr val="C00000"/>
                </a:solidFill>
              </a:rPr>
              <a:t>selected</a:t>
            </a:r>
            <a:r>
              <a:rPr lang="en-US" sz="1400" b="1" dirty="0">
                <a:solidFill>
                  <a:srgbClr val="C00000"/>
                </a:solidFill>
              </a:rPr>
              <a:t> markets &amp; verticals</a:t>
            </a:r>
            <a:endParaRPr lang="fr-FR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02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BB52A7C8-4A79-45E5-A523-A82A198D8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8" y="237899"/>
            <a:ext cx="72007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r"/>
            <a:r>
              <a:rPr lang="en-US" sz="2400" b="1" dirty="0" smtClean="0">
                <a:solidFill>
                  <a:srgbClr val="4C9AC2"/>
                </a:solidFill>
                <a:latin typeface="Calibri" charset="0"/>
              </a:rPr>
              <a:t>ESOA requests of 3GPP for satcom sector</a:t>
            </a:r>
            <a:endParaRPr lang="en-GB" sz="2400" b="1" dirty="0">
              <a:solidFill>
                <a:srgbClr val="4C9AC2"/>
              </a:solidFill>
              <a:latin typeface="Calibri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A19B9F-2F86-47D8-A732-BF13149C4E46}"/>
              </a:ext>
            </a:extLst>
          </p:cNvPr>
          <p:cNvSpPr/>
          <p:nvPr/>
        </p:nvSpPr>
        <p:spPr>
          <a:xfrm>
            <a:off x="467544" y="896183"/>
            <a:ext cx="812768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4B9AC1"/>
                </a:solidFill>
                <a:latin typeface="Calibri"/>
                <a:ea typeface="MS PGothic" panose="020B0600070205080204" pitchFamily="34" charset="-128"/>
                <a:cs typeface="Calibri"/>
              </a:rPr>
              <a:t>Increasing interest on the integration of satellite in 3GPP eco-system from Satellite, mobile &amp; selected vertical stakeholders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4B9AC1"/>
                </a:solidFill>
                <a:latin typeface="Calibri"/>
                <a:ea typeface="MS PGothic" panose="020B0600070205080204" pitchFamily="34" charset="-128"/>
                <a:cs typeface="Calibri"/>
              </a:rPr>
              <a:t>ESOA proposes the following roadmap for Satellite in </a:t>
            </a:r>
            <a:r>
              <a:rPr lang="en-US" sz="1600" dirty="0" smtClean="0">
                <a:solidFill>
                  <a:srgbClr val="4B9AC1"/>
                </a:solidFill>
                <a:latin typeface="Calibri"/>
                <a:ea typeface="MS PGothic" panose="020B0600070205080204" pitchFamily="34" charset="-128"/>
                <a:cs typeface="Calibri"/>
              </a:rPr>
              <a:t>3GPP</a:t>
            </a:r>
            <a:endParaRPr lang="en-US" sz="1600" strike="sngStrike" dirty="0">
              <a:solidFill>
                <a:srgbClr val="FF0000"/>
              </a:solidFill>
              <a:latin typeface="Calibri"/>
              <a:ea typeface="MS PGothic" panose="020B0600070205080204" pitchFamily="34" charset="-128"/>
              <a:cs typeface="Calibri"/>
            </a:endParaRP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–"/>
            </a:pPr>
            <a:r>
              <a:rPr lang="en-US" sz="14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Rel-17 Market enabling features for the targeted 5G satellite solutions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–"/>
            </a:pPr>
            <a:r>
              <a:rPr lang="en-US" sz="14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Rel-18 Enhanced &amp; new capabilities and optimizing features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4B9AC1"/>
                </a:solidFill>
                <a:latin typeface="Calibri"/>
                <a:ea typeface="MS PGothic" panose="020B0600070205080204" pitchFamily="34" charset="-128"/>
                <a:cs typeface="Calibri"/>
              </a:rPr>
              <a:t>Hence ESOA recommends for 3GPP Rel-17: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–"/>
            </a:pPr>
            <a:r>
              <a:rPr lang="en-GB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Ensure that satellite </a:t>
            </a:r>
            <a:r>
              <a:rPr lang="en-GB" sz="14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backhaul supported a</a:t>
            </a:r>
            <a:r>
              <a:rPr lang="en-GB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part of SA2 led Sat-arch WI, at least through static configuration</a:t>
            </a:r>
            <a:endParaRPr lang="en-US" sz="1400" dirty="0" smtClean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–"/>
            </a:pPr>
            <a:r>
              <a:rPr lang="en-US" sz="14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-NTN – Start a new Work Item for NB-</a:t>
            </a:r>
            <a:r>
              <a:rPr lang="en-US" sz="14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400" dirty="0" err="1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eMTC</a:t>
            </a: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via satellite access focused on essential features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Clr>
                <a:srgbClr val="4C9AC2"/>
              </a:buClr>
              <a:buFont typeface="Arial" panose="020B0604020202020204" pitchFamily="34" charset="0"/>
              <a:buChar char="–"/>
            </a:pP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NR-NTN </a:t>
            </a:r>
            <a:r>
              <a:rPr lang="en-US" sz="14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Complete the on-going Work Item defining enhancements to NR protocol to support satellite access </a:t>
            </a:r>
            <a:r>
              <a:rPr lang="en-US" sz="14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  <a:endParaRPr lang="en-US" sz="1400" dirty="0">
              <a:solidFill>
                <a:srgbClr val="4B9AC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49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4465" y="901700"/>
            <a:ext cx="1338262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9678" y="1131889"/>
            <a:ext cx="9366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7075" y="1128713"/>
            <a:ext cx="158115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" descr="AIRBUS_DS_3D_Blue_R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28" y="1062039"/>
            <a:ext cx="15001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6190" y="1635127"/>
            <a:ext cx="15255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" descr="Hispasat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1779589"/>
            <a:ext cx="10271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40" descr="Logo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9" y="1635646"/>
            <a:ext cx="61277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2355865"/>
            <a:ext cx="950912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" descr="Inmarsat logo 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7" y="2122488"/>
            <a:ext cx="13843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 descr="INTELSAT-3D-TAG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9165" y="2330465"/>
            <a:ext cx="1725613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" descr="RascomStar_Logo_Pos copy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15" y="2913064"/>
            <a:ext cx="13557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" descr="2017 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0302" y="2917825"/>
            <a:ext cx="1457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3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9740" y="2698751"/>
            <a:ext cx="1039813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61" descr="logo 2013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28" y="3309953"/>
            <a:ext cx="15398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42" descr="logo_tr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8286" y="3543300"/>
            <a:ext cx="12684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Line 81"/>
          <p:cNvSpPr>
            <a:spLocks noChangeShapeType="1"/>
          </p:cNvSpPr>
          <p:nvPr/>
        </p:nvSpPr>
        <p:spPr bwMode="auto">
          <a:xfrm>
            <a:off x="144478" y="3983038"/>
            <a:ext cx="8804275" cy="11112"/>
          </a:xfrm>
          <a:prstGeom prst="line">
            <a:avLst/>
          </a:prstGeom>
          <a:noFill/>
          <a:ln w="38100">
            <a:solidFill>
              <a:srgbClr val="004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GB"/>
          </a:p>
        </p:txBody>
      </p:sp>
      <p:pic>
        <p:nvPicPr>
          <p:cNvPr id="4115" name="Picture 69" descr="logo_member_ariannespac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965" y="4024314"/>
            <a:ext cx="12033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71" descr="logo_member_mansat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1576" y="4100513"/>
            <a:ext cx="1157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" descr="logo.gi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3653" y="4030678"/>
            <a:ext cx="1379537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3" descr="Taqnia Space Logo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0652" y="4570428"/>
            <a:ext cx="10731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42" descr="logo_newtec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853" y="4545028"/>
            <a:ext cx="9175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1" descr="Avanti logos_blu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4" y="925513"/>
            <a:ext cx="8636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3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6" y="1635127"/>
            <a:ext cx="965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1" descr="idirect_logo_plain_rgb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940" y="4084638"/>
            <a:ext cx="15843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1" descr="logo Thales Alenia Space-Leonardo.pd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4565" y="4244976"/>
            <a:ext cx="1725613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1" descr="SES_Brandmark_WithClaim_Black_CMYK.eps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2716214"/>
            <a:ext cx="7921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>
            <a:extLst>
              <a:ext uri="{FF2B5EF4-FFF2-40B4-BE49-F238E27FC236}">
                <a16:creationId xmlns:a16="http://schemas.microsoft.com/office/drawing/2014/main" id="{A1DA8299-D139-47D4-A025-76706FF26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736" y="32532"/>
            <a:ext cx="6843611" cy="692609"/>
          </a:xfrm>
          <a:prstGeom prst="rect">
            <a:avLst/>
          </a:prstGeom>
          <a:solidFill>
            <a:srgbClr val="4C9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A1AE35A3-D529-4294-AA92-FBF7C65EF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674" y="51698"/>
            <a:ext cx="6048672" cy="64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9" rIns="68561" bIns="34289">
            <a:spAutoFit/>
          </a:bodyPr>
          <a:lstStyle>
            <a:lvl1pPr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rgbClr val="3A94D5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Aft>
                <a:spcPts val="225"/>
              </a:spcAft>
            </a:pPr>
            <a:r>
              <a:rPr lang="en-GB" alt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Thank you for your time</a:t>
            </a:r>
          </a:p>
          <a:p>
            <a:pPr algn="ctr">
              <a:spcAft>
                <a:spcPts val="225"/>
              </a:spcAft>
            </a:pPr>
            <a:r>
              <a:rPr lang="en-GB" altLang="en-US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ESOA members: 20 </a:t>
            </a:r>
            <a:r>
              <a:rPr lang="en-GB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operators </a:t>
            </a:r>
            <a:r>
              <a:rPr lang="en-GB" altLang="en-US" sz="1600" dirty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 </a:t>
            </a:r>
            <a:r>
              <a:rPr lang="en-GB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Global &amp; Regional </a:t>
            </a:r>
            <a:r>
              <a:rPr lang="en-GB" altLang="en-US" sz="1600" dirty="0">
                <a:solidFill>
                  <a:schemeClr val="bg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 </a:t>
            </a:r>
            <a:r>
              <a:rPr lang="en-GB" alt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CEO participation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FF9D21-536E-D24C-A0E4-97C4D672384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538773" y="1721101"/>
            <a:ext cx="1556305" cy="688484"/>
          </a:xfrm>
          <a:prstGeom prst="rect">
            <a:avLst/>
          </a:prstGeom>
        </p:spPr>
      </p:pic>
      <p:pic>
        <p:nvPicPr>
          <p:cNvPr id="2" name="Picture 1" descr="Thuraya-New-Logo.jp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3511660"/>
            <a:ext cx="1187624" cy="35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04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85167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Supporting slides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562912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D7EE9F-57C8-48D3-A93F-A7C05F02B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135910"/>
            <a:ext cx="8208912" cy="445025"/>
          </a:xfrm>
        </p:spPr>
        <p:txBody>
          <a:bodyPr anchor="ctr">
            <a:noAutofit/>
          </a:bodyPr>
          <a:lstStyle/>
          <a:p>
            <a:pPr algn="r"/>
            <a:r>
              <a:rPr lang="en-US" sz="2800" b="1" dirty="0">
                <a:solidFill>
                  <a:srgbClr val="4B9AC1"/>
                </a:solidFill>
                <a:latin typeface="Calibri"/>
                <a:cs typeface="Calibri"/>
              </a:rPr>
              <a:t>Communication/Inputs to 3GPP as MRP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6DE2AF-0E3B-4F5D-B139-D26F0CA91BA2}"/>
              </a:ext>
            </a:extLst>
          </p:cNvPr>
          <p:cNvSpPr txBox="1"/>
          <p:nvPr/>
        </p:nvSpPr>
        <p:spPr>
          <a:xfrm>
            <a:off x="395536" y="1071521"/>
            <a:ext cx="792088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722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Article </a:t>
            </a:r>
            <a:r>
              <a:rPr lang="en-US" sz="20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0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3GPP March 2021 Newsletter 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Anytime, from anywhere and on any device (ATAWAD)</a:t>
            </a:r>
          </a:p>
          <a:p>
            <a:pPr marL="61722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LS to 3GPP, </a:t>
            </a:r>
            <a:r>
              <a:rPr lang="en-US" sz="20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RP-201441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ESOA recommendation to consider starting NTN IoT work in Q4’20 </a:t>
            </a:r>
          </a:p>
          <a:p>
            <a:pPr marL="61722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LS to 3GPP, </a:t>
            </a:r>
            <a:r>
              <a:rPr lang="en-US" sz="2000" dirty="0" smtClean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RP-210220</a:t>
            </a:r>
          </a:p>
          <a:p>
            <a:pPr marL="971550" lvl="1" indent="-2413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4B9AC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ESOA recommendation to consider starting satellite based IoT normative phase in Rel-17 	</a:t>
            </a:r>
          </a:p>
          <a:p>
            <a:pPr marL="274320">
              <a:spcBef>
                <a:spcPts val="1200"/>
              </a:spcBef>
              <a:spcAft>
                <a:spcPts val="1200"/>
              </a:spcAft>
            </a:pPr>
            <a:r>
              <a:rPr lang="en-US" sz="1800" dirty="0">
                <a:solidFill>
                  <a:srgbClr val="0070C0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3561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water, sky, outdoor, sun&#10;&#10;Description automatically generated">
            <a:extLst>
              <a:ext uri="{FF2B5EF4-FFF2-40B4-BE49-F238E27FC236}">
                <a16:creationId xmlns:a16="http://schemas.microsoft.com/office/drawing/2014/main" id="{EC8248B3-E03F-F441-B13F-06075E79F3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-11661" y="-1"/>
            <a:ext cx="9155663" cy="51587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14AF28-5FAC-7143-A992-F04FE14E6C8E}"/>
              </a:ext>
            </a:extLst>
          </p:cNvPr>
          <p:cNvSpPr txBox="1"/>
          <p:nvPr/>
        </p:nvSpPr>
        <p:spPr>
          <a:xfrm>
            <a:off x="91308" y="230774"/>
            <a:ext cx="8747166" cy="915633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sz="2700" dirty="0">
                <a:solidFill>
                  <a:srgbClr val="07408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Satellite Eco-System Awareness of 3GPP:</a:t>
            </a:r>
          </a:p>
          <a:p>
            <a:r>
              <a:rPr lang="en-GB" altLang="en-US" sz="2800" dirty="0">
                <a:solidFill>
                  <a:srgbClr val="074080"/>
                </a:solidFill>
                <a:latin typeface="Calibri" panose="020F0502020204030204" pitchFamily="34" charset="0"/>
              </a:rPr>
              <a:t>Enabling a multi-stakeholder Dialogue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DF8DB2A-FD32-D148-86CF-9409817C3BDF}"/>
              </a:ext>
            </a:extLst>
          </p:cNvPr>
          <p:cNvCxnSpPr>
            <a:cxnSpLocks/>
          </p:cNvCxnSpPr>
          <p:nvPr/>
        </p:nvCxnSpPr>
        <p:spPr bwMode="auto">
          <a:xfrm>
            <a:off x="179513" y="1131590"/>
            <a:ext cx="6624736" cy="0"/>
          </a:xfrm>
          <a:prstGeom prst="line">
            <a:avLst/>
          </a:prstGeom>
          <a:ln>
            <a:solidFill>
              <a:srgbClr val="004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2" descr="ESOA-EMEA-LOGO-White-out.png">
            <a:extLst>
              <a:ext uri="{FF2B5EF4-FFF2-40B4-BE49-F238E27FC236}">
                <a16:creationId xmlns:a16="http://schemas.microsoft.com/office/drawing/2014/main" id="{363B623D-5360-2444-A2DB-FC5D52452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508" y="4170107"/>
            <a:ext cx="2325492" cy="89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14AF28-5FAC-7143-A992-F04FE14E6C8E}"/>
              </a:ext>
            </a:extLst>
          </p:cNvPr>
          <p:cNvSpPr txBox="1"/>
          <p:nvPr/>
        </p:nvSpPr>
        <p:spPr>
          <a:xfrm>
            <a:off x="1835696" y="3354310"/>
            <a:ext cx="5702891" cy="74635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marL="355519" indent="-355519">
              <a:spcBef>
                <a:spcPct val="20000"/>
              </a:spcBef>
              <a:buClr>
                <a:srgbClr val="4C9AC2"/>
              </a:buClr>
              <a:buFont typeface="Wingdings" charset="2"/>
              <a:buChar char="u"/>
            </a:pPr>
            <a:r>
              <a:rPr lang="en-US" sz="2000" b="1" dirty="0">
                <a:solidFill>
                  <a:srgbClr val="074080"/>
                </a:solidFill>
                <a:latin typeface="Calibri"/>
                <a:ea typeface="MS PGothic" panose="020B0600070205080204" pitchFamily="34" charset="-128"/>
                <a:cs typeface="Calibri"/>
              </a:rPr>
              <a:t>Industry speakers including MNO and vendors</a:t>
            </a:r>
          </a:p>
          <a:p>
            <a:pPr marL="355519" indent="-355519">
              <a:spcBef>
                <a:spcPct val="20000"/>
              </a:spcBef>
              <a:buClr>
                <a:srgbClr val="4C9AC2"/>
              </a:buClr>
              <a:buFont typeface="Wingdings" charset="2"/>
              <a:buChar char="u"/>
            </a:pPr>
            <a:r>
              <a:rPr lang="en-US" sz="2000" b="1" dirty="0">
                <a:solidFill>
                  <a:srgbClr val="074080"/>
                </a:solidFill>
                <a:latin typeface="Calibri"/>
                <a:ea typeface="MS PGothic" panose="020B0600070205080204" pitchFamily="34" charset="-128"/>
                <a:cs typeface="Calibri"/>
              </a:rPr>
              <a:t>3GPP TSG SA Chair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D6ACD-23CB-45EE-8582-8D1E7FA92930}"/>
              </a:ext>
            </a:extLst>
          </p:cNvPr>
          <p:cNvSpPr/>
          <p:nvPr/>
        </p:nvSpPr>
        <p:spPr>
          <a:xfrm>
            <a:off x="929766" y="1875078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800" b="1" dirty="0">
              <a:solidFill>
                <a:srgbClr val="204D74"/>
              </a:solidFill>
              <a:latin typeface="Roboto Condensed"/>
              <a:hlinkClick r:id="rId5"/>
            </a:endParaRPr>
          </a:p>
          <a:p>
            <a:pPr algn="ctr"/>
            <a:r>
              <a:rPr lang="de-DE" sz="2800" b="1" dirty="0">
                <a:solidFill>
                  <a:srgbClr val="204D74"/>
                </a:solidFill>
                <a:latin typeface="+mn-lt"/>
                <a:hlinkClick r:id="rId5"/>
              </a:rPr>
              <a:t>Discussion on: Satellites and 5G in EMEA</a:t>
            </a:r>
            <a:endParaRPr lang="de-DE" sz="2800" b="1" dirty="0">
              <a:solidFill>
                <a:srgbClr val="204D74"/>
              </a:solidFill>
              <a:latin typeface="+mn-lt"/>
            </a:endParaRPr>
          </a:p>
          <a:p>
            <a:pPr algn="ctr"/>
            <a:r>
              <a:rPr lang="de-DE" sz="2800" b="1" i="0" dirty="0">
                <a:solidFill>
                  <a:srgbClr val="204D74"/>
                </a:solidFill>
                <a:effectLst/>
                <a:latin typeface="+mn-lt"/>
              </a:rPr>
              <a:t>May 19, 2021</a:t>
            </a:r>
            <a:endParaRPr lang="de-DE" sz="2800" b="1" i="0" dirty="0">
              <a:solidFill>
                <a:srgbClr val="2C2C2C"/>
              </a:solidFill>
              <a:effectLst/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1B4E7C-9D0E-4690-930D-17A215AF86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816" y="1619701"/>
            <a:ext cx="26574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19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oz5Gimag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62510" cy="51512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B98296-9436-4D4A-81BA-4AFE9FDCBD39}"/>
              </a:ext>
            </a:extLst>
          </p:cNvPr>
          <p:cNvSpPr txBox="1"/>
          <p:nvPr/>
        </p:nvSpPr>
        <p:spPr>
          <a:xfrm>
            <a:off x="35496" y="26071"/>
            <a:ext cx="3096344" cy="1054133"/>
          </a:xfrm>
          <a:prstGeom prst="rect">
            <a:avLst/>
          </a:prstGeom>
          <a:noFill/>
        </p:spPr>
        <p:txBody>
          <a:bodyPr wrap="square" lIns="68565" tIns="34289" rIns="68565" bIns="34289" rtlCol="0">
            <a:spAutoFit/>
          </a:bodyPr>
          <a:lstStyle/>
          <a:p>
            <a:r>
              <a:rPr lang="en-US" sz="2400" b="1" dirty="0">
                <a:solidFill>
                  <a:srgbClr val="4C9A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VISION: </a:t>
            </a:r>
          </a:p>
          <a:p>
            <a:r>
              <a:rPr lang="en-US" sz="2000" dirty="0">
                <a:solidFill>
                  <a:srgbClr val="4C9A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Applications of </a:t>
            </a:r>
            <a:r>
              <a:rPr lang="en-US" sz="2000" dirty="0" smtClean="0">
                <a:solidFill>
                  <a:srgbClr val="4C9A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satellite in the connectivity mix</a:t>
            </a:r>
            <a:endParaRPr lang="en-US" sz="2000" dirty="0">
              <a:solidFill>
                <a:srgbClr val="4C9A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88329B-0382-8141-B35E-723E2362A5E0}"/>
              </a:ext>
            </a:extLst>
          </p:cNvPr>
          <p:cNvSpPr txBox="1"/>
          <p:nvPr/>
        </p:nvSpPr>
        <p:spPr>
          <a:xfrm>
            <a:off x="3237837" y="465517"/>
            <a:ext cx="2686836" cy="377024"/>
          </a:xfrm>
          <a:prstGeom prst="rect">
            <a:avLst/>
          </a:prstGeom>
          <a:noFill/>
        </p:spPr>
        <p:txBody>
          <a:bodyPr wrap="square" lIns="68565" tIns="34289" rIns="68565" bIns="34289" rtlCol="0">
            <a:spAutoFit/>
          </a:bodyPr>
          <a:lstStyle/>
          <a:p>
            <a:pPr algn="ctr"/>
            <a:r>
              <a:rPr lang="en-US" sz="2000" b="1" dirty="0">
                <a:solidFill>
                  <a:srgbClr val="4C9A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GEO | MEO | HEO | LEO</a:t>
            </a:r>
          </a:p>
        </p:txBody>
      </p:sp>
      <p:sp>
        <p:nvSpPr>
          <p:cNvPr id="8" name="Left-right Arrow 7">
            <a:extLst>
              <a:ext uri="{FF2B5EF4-FFF2-40B4-BE49-F238E27FC236}">
                <a16:creationId xmlns:a16="http://schemas.microsoft.com/office/drawing/2014/main" id="{B0D32B95-2E26-0741-878E-C4C15ADB13F8}"/>
              </a:ext>
            </a:extLst>
          </p:cNvPr>
          <p:cNvSpPr/>
          <p:nvPr/>
        </p:nvSpPr>
        <p:spPr bwMode="auto">
          <a:xfrm>
            <a:off x="899592" y="1589289"/>
            <a:ext cx="7668852" cy="644074"/>
          </a:xfrm>
          <a:prstGeom prst="leftRightArrow">
            <a:avLst/>
          </a:prstGeom>
          <a:solidFill>
            <a:srgbClr val="4C9AC2">
              <a:alpha val="84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685630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533927-106C-5945-BB62-E1C112E0D8B1}"/>
              </a:ext>
            </a:extLst>
          </p:cNvPr>
          <p:cNvSpPr txBox="1"/>
          <p:nvPr/>
        </p:nvSpPr>
        <p:spPr>
          <a:xfrm>
            <a:off x="1169622" y="1693301"/>
            <a:ext cx="2592288" cy="391500"/>
          </a:xfrm>
          <a:prstGeom prst="rect">
            <a:avLst/>
          </a:prstGeom>
          <a:noFill/>
        </p:spPr>
        <p:txBody>
          <a:bodyPr wrap="square" lIns="68565" tIns="34289" rIns="68565" bIns="34289" rtlCol="0">
            <a:noAutofit/>
          </a:bodyPr>
          <a:lstStyle/>
          <a:p>
            <a:r>
              <a:rPr lang="en-US" sz="2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Back- up Connectivity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4FA5B8-3F53-9441-9A38-27DB10F77022}"/>
              </a:ext>
            </a:extLst>
          </p:cNvPr>
          <p:cNvSpPr txBox="1"/>
          <p:nvPr/>
        </p:nvSpPr>
        <p:spPr>
          <a:xfrm>
            <a:off x="4031941" y="1693301"/>
            <a:ext cx="1350152" cy="391500"/>
          </a:xfrm>
          <a:prstGeom prst="rect">
            <a:avLst/>
          </a:prstGeom>
          <a:noFill/>
        </p:spPr>
        <p:txBody>
          <a:bodyPr wrap="square" lIns="68565" tIns="34289" rIns="68565" bIns="34289" rtlCol="0">
            <a:noAutofit/>
          </a:bodyPr>
          <a:lstStyle/>
          <a:p>
            <a:r>
              <a:rPr lang="en-US" sz="2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SATELLITE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844C19-FE4A-4D40-8264-DF1C34445447}"/>
              </a:ext>
            </a:extLst>
          </p:cNvPr>
          <p:cNvSpPr txBox="1"/>
          <p:nvPr/>
        </p:nvSpPr>
        <p:spPr>
          <a:xfrm>
            <a:off x="5679124" y="1693301"/>
            <a:ext cx="2592288" cy="391500"/>
          </a:xfrm>
          <a:prstGeom prst="rect">
            <a:avLst/>
          </a:prstGeom>
          <a:noFill/>
        </p:spPr>
        <p:txBody>
          <a:bodyPr wrap="square" lIns="68565" tIns="34289" rIns="68565" bIns="34289" rtlCol="0">
            <a:noAutofit/>
          </a:bodyPr>
          <a:lstStyle/>
          <a:p>
            <a:r>
              <a:rPr lang="en-US" sz="2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Primary Connectivity</a:t>
            </a:r>
          </a:p>
        </p:txBody>
      </p:sp>
    </p:spTree>
    <p:extLst>
      <p:ext uri="{BB962C8B-B14F-4D97-AF65-F5344CB8AC3E}">
        <p14:creationId xmlns:p14="http://schemas.microsoft.com/office/powerpoint/2010/main" val="355540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Presentation_template_normal_version">
  <a:themeElements>
    <a:clrScheme name="Presentation_template_normal_vers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template_normal_vers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700" b="0" i="0" u="none" strike="noStrike" cap="none" normalizeH="0" baseline="0">
            <a:ln>
              <a:noFill/>
            </a:ln>
            <a:solidFill>
              <a:srgbClr val="3A94D5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700" b="0" i="0" u="none" strike="noStrike" cap="none" normalizeH="0" baseline="0">
            <a:ln>
              <a:noFill/>
            </a:ln>
            <a:solidFill>
              <a:srgbClr val="3A94D5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Presentation_template_normal_vers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template_normal_vers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template_normal_vers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template_normal_vers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template_normal_vers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template_normal_vers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template_normal_vers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telsat_2014-widescreen-V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 Logo 2006 PowerPoin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63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600" dirty="0" smtClean="0">
            <a:solidFill>
              <a:schemeClr val="accent6">
                <a:lumMod val="75000"/>
              </a:schemeClr>
            </a:solidFill>
            <a:latin typeface="+mj-lt"/>
          </a:defRPr>
        </a:defPPr>
      </a:lstStyle>
    </a:txDef>
  </a:objectDefaults>
  <a:extraClrSchemeLst>
    <a:extraClrScheme>
      <a:clrScheme name="New Logo 2006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Logo 2006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Logo 2006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Logo 2006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Logo 2006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Logo 2006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Logo 2006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362953-4D2D-4469-9257-B9708DD07033}">
  <ds:schemaRefs>
    <ds:schemaRef ds:uri="http://schemas.microsoft.com/office/2006/documentManagement/types"/>
    <ds:schemaRef ds:uri="91a28437-7d3a-4406-b441-a186b0a3fae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74dd3bb7-dd62-447b-a1e0-1bd6a8025f6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D4189E-98B1-427F-8AC9-7886E75857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B7F15ED-8FAC-4149-BC9A-31A237E7F3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Presentation_template_normal_version</Template>
  <TotalTime>0</TotalTime>
  <Words>603</Words>
  <Application>Microsoft Office PowerPoint</Application>
  <PresentationFormat>On-screen Show (16:9)</PresentationFormat>
  <Paragraphs>97</Paragraphs>
  <Slides>11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MS PGothic</vt:lpstr>
      <vt:lpstr>MS PGothic</vt:lpstr>
      <vt:lpstr>Arial</vt:lpstr>
      <vt:lpstr>Calibri</vt:lpstr>
      <vt:lpstr>Myriad Pro</vt:lpstr>
      <vt:lpstr>Roboto Condensed</vt:lpstr>
      <vt:lpstr>StarSymbol</vt:lpstr>
      <vt:lpstr>Times</vt:lpstr>
      <vt:lpstr>Wingdings</vt:lpstr>
      <vt:lpstr>Presentation_template_normal_version</vt:lpstr>
      <vt:lpstr>Intelsat_2014-widescreen-V2</vt:lpstr>
      <vt:lpstr>Bitmap Image</vt:lpstr>
      <vt:lpstr>PCG #46-e OP45-e  Update of Satellite Sector Developments</vt:lpstr>
      <vt:lpstr>Ongoing satcom developments</vt:lpstr>
      <vt:lpstr>PowerPoint Presentation</vt:lpstr>
      <vt:lpstr>PowerPoint Presentation</vt:lpstr>
      <vt:lpstr>PowerPoint Presentation</vt:lpstr>
      <vt:lpstr>PowerPoint Presentation</vt:lpstr>
      <vt:lpstr>Communication/Inputs to 3GPP as MRP</vt:lpstr>
      <vt:lpstr>PowerPoint Presentation</vt:lpstr>
      <vt:lpstr>PowerPoint Presentation</vt:lpstr>
      <vt:lpstr>Important Satellite Features </vt:lpstr>
      <vt:lpstr>Delivering 5G service needs many actors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2018-08-29T11:21:01Z</dcterms:created>
  <dcterms:modified xsi:type="dcterms:W3CDTF">2021-04-20T07:52:40Z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