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8"/>
  </p:notesMasterIdLst>
  <p:handoutMasterIdLst>
    <p:handoutMasterId r:id="rId9"/>
  </p:handoutMasterIdLst>
  <p:sldIdLst>
    <p:sldId id="341" r:id="rId2"/>
    <p:sldId id="386" r:id="rId3"/>
    <p:sldId id="388" r:id="rId4"/>
    <p:sldId id="389" r:id="rId5"/>
    <p:sldId id="394" r:id="rId6"/>
    <p:sldId id="393"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BCEEEC-E969-4AFA-A932-EEBFE97B6D94}" v="2" dt="2021-04-14T16:00:05.2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3" d="100"/>
          <a:sy n="93" d="100"/>
        </p:scale>
        <p:origin x="182"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C3BCEEEC-E969-4AFA-A932-EEBFE97B6D94}"/>
    <pc:docChg chg="modMainMaster">
      <pc:chgData name="Adrian Scrase" userId="c433f16e-0562-4556-87af-24c4f609effe" providerId="ADAL" clId="{C3BCEEEC-E969-4AFA-A932-EEBFE97B6D94}" dt="2021-04-14T16:15:45.617" v="9" actId="20577"/>
      <pc:docMkLst>
        <pc:docMk/>
      </pc:docMkLst>
      <pc:sldMasterChg chg="modSp mod modSldLayout">
        <pc:chgData name="Adrian Scrase" userId="c433f16e-0562-4556-87af-24c4f609effe" providerId="ADAL" clId="{C3BCEEEC-E969-4AFA-A932-EEBFE97B6D94}" dt="2021-04-14T16:15:45.617" v="9" actId="20577"/>
        <pc:sldMasterMkLst>
          <pc:docMk/>
          <pc:sldMasterMk cId="0" sldId="2147485146"/>
        </pc:sldMasterMkLst>
        <pc:spChg chg="mod">
          <ac:chgData name="Adrian Scrase" userId="c433f16e-0562-4556-87af-24c4f609effe" providerId="ADAL" clId="{C3BCEEEC-E969-4AFA-A932-EEBFE97B6D94}" dt="2021-04-14T16:15:45.617" v="9" actId="20577"/>
          <ac:spMkLst>
            <pc:docMk/>
            <pc:sldMasterMk cId="0" sldId="2147485146"/>
            <ac:spMk id="9" creationId="{D5581FBE-7D45-49BB-9FAE-4D0BA50A6531}"/>
          </ac:spMkLst>
        </pc:spChg>
        <pc:spChg chg="mod">
          <ac:chgData name="Adrian Scrase" userId="c433f16e-0562-4556-87af-24c4f609effe" providerId="ADAL" clId="{C3BCEEEC-E969-4AFA-A932-EEBFE97B6D94}" dt="2021-04-14T16:00:03.146" v="4" actId="1076"/>
          <ac:spMkLst>
            <pc:docMk/>
            <pc:sldMasterMk cId="0" sldId="2147485146"/>
            <ac:spMk id="1034" creationId="{545DFEDF-1BB7-4359-8AB4-A3862791440E}"/>
          </ac:spMkLst>
        </pc:spChg>
        <pc:sldLayoutChg chg="modSp mod">
          <pc:chgData name="Adrian Scrase" userId="c433f16e-0562-4556-87af-24c4f609effe" providerId="ADAL" clId="{C3BCEEEC-E969-4AFA-A932-EEBFE97B6D94}" dt="2021-04-14T15:58:53.340" v="3" actId="20577"/>
          <pc:sldLayoutMkLst>
            <pc:docMk/>
            <pc:sldMasterMk cId="0" sldId="2147485146"/>
            <pc:sldLayoutMk cId="476910131" sldId="2147485161"/>
          </pc:sldLayoutMkLst>
          <pc:spChg chg="mod">
            <ac:chgData name="Adrian Scrase" userId="c433f16e-0562-4556-87af-24c4f609effe" providerId="ADAL" clId="{C3BCEEEC-E969-4AFA-A932-EEBFE97B6D94}" dt="2021-04-14T15:58:53.340" v="3" actId="20577"/>
            <ac:spMkLst>
              <pc:docMk/>
              <pc:sldMasterMk cId="0" sldId="2147485146"/>
              <pc:sldLayoutMk cId="476910131" sldId="2147485161"/>
              <ac:spMk id="4" creationId="{C696F912-AC45-4F09-B080-65AB9E68FC1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#46-e                          			April 2021</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PCG46e_20</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48500"/>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95977"/>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325399" y="1736726"/>
            <a:ext cx="9387840" cy="2852737"/>
          </a:xfrm>
        </p:spPr>
        <p:txBody>
          <a:bodyPr/>
          <a:lstStyle/>
          <a:p>
            <a:pPr algn="ctr" eaLnBrk="1" hangingPunct="1"/>
            <a:r>
              <a:rPr lang="en-GB" altLang="en-US" b="1" dirty="0"/>
              <a:t>Working Procedures Group</a:t>
            </a:r>
            <a:br>
              <a:rPr lang="en-GB" altLang="en-US" b="1" dirty="0"/>
            </a:br>
            <a:r>
              <a:rPr lang="en-GB" altLang="en-US" sz="3600" b="1" dirty="0"/>
              <a:t>Report and Recommendations</a:t>
            </a:r>
            <a:br>
              <a:rPr lang="en-GB" altLang="en-US" sz="3600" b="1" dirty="0"/>
            </a:br>
            <a:endParaRPr lang="en-GB" altLang="en-US" b="1" dirty="0"/>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Stephen Hayes</a:t>
            </a:r>
          </a:p>
          <a:p>
            <a:pPr marL="0" indent="0" eaLnBrk="1" hangingPunct="1">
              <a:buFontTx/>
              <a:buNone/>
            </a:pPr>
            <a:r>
              <a:rPr lang="en-GB" altLang="en-US" dirty="0"/>
              <a:t>WP Convenor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Status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101636"/>
            <a:ext cx="10391454" cy="2859391"/>
          </a:xfrm>
        </p:spPr>
        <p:txBody>
          <a:bodyPr/>
          <a:lstStyle/>
          <a:p>
            <a:r>
              <a:rPr lang="en-US" altLang="en-US" sz="2300" dirty="0"/>
              <a:t>Recommendation on shortening voting window for online voting</a:t>
            </a:r>
          </a:p>
          <a:p>
            <a:pPr lvl="1"/>
            <a:r>
              <a:rPr lang="en-US" altLang="en-US" sz="1900" dirty="0"/>
              <a:t>Change minimum voting window from 24-&gt;18 hours (previously agreed on exception basis)</a:t>
            </a:r>
          </a:p>
          <a:p>
            <a:pPr lvl="1"/>
            <a:r>
              <a:rPr lang="en-US" altLang="en-US" sz="1900" dirty="0"/>
              <a:t>Provide guideline for consistency in voting start time</a:t>
            </a:r>
          </a:p>
          <a:p>
            <a:pPr lvl="1"/>
            <a:r>
              <a:rPr lang="en-US" altLang="en-US" sz="1900" dirty="0"/>
              <a:t>See recommendation slide for specific proposal</a:t>
            </a:r>
          </a:p>
          <a:p>
            <a:r>
              <a:rPr lang="en-US" altLang="en-US" sz="2300" dirty="0"/>
              <a:t>Recommendation on inclusive language in the Working Procedures </a:t>
            </a:r>
          </a:p>
          <a:p>
            <a:pPr lvl="1"/>
            <a:r>
              <a:rPr lang="en-US" altLang="en-US" sz="1900" dirty="0"/>
              <a:t>Adopt gender neutral language (e.g., chairman -&gt; chair)</a:t>
            </a:r>
          </a:p>
          <a:p>
            <a:pPr lvl="1"/>
            <a:r>
              <a:rPr lang="en-US" altLang="en-US" sz="1900" dirty="0"/>
              <a:t>See recommendation slide for specific proposal</a:t>
            </a:r>
          </a:p>
          <a:p>
            <a:pPr lvl="1"/>
            <a:r>
              <a:rPr lang="en-US" altLang="en-US" sz="1900" dirty="0"/>
              <a:t>Similar change also desirable for voting tool</a:t>
            </a:r>
          </a:p>
          <a:p>
            <a:r>
              <a:rPr lang="en-US" altLang="en-US" sz="2300" dirty="0"/>
              <a:t>Request guidance on future WP work</a:t>
            </a:r>
          </a:p>
          <a:p>
            <a:pPr lvl="1"/>
            <a:endParaRPr lang="en-US" altLang="en-US" sz="19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Recommendation 1 (voting window)</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95927"/>
            <a:ext cx="10515600" cy="4081035"/>
          </a:xfrm>
        </p:spPr>
        <p:txBody>
          <a:bodyPr/>
          <a:lstStyle/>
          <a:p>
            <a:r>
              <a:rPr lang="en-US" altLang="en-US" sz="2700" dirty="0"/>
              <a:t>Approve changes to Crisis Annex (I) to shorten the minimum voting window (proposed changes/additions in </a:t>
            </a:r>
            <a:r>
              <a:rPr lang="en-US" altLang="en-US" sz="2700" dirty="0">
                <a:solidFill>
                  <a:srgbClr val="FF0000"/>
                </a:solidFill>
              </a:rPr>
              <a:t>red</a:t>
            </a:r>
            <a:r>
              <a:rPr lang="en-US" altLang="en-US" sz="2700" dirty="0"/>
              <a:t>)</a:t>
            </a:r>
          </a:p>
          <a:p>
            <a:pPr lvl="1"/>
            <a:r>
              <a:rPr lang="en-US" altLang="en-US" sz="2300" dirty="0"/>
              <a:t>The voting period shall be a minimum of </a:t>
            </a:r>
            <a:r>
              <a:rPr lang="en-US" altLang="en-US" sz="2300" dirty="0">
                <a:solidFill>
                  <a:srgbClr val="FF0000"/>
                </a:solidFill>
              </a:rPr>
              <a:t>18</a:t>
            </a:r>
            <a:r>
              <a:rPr lang="en-US" altLang="en-US" sz="2300" dirty="0"/>
              <a:t> consecutive hours excluding the period 12:00 UTC Friday to 11:59 UTC Monday which excludes Saturday and Sunday in every time zone.  </a:t>
            </a:r>
            <a:r>
              <a:rPr lang="en-US" altLang="en-US" sz="2300" dirty="0">
                <a:solidFill>
                  <a:srgbClr val="FF0000"/>
                </a:solidFill>
              </a:rPr>
              <a:t>The use of 18:00 UTC to 12:00 UTC the next day is recommended for the voting period.</a:t>
            </a: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Recommendation 2 (gender neutrality)</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1787702"/>
            <a:ext cx="10515600" cy="4081035"/>
          </a:xfrm>
        </p:spPr>
        <p:txBody>
          <a:bodyPr/>
          <a:lstStyle/>
          <a:p>
            <a:r>
              <a:rPr lang="en-US" altLang="en-US" sz="2700" dirty="0"/>
              <a:t>To make the working procedures gender neutrality, the following changes were made:</a:t>
            </a:r>
          </a:p>
          <a:p>
            <a:pPr lvl="1"/>
            <a:r>
              <a:rPr lang="en-US" altLang="en-US" sz="2000" dirty="0"/>
              <a:t>Chairman/men -&gt; Chair.  There is already a precedent for use of the word “chair” to mean the person leading the relevant group in the existing text.  It makes sense to use this word rather than invent a new one that is not already in the working procedures.</a:t>
            </a:r>
          </a:p>
          <a:p>
            <a:pPr lvl="1"/>
            <a:r>
              <a:rPr lang="en-US" altLang="en-US" sz="2000" dirty="0"/>
              <a:t>chair -&gt; Chair – some of the more recent additions to the Working Procedures did not capitalize the word.</a:t>
            </a:r>
          </a:p>
          <a:p>
            <a:pPr lvl="1"/>
            <a:r>
              <a:rPr lang="en-US" altLang="en-US" sz="2000" dirty="0"/>
              <a:t>His/her -&gt; their, or in some cases rewording to “the role” or similar.</a:t>
            </a:r>
          </a:p>
          <a:p>
            <a:pPr lvl="1"/>
            <a:r>
              <a:rPr lang="en-US" altLang="en-US" sz="2000" dirty="0"/>
              <a:t>Removed the duplicate clause 28 from the table of contents</a:t>
            </a:r>
          </a:p>
          <a:p>
            <a:pPr lvl="1"/>
            <a:r>
              <a:rPr lang="en-US" altLang="en-US" sz="2000" dirty="0"/>
              <a:t>Its -&gt; their where the text is talking about a person</a:t>
            </a:r>
          </a:p>
          <a:p>
            <a:pPr lvl="1"/>
            <a:r>
              <a:rPr lang="en-US" altLang="en-US" sz="2000" dirty="0"/>
              <a:t>One or two other minor changes, e.g. adding “of” to “maintenance the Partnership Project Description”, adding “PCG” to “Chair” to make it clear we are talking about the PCG Chair not one of the other Chairs.</a:t>
            </a:r>
          </a:p>
          <a:p>
            <a:r>
              <a:rPr lang="en-US" altLang="en-US" sz="2400" dirty="0"/>
              <a:t>Specific changes are found in the attached markup word document</a:t>
            </a:r>
          </a:p>
          <a:p>
            <a:pPr lvl="1"/>
            <a:endParaRPr lang="en-US" altLang="en-US" sz="2000" dirty="0"/>
          </a:p>
        </p:txBody>
      </p:sp>
    </p:spTree>
    <p:extLst>
      <p:ext uri="{BB962C8B-B14F-4D97-AF65-F5344CB8AC3E}">
        <p14:creationId xmlns:p14="http://schemas.microsoft.com/office/powerpoint/2010/main" val="16617500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Request for Guidance</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13371" y="1972637"/>
            <a:ext cx="10515600" cy="4081035"/>
          </a:xfrm>
        </p:spPr>
        <p:txBody>
          <a:bodyPr/>
          <a:lstStyle/>
          <a:p>
            <a:r>
              <a:rPr lang="en-US" altLang="en-US" sz="2400" dirty="0"/>
              <a:t>Annex I is only in effect during “crisis” mode as determined by the PCG</a:t>
            </a:r>
          </a:p>
          <a:p>
            <a:pPr lvl="1"/>
            <a:r>
              <a:rPr lang="en-US" altLang="en-US" sz="2000" dirty="0"/>
              <a:t>Should any of the improvements (e.g., more authority for e-meetings, online voting) be made permanent</a:t>
            </a:r>
          </a:p>
          <a:p>
            <a:r>
              <a:rPr lang="en-US" altLang="en-US" sz="2400" dirty="0"/>
              <a:t>Alignment of the working procedures with any post-pandemic 3GPP ways of working</a:t>
            </a:r>
          </a:p>
          <a:p>
            <a:pPr lvl="1"/>
            <a:r>
              <a:rPr lang="en-US" altLang="en-US" sz="2000" dirty="0"/>
              <a:t>As 3GPP evolves, the working procedures may need to shift away from the physical meeting only orientation</a:t>
            </a:r>
          </a:p>
          <a:p>
            <a:pPr lvl="1"/>
            <a:r>
              <a:rPr lang="en-US" altLang="en-US" sz="2000" dirty="0"/>
              <a:t>Likely part of a larger question of how 3GPP evolves in the future</a:t>
            </a:r>
          </a:p>
          <a:p>
            <a:r>
              <a:rPr lang="en-US" altLang="en-US" sz="2400" dirty="0"/>
              <a:t>General cleanup of working procedures</a:t>
            </a:r>
          </a:p>
          <a:p>
            <a:pPr lvl="1"/>
            <a:r>
              <a:rPr lang="en-US" altLang="en-US" sz="2000" dirty="0"/>
              <a:t>For example, UMTS and LTE are mentioned, but not 5G</a:t>
            </a:r>
          </a:p>
          <a:p>
            <a:pPr lvl="1"/>
            <a:endParaRPr lang="en-US" altLang="en-US" sz="2000" dirty="0"/>
          </a:p>
        </p:txBody>
      </p:sp>
    </p:spTree>
    <p:extLst>
      <p:ext uri="{BB962C8B-B14F-4D97-AF65-F5344CB8AC3E}">
        <p14:creationId xmlns:p14="http://schemas.microsoft.com/office/powerpoint/2010/main" val="8533868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95927"/>
            <a:ext cx="10515600" cy="4081035"/>
          </a:xfrm>
        </p:spPr>
        <p:txBody>
          <a:bodyPr/>
          <a:lstStyle/>
          <a:p>
            <a:pPr lvl="0"/>
            <a:r>
              <a:rPr lang="en-US" dirty="0"/>
              <a:t>Thanks to the delegates and MCC for a productive and constructive spirit in debating and agreeing these recommendations (and other items which did not reach consensus).</a:t>
            </a:r>
          </a:p>
        </p:txBody>
      </p:sp>
    </p:spTree>
    <p:extLst>
      <p:ext uri="{BB962C8B-B14F-4D97-AF65-F5344CB8AC3E}">
        <p14:creationId xmlns:p14="http://schemas.microsoft.com/office/powerpoint/2010/main" val="70271786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9597</TotalTime>
  <Words>490</Words>
  <Application>Microsoft Office PowerPoint</Application>
  <PresentationFormat>Widescreen</PresentationFormat>
  <Paragraphs>35</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Working Procedures Group Report and Recommendations </vt:lpstr>
      <vt:lpstr>Status</vt:lpstr>
      <vt:lpstr>Recommendation 1 (voting window)</vt:lpstr>
      <vt:lpstr>Recommendation 2 (gender neutrality)</vt:lpstr>
      <vt:lpstr>Request for Guidance</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Adrian Scrase</cp:lastModifiedBy>
  <cp:revision>702</cp:revision>
  <dcterms:created xsi:type="dcterms:W3CDTF">2010-02-05T13:52:04Z</dcterms:created>
  <dcterms:modified xsi:type="dcterms:W3CDTF">2021-04-14T16:15:53Z</dcterms:modified>
  <cp:contentStatus>Template 2017</cp:contentStatus>
</cp:coreProperties>
</file>