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27"/>
  </p:notesMasterIdLst>
  <p:handoutMasterIdLst>
    <p:handoutMasterId r:id="rId28"/>
  </p:handoutMasterIdLst>
  <p:sldIdLst>
    <p:sldId id="417" r:id="rId2"/>
    <p:sldId id="428" r:id="rId3"/>
    <p:sldId id="562" r:id="rId4"/>
    <p:sldId id="563" r:id="rId5"/>
    <p:sldId id="558" r:id="rId6"/>
    <p:sldId id="564" r:id="rId7"/>
    <p:sldId id="546" r:id="rId8"/>
    <p:sldId id="539" r:id="rId9"/>
    <p:sldId id="544" r:id="rId10"/>
    <p:sldId id="547" r:id="rId11"/>
    <p:sldId id="559" r:id="rId12"/>
    <p:sldId id="527" r:id="rId13"/>
    <p:sldId id="549" r:id="rId14"/>
    <p:sldId id="550" r:id="rId15"/>
    <p:sldId id="551" r:id="rId16"/>
    <p:sldId id="552" r:id="rId17"/>
    <p:sldId id="530" r:id="rId18"/>
    <p:sldId id="561" r:id="rId19"/>
    <p:sldId id="532" r:id="rId20"/>
    <p:sldId id="533" r:id="rId21"/>
    <p:sldId id="534" r:id="rId22"/>
    <p:sldId id="535" r:id="rId23"/>
    <p:sldId id="536" r:id="rId24"/>
    <p:sldId id="537" r:id="rId25"/>
    <p:sldId id="538" r:id="rId2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FFFFFF"/>
    <a:srgbClr val="2A6EA8"/>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358" autoAdjust="0"/>
    <p:restoredTop sz="94679" autoAdjust="0"/>
  </p:normalViewPr>
  <p:slideViewPr>
    <p:cSldViewPr snapToGrid="0">
      <p:cViewPr>
        <p:scale>
          <a:sx n="97" d="100"/>
          <a:sy n="97" d="100"/>
        </p:scale>
        <p:origin x="102" y="4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2787"/>
    </p:cViewPr>
  </p:sorterViewPr>
  <p:notesViewPr>
    <p:cSldViewPr snapToGrid="0">
      <p:cViewPr varScale="1">
        <p:scale>
          <a:sx n="68" d="100"/>
          <a:sy n="68" d="100"/>
        </p:scale>
        <p:origin x="2910" y="5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xmlns="" id="{1BAD0620-CC16-404B-B551-3DC42B4DBA8B}"/>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9219" name="Rectangle 3">
            <a:extLst>
              <a:ext uri="{FF2B5EF4-FFF2-40B4-BE49-F238E27FC236}">
                <a16:creationId xmlns:a16="http://schemas.microsoft.com/office/drawing/2014/main" xmlns="" id="{794F7581-54C3-4F11-819F-7542C862562C}"/>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defRPr>
            </a:lvl1pPr>
          </a:lstStyle>
          <a:p>
            <a:endParaRPr lang="en-US"/>
          </a:p>
        </p:txBody>
      </p:sp>
      <p:sp>
        <p:nvSpPr>
          <p:cNvPr id="9220" name="Rectangle 4">
            <a:extLst>
              <a:ext uri="{FF2B5EF4-FFF2-40B4-BE49-F238E27FC236}">
                <a16:creationId xmlns:a16="http://schemas.microsoft.com/office/drawing/2014/main" xmlns="" id="{445D02ED-03E7-49A7-A7AE-8A98E9AFBCBE}"/>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9221" name="Rectangle 5">
            <a:extLst>
              <a:ext uri="{FF2B5EF4-FFF2-40B4-BE49-F238E27FC236}">
                <a16:creationId xmlns:a16="http://schemas.microsoft.com/office/drawing/2014/main" xmlns="" id="{2A0D5A3C-9F2C-4C2B-8318-6391BD15B230}"/>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fld id="{EA672AD7-4F91-4639-AD5F-142F8E8A9C9F}" type="slidenum">
              <a:rPr lang="en-GB" altLang="en-US"/>
              <a:pPr/>
              <a:t>‹#›</a:t>
            </a:fld>
            <a:endParaRPr lang="en-GB" altLang="en-US"/>
          </a:p>
        </p:txBody>
      </p:sp>
    </p:spTree>
    <p:extLst>
      <p:ext uri="{BB962C8B-B14F-4D97-AF65-F5344CB8AC3E}">
        <p14:creationId xmlns:p14="http://schemas.microsoft.com/office/powerpoint/2010/main" val="1654800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xmlns="" id="{B4F93CDD-5094-4F34-88D0-9B32B053B5D1}"/>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4099" name="Rectangle 3">
            <a:extLst>
              <a:ext uri="{FF2B5EF4-FFF2-40B4-BE49-F238E27FC236}">
                <a16:creationId xmlns:a16="http://schemas.microsoft.com/office/drawing/2014/main" xmlns="" id="{93CA9B43-0864-4DC0-AAEA-5B3E9F9CDF88}"/>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defRPr>
            </a:lvl1pPr>
          </a:lstStyle>
          <a:p>
            <a:endParaRPr lang="en-US"/>
          </a:p>
        </p:txBody>
      </p:sp>
      <p:sp>
        <p:nvSpPr>
          <p:cNvPr id="410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xmlns="" id="{C3E52F82-4A81-45F7-B443-767910818E35}"/>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xmlns="" id="{9B3CF682-F8D6-40BA-8C98-ECA21B4098D3}"/>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4103" name="Rectangle 7">
            <a:extLst>
              <a:ext uri="{FF2B5EF4-FFF2-40B4-BE49-F238E27FC236}">
                <a16:creationId xmlns:a16="http://schemas.microsoft.com/office/drawing/2014/main" xmlns="" id="{AF639953-01D8-4E03-B84A-59753C345969}"/>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fld id="{23C404FC-0B72-4E53-9EFD-7932D4F7A709}" type="slidenum">
              <a:rPr lang="en-GB" altLang="en-US"/>
              <a:pPr/>
              <a:t>‹#›</a:t>
            </a:fld>
            <a:endParaRPr lang="en-GB" altLang="en-US"/>
          </a:p>
        </p:txBody>
      </p:sp>
    </p:spTree>
    <p:extLst>
      <p:ext uri="{BB962C8B-B14F-4D97-AF65-F5344CB8AC3E}">
        <p14:creationId xmlns:p14="http://schemas.microsoft.com/office/powerpoint/2010/main" val="3333581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70921830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44003315"/>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44281021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Footer Placeholder 4"/>
          <p:cNvSpPr>
            <a:spLocks noGrp="1"/>
          </p:cNvSpPr>
          <p:nvPr>
            <p:ph type="ftr" sz="quarter" idx="10"/>
          </p:nvPr>
        </p:nvSpPr>
        <p:spPr>
          <a:xfrm>
            <a:off x="4038600" y="5843588"/>
            <a:ext cx="4114800" cy="365125"/>
          </a:xfrm>
          <a:prstGeom prst="rect">
            <a:avLst/>
          </a:prstGeom>
        </p:spPr>
        <p:txBody>
          <a:bodyPr/>
          <a:lstStyle>
            <a:lvl1pPr>
              <a:defRPr/>
            </a:lvl1pPr>
          </a:lstStyle>
          <a:p>
            <a:pPr>
              <a:defRPr/>
            </a:pPr>
            <a:endParaRPr lang="en-US"/>
          </a:p>
        </p:txBody>
      </p:sp>
    </p:spTree>
    <p:extLst>
      <p:ext uri="{BB962C8B-B14F-4D97-AF65-F5344CB8AC3E}">
        <p14:creationId xmlns:p14="http://schemas.microsoft.com/office/powerpoint/2010/main" val="2673860385"/>
      </p:ext>
    </p:extLst>
  </p:cSld>
  <p:clrMapOvr>
    <a:masterClrMapping/>
  </p:clrMapOvr>
  <p:timing>
    <p:tnLst>
      <p:par>
        <p:cTn id="1" dur="indefinite" restart="never" nodeType="tmRoot"/>
      </p:par>
    </p:tnLst>
  </p:timing>
  <p:hf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xmlns=""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smtClean="0"/>
              <a:t> Click to edit Master text styles</a:t>
            </a:r>
          </a:p>
          <a:p>
            <a:pPr lvl="1"/>
            <a:r>
              <a:rPr lang="en-US" altLang="en-US" dirty="0" smtClean="0"/>
              <a:t>Second level</a:t>
            </a:r>
          </a:p>
          <a:p>
            <a:pPr lvl="2"/>
            <a:r>
              <a:rPr lang="en-US" altLang="en-US" dirty="0" smtClean="0"/>
              <a:t>Third level</a:t>
            </a:r>
          </a:p>
          <a:p>
            <a:pPr lvl="3"/>
            <a:r>
              <a:rPr lang="en-US" altLang="en-US" dirty="0" smtClean="0"/>
              <a:t>Fourth level</a:t>
            </a:r>
          </a:p>
          <a:p>
            <a:pPr lvl="4"/>
            <a:r>
              <a:rPr lang="en-US" altLang="en-US" dirty="0" smtClean="0"/>
              <a:t>Fifth level</a:t>
            </a:r>
          </a:p>
        </p:txBody>
      </p:sp>
      <p:sp>
        <p:nvSpPr>
          <p:cNvPr id="7" name="Snip Single Corner Rectangle 6">
            <a:extLst>
              <a:ext uri="{FF2B5EF4-FFF2-40B4-BE49-F238E27FC236}">
                <a16:creationId xmlns:a16="http://schemas.microsoft.com/office/drawing/2014/main" xmlns=""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xmlns="" id="{AA74F498-2A3A-4D48-8ADE-65A441209D9E}"/>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a:t>
            </a:r>
            <a:r>
              <a:rPr lang="en-GB" altLang="en-US" sz="800" dirty="0" smtClean="0">
                <a:ln w="0"/>
                <a:latin typeface="Calibri" panose="020F0502020204030204" pitchFamily="34" charset="0"/>
              </a:rPr>
              <a:t>2021</a:t>
            </a:r>
            <a:endParaRPr lang="en-GB" altLang="en-US" sz="800" dirty="0">
              <a:ln w="0"/>
              <a:latin typeface="Calibri" panose="020F0502020204030204" pitchFamily="34" charset="0"/>
            </a:endParaRPr>
          </a:p>
        </p:txBody>
      </p:sp>
      <p:sp>
        <p:nvSpPr>
          <p:cNvPr id="11" name="Rectangle 12">
            <a:extLst>
              <a:ext uri="{FF2B5EF4-FFF2-40B4-BE49-F238E27FC236}">
                <a16:creationId xmlns:a16="http://schemas.microsoft.com/office/drawing/2014/main" xmlns="" id="{6876EEF3-A0BC-4451-8AE0-5DAA69D19FFB}"/>
              </a:ext>
            </a:extLst>
          </p:cNvPr>
          <p:cNvSpPr>
            <a:spLocks noChangeArrowheads="1"/>
          </p:cNvSpPr>
          <p:nvPr userDrawn="1"/>
        </p:nvSpPr>
        <p:spPr bwMode="auto">
          <a:xfrm>
            <a:off x="117475" y="6372225"/>
            <a:ext cx="67884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b="1" dirty="0" smtClean="0">
                <a:ln w="0"/>
                <a:latin typeface="Calibri" panose="020F0502020204030204" pitchFamily="34" charset="0"/>
              </a:rPr>
              <a:t>PCG#46</a:t>
            </a:r>
            <a:endParaRPr lang="en-GB" altLang="en-US" sz="1200" b="1" dirty="0">
              <a:ln w="0"/>
              <a:latin typeface="Calibri" panose="020F0502020204030204" pitchFamily="34" charset="0"/>
            </a:endParaRPr>
          </a:p>
        </p:txBody>
      </p:sp>
      <p:pic>
        <p:nvPicPr>
          <p:cNvPr id="1033" name="Picture 1"/>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xmlns="" id="{54F3A418-D8D0-4D4F-8FDC-361FF196C084}"/>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D388FED7-0846-4AB7-9742-96641204F72F}" type="slidenum">
              <a:rPr lang="en-GB" altLang="en-US" sz="1400" b="1">
                <a:latin typeface="Calibri" pitchFamily="34" charset="0"/>
              </a:rPr>
              <a:pPr/>
              <a:t>‹#›</a:t>
            </a:fld>
            <a:endParaRPr lang="en-GB" altLang="en-US" sz="1400" b="1" dirty="0">
              <a:latin typeface="Calibri" pitchFamily="34" charset="0"/>
            </a:endParaRPr>
          </a:p>
        </p:txBody>
      </p:sp>
    </p:spTree>
  </p:cSld>
  <p:clrMap bg1="lt1" tx1="dk1" bg2="lt2" tx2="dk2" accent1="accent1" accent2="accent2" accent3="accent3" accent4="accent4" accent5="accent5" accent6="accent6" hlink="hlink" folHlink="folHlink"/>
  <p:sldLayoutIdLst>
    <p:sldLayoutId id="2147485233" r:id="rId1"/>
    <p:sldLayoutId id="2147485234" r:id="rId2"/>
    <p:sldLayoutId id="2147485235" r:id="rId3"/>
    <p:sldLayoutId id="2147485236" r:id="rId4"/>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www.3gpp.org/ftp/tsg_sa/TSG_SA/TSGs_90E_Electronic/Docs/SP-201143.zip" TargetMode="External"/><Relationship Id="rId2" Type="http://schemas.openxmlformats.org/officeDocument/2006/relationships/hyperlink" Target="https://www.3gpp.org/ftp/tsg_sa/TSG_SA/TSGs_90E_Electronic/Docs/SP-201142.zip" TargetMode="External"/><Relationship Id="rId1" Type="http://schemas.openxmlformats.org/officeDocument/2006/relationships/slideLayout" Target="../slideLayouts/slideLayout2.xml"/><Relationship Id="rId4" Type="http://schemas.openxmlformats.org/officeDocument/2006/relationships/hyperlink" Target="https://www.3gpp.org/ftp/tsg_sa/TSG_SA/TSGs_90E_Electronic/Docs/SP-201144.zip"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mailto:georg.mayer@huawei.com"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10.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6.jpeg"/></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7.jpeg"/><Relationship Id="rId4" Type="http://schemas.openxmlformats.org/officeDocument/2006/relationships/image" Target="../media/image16.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6.jpeg"/><Relationship Id="rId4" Type="http://schemas.openxmlformats.org/officeDocument/2006/relationships/image" Target="../media/image19.jpeg"/></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22.gif"/><Relationship Id="rId5" Type="http://schemas.openxmlformats.org/officeDocument/2006/relationships/image" Target="../media/image13.jpeg"/><Relationship Id="rId4" Type="http://schemas.openxmlformats.org/officeDocument/2006/relationships/image" Target="../media/image12.jpeg"/></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22.gif"/><Relationship Id="rId4" Type="http://schemas.openxmlformats.org/officeDocument/2006/relationships/image" Target="../media/image24.jpeg"/></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2.gif"/></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1.jpeg"/></Relationships>
</file>

<file path=ppt/slides/_rels/slide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10.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mailto:3GPP_MEETING_HOSTING_COORD@LIST.ETSI.OR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887413" y="1709738"/>
            <a:ext cx="10148887" cy="2852737"/>
          </a:xfrm>
        </p:spPr>
        <p:txBody>
          <a:bodyPr/>
          <a:lstStyle/>
          <a:p>
            <a:pPr eaLnBrk="1" hangingPunct="1"/>
            <a:r>
              <a:rPr lang="" altLang="en-US" dirty="0" smtClean="0"/>
              <a:t>3GPP TSG </a:t>
            </a:r>
            <a:r>
              <a:rPr lang="en-US" altLang="en-US" dirty="0" smtClean="0"/>
              <a:t>SA</a:t>
            </a:r>
            <a:r>
              <a:rPr lang="" altLang="en-US" dirty="0" smtClean="0"/>
              <a:t> </a:t>
            </a:r>
            <a:br>
              <a:rPr lang="" altLang="en-US" dirty="0" smtClean="0"/>
            </a:br>
            <a:r>
              <a:rPr lang="" altLang="en-US" dirty="0" smtClean="0"/>
              <a:t>Management Report</a:t>
            </a:r>
            <a:endParaRPr lang="en-GB" altLang="en-US" dirty="0" smtClean="0"/>
          </a:p>
        </p:txBody>
      </p:sp>
      <p:sp>
        <p:nvSpPr>
          <p:cNvPr id="4099" name="Text Placeholder 2"/>
          <p:cNvSpPr>
            <a:spLocks noGrp="1"/>
          </p:cNvSpPr>
          <p:nvPr>
            <p:ph type="body" idx="1"/>
          </p:nvPr>
        </p:nvSpPr>
        <p:spPr>
          <a:xfrm>
            <a:off x="2147888" y="4589463"/>
            <a:ext cx="7886700" cy="1500187"/>
          </a:xfrm>
        </p:spPr>
        <p:txBody>
          <a:bodyPr rtlCol="0">
            <a:normAutofit/>
          </a:bodyPr>
          <a:lstStyle/>
          <a:p>
            <a:pPr eaLnBrk="1" fontAlgn="auto" hangingPunct="1">
              <a:spcAft>
                <a:spcPts val="0"/>
              </a:spcAft>
              <a:defRPr/>
            </a:pPr>
            <a:r>
              <a:rPr lang="" altLang="en-US" dirty="0" smtClean="0"/>
              <a:t>Georg Mayer, 3GPP SA </a:t>
            </a:r>
            <a:r>
              <a:rPr lang="" altLang="en-US" dirty="0" smtClean="0"/>
              <a:t>Chair</a:t>
            </a:r>
            <a:endParaRPr lang="en-GB" altLang="en-US" dirty="0"/>
          </a:p>
        </p:txBody>
      </p:sp>
      <p:sp>
        <p:nvSpPr>
          <p:cNvPr id="5124" name="Text Box 64"/>
          <p:cNvSpPr txBox="1">
            <a:spLocks noChangeArrowheads="1"/>
          </p:cNvSpPr>
          <p:nvPr/>
        </p:nvSpPr>
        <p:spPr bwMode="auto">
          <a:xfrm>
            <a:off x="598488" y="95250"/>
            <a:ext cx="1811337"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fi-FI" altLang="en-US" sz="1600" b="1" dirty="0" smtClean="0">
                <a:latin typeface="Arial" panose="020B0604020202020204" pitchFamily="34" charset="0"/>
              </a:rPr>
              <a:t>PCG4</a:t>
            </a:r>
            <a:r>
              <a:rPr lang="" altLang="en-US" sz="1600" b="1" dirty="0">
                <a:latin typeface="Arial" panose="020B0604020202020204" pitchFamily="34" charset="0"/>
              </a:rPr>
              <a:t>6</a:t>
            </a:r>
            <a:r>
              <a:rPr lang="fi-FI" altLang="en-US" sz="1600" b="1" dirty="0" smtClean="0">
                <a:latin typeface="Arial" panose="020B0604020202020204" pitchFamily="34" charset="0"/>
              </a:rPr>
              <a:t>_06</a:t>
            </a:r>
            <a:endParaRPr lang="fi-FI" altLang="en-US" sz="1600" b="1" dirty="0">
              <a:latin typeface="Arial" panose="020B0604020202020204" pitchFamily="34" charset="0"/>
            </a:endParaRPr>
          </a:p>
          <a:p>
            <a:pPr>
              <a:lnSpc>
                <a:spcPct val="100000"/>
              </a:lnSpc>
              <a:spcBef>
                <a:spcPct val="0"/>
              </a:spcBef>
              <a:buFontTx/>
              <a:buNone/>
            </a:pPr>
            <a:r>
              <a:rPr lang="fi-FI" altLang="en-US" sz="1600" b="1" dirty="0">
                <a:latin typeface="Arial" panose="020B0604020202020204" pitchFamily="34" charset="0"/>
              </a:rPr>
              <a:t>Agenda item: 4.1</a:t>
            </a:r>
            <a:endParaRPr lang="en-US" altLang="en-US" sz="1600" b="1" dirty="0">
              <a:latin typeface="Arial" panose="020B0604020202020204" pitchFamily="34" charset="0"/>
            </a:endParaRPr>
          </a:p>
        </p:txBody>
      </p:sp>
    </p:spTree>
    <p:extLst>
      <p:ext uri="{BB962C8B-B14F-4D97-AF65-F5344CB8AC3E}">
        <p14:creationId xmlns:p14="http://schemas.microsoft.com/office/powerpoint/2010/main" val="551622165"/>
      </p:ext>
    </p:extLst>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E-Meetings</a:t>
            </a:r>
            <a:endParaRPr lang="en-GB" dirty="0"/>
          </a:p>
        </p:txBody>
      </p:sp>
      <p:sp>
        <p:nvSpPr>
          <p:cNvPr id="7" name="Content Placeholder 6"/>
          <p:cNvSpPr>
            <a:spLocks noGrp="1"/>
          </p:cNvSpPr>
          <p:nvPr>
            <p:ph idx="1"/>
          </p:nvPr>
        </p:nvSpPr>
        <p:spPr>
          <a:xfrm>
            <a:off x="368710" y="1828340"/>
            <a:ext cx="10985090" cy="4351338"/>
          </a:xfrm>
          <a:noFill/>
        </p:spPr>
        <p:txBody>
          <a:bodyPr/>
          <a:lstStyle/>
          <a:p>
            <a:pPr marL="447675" indent="-447675"/>
            <a:r>
              <a:rPr lang="en-US" sz="1800" dirty="0"/>
              <a:t>Since </a:t>
            </a:r>
            <a:r>
              <a:rPr lang="en-US" sz="1800" dirty="0" smtClean="0"/>
              <a:t>over a year </a:t>
            </a:r>
            <a:r>
              <a:rPr lang="en-US" sz="1800" dirty="0"/>
              <a:t>all 3GPP SA and 3GPP SA WG meetings were held electronically.</a:t>
            </a:r>
          </a:p>
          <a:p>
            <a:pPr marL="447675" indent="-447675"/>
            <a:r>
              <a:rPr lang="en-US" sz="1800" dirty="0" smtClean="0"/>
              <a:t>Participation and input is high, discussions on the mailing list and GoToMeeting/Webinar sessions are lively. </a:t>
            </a:r>
          </a:p>
          <a:p>
            <a:pPr marL="447675" indent="-447675"/>
            <a:r>
              <a:rPr lang="en-US" sz="1800" dirty="0"/>
              <a:t>E-Meeting output from WG meetings is stable and has high quality, this is reflected by the few issues which were brought up during SA plenary for technical discussion.</a:t>
            </a:r>
          </a:p>
          <a:p>
            <a:pPr marL="447675" lvl="0" indent="-447675"/>
            <a:r>
              <a:rPr lang="en-US" sz="1800" dirty="0" smtClean="0"/>
              <a:t>All </a:t>
            </a:r>
            <a:r>
              <a:rPr lang="en-US" sz="1800" dirty="0"/>
              <a:t>meetings (WGs and TSGs) </a:t>
            </a:r>
            <a:r>
              <a:rPr lang="en-US" sz="1800" dirty="0" smtClean="0"/>
              <a:t>until September 2021 are planned </a:t>
            </a:r>
            <a:r>
              <a:rPr lang="en-US" sz="1800" dirty="0"/>
              <a:t>as </a:t>
            </a:r>
            <a:r>
              <a:rPr lang="en-US" sz="1800" dirty="0" smtClean="0"/>
              <a:t>e-meetings. As agreed with the other TSG chairs the planning of e-meetings should be done 6 months ahead. </a:t>
            </a:r>
            <a:endParaRPr lang="en-US" sz="1800" dirty="0"/>
          </a:p>
          <a:p>
            <a:pPr marL="447675" indent="-447675"/>
            <a:r>
              <a:rPr lang="en-US" sz="1800" dirty="0" smtClean="0"/>
              <a:t>Tool support is improving constantly. </a:t>
            </a:r>
          </a:p>
          <a:p>
            <a:pPr marL="904875" lvl="1" indent="-447675"/>
            <a:r>
              <a:rPr lang="en-US" sz="1600" dirty="0" smtClean="0"/>
              <a:t>GoToMeeting is stable.</a:t>
            </a:r>
          </a:p>
          <a:p>
            <a:pPr marL="904875" lvl="1" indent="-447675"/>
            <a:r>
              <a:rPr lang="en-US" sz="1600" dirty="0" smtClean="0"/>
              <a:t>Tohru tool (for raising hand during online session) is now part of the 3GPP web-services and works reliably.</a:t>
            </a:r>
          </a:p>
          <a:p>
            <a:pPr marL="447675" indent="-447675"/>
            <a:r>
              <a:rPr lang="en-US" sz="1800" dirty="0" smtClean="0"/>
              <a:t>WP Annex I, </a:t>
            </a:r>
            <a:r>
              <a:rPr lang="en-US" sz="1800" dirty="0"/>
              <a:t>which allowed for e-voting and therefore also for Working Agreements, proves very helpful. Several groups already approved Working Agreements. </a:t>
            </a:r>
          </a:p>
          <a:p>
            <a:pPr marL="447675" indent="-447675"/>
            <a:r>
              <a:rPr lang="en-US" sz="1800" dirty="0" smtClean="0"/>
              <a:t>Not all procedures are aligned across all TSGs/WGs, as different groups have different composition, settings and cultures. This is also the case in face-2-face meetings</a:t>
            </a:r>
            <a:endParaRPr lang="en-US" sz="1800" dirty="0"/>
          </a:p>
          <a:p>
            <a:pPr marL="447675" indent="-447675"/>
            <a:endParaRPr lang="en-US" sz="1800" dirty="0" smtClean="0"/>
          </a:p>
        </p:txBody>
      </p:sp>
    </p:spTree>
    <p:extLst>
      <p:ext uri="{BB962C8B-B14F-4D97-AF65-F5344CB8AC3E}">
        <p14:creationId xmlns:p14="http://schemas.microsoft.com/office/powerpoint/2010/main" val="951044061"/>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Inclusive Language</a:t>
            </a:r>
            <a:endParaRPr lang="en-GB" dirty="0"/>
          </a:p>
        </p:txBody>
      </p:sp>
      <p:sp>
        <p:nvSpPr>
          <p:cNvPr id="7" name="Content Placeholder 6"/>
          <p:cNvSpPr>
            <a:spLocks noGrp="1"/>
          </p:cNvSpPr>
          <p:nvPr>
            <p:ph idx="1"/>
          </p:nvPr>
        </p:nvSpPr>
        <p:spPr>
          <a:xfrm>
            <a:off x="427704" y="1828340"/>
            <a:ext cx="10985090" cy="4351338"/>
          </a:xfrm>
          <a:noFill/>
        </p:spPr>
        <p:txBody>
          <a:bodyPr/>
          <a:lstStyle/>
          <a:p>
            <a:pPr marL="447675" indent="-447675"/>
            <a:r>
              <a:rPr lang="en-US" sz="1600" dirty="0" smtClean="0"/>
              <a:t>At SA#90-e (December 2021) 3GPP SA agreed, in coordination with RAN, CT and the chairs of all WGS, that 3GPP should avoid possibly offensive language in their specifications and to generally use more inclusive language wherever possible.</a:t>
            </a:r>
          </a:p>
          <a:p>
            <a:pPr marL="447675" indent="-447675"/>
            <a:r>
              <a:rPr lang="en-US" sz="1600" dirty="0" smtClean="0"/>
              <a:t>An Annex to TS 21.801 (Working Procedures) </a:t>
            </a:r>
            <a:r>
              <a:rPr lang="en-US" sz="1600" dirty="0"/>
              <a:t>was approved (</a:t>
            </a:r>
            <a:r>
              <a:rPr lang="en-US" sz="1600" dirty="0">
                <a:hlinkClick r:id="rId2"/>
              </a:rPr>
              <a:t>https://</a:t>
            </a:r>
            <a:r>
              <a:rPr lang="en-US" sz="1600" dirty="0" smtClean="0">
                <a:hlinkClick r:id="rId2"/>
              </a:rPr>
              <a:t>www.3gpp.org/ftp/tsg_sa/TSG_SA/TSGs_90E_Electronic/Docs/SP-201142.zip</a:t>
            </a:r>
            <a:r>
              <a:rPr lang="en-US" sz="1600" dirty="0" smtClean="0"/>
              <a:t>) which lists all 5 non-inclusive terms we are currently aware of and suggests possible replacements. The listed terms are </a:t>
            </a:r>
            <a:r>
              <a:rPr lang="en-US" sz="1600" i="1" dirty="0" smtClean="0"/>
              <a:t>master </a:t>
            </a:r>
            <a:r>
              <a:rPr lang="en-US" sz="1600" dirty="0" smtClean="0"/>
              <a:t>(only in specific cases), </a:t>
            </a:r>
            <a:r>
              <a:rPr lang="en-US" sz="1600" i="1" dirty="0" smtClean="0"/>
              <a:t>slave, blacklist, whitelist</a:t>
            </a:r>
            <a:r>
              <a:rPr lang="en-US" sz="1600" dirty="0" smtClean="0"/>
              <a:t> and </a:t>
            </a:r>
            <a:r>
              <a:rPr lang="en-US" sz="1600" i="1" dirty="0" err="1" smtClean="0"/>
              <a:t>greylist</a:t>
            </a:r>
            <a:r>
              <a:rPr lang="en-US" sz="1600" i="1" dirty="0" smtClean="0"/>
              <a:t>. </a:t>
            </a:r>
            <a:endParaRPr lang="en-US" sz="1600" dirty="0" smtClean="0"/>
          </a:p>
          <a:p>
            <a:pPr marL="447675" indent="-447675"/>
            <a:r>
              <a:rPr lang="en-US" sz="1600" dirty="0" smtClean="0"/>
              <a:t>An detailed </a:t>
            </a:r>
            <a:r>
              <a:rPr lang="en-US" sz="1600" dirty="0"/>
              <a:t>LS (</a:t>
            </a:r>
            <a:r>
              <a:rPr lang="en-US" sz="1600" dirty="0">
                <a:hlinkClick r:id="rId3"/>
              </a:rPr>
              <a:t>https://</a:t>
            </a:r>
            <a:r>
              <a:rPr lang="en-US" sz="1600" dirty="0" smtClean="0">
                <a:hlinkClick r:id="rId3"/>
              </a:rPr>
              <a:t>www.3gpp.org/ftp/tsg_sa/TSG_SA/TSGs_90E_Electronic/Docs/SP-201143.zip</a:t>
            </a:r>
            <a:r>
              <a:rPr lang="en-US" sz="1600" dirty="0" smtClean="0"/>
              <a:t>) was sent to all 3GPP groups, mainly tasking them</a:t>
            </a:r>
            <a:endParaRPr lang="en-US" sz="1200" dirty="0" smtClean="0"/>
          </a:p>
          <a:p>
            <a:pPr marL="717550" lvl="1" indent="-260350"/>
            <a:r>
              <a:rPr lang="en-US" sz="1200" dirty="0" smtClean="0"/>
              <a:t>to replace all non-inclusive language in already existing Rel-17 specifications until SA#91-e (March 2021)</a:t>
            </a:r>
          </a:p>
          <a:p>
            <a:pPr marL="717550" lvl="1" indent="-260350"/>
            <a:r>
              <a:rPr lang="en-US" sz="1200" dirty="0" smtClean="0"/>
              <a:t>to replace only those terms which are owned by 3GPP and to trigger further coordination if related terminology is imported from other bodies</a:t>
            </a:r>
          </a:p>
          <a:p>
            <a:pPr marL="717550" lvl="1" indent="-260350"/>
            <a:r>
              <a:rPr lang="en-US" sz="1200" dirty="0" smtClean="0"/>
              <a:t>changes should be only of editorial nature, i.e. no technical backward incompatibilities (e.g. ASN.1 coding changes) should be made due to this activity</a:t>
            </a:r>
          </a:p>
          <a:p>
            <a:pPr marL="717550" lvl="1" indent="-260350"/>
            <a:r>
              <a:rPr lang="en-US" sz="1200" dirty="0" smtClean="0"/>
              <a:t>to replace all non-inclusive language from future Rel-17 (and later) specifications whenever these specifications are created</a:t>
            </a:r>
          </a:p>
          <a:p>
            <a:pPr marL="717550" lvl="1" indent="-260350"/>
            <a:r>
              <a:rPr lang="en-US" sz="1200" dirty="0" smtClean="0"/>
              <a:t>to generally employ more inclusive and sensitive language in the future, even certain terms are not listed (e.g. to make use of the term </a:t>
            </a:r>
            <a:r>
              <a:rPr lang="en-US" sz="1200" i="1" dirty="0" smtClean="0"/>
              <a:t>chair</a:t>
            </a:r>
            <a:r>
              <a:rPr lang="en-US" sz="1200" dirty="0"/>
              <a:t> </a:t>
            </a:r>
            <a:r>
              <a:rPr lang="en-US" sz="1200" dirty="0" smtClean="0"/>
              <a:t>instead of </a:t>
            </a:r>
            <a:r>
              <a:rPr lang="en-US" sz="1200" i="1" dirty="0" smtClean="0"/>
              <a:t>chairman</a:t>
            </a:r>
            <a:r>
              <a:rPr lang="en-US" sz="1200" dirty="0" smtClean="0"/>
              <a:t>)</a:t>
            </a:r>
            <a:endParaRPr lang="en-US" sz="1200" dirty="0"/>
          </a:p>
          <a:p>
            <a:pPr marL="447675" indent="-447675"/>
            <a:r>
              <a:rPr lang="en-US" sz="1600" dirty="0" smtClean="0"/>
              <a:t>Coordination </a:t>
            </a:r>
            <a:r>
              <a:rPr lang="en-US" sz="1600" dirty="0"/>
              <a:t>with external groups has been </a:t>
            </a:r>
            <a:r>
              <a:rPr lang="en-US" sz="1600" dirty="0" smtClean="0"/>
              <a:t>initiated </a:t>
            </a:r>
            <a:r>
              <a:rPr lang="en-US" sz="1600" dirty="0"/>
              <a:t>(see e.g. </a:t>
            </a:r>
            <a:r>
              <a:rPr lang="en-US" sz="1600" dirty="0">
                <a:hlinkClick r:id="rId4"/>
              </a:rPr>
              <a:t>https://www.3gpp.org/ftp/tsg_sa/TSG_SA/TSGs_90E_Electronic/Docs/SP-201144.zip</a:t>
            </a:r>
            <a:r>
              <a:rPr lang="en-US" sz="1600" dirty="0"/>
              <a:t>) </a:t>
            </a:r>
            <a:endParaRPr lang="en-US" sz="1600" dirty="0" smtClean="0"/>
          </a:p>
          <a:p>
            <a:pPr marL="447675" indent="-447675"/>
            <a:r>
              <a:rPr lang="en-US" sz="1600" dirty="0" smtClean="0"/>
              <a:t>CRs for all existing Rel-17 specifications were approved at SA#91-e, as planned</a:t>
            </a:r>
          </a:p>
          <a:p>
            <a:pPr marL="447675" indent="-447675"/>
            <a:r>
              <a:rPr lang="en-US" sz="1600" dirty="0" smtClean="0"/>
              <a:t>It was left to further discussion whether the related changes should also be applied to earlier 3GPP releases.</a:t>
            </a:r>
            <a:endParaRPr lang="en-US" sz="1600" dirty="0"/>
          </a:p>
          <a:p>
            <a:pPr marL="447675" indent="-447675"/>
            <a:endParaRPr lang="en-US" sz="1600" dirty="0" smtClean="0"/>
          </a:p>
        </p:txBody>
      </p:sp>
    </p:spTree>
    <p:extLst>
      <p:ext uri="{BB962C8B-B14F-4D97-AF65-F5344CB8AC3E}">
        <p14:creationId xmlns:p14="http://schemas.microsoft.com/office/powerpoint/2010/main" val="1313637799"/>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Voting Rights in 3GPP E-Meeting </a:t>
            </a:r>
            <a:endParaRPr lang="en-GB" dirty="0"/>
          </a:p>
        </p:txBody>
      </p:sp>
      <p:sp>
        <p:nvSpPr>
          <p:cNvPr id="3" name="Content Placeholder 2"/>
          <p:cNvSpPr>
            <a:spLocks noGrp="1"/>
          </p:cNvSpPr>
          <p:nvPr>
            <p:ph idx="1"/>
          </p:nvPr>
        </p:nvSpPr>
        <p:spPr>
          <a:noFill/>
        </p:spPr>
        <p:txBody>
          <a:bodyPr/>
          <a:lstStyle/>
          <a:p>
            <a:pPr marL="447675" indent="-447675"/>
            <a:r>
              <a:rPr lang="en-GB" sz="2000" dirty="0" smtClean="0"/>
              <a:t>This slide is for information only. It is not intended to trigger any actions / changes. </a:t>
            </a:r>
          </a:p>
          <a:p>
            <a:pPr marL="447675" indent="-447675"/>
            <a:r>
              <a:rPr lang="en-GB" sz="2000" dirty="0" smtClean="0"/>
              <a:t>Two Individual Members indicated via the 3GPP TSG SA reflector that they see problems with the way voting lists are setup when elections are held in 3GPP e-meetings (i.e. during the time of active Annex I of the Working Procedures).</a:t>
            </a:r>
          </a:p>
          <a:p>
            <a:pPr marL="447675" indent="-447675"/>
            <a:r>
              <a:rPr lang="en-GB" sz="2000" dirty="0" smtClean="0"/>
              <a:t>As voting rights cannot be gained during 3GPP e-meetings at least these two companies experienced that they were not eligible to vote (e.g. for the upcoming SA3 Chair election) in 3GPP Working Groups which they started participating only after the pandemic started.</a:t>
            </a:r>
          </a:p>
          <a:p>
            <a:pPr marL="447675" indent="-447675"/>
            <a:r>
              <a:rPr lang="en-GB" sz="2000" dirty="0" smtClean="0"/>
              <a:t>The SA chair indicated that 3GPP TSG SA is not the right forum for this discussion, that related issues were discussed in the WP group and therefore are known by PCG and that the way to start discussion on this issue again is to contribute related material to PCG via the related OP. </a:t>
            </a:r>
          </a:p>
          <a:p>
            <a:pPr marL="447675" indent="-447675"/>
            <a:endParaRPr lang="en-GB" sz="2000" dirty="0" smtClean="0"/>
          </a:p>
          <a:p>
            <a:pPr marL="447675" indent="-447675"/>
            <a:endParaRPr lang="en-GB" sz="2000" dirty="0" smtClean="0"/>
          </a:p>
          <a:p>
            <a:pPr marL="447675" indent="-447675"/>
            <a:endParaRPr lang="en-GB" sz="2000" dirty="0" smtClean="0"/>
          </a:p>
          <a:p>
            <a:pPr marL="360363" indent="-360363">
              <a:buNone/>
            </a:pPr>
            <a:endParaRPr lang="en-GB" sz="2000" dirty="0"/>
          </a:p>
        </p:txBody>
      </p:sp>
    </p:spTree>
    <p:extLst>
      <p:ext uri="{BB962C8B-B14F-4D97-AF65-F5344CB8AC3E}">
        <p14:creationId xmlns:p14="http://schemas.microsoft.com/office/powerpoint/2010/main" val="854900469"/>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 PCG Action</a:t>
            </a:r>
            <a:endParaRPr lang="en-GB" dirty="0"/>
          </a:p>
        </p:txBody>
      </p:sp>
      <p:sp>
        <p:nvSpPr>
          <p:cNvPr id="3" name="Content Placeholder 2"/>
          <p:cNvSpPr>
            <a:spLocks noGrp="1"/>
          </p:cNvSpPr>
          <p:nvPr>
            <p:ph idx="1"/>
          </p:nvPr>
        </p:nvSpPr>
        <p:spPr>
          <a:noFill/>
        </p:spPr>
        <p:txBody>
          <a:bodyPr/>
          <a:lstStyle/>
          <a:p>
            <a:pPr marL="447675" indent="-447675"/>
            <a:r>
              <a:rPr lang="en-US" sz="2400" dirty="0" smtClean="0"/>
              <a:t>Approve new 3GPP SA Leadership.</a:t>
            </a:r>
          </a:p>
          <a:p>
            <a:pPr marL="447675" indent="-447675"/>
            <a:r>
              <a:rPr lang="en-US" sz="2400" dirty="0" smtClean="0"/>
              <a:t>Approve reduction of ballot voting time to 18 hours (see WP group outcome</a:t>
            </a:r>
            <a:r>
              <a:rPr lang="en-US" sz="2400" dirty="0" smtClean="0"/>
              <a:t>)</a:t>
            </a:r>
          </a:p>
          <a:p>
            <a:pPr marL="447675" indent="-447675"/>
            <a:r>
              <a:rPr lang="en-US" sz="2400" dirty="0" smtClean="0"/>
              <a:t>Approve gender neutral language usage in 3GPP (see WP </a:t>
            </a:r>
            <a:r>
              <a:rPr lang="en-US" sz="2400" smtClean="0"/>
              <a:t>group outcome)</a:t>
            </a:r>
            <a:endParaRPr lang="en-GB" sz="2400" dirty="0" smtClean="0"/>
          </a:p>
          <a:p>
            <a:pPr marL="447675" indent="-447675"/>
            <a:r>
              <a:rPr lang="en-GB" sz="2400" dirty="0" smtClean="0"/>
              <a:t>No further actions from SA.</a:t>
            </a:r>
            <a:endParaRPr lang="en-GB" sz="2400" dirty="0"/>
          </a:p>
        </p:txBody>
      </p:sp>
    </p:spTree>
    <p:extLst>
      <p:ext uri="{BB962C8B-B14F-4D97-AF65-F5344CB8AC3E}">
        <p14:creationId xmlns:p14="http://schemas.microsoft.com/office/powerpoint/2010/main" val="606987530"/>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Acknowledgements</a:t>
            </a:r>
            <a:endParaRPr lang="en-GB" dirty="0"/>
          </a:p>
        </p:txBody>
      </p:sp>
      <p:sp>
        <p:nvSpPr>
          <p:cNvPr id="7" name="Content Placeholder 6"/>
          <p:cNvSpPr>
            <a:spLocks noGrp="1"/>
          </p:cNvSpPr>
          <p:nvPr>
            <p:ph idx="1"/>
          </p:nvPr>
        </p:nvSpPr>
        <p:spPr>
          <a:noFill/>
        </p:spPr>
        <p:txBody>
          <a:bodyPr/>
          <a:lstStyle/>
          <a:p>
            <a:pPr marL="0" indent="0">
              <a:buNone/>
            </a:pPr>
            <a:r>
              <a:rPr lang="de-DE" sz="1800" dirty="0" smtClean="0"/>
              <a:t>The 3GPP SA Chair wants to thank </a:t>
            </a:r>
          </a:p>
          <a:p>
            <a:pPr marL="447675" indent="-447675"/>
            <a:r>
              <a:rPr lang="de-DE" sz="1800" dirty="0" smtClean="0"/>
              <a:t>the SA Plenary and SA WGs officials for their excellent work, perfect cooperation, coordination and support.</a:t>
            </a:r>
          </a:p>
          <a:p>
            <a:pPr marL="447675" indent="-447675"/>
            <a:r>
              <a:rPr lang="de-DE" sz="1800" dirty="0"/>
              <a:t>t</a:t>
            </a:r>
            <a:r>
              <a:rPr lang="de-DE" sz="1800" dirty="0" smtClean="0"/>
              <a:t>he TSG CT and TSG RAN chairs for very good coordination and cooperation.</a:t>
            </a:r>
          </a:p>
          <a:p>
            <a:pPr marL="447675" indent="-447675"/>
            <a:r>
              <a:rPr lang="de-DE" sz="1800" dirty="0" smtClean="0"/>
              <a:t>MCC for providing all e-meeting facilities in a highliy reliable way, as well as for support and guidance.</a:t>
            </a:r>
          </a:p>
          <a:p>
            <a:pPr marL="447675" indent="-447675"/>
            <a:r>
              <a:rPr lang="en-GB" sz="1800" dirty="0"/>
              <a:t>a</a:t>
            </a:r>
            <a:r>
              <a:rPr lang="en-GB" sz="1800" dirty="0" smtClean="0"/>
              <a:t>ll delegates in 3GPP SA and the SA WGs for patience, support, hard work as well as great and stable output.</a:t>
            </a:r>
            <a:endParaRPr lang="en-GB" sz="2000" dirty="0"/>
          </a:p>
          <a:p>
            <a:pPr marL="447675" indent="-447675"/>
            <a:endParaRPr lang="en-GB" sz="1800" dirty="0" smtClean="0"/>
          </a:p>
          <a:p>
            <a:pPr marL="0" indent="0">
              <a:buNone/>
            </a:pPr>
            <a:r>
              <a:rPr lang="en-GB" sz="1800" dirty="0" smtClean="0"/>
              <a:t>The 3GPP TSG SA Chair wants to especially thank </a:t>
            </a:r>
          </a:p>
          <a:p>
            <a:pPr marL="447675" indent="-447675"/>
            <a:r>
              <a:rPr lang="en-GB" sz="1800" dirty="0" smtClean="0"/>
              <a:t>the outgoing 3GPP TSG SA Vice Chairs for their great commitment and support over the last years.</a:t>
            </a:r>
          </a:p>
          <a:p>
            <a:pPr marL="447675" indent="-447675"/>
            <a:r>
              <a:rPr lang="en-GB" sz="1800" dirty="0" smtClean="0"/>
              <a:t>Balazs for his work and efforts as RAN chair!</a:t>
            </a:r>
          </a:p>
          <a:p>
            <a:pPr marL="447675" indent="-447675"/>
            <a:r>
              <a:rPr lang="en-GB" sz="1800" dirty="0" smtClean="0"/>
              <a:t>Noamen for his cooperation and work as 3GPP SA3 chair.</a:t>
            </a:r>
          </a:p>
          <a:p>
            <a:pPr marL="447675" indent="-447675"/>
            <a:r>
              <a:rPr lang="en-GB" sz="1800" dirty="0" smtClean="0"/>
              <a:t>Lionel for coordinating the update of the Terms of Reference.</a:t>
            </a:r>
          </a:p>
        </p:txBody>
      </p:sp>
    </p:spTree>
    <p:extLst>
      <p:ext uri="{BB962C8B-B14F-4D97-AF65-F5344CB8AC3E}">
        <p14:creationId xmlns:p14="http://schemas.microsoft.com/office/powerpoint/2010/main" val="2642611983"/>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smtClean="0"/>
              <a:t>Thank You!</a:t>
            </a:r>
          </a:p>
        </p:txBody>
      </p:sp>
      <p:sp>
        <p:nvSpPr>
          <p:cNvPr id="30723" name="Content Placeholder 2"/>
          <p:cNvSpPr>
            <a:spLocks noGrp="1"/>
          </p:cNvSpPr>
          <p:nvPr>
            <p:ph idx="1"/>
          </p:nvPr>
        </p:nvSpPr>
        <p:spPr/>
        <p:txBody>
          <a:bodyPr/>
          <a:lstStyle/>
          <a:p>
            <a:pPr marL="0" indent="0">
              <a:buFontTx/>
              <a:buNone/>
            </a:pPr>
            <a:endParaRPr lang="en-US" altLang="en-US" dirty="0" smtClean="0"/>
          </a:p>
          <a:p>
            <a:pPr marL="0" indent="0">
              <a:buFontTx/>
              <a:buNone/>
            </a:pPr>
            <a:endParaRPr lang="en-US" altLang="en-US" dirty="0" smtClean="0"/>
          </a:p>
          <a:p>
            <a:pPr marL="0" indent="0">
              <a:buFontTx/>
              <a:buNone/>
            </a:pPr>
            <a:endParaRPr lang="en-US" altLang="en-US" dirty="0" smtClean="0"/>
          </a:p>
          <a:p>
            <a:pPr marL="0" indent="0">
              <a:buFontTx/>
              <a:buNone/>
            </a:pPr>
            <a:endParaRPr lang="en-US" altLang="en-US" dirty="0" smtClean="0"/>
          </a:p>
          <a:p>
            <a:pPr marL="0" indent="0">
              <a:buFontTx/>
              <a:buNone/>
            </a:pPr>
            <a:endParaRPr lang="en-US" altLang="en-US" dirty="0" smtClean="0"/>
          </a:p>
          <a:p>
            <a:pPr marL="0" indent="0">
              <a:lnSpc>
                <a:spcPct val="100000"/>
              </a:lnSpc>
              <a:spcBef>
                <a:spcPct val="0"/>
              </a:spcBef>
              <a:buFontTx/>
              <a:buNone/>
            </a:pPr>
            <a:endParaRPr lang="en-US" altLang="en-US" sz="1600" dirty="0" smtClean="0"/>
          </a:p>
          <a:p>
            <a:pPr marL="0" indent="0">
              <a:lnSpc>
                <a:spcPct val="100000"/>
              </a:lnSpc>
              <a:spcBef>
                <a:spcPct val="0"/>
              </a:spcBef>
              <a:buFontTx/>
              <a:buNone/>
            </a:pPr>
            <a:endParaRPr lang="en-US" altLang="en-US" sz="1600" dirty="0" smtClean="0"/>
          </a:p>
          <a:p>
            <a:pPr marL="0" indent="0">
              <a:lnSpc>
                <a:spcPct val="100000"/>
              </a:lnSpc>
              <a:spcBef>
                <a:spcPct val="0"/>
              </a:spcBef>
              <a:buFontTx/>
              <a:buNone/>
            </a:pPr>
            <a:endParaRPr lang="en-US" altLang="en-US" sz="1600" dirty="0" smtClean="0"/>
          </a:p>
          <a:p>
            <a:pPr marL="0" indent="0">
              <a:lnSpc>
                <a:spcPct val="100000"/>
              </a:lnSpc>
              <a:spcBef>
                <a:spcPct val="0"/>
              </a:spcBef>
              <a:buFontTx/>
              <a:buNone/>
            </a:pPr>
            <a:endParaRPr lang="en-US" altLang="en-US" sz="1600" dirty="0" smtClean="0"/>
          </a:p>
          <a:p>
            <a:pPr marL="0" indent="0">
              <a:lnSpc>
                <a:spcPct val="100000"/>
              </a:lnSpc>
              <a:spcBef>
                <a:spcPct val="0"/>
              </a:spcBef>
              <a:buFontTx/>
              <a:buNone/>
            </a:pPr>
            <a:r>
              <a:rPr lang="en-US" altLang="en-US" sz="1600" dirty="0" smtClean="0"/>
              <a:t>Georg Mayer</a:t>
            </a:r>
          </a:p>
          <a:p>
            <a:pPr marL="0" indent="0">
              <a:lnSpc>
                <a:spcPct val="100000"/>
              </a:lnSpc>
              <a:spcBef>
                <a:spcPct val="0"/>
              </a:spcBef>
              <a:buFontTx/>
              <a:buNone/>
            </a:pPr>
            <a:r>
              <a:rPr lang="en-US" altLang="en-US" sz="1600" dirty="0" smtClean="0"/>
              <a:t>3GPP SA </a:t>
            </a:r>
            <a:r>
              <a:rPr lang="en-US" altLang="en-US" sz="1600" dirty="0" smtClean="0"/>
              <a:t>Chair</a:t>
            </a:r>
            <a:endParaRPr lang="en-US" altLang="en-US" sz="1600" dirty="0" smtClean="0"/>
          </a:p>
          <a:p>
            <a:pPr marL="0" indent="0">
              <a:lnSpc>
                <a:spcPct val="100000"/>
              </a:lnSpc>
              <a:spcBef>
                <a:spcPct val="0"/>
              </a:spcBef>
              <a:buFontTx/>
              <a:buNone/>
            </a:pPr>
            <a:r>
              <a:rPr lang="en-US" altLang="en-US" sz="1600" dirty="0" smtClean="0"/>
              <a:t>mail: </a:t>
            </a:r>
            <a:r>
              <a:rPr lang="en-US" altLang="en-US" sz="1600" dirty="0" smtClean="0">
                <a:hlinkClick r:id="rId2"/>
              </a:rPr>
              <a:t>georg.mayer@huawei.com</a:t>
            </a:r>
            <a:r>
              <a:rPr lang="en-US" altLang="en-US" sz="1600" dirty="0" smtClean="0"/>
              <a:t> </a:t>
            </a:r>
          </a:p>
          <a:p>
            <a:pPr marL="0" indent="0">
              <a:lnSpc>
                <a:spcPct val="100000"/>
              </a:lnSpc>
              <a:spcBef>
                <a:spcPct val="0"/>
              </a:spcBef>
              <a:buFontTx/>
              <a:buNone/>
            </a:pPr>
            <a:r>
              <a:rPr lang="en-US" altLang="en-US" sz="1600" dirty="0" smtClean="0"/>
              <a:t>phone: +43 699 1900 5758</a:t>
            </a:r>
          </a:p>
          <a:p>
            <a:pPr marL="0" indent="0">
              <a:buFontTx/>
              <a:buNone/>
            </a:pPr>
            <a:endParaRPr lang="en-US" altLang="en-US" dirty="0" smtClean="0"/>
          </a:p>
        </p:txBody>
      </p:sp>
    </p:spTree>
    <p:extLst>
      <p:ext uri="{BB962C8B-B14F-4D97-AF65-F5344CB8AC3E}">
        <p14:creationId xmlns:p14="http://schemas.microsoft.com/office/powerpoint/2010/main" val="3812114736"/>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Annex</a:t>
            </a:r>
            <a:endParaRPr lang="en-US" dirty="0"/>
          </a:p>
        </p:txBody>
      </p:sp>
    </p:spTree>
    <p:extLst>
      <p:ext uri="{BB962C8B-B14F-4D97-AF65-F5344CB8AC3E}">
        <p14:creationId xmlns:p14="http://schemas.microsoft.com/office/powerpoint/2010/main" val="188764769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3GPP SA Leadership</a:t>
            </a:r>
            <a:endParaRPr lang="en-US" dirty="0"/>
          </a:p>
        </p:txBody>
      </p:sp>
    </p:spTree>
    <p:extLst>
      <p:ext uri="{BB962C8B-B14F-4D97-AF65-F5344CB8AC3E}">
        <p14:creationId xmlns:p14="http://schemas.microsoft.com/office/powerpoint/2010/main" val="146381080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 altLang="en-US" smtClean="0"/>
              <a:t>TSG SA Officials (</a:t>
            </a:r>
            <a:r>
              <a:rPr lang="en-US" altLang="en-US" smtClean="0"/>
              <a:t>incoming)</a:t>
            </a:r>
          </a:p>
        </p:txBody>
      </p:sp>
      <p:sp>
        <p:nvSpPr>
          <p:cNvPr id="6147"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dirty="0"/>
              <a:t>Georg Mayer</a:t>
            </a:r>
          </a:p>
          <a:p>
            <a:pPr>
              <a:lnSpc>
                <a:spcPct val="100000"/>
              </a:lnSpc>
              <a:spcBef>
                <a:spcPct val="0"/>
              </a:spcBef>
              <a:buFontTx/>
              <a:buNone/>
            </a:pPr>
            <a:r>
              <a:rPr lang="" altLang="en-US" sz="1800" dirty="0"/>
              <a:t>TSG SA </a:t>
            </a:r>
            <a:r>
              <a:rPr lang="en-US" altLang="en-US" sz="1800" dirty="0" smtClean="0"/>
              <a:t>Chair</a:t>
            </a:r>
            <a:endParaRPr lang="" altLang="en-US" sz="1800" dirty="0"/>
          </a:p>
          <a:p>
            <a:pPr>
              <a:lnSpc>
                <a:spcPct val="100000"/>
              </a:lnSpc>
              <a:spcBef>
                <a:spcPct val="0"/>
              </a:spcBef>
              <a:buFontTx/>
              <a:buNone/>
            </a:pPr>
            <a:r>
              <a:rPr lang="" altLang="en-US" sz="1800" dirty="0"/>
              <a:t>ETSI</a:t>
            </a:r>
          </a:p>
          <a:p>
            <a:pPr>
              <a:lnSpc>
                <a:spcPct val="100000"/>
              </a:lnSpc>
              <a:spcBef>
                <a:spcPct val="0"/>
              </a:spcBef>
              <a:buFontTx/>
              <a:buNone/>
            </a:pPr>
            <a:r>
              <a:rPr lang="" altLang="en-US" sz="1800" dirty="0"/>
              <a:t>georg.mayer@huawei.com</a:t>
            </a:r>
          </a:p>
          <a:p>
            <a:pPr>
              <a:buFontTx/>
              <a:buNone/>
            </a:pPr>
            <a:endParaRPr lang="" altLang="en-US" sz="1800" dirty="0"/>
          </a:p>
          <a:p>
            <a:pPr>
              <a:buFontTx/>
              <a:buNone/>
            </a:pPr>
            <a:endParaRPr lang="" altLang="en-US" sz="1800" dirty="0"/>
          </a:p>
          <a:p>
            <a:pPr>
              <a:buFontTx/>
              <a:buNone/>
            </a:pPr>
            <a:endParaRPr lang="en-US" altLang="en-US" sz="1800" dirty="0"/>
          </a:p>
        </p:txBody>
      </p:sp>
      <p:pic>
        <p:nvPicPr>
          <p:cNvPr id="6148" name="Picture 1"/>
          <p:cNvPicPr>
            <a:picLocks noChangeAspect="1"/>
          </p:cNvPicPr>
          <p:nvPr/>
        </p:nvPicPr>
        <p:blipFill>
          <a:blip r:embed="rId3">
            <a:extLst>
              <a:ext uri="{28A0092B-C50C-407E-A947-70E740481C1C}">
                <a14:useLocalDpi xmlns:a14="http://schemas.microsoft.com/office/drawing/2010/main" val="0"/>
              </a:ext>
            </a:extLst>
          </a:blip>
          <a:srcRect l="36179" t="11989" r="31245" b="35771"/>
          <a:stretch>
            <a:fillRect/>
          </a:stretch>
        </p:blipFill>
        <p:spPr bwMode="auto">
          <a:xfrm>
            <a:off x="838200" y="1973263"/>
            <a:ext cx="1228725"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9" name="Content Placeholder 2"/>
          <p:cNvSpPr txBox="1">
            <a:spLocks/>
          </p:cNvSpPr>
          <p:nvPr/>
        </p:nvSpPr>
        <p:spPr bwMode="auto">
          <a:xfrm>
            <a:off x="74580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ea typeface="Malgun Gothic" panose="020B0503020000020004" pitchFamily="34" charset="-127"/>
              </a:rPr>
              <a:t>Mona Mustapha</a:t>
            </a:r>
            <a:endParaRPr lang="" altLang="en-US" sz="1800">
              <a:ea typeface="Malgun Gothic" panose="020B0503020000020004" pitchFamily="34" charset="-127"/>
            </a:endParaRPr>
          </a:p>
          <a:p>
            <a:pPr>
              <a:lnSpc>
                <a:spcPct val="100000"/>
              </a:lnSpc>
              <a:spcBef>
                <a:spcPct val="0"/>
              </a:spcBef>
              <a:buFontTx/>
              <a:buNone/>
            </a:pPr>
            <a:r>
              <a:rPr lang="" altLang="en-US" sz="1800">
                <a:ea typeface="Malgun Gothic" panose="020B0503020000020004" pitchFamily="34" charset="-127"/>
              </a:rPr>
              <a:t>TSG SA Vicechair</a:t>
            </a:r>
          </a:p>
          <a:p>
            <a:pPr>
              <a:lnSpc>
                <a:spcPct val="100000"/>
              </a:lnSpc>
              <a:spcBef>
                <a:spcPct val="0"/>
              </a:spcBef>
              <a:buFontTx/>
              <a:buNone/>
            </a:pPr>
            <a:r>
              <a:rPr lang="" altLang="en-US" sz="1800">
                <a:ea typeface="Malgun Gothic" panose="020B0503020000020004" pitchFamily="34" charset="-127"/>
              </a:rPr>
              <a:t>ETSI</a:t>
            </a:r>
          </a:p>
          <a:p>
            <a:pPr>
              <a:lnSpc>
                <a:spcPct val="100000"/>
              </a:lnSpc>
              <a:spcBef>
                <a:spcPct val="0"/>
              </a:spcBef>
              <a:buFontTx/>
              <a:buNone/>
            </a:pPr>
            <a:r>
              <a:rPr lang="en-US" altLang="en-US" sz="1800">
                <a:ea typeface="Malgun Gothic" panose="020B0503020000020004" pitchFamily="34" charset="-127"/>
              </a:rPr>
              <a:t>mona_mustapha@apple.com</a:t>
            </a:r>
            <a:endParaRPr lang="" altLang="en-US" sz="1800">
              <a:ea typeface="Malgun Gothic" panose="020B0503020000020004" pitchFamily="34" charset="-127"/>
            </a:endParaRPr>
          </a:p>
          <a:p>
            <a:pPr>
              <a:buFontTx/>
              <a:buNone/>
            </a:pPr>
            <a:endParaRPr lang="" altLang="en-US" sz="1800">
              <a:ea typeface="Malgun Gothic" panose="020B0503020000020004" pitchFamily="34" charset="-127"/>
            </a:endParaRPr>
          </a:p>
          <a:p>
            <a:pPr>
              <a:buFontTx/>
              <a:buNone/>
            </a:pPr>
            <a:endParaRPr lang="en-US" altLang="en-US" sz="1800">
              <a:ea typeface="Malgun Gothic" panose="020B0503020000020004" pitchFamily="34" charset="-127"/>
            </a:endParaRPr>
          </a:p>
        </p:txBody>
      </p:sp>
      <p:sp>
        <p:nvSpPr>
          <p:cNvPr id="6150" name="Content Placeholder 2"/>
          <p:cNvSpPr txBox="1">
            <a:spLocks/>
          </p:cNvSpPr>
          <p:nvPr/>
        </p:nvSpPr>
        <p:spPr bwMode="auto">
          <a:xfrm>
            <a:off x="7458075" y="34448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ja-JP" altLang="en-US" sz="1800"/>
              <a:t>永田 聡　</a:t>
            </a:r>
            <a:r>
              <a:rPr lang="en-US" altLang="en-US" sz="1800">
                <a:ea typeface="MS PGothic" panose="020B0600070205080204" pitchFamily="34" charset="-128"/>
              </a:rPr>
              <a:t>Satoshi Nagata</a:t>
            </a:r>
            <a:endParaRPr lang="" altLang="en-US" sz="1800">
              <a:ea typeface="MS PGothic" panose="020B0600070205080204" pitchFamily="34" charset="-128"/>
            </a:endParaRPr>
          </a:p>
          <a:p>
            <a:pPr>
              <a:lnSpc>
                <a:spcPct val="100000"/>
              </a:lnSpc>
              <a:spcBef>
                <a:spcPct val="0"/>
              </a:spcBef>
              <a:buFontTx/>
              <a:buNone/>
            </a:pPr>
            <a:r>
              <a:rPr lang="" altLang="en-US" sz="1800">
                <a:ea typeface="MS PGothic" panose="020B0600070205080204" pitchFamily="34" charset="-128"/>
              </a:rPr>
              <a:t>TSG SA Vicechair</a:t>
            </a:r>
          </a:p>
          <a:p>
            <a:pPr>
              <a:lnSpc>
                <a:spcPct val="100000"/>
              </a:lnSpc>
              <a:spcBef>
                <a:spcPct val="0"/>
              </a:spcBef>
              <a:buFontTx/>
              <a:buNone/>
            </a:pPr>
            <a:r>
              <a:rPr lang="" altLang="en-US" sz="1800">
                <a:ea typeface="MS PGothic" panose="020B0600070205080204" pitchFamily="34" charset="-128"/>
              </a:rPr>
              <a:t>ARIB</a:t>
            </a:r>
            <a:br>
              <a:rPr lang="" altLang="en-US" sz="1800">
                <a:ea typeface="MS PGothic" panose="020B0600070205080204" pitchFamily="34" charset="-128"/>
              </a:rPr>
            </a:br>
            <a:r>
              <a:rPr lang="en-US" altLang="en-US" sz="1800">
                <a:ea typeface="MS PGothic" panose="020B0600070205080204" pitchFamily="34" charset="-128"/>
              </a:rPr>
              <a:t>nagatas@nttdocomo.com</a:t>
            </a:r>
          </a:p>
        </p:txBody>
      </p:sp>
      <p:sp>
        <p:nvSpPr>
          <p:cNvPr id="6151" name="Content Placeholder 2"/>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ea typeface="MS PGothic" panose="020B0600070205080204" pitchFamily="34" charset="-128"/>
              </a:rPr>
              <a:t>Mark Younge </a:t>
            </a:r>
          </a:p>
          <a:p>
            <a:pPr>
              <a:lnSpc>
                <a:spcPct val="100000"/>
              </a:lnSpc>
              <a:spcBef>
                <a:spcPct val="0"/>
              </a:spcBef>
              <a:buFontTx/>
              <a:buNone/>
            </a:pPr>
            <a:r>
              <a:rPr lang="" altLang="en-US" sz="1800">
                <a:ea typeface="MS PGothic" panose="020B0600070205080204" pitchFamily="34" charset="-128"/>
              </a:rPr>
              <a:t>TSG SA Vicechair</a:t>
            </a:r>
          </a:p>
          <a:p>
            <a:pPr>
              <a:lnSpc>
                <a:spcPct val="100000"/>
              </a:lnSpc>
              <a:spcBef>
                <a:spcPct val="0"/>
              </a:spcBef>
              <a:buFontTx/>
              <a:buNone/>
            </a:pPr>
            <a:r>
              <a:rPr lang="" altLang="en-US" sz="1800">
                <a:ea typeface="MS PGothic" panose="020B0600070205080204" pitchFamily="34" charset="-128"/>
              </a:rPr>
              <a:t>ATIS</a:t>
            </a:r>
          </a:p>
          <a:p>
            <a:pPr>
              <a:lnSpc>
                <a:spcPct val="100000"/>
              </a:lnSpc>
              <a:spcBef>
                <a:spcPct val="0"/>
              </a:spcBef>
              <a:buFontTx/>
              <a:buNone/>
            </a:pPr>
            <a:r>
              <a:rPr lang="en-US" altLang="en-US" sz="1800">
                <a:ea typeface="MS PGothic" panose="020B0600070205080204" pitchFamily="34" charset="-128"/>
              </a:rPr>
              <a:t>Mark.Younge@T-Mobile.com</a:t>
            </a:r>
          </a:p>
        </p:txBody>
      </p:sp>
      <p:sp>
        <p:nvSpPr>
          <p:cNvPr id="6152" name="Content Placeholder 2"/>
          <p:cNvSpPr txBox="1">
            <a:spLocks/>
          </p:cNvSpPr>
          <p:nvPr/>
        </p:nvSpPr>
        <p:spPr bwMode="auto">
          <a:xfrm>
            <a:off x="2162175" y="49403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dirty="0"/>
              <a:t>Maurice Pope</a:t>
            </a:r>
          </a:p>
          <a:p>
            <a:pPr>
              <a:lnSpc>
                <a:spcPct val="100000"/>
              </a:lnSpc>
              <a:spcBef>
                <a:spcPct val="0"/>
              </a:spcBef>
              <a:buFontTx/>
              <a:buNone/>
            </a:pPr>
            <a:r>
              <a:rPr lang="" altLang="en-US" sz="1800" dirty="0"/>
              <a:t>Secretary</a:t>
            </a:r>
          </a:p>
          <a:p>
            <a:pPr>
              <a:lnSpc>
                <a:spcPct val="100000"/>
              </a:lnSpc>
              <a:spcBef>
                <a:spcPct val="0"/>
              </a:spcBef>
              <a:buFontTx/>
              <a:buNone/>
            </a:pPr>
            <a:r>
              <a:rPr lang="" altLang="en-US" sz="1800" dirty="0"/>
              <a:t>MCC</a:t>
            </a:r>
          </a:p>
          <a:p>
            <a:pPr>
              <a:lnSpc>
                <a:spcPct val="100000"/>
              </a:lnSpc>
              <a:spcBef>
                <a:spcPct val="0"/>
              </a:spcBef>
              <a:buFontTx/>
              <a:buNone/>
            </a:pPr>
            <a:r>
              <a:rPr lang="en-US" altLang="en-US" sz="1800" dirty="0"/>
              <a:t>maurice.pope@etsi.org</a:t>
            </a:r>
          </a:p>
        </p:txBody>
      </p:sp>
      <p:pic>
        <p:nvPicPr>
          <p:cNvPr id="6153" name="Picture 1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38200" y="4848225"/>
            <a:ext cx="1239838"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5" name="図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899150" y="3367088"/>
            <a:ext cx="1495425" cy="1319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6" name="13A6DC56-D35B-4C8D-B8CE-66ADEB1B1E4E" descr="C244C946-E2D7-447F-9FE5-A3358195A8D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97563" y="1863725"/>
            <a:ext cx="1455737"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rotWithShape="1">
          <a:blip r:embed="rId7" cstate="print">
            <a:extLst>
              <a:ext uri="{28A0092B-C50C-407E-A947-70E740481C1C}">
                <a14:useLocalDpi xmlns:a14="http://schemas.microsoft.com/office/drawing/2010/main" val="0"/>
              </a:ext>
            </a:extLst>
          </a:blip>
          <a:srcRect t="4017" b="8311"/>
          <a:stretch/>
        </p:blipFill>
        <p:spPr>
          <a:xfrm>
            <a:off x="5896283" y="4848225"/>
            <a:ext cx="1497012" cy="1312433"/>
          </a:xfrm>
          <a:prstGeom prst="rect">
            <a:avLst/>
          </a:prstGeom>
        </p:spPr>
      </p:pic>
    </p:spTree>
    <p:extLst>
      <p:ext uri="{BB962C8B-B14F-4D97-AF65-F5344CB8AC3E}">
        <p14:creationId xmlns:p14="http://schemas.microsoft.com/office/powerpoint/2010/main" val="4038585301"/>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 altLang="en-US" dirty="0" smtClean="0"/>
              <a:t>SA1 Officials</a:t>
            </a:r>
            <a:endParaRPr lang="en-US" altLang="en-US" dirty="0" smtClean="0"/>
          </a:p>
        </p:txBody>
      </p:sp>
      <p:sp>
        <p:nvSpPr>
          <p:cNvPr id="12291"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dirty="0"/>
              <a:t>José Luis Almodovar Chico</a:t>
            </a:r>
            <a:endParaRPr lang="" altLang="en-US" sz="1800" dirty="0"/>
          </a:p>
          <a:p>
            <a:pPr>
              <a:lnSpc>
                <a:spcPct val="100000"/>
              </a:lnSpc>
              <a:spcBef>
                <a:spcPct val="0"/>
              </a:spcBef>
              <a:buFontTx/>
              <a:buNone/>
            </a:pPr>
            <a:r>
              <a:rPr lang="" altLang="en-US" sz="1800" dirty="0"/>
              <a:t>SA1 </a:t>
            </a:r>
            <a:r>
              <a:rPr lang="en-US" altLang="en-US" sz="1800" dirty="0" smtClean="0"/>
              <a:t>Chair</a:t>
            </a:r>
            <a:endParaRPr lang="" altLang="en-US" sz="1800" dirty="0"/>
          </a:p>
          <a:p>
            <a:pPr>
              <a:lnSpc>
                <a:spcPct val="100000"/>
              </a:lnSpc>
              <a:spcBef>
                <a:spcPct val="0"/>
              </a:spcBef>
              <a:buFontTx/>
              <a:buNone/>
            </a:pPr>
            <a:r>
              <a:rPr lang="en-US" altLang="en-US" sz="1800" dirty="0"/>
              <a:t>ETSI</a:t>
            </a:r>
            <a:br>
              <a:rPr lang="en-US" altLang="en-US" sz="1800" dirty="0"/>
            </a:br>
            <a:r>
              <a:rPr lang="en-US" altLang="en-US" sz="1800" dirty="0"/>
              <a:t>jose.almodovarchico@tno.nl</a:t>
            </a:r>
            <a:endParaRPr lang="" altLang="en-US" sz="1800" dirty="0"/>
          </a:p>
          <a:p>
            <a:pPr>
              <a:buFontTx/>
              <a:buNone/>
            </a:pPr>
            <a:endParaRPr lang="en-US" altLang="en-US" sz="1800" dirty="0"/>
          </a:p>
        </p:txBody>
      </p:sp>
      <p:sp>
        <p:nvSpPr>
          <p:cNvPr id="12292" name="Content Placeholder 2"/>
          <p:cNvSpPr txBox="1">
            <a:spLocks/>
          </p:cNvSpPr>
          <p:nvPr/>
        </p:nvSpPr>
        <p:spPr bwMode="auto">
          <a:xfrm>
            <a:off x="7458075" y="206375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G</a:t>
            </a:r>
            <a:r>
              <a:rPr lang="" altLang="en-US" sz="1800"/>
              <a:t>regory (Greg) Schumacher</a:t>
            </a:r>
          </a:p>
          <a:p>
            <a:pPr>
              <a:lnSpc>
                <a:spcPct val="100000"/>
              </a:lnSpc>
              <a:spcBef>
                <a:spcPct val="0"/>
              </a:spcBef>
              <a:buFontTx/>
              <a:buNone/>
            </a:pPr>
            <a:r>
              <a:rPr lang="" altLang="en-US" sz="1800"/>
              <a:t>TSG SA1 Vicechair</a:t>
            </a:r>
          </a:p>
          <a:p>
            <a:pPr>
              <a:lnSpc>
                <a:spcPct val="100000"/>
              </a:lnSpc>
              <a:spcBef>
                <a:spcPct val="0"/>
              </a:spcBef>
              <a:buFontTx/>
              <a:buNone/>
            </a:pPr>
            <a:r>
              <a:rPr lang="" altLang="en-US" sz="1800"/>
              <a:t>ETSI</a:t>
            </a:r>
          </a:p>
          <a:p>
            <a:pPr>
              <a:lnSpc>
                <a:spcPct val="100000"/>
              </a:lnSpc>
              <a:spcBef>
                <a:spcPct val="0"/>
              </a:spcBef>
              <a:buFontTx/>
              <a:buNone/>
            </a:pPr>
            <a:r>
              <a:rPr lang="en-US" altLang="en-US" sz="1800"/>
              <a:t>gregory.schumacher@sprint.com</a:t>
            </a:r>
            <a:endParaRPr lang="" altLang="en-US" sz="1800"/>
          </a:p>
          <a:p>
            <a:pPr>
              <a:buFontTx/>
              <a:buNone/>
            </a:pPr>
            <a:endParaRPr lang="en-US" altLang="en-US" sz="1800"/>
          </a:p>
        </p:txBody>
      </p:sp>
      <p:sp>
        <p:nvSpPr>
          <p:cNvPr id="12293" name="Content Placeholder 2"/>
          <p:cNvSpPr txBox="1">
            <a:spLocks/>
          </p:cNvSpPr>
          <p:nvPr/>
        </p:nvSpPr>
        <p:spPr bwMode="auto">
          <a:xfrm>
            <a:off x="2162175" y="47752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Alain Sultan</a:t>
            </a:r>
          </a:p>
          <a:p>
            <a:pPr>
              <a:lnSpc>
                <a:spcPct val="100000"/>
              </a:lnSpc>
              <a:spcBef>
                <a:spcPct val="0"/>
              </a:spcBef>
              <a:buFontTx/>
              <a:buNone/>
            </a:pPr>
            <a:r>
              <a:rPr lang="" altLang="en-US" sz="1800"/>
              <a:t>Secretary</a:t>
            </a:r>
          </a:p>
          <a:p>
            <a:pPr>
              <a:lnSpc>
                <a:spcPct val="100000"/>
              </a:lnSpc>
              <a:spcBef>
                <a:spcPct val="0"/>
              </a:spcBef>
              <a:buFontTx/>
              <a:buNone/>
            </a:pPr>
            <a:r>
              <a:rPr lang="" altLang="en-US" sz="1800"/>
              <a:t>MCC</a:t>
            </a:r>
          </a:p>
          <a:p>
            <a:pPr>
              <a:lnSpc>
                <a:spcPct val="100000"/>
              </a:lnSpc>
              <a:spcBef>
                <a:spcPct val="0"/>
              </a:spcBef>
              <a:buFontTx/>
              <a:buNone/>
            </a:pPr>
            <a:r>
              <a:rPr lang="en-US" altLang="en-US" sz="1800"/>
              <a:t>alain.sultan@etsi.org</a:t>
            </a:r>
          </a:p>
        </p:txBody>
      </p:sp>
      <p:pic>
        <p:nvPicPr>
          <p:cNvPr id="12294" name="Picture 1"/>
          <p:cNvPicPr>
            <a:picLocks noChangeAspect="1"/>
          </p:cNvPicPr>
          <p:nvPr/>
        </p:nvPicPr>
        <p:blipFill>
          <a:blip r:embed="rId3">
            <a:extLst>
              <a:ext uri="{28A0092B-C50C-407E-A947-70E740481C1C}">
                <a14:useLocalDpi xmlns:a14="http://schemas.microsoft.com/office/drawing/2010/main" val="0"/>
              </a:ext>
            </a:extLst>
          </a:blip>
          <a:srcRect l="21619" t="20044" r="54732" b="51199"/>
          <a:stretch>
            <a:fillRect/>
          </a:stretch>
        </p:blipFill>
        <p:spPr bwMode="auto">
          <a:xfrm>
            <a:off x="1030288" y="2017713"/>
            <a:ext cx="1131887" cy="137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5" name="Picture 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30288" y="4775200"/>
            <a:ext cx="1173162" cy="117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6" name="Picture 9"/>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054725" y="2063750"/>
            <a:ext cx="1362075" cy="143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7" name="Content Placeholder 2"/>
          <p:cNvSpPr txBox="1">
            <a:spLocks/>
          </p:cNvSpPr>
          <p:nvPr/>
        </p:nvSpPr>
        <p:spPr bwMode="auto">
          <a:xfrm>
            <a:off x="7458075" y="3768725"/>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zh-CN" altLang="en-US" sz="1800" b="1">
                <a:ea typeface="Malgun Gothic" panose="020B0503020000020004" pitchFamily="34" charset="-127"/>
              </a:rPr>
              <a:t>夏 旭</a:t>
            </a:r>
            <a:r>
              <a:rPr lang="zh-CN" altLang="en-US" sz="1800">
                <a:ea typeface="Malgun Gothic" panose="020B0503020000020004" pitchFamily="34" charset="-127"/>
              </a:rPr>
              <a:t>     Xu Xia</a:t>
            </a:r>
          </a:p>
          <a:p>
            <a:pPr>
              <a:lnSpc>
                <a:spcPct val="100000"/>
              </a:lnSpc>
              <a:spcBef>
                <a:spcPct val="0"/>
              </a:spcBef>
              <a:buFontTx/>
              <a:buNone/>
            </a:pPr>
            <a:r>
              <a:rPr lang="zh-CN" altLang="en-US" sz="1800">
                <a:ea typeface="Malgun Gothic" panose="020B0503020000020004" pitchFamily="34" charset="-127"/>
              </a:rPr>
              <a:t>SA1 Vicechair</a:t>
            </a:r>
          </a:p>
          <a:p>
            <a:pPr>
              <a:lnSpc>
                <a:spcPct val="100000"/>
              </a:lnSpc>
              <a:spcBef>
                <a:spcPct val="0"/>
              </a:spcBef>
              <a:buFontTx/>
              <a:buNone/>
            </a:pPr>
            <a:r>
              <a:rPr lang="en-US" altLang="en-US" sz="1800">
                <a:ea typeface="Malgun Gothic" panose="020B0503020000020004" pitchFamily="34" charset="-127"/>
              </a:rPr>
              <a:t>CCSA</a:t>
            </a:r>
          </a:p>
          <a:p>
            <a:pPr>
              <a:lnSpc>
                <a:spcPct val="100000"/>
              </a:lnSpc>
              <a:spcBef>
                <a:spcPct val="0"/>
              </a:spcBef>
              <a:buFontTx/>
              <a:buNone/>
            </a:pPr>
            <a:r>
              <a:rPr lang="en-US" altLang="en-US" sz="1800">
                <a:ea typeface="Malgun Gothic" panose="020B0503020000020004" pitchFamily="34" charset="-127"/>
              </a:rPr>
              <a:t>xiaxu@chinatelecom.cn</a:t>
            </a:r>
            <a:endParaRPr lang="zh-CN" altLang="en-US" sz="1800">
              <a:ea typeface="Malgun Gothic" panose="020B0503020000020004" pitchFamily="34" charset="-127"/>
            </a:endParaRPr>
          </a:p>
          <a:p>
            <a:pPr>
              <a:buFontTx/>
              <a:buNone/>
            </a:pPr>
            <a:endParaRPr lang="zh-CN" altLang="en-US" sz="1800">
              <a:ea typeface="Malgun Gothic" panose="020B0503020000020004" pitchFamily="34" charset="-127"/>
            </a:endParaRPr>
          </a:p>
          <a:p>
            <a:pPr>
              <a:buFontTx/>
              <a:buNone/>
            </a:pPr>
            <a:endParaRPr lang="en-US" altLang="en-US" sz="1800">
              <a:ea typeface="Malgun Gothic" panose="020B0503020000020004" pitchFamily="34" charset="-127"/>
            </a:endParaRPr>
          </a:p>
        </p:txBody>
      </p:sp>
      <p:pic>
        <p:nvPicPr>
          <p:cNvPr id="12298" name="图片 10" descr="E:\IMG_030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18213" y="3617913"/>
            <a:ext cx="1366837" cy="162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86846432"/>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TSG SA Dates</a:t>
            </a:r>
            <a:endParaRPr lang="en-GB" dirty="0"/>
          </a:p>
        </p:txBody>
      </p:sp>
      <p:sp>
        <p:nvSpPr>
          <p:cNvPr id="7" name="Content Placeholder 6"/>
          <p:cNvSpPr>
            <a:spLocks noGrp="1"/>
          </p:cNvSpPr>
          <p:nvPr>
            <p:ph idx="1"/>
          </p:nvPr>
        </p:nvSpPr>
        <p:spPr>
          <a:noFill/>
        </p:spPr>
        <p:txBody>
          <a:bodyPr/>
          <a:lstStyle/>
          <a:p>
            <a:r>
              <a:rPr lang="en-US" dirty="0"/>
              <a:t> </a:t>
            </a:r>
            <a:r>
              <a:rPr lang="en-US" dirty="0" smtClean="0"/>
              <a:t>Meetings since PCG 45</a:t>
            </a:r>
          </a:p>
          <a:p>
            <a:pPr lvl="2"/>
            <a:r>
              <a:rPr lang="en-US" dirty="0"/>
              <a:t>TSG SA 90-e – e-meeting, 8-14 December </a:t>
            </a:r>
            <a:r>
              <a:rPr lang="en-US" dirty="0" smtClean="0"/>
              <a:t>2020 </a:t>
            </a:r>
            <a:endParaRPr lang="en-US" dirty="0"/>
          </a:p>
          <a:p>
            <a:pPr lvl="2"/>
            <a:r>
              <a:rPr lang="en-US" dirty="0" smtClean="0"/>
              <a:t>TSG </a:t>
            </a:r>
            <a:r>
              <a:rPr lang="en-US" dirty="0"/>
              <a:t>SA 91-e </a:t>
            </a:r>
            <a:r>
              <a:rPr lang="en-US" dirty="0" smtClean="0"/>
              <a:t>–e-meeting</a:t>
            </a:r>
            <a:r>
              <a:rPr lang="en-US" dirty="0"/>
              <a:t>, </a:t>
            </a:r>
            <a:r>
              <a:rPr lang="en-US" dirty="0" smtClean="0"/>
              <a:t>18-29 March 2020 (elections)</a:t>
            </a:r>
            <a:endParaRPr lang="en-GB" dirty="0" smtClean="0"/>
          </a:p>
          <a:p>
            <a:r>
              <a:rPr lang="en-US" dirty="0" smtClean="0"/>
              <a:t> Meetings before PCG 47</a:t>
            </a:r>
          </a:p>
          <a:p>
            <a:pPr lvl="2"/>
            <a:r>
              <a:rPr lang="en-US" dirty="0" smtClean="0"/>
              <a:t>TSG SA 92-e – e-meeting, 15-21 June 2020</a:t>
            </a:r>
          </a:p>
          <a:p>
            <a:pPr lvl="2"/>
            <a:r>
              <a:rPr lang="en-US" dirty="0" smtClean="0"/>
              <a:t>TSG SA 93-e – e-meeting, 14-20 September 2020</a:t>
            </a:r>
          </a:p>
          <a:p>
            <a:r>
              <a:rPr lang="en-US" dirty="0" smtClean="0"/>
              <a:t> Meeting Setting</a:t>
            </a:r>
          </a:p>
          <a:p>
            <a:pPr lvl="2"/>
            <a:r>
              <a:rPr lang="en-US" dirty="0" smtClean="0"/>
              <a:t>Daily 2h GoToMeeting (GTM) sessions</a:t>
            </a:r>
          </a:p>
          <a:p>
            <a:pPr lvl="2"/>
            <a:r>
              <a:rPr lang="en-US" dirty="0" smtClean="0"/>
              <a:t>Tuesday – Friday: technical meeting, </a:t>
            </a:r>
            <a:r>
              <a:rPr lang="en-US" dirty="0" smtClean="0"/>
              <a:t>all technical documents </a:t>
            </a:r>
            <a:r>
              <a:rPr lang="en-US" dirty="0" smtClean="0"/>
              <a:t>need to have final status on Friday end of online session</a:t>
            </a:r>
          </a:p>
          <a:p>
            <a:pPr lvl="2"/>
            <a:r>
              <a:rPr lang="en-US" dirty="0" smtClean="0"/>
              <a:t>Monday: reporting from RAN, CT, MCC, </a:t>
            </a:r>
            <a:r>
              <a:rPr lang="en-US" dirty="0" err="1" smtClean="0"/>
              <a:t>WorkPlan</a:t>
            </a:r>
            <a:r>
              <a:rPr lang="en-US" dirty="0" smtClean="0"/>
              <a:t> discussions, administrative issues</a:t>
            </a:r>
          </a:p>
          <a:p>
            <a:pPr lvl="2"/>
            <a:r>
              <a:rPr lang="en-US" dirty="0" smtClean="0"/>
              <a:t>NWM tool intended to be used for some discussions from SA#92-e onwards.</a:t>
            </a:r>
          </a:p>
        </p:txBody>
      </p:sp>
    </p:spTree>
    <p:extLst>
      <p:ext uri="{BB962C8B-B14F-4D97-AF65-F5344CB8AC3E}">
        <p14:creationId xmlns:p14="http://schemas.microsoft.com/office/powerpoint/2010/main" val="3244840763"/>
      </p:ext>
    </p:extLst>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 altLang="en-US" dirty="0" smtClean="0"/>
              <a:t>SA2 Officials</a:t>
            </a:r>
            <a:endParaRPr lang="en-US" altLang="en-US" dirty="0" smtClean="0"/>
          </a:p>
        </p:txBody>
      </p:sp>
      <p:sp>
        <p:nvSpPr>
          <p:cNvPr id="13315"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dirty="0"/>
              <a:t>Puneet Jain</a:t>
            </a:r>
          </a:p>
          <a:p>
            <a:pPr>
              <a:lnSpc>
                <a:spcPct val="100000"/>
              </a:lnSpc>
              <a:spcBef>
                <a:spcPct val="0"/>
              </a:spcBef>
              <a:buFontTx/>
              <a:buNone/>
            </a:pPr>
            <a:r>
              <a:rPr lang="" altLang="en-US" sz="1800" dirty="0"/>
              <a:t>SA2 </a:t>
            </a:r>
            <a:r>
              <a:rPr lang="en-US" altLang="en-US" sz="1800" dirty="0" smtClean="0"/>
              <a:t>Chair</a:t>
            </a:r>
            <a:endParaRPr lang="" altLang="en-US" sz="1800" dirty="0"/>
          </a:p>
          <a:p>
            <a:pPr>
              <a:lnSpc>
                <a:spcPct val="100000"/>
              </a:lnSpc>
              <a:spcBef>
                <a:spcPct val="0"/>
              </a:spcBef>
              <a:buFontTx/>
              <a:buNone/>
            </a:pPr>
            <a:r>
              <a:rPr lang="en-US" altLang="en-US" sz="1800" dirty="0"/>
              <a:t>ATIS</a:t>
            </a:r>
            <a:endParaRPr lang="" altLang="en-US" sz="1800" dirty="0"/>
          </a:p>
          <a:p>
            <a:pPr>
              <a:lnSpc>
                <a:spcPct val="100000"/>
              </a:lnSpc>
              <a:spcBef>
                <a:spcPct val="0"/>
              </a:spcBef>
              <a:buFontTx/>
              <a:buNone/>
            </a:pPr>
            <a:r>
              <a:rPr lang="en-US" altLang="en-US" sz="1800" dirty="0"/>
              <a:t>puneet.jain@intel.com</a:t>
            </a:r>
            <a:endParaRPr lang="" altLang="en-US" sz="1800" dirty="0"/>
          </a:p>
          <a:p>
            <a:pPr>
              <a:buFontTx/>
              <a:buNone/>
            </a:pPr>
            <a:endParaRPr lang="" altLang="en-US" sz="1800" dirty="0"/>
          </a:p>
          <a:p>
            <a:pPr>
              <a:buFontTx/>
              <a:buNone/>
            </a:pPr>
            <a:endParaRPr lang="" altLang="en-US" sz="1800" dirty="0"/>
          </a:p>
          <a:p>
            <a:pPr>
              <a:buFontTx/>
              <a:buNone/>
            </a:pPr>
            <a:endParaRPr lang="en-US" altLang="en-US" sz="1800" dirty="0"/>
          </a:p>
        </p:txBody>
      </p:sp>
      <p:sp>
        <p:nvSpPr>
          <p:cNvPr id="13316" name="Content Placeholder 2"/>
          <p:cNvSpPr txBox="1">
            <a:spLocks/>
          </p:cNvSpPr>
          <p:nvPr/>
        </p:nvSpPr>
        <p:spPr bwMode="auto">
          <a:xfrm>
            <a:off x="74580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Andy Bennett</a:t>
            </a:r>
            <a:endParaRPr lang="" altLang="en-US" sz="1800"/>
          </a:p>
          <a:p>
            <a:pPr>
              <a:lnSpc>
                <a:spcPct val="100000"/>
              </a:lnSpc>
              <a:spcBef>
                <a:spcPct val="0"/>
              </a:spcBef>
              <a:buFontTx/>
              <a:buNone/>
            </a:pPr>
            <a:r>
              <a:rPr lang="" altLang="en-US" sz="1800"/>
              <a:t>SA2 Vicechair</a:t>
            </a:r>
          </a:p>
          <a:p>
            <a:pPr>
              <a:lnSpc>
                <a:spcPct val="100000"/>
              </a:lnSpc>
              <a:spcBef>
                <a:spcPct val="0"/>
              </a:spcBef>
              <a:buFontTx/>
              <a:buNone/>
            </a:pPr>
            <a:r>
              <a:rPr lang="en-US" altLang="en-US" sz="1800"/>
              <a:t>ETSI</a:t>
            </a:r>
            <a:endParaRPr lang="" altLang="en-US" sz="1800"/>
          </a:p>
          <a:p>
            <a:pPr>
              <a:lnSpc>
                <a:spcPct val="100000"/>
              </a:lnSpc>
              <a:spcBef>
                <a:spcPct val="0"/>
              </a:spcBef>
              <a:buFontTx/>
              <a:buNone/>
            </a:pPr>
            <a:r>
              <a:rPr lang="en-US" altLang="en-US" sz="1800"/>
              <a:t>a.bennett@samsung.com</a:t>
            </a:r>
            <a:endParaRPr lang="" altLang="en-US" sz="1800"/>
          </a:p>
          <a:p>
            <a:pPr>
              <a:lnSpc>
                <a:spcPct val="100000"/>
              </a:lnSpc>
              <a:spcBef>
                <a:spcPct val="0"/>
              </a:spcBef>
              <a:buFontTx/>
              <a:buNone/>
            </a:pPr>
            <a:endParaRPr lang="" altLang="en-US" sz="1800"/>
          </a:p>
          <a:p>
            <a:pPr>
              <a:buFontTx/>
              <a:buNone/>
            </a:pPr>
            <a:endParaRPr lang="" altLang="en-US" sz="1800"/>
          </a:p>
          <a:p>
            <a:pPr>
              <a:buFontTx/>
              <a:buNone/>
            </a:pPr>
            <a:endParaRPr lang="en-US" altLang="en-US" sz="1800"/>
          </a:p>
        </p:txBody>
      </p:sp>
      <p:sp>
        <p:nvSpPr>
          <p:cNvPr id="13317" name="Content Placeholder 2"/>
          <p:cNvSpPr txBox="1">
            <a:spLocks/>
          </p:cNvSpPr>
          <p:nvPr/>
        </p:nvSpPr>
        <p:spPr bwMode="auto">
          <a:xfrm>
            <a:off x="7458075" y="38274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zh-CN" altLang="en-US" sz="1800" b="1">
                <a:latin typeface="SimSun" panose="02010600030101010101" pitchFamily="2" charset="-122"/>
              </a:rPr>
              <a:t>孙滔</a:t>
            </a:r>
            <a:r>
              <a:rPr lang="zh-CN" altLang="en-US" sz="1800">
                <a:latin typeface="SimSun" panose="02010600030101010101" pitchFamily="2" charset="-122"/>
              </a:rPr>
              <a:t>  </a:t>
            </a:r>
            <a:r>
              <a:rPr lang="en-US" altLang="en-US" sz="1800">
                <a:ea typeface="SimSun" panose="02010600030101010101" pitchFamily="2" charset="-122"/>
              </a:rPr>
              <a:t>Tao Sun</a:t>
            </a:r>
            <a:endParaRPr lang="" altLang="en-US" sz="1800">
              <a:ea typeface="SimSun" panose="02010600030101010101" pitchFamily="2" charset="-122"/>
            </a:endParaRPr>
          </a:p>
          <a:p>
            <a:pPr>
              <a:lnSpc>
                <a:spcPct val="100000"/>
              </a:lnSpc>
              <a:spcBef>
                <a:spcPct val="0"/>
              </a:spcBef>
              <a:buFontTx/>
              <a:buNone/>
            </a:pPr>
            <a:r>
              <a:rPr lang="" altLang="en-US" sz="1800">
                <a:ea typeface="SimSun" panose="02010600030101010101" pitchFamily="2" charset="-122"/>
              </a:rPr>
              <a:t>SA2 Vicechair</a:t>
            </a:r>
          </a:p>
          <a:p>
            <a:pPr>
              <a:lnSpc>
                <a:spcPct val="100000"/>
              </a:lnSpc>
              <a:spcBef>
                <a:spcPct val="0"/>
              </a:spcBef>
              <a:buFontTx/>
              <a:buNone/>
            </a:pPr>
            <a:r>
              <a:rPr lang="en-US" altLang="en-US" sz="1800">
                <a:ea typeface="SimSun" panose="02010600030101010101" pitchFamily="2" charset="-122"/>
              </a:rPr>
              <a:t>CCSA</a:t>
            </a:r>
            <a:endParaRPr lang="" altLang="en-US" sz="1800">
              <a:ea typeface="SimSun" panose="02010600030101010101" pitchFamily="2" charset="-122"/>
            </a:endParaRPr>
          </a:p>
          <a:p>
            <a:pPr>
              <a:lnSpc>
                <a:spcPct val="100000"/>
              </a:lnSpc>
              <a:spcBef>
                <a:spcPct val="0"/>
              </a:spcBef>
              <a:buFontTx/>
              <a:buNone/>
            </a:pPr>
            <a:r>
              <a:rPr lang="en-US" altLang="en-US" sz="1800">
                <a:ea typeface="SimSun" panose="02010600030101010101" pitchFamily="2" charset="-122"/>
              </a:rPr>
              <a:t>suntao@chinamobile.com</a:t>
            </a:r>
            <a:endParaRPr lang="" altLang="en-US" sz="1800">
              <a:ea typeface="SimSun" panose="02010600030101010101" pitchFamily="2" charset="-122"/>
            </a:endParaRPr>
          </a:p>
          <a:p>
            <a:pPr>
              <a:buFontTx/>
              <a:buNone/>
            </a:pPr>
            <a:endParaRPr lang="en-US" altLang="en-US" sz="1800">
              <a:ea typeface="SimSun" panose="02010600030101010101" pitchFamily="2" charset="-122"/>
            </a:endParaRPr>
          </a:p>
        </p:txBody>
      </p:sp>
      <p:sp>
        <p:nvSpPr>
          <p:cNvPr id="13318" name="Content Placeholder 2"/>
          <p:cNvSpPr txBox="1">
            <a:spLocks/>
          </p:cNvSpPr>
          <p:nvPr/>
        </p:nvSpPr>
        <p:spPr bwMode="auto">
          <a:xfrm>
            <a:off x="2162175" y="47752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Maurice Pope</a:t>
            </a:r>
          </a:p>
          <a:p>
            <a:pPr>
              <a:lnSpc>
                <a:spcPct val="100000"/>
              </a:lnSpc>
              <a:spcBef>
                <a:spcPct val="0"/>
              </a:spcBef>
              <a:buFontTx/>
              <a:buNone/>
            </a:pPr>
            <a:r>
              <a:rPr lang="" altLang="en-US" sz="1800"/>
              <a:t>Secretary</a:t>
            </a:r>
          </a:p>
          <a:p>
            <a:pPr>
              <a:lnSpc>
                <a:spcPct val="100000"/>
              </a:lnSpc>
              <a:spcBef>
                <a:spcPct val="0"/>
              </a:spcBef>
              <a:buFontTx/>
              <a:buNone/>
            </a:pPr>
            <a:r>
              <a:rPr lang="" altLang="en-US" sz="1800"/>
              <a:t>MCC</a:t>
            </a:r>
          </a:p>
          <a:p>
            <a:pPr>
              <a:lnSpc>
                <a:spcPct val="100000"/>
              </a:lnSpc>
              <a:spcBef>
                <a:spcPct val="0"/>
              </a:spcBef>
              <a:buFontTx/>
              <a:buNone/>
            </a:pPr>
            <a:r>
              <a:rPr lang="en-US" altLang="en-US" sz="1800"/>
              <a:t>maurice.pope@etsi.org</a:t>
            </a:r>
          </a:p>
        </p:txBody>
      </p:sp>
      <p:pic>
        <p:nvPicPr>
          <p:cNvPr id="13319"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90588" y="1973263"/>
            <a:ext cx="1271587" cy="127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0" name="Pictur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19825" y="1973263"/>
            <a:ext cx="1225550"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1" name="Picture 1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38200" y="4775200"/>
            <a:ext cx="1239838"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2" name="Picture 1"/>
          <p:cNvPicPr>
            <a:picLocks noChangeAspect="1"/>
          </p:cNvPicPr>
          <p:nvPr/>
        </p:nvPicPr>
        <p:blipFill>
          <a:blip r:embed="rId6" cstate="print">
            <a:extLst>
              <a:ext uri="{28A0092B-C50C-407E-A947-70E740481C1C}">
                <a14:useLocalDpi xmlns:a14="http://schemas.microsoft.com/office/drawing/2010/main" val="0"/>
              </a:ext>
            </a:extLst>
          </a:blip>
          <a:srcRect l="23987" t="-139" r="19279" b="32143"/>
          <a:stretch>
            <a:fillRect/>
          </a:stretch>
        </p:blipFill>
        <p:spPr bwMode="auto">
          <a:xfrm>
            <a:off x="6215063" y="3827463"/>
            <a:ext cx="1230312" cy="139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17897380"/>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 altLang="en-US" smtClean="0"/>
              <a:t>SA3 Officials (</a:t>
            </a:r>
            <a:r>
              <a:rPr lang="en-US" altLang="en-US" smtClean="0"/>
              <a:t>December 2019)</a:t>
            </a:r>
          </a:p>
        </p:txBody>
      </p:sp>
      <p:sp>
        <p:nvSpPr>
          <p:cNvPr id="14339" name="Content Placeholder 2"/>
          <p:cNvSpPr txBox="1">
            <a:spLocks/>
          </p:cNvSpPr>
          <p:nvPr/>
        </p:nvSpPr>
        <p:spPr bwMode="auto">
          <a:xfrm>
            <a:off x="2162175" y="1973263"/>
            <a:ext cx="34544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dirty="0" smtClean="0"/>
              <a:t>// vacant //</a:t>
            </a:r>
            <a:endParaRPr lang="en-US" altLang="en-US" sz="1800" dirty="0"/>
          </a:p>
          <a:p>
            <a:pPr>
              <a:lnSpc>
                <a:spcPct val="100000"/>
              </a:lnSpc>
              <a:spcBef>
                <a:spcPct val="0"/>
              </a:spcBef>
              <a:buFontTx/>
              <a:buNone/>
            </a:pPr>
            <a:r>
              <a:rPr lang="" altLang="en-US" sz="1800" dirty="0"/>
              <a:t>SA3 </a:t>
            </a:r>
            <a:r>
              <a:rPr lang="en-US" altLang="en-US" sz="1800" dirty="0" smtClean="0"/>
              <a:t>Chair</a:t>
            </a:r>
            <a:endParaRPr lang="en-US" altLang="en-US" sz="1800" dirty="0"/>
          </a:p>
          <a:p>
            <a:pPr>
              <a:buFontTx/>
              <a:buNone/>
            </a:pPr>
            <a:endParaRPr lang="" altLang="en-US" sz="1800" dirty="0"/>
          </a:p>
          <a:p>
            <a:pPr>
              <a:buFontTx/>
              <a:buNone/>
            </a:pPr>
            <a:endParaRPr lang="" altLang="en-US" sz="1800" dirty="0"/>
          </a:p>
          <a:p>
            <a:pPr>
              <a:buFontTx/>
              <a:buNone/>
            </a:pPr>
            <a:endParaRPr lang="en-US" altLang="en-US" sz="1800" dirty="0"/>
          </a:p>
        </p:txBody>
      </p:sp>
      <p:sp>
        <p:nvSpPr>
          <p:cNvPr id="14340" name="Content Placeholder 2"/>
          <p:cNvSpPr txBox="1">
            <a:spLocks/>
          </p:cNvSpPr>
          <p:nvPr/>
        </p:nvSpPr>
        <p:spPr bwMode="auto">
          <a:xfrm>
            <a:off x="7924800" y="1973263"/>
            <a:ext cx="32893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dirty="0" err="1">
                <a:latin typeface="SimSun" panose="02010600030101010101" pitchFamily="2" charset="-122"/>
              </a:rPr>
              <a:t>齐旻鹏</a:t>
            </a:r>
            <a:r>
              <a:rPr lang="en-US" altLang="en-US" sz="1800" b="1" dirty="0">
                <a:latin typeface="SimSun" panose="02010600030101010101" pitchFamily="2" charset="-122"/>
              </a:rPr>
              <a:t>  </a:t>
            </a:r>
            <a:r>
              <a:rPr lang="en-US" altLang="en-US" sz="1800" dirty="0"/>
              <a:t> </a:t>
            </a:r>
            <a:r>
              <a:rPr lang="en-US" altLang="en-US" sz="1800" dirty="0" err="1"/>
              <a:t>Minpen</a:t>
            </a:r>
            <a:r>
              <a:rPr lang="en-US" altLang="en-US" sz="1800" dirty="0"/>
              <a:t> Qi</a:t>
            </a:r>
          </a:p>
          <a:p>
            <a:pPr>
              <a:lnSpc>
                <a:spcPct val="100000"/>
              </a:lnSpc>
              <a:spcBef>
                <a:spcPct val="0"/>
              </a:spcBef>
              <a:buFontTx/>
              <a:buNone/>
            </a:pPr>
            <a:r>
              <a:rPr lang="en-US" altLang="en-US" sz="1800" dirty="0"/>
              <a:t>SA3 </a:t>
            </a:r>
            <a:r>
              <a:rPr lang="en-US" altLang="en-US" sz="1800" dirty="0" err="1"/>
              <a:t>Vicechair</a:t>
            </a:r>
            <a:endParaRPr lang="en-US" altLang="en-US" sz="1800" dirty="0"/>
          </a:p>
          <a:p>
            <a:pPr>
              <a:lnSpc>
                <a:spcPct val="100000"/>
              </a:lnSpc>
              <a:spcBef>
                <a:spcPct val="0"/>
              </a:spcBef>
              <a:buFontTx/>
              <a:buNone/>
            </a:pPr>
            <a:r>
              <a:rPr lang="en-US" altLang="en-US" sz="1800" dirty="0"/>
              <a:t>CCSA</a:t>
            </a:r>
          </a:p>
          <a:p>
            <a:pPr>
              <a:lnSpc>
                <a:spcPct val="100000"/>
              </a:lnSpc>
              <a:spcBef>
                <a:spcPct val="0"/>
              </a:spcBef>
              <a:buFontTx/>
              <a:buNone/>
            </a:pPr>
            <a:r>
              <a:rPr lang="en-US" altLang="en-US" sz="1800" dirty="0"/>
              <a:t>qiminpeng@chinamobile.com</a:t>
            </a:r>
            <a:endParaRPr lang="" altLang="en-US" sz="1800" dirty="0"/>
          </a:p>
        </p:txBody>
      </p:sp>
      <p:sp>
        <p:nvSpPr>
          <p:cNvPr id="14341" name="Content Placeholder 2"/>
          <p:cNvSpPr txBox="1">
            <a:spLocks/>
          </p:cNvSpPr>
          <p:nvPr/>
        </p:nvSpPr>
        <p:spPr bwMode="auto">
          <a:xfrm>
            <a:off x="7924800" y="3660775"/>
            <a:ext cx="401002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dirty="0" err="1"/>
              <a:t>Rajavelsamy</a:t>
            </a:r>
            <a:r>
              <a:rPr lang="en-US" altLang="en-US" sz="1800" dirty="0"/>
              <a:t> </a:t>
            </a:r>
            <a:r>
              <a:rPr lang="en-US" altLang="en-US" sz="1800" dirty="0" err="1"/>
              <a:t>Rajadurai</a:t>
            </a:r>
            <a:r>
              <a:rPr lang="en-US" altLang="en-US" sz="1800" dirty="0"/>
              <a:t/>
            </a:r>
            <a:br>
              <a:rPr lang="en-US" altLang="en-US" sz="1800" dirty="0"/>
            </a:br>
            <a:r>
              <a:rPr lang="en-US" altLang="en-US" sz="1800" dirty="0"/>
              <a:t>SA3 </a:t>
            </a:r>
            <a:r>
              <a:rPr lang="en-US" altLang="en-US" sz="1800" dirty="0" err="1"/>
              <a:t>Vicechair</a:t>
            </a:r>
            <a:endParaRPr lang="en-US" altLang="en-US" sz="1800" dirty="0"/>
          </a:p>
          <a:p>
            <a:pPr>
              <a:lnSpc>
                <a:spcPct val="100000"/>
              </a:lnSpc>
              <a:spcBef>
                <a:spcPct val="0"/>
              </a:spcBef>
              <a:buFontTx/>
              <a:buNone/>
            </a:pPr>
            <a:r>
              <a:rPr lang="en-US" altLang="en-US" sz="1800" dirty="0"/>
              <a:t>TTA</a:t>
            </a:r>
          </a:p>
          <a:p>
            <a:pPr>
              <a:lnSpc>
                <a:spcPct val="100000"/>
              </a:lnSpc>
              <a:spcBef>
                <a:spcPct val="0"/>
              </a:spcBef>
              <a:buFontTx/>
              <a:buNone/>
            </a:pPr>
            <a:r>
              <a:rPr lang="en-US" altLang="en-US" sz="1800" dirty="0"/>
              <a:t>rajvel@samsung.com </a:t>
            </a:r>
          </a:p>
        </p:txBody>
      </p:sp>
      <p:sp>
        <p:nvSpPr>
          <p:cNvPr id="14342" name="Content Placeholder 2"/>
          <p:cNvSpPr txBox="1">
            <a:spLocks/>
          </p:cNvSpPr>
          <p:nvPr/>
        </p:nvSpPr>
        <p:spPr bwMode="auto">
          <a:xfrm>
            <a:off x="2162175" y="47752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Mirko Cano Soveri</a:t>
            </a:r>
          </a:p>
          <a:p>
            <a:pPr>
              <a:lnSpc>
                <a:spcPct val="100000"/>
              </a:lnSpc>
              <a:spcBef>
                <a:spcPct val="0"/>
              </a:spcBef>
              <a:buFontTx/>
              <a:buNone/>
            </a:pPr>
            <a:r>
              <a:rPr lang="" altLang="en-US" sz="1800"/>
              <a:t>Secretary</a:t>
            </a:r>
          </a:p>
          <a:p>
            <a:pPr>
              <a:lnSpc>
                <a:spcPct val="100000"/>
              </a:lnSpc>
              <a:spcBef>
                <a:spcPct val="0"/>
              </a:spcBef>
              <a:buFontTx/>
              <a:buNone/>
            </a:pPr>
            <a:r>
              <a:rPr lang="" altLang="en-US" sz="1800"/>
              <a:t>MCC</a:t>
            </a:r>
          </a:p>
          <a:p>
            <a:pPr>
              <a:lnSpc>
                <a:spcPct val="100000"/>
              </a:lnSpc>
              <a:spcBef>
                <a:spcPct val="0"/>
              </a:spcBef>
              <a:buFontTx/>
              <a:buNone/>
            </a:pPr>
            <a:r>
              <a:rPr lang="en-US" altLang="en-US" sz="1800"/>
              <a:t>mirko.cano@etsi.org</a:t>
            </a:r>
          </a:p>
        </p:txBody>
      </p:sp>
      <p:pic>
        <p:nvPicPr>
          <p:cNvPr id="14343"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8200" y="4775200"/>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5" name="Picture 1"/>
          <p:cNvPicPr>
            <a:picLocks noChangeAspect="1"/>
          </p:cNvPicPr>
          <p:nvPr/>
        </p:nvPicPr>
        <p:blipFill>
          <a:blip r:embed="rId4">
            <a:extLst>
              <a:ext uri="{28A0092B-C50C-407E-A947-70E740481C1C}">
                <a14:useLocalDpi xmlns:a14="http://schemas.microsoft.com/office/drawing/2010/main" val="0"/>
              </a:ext>
            </a:extLst>
          </a:blip>
          <a:srcRect b="18466"/>
          <a:stretch>
            <a:fillRect/>
          </a:stretch>
        </p:blipFill>
        <p:spPr bwMode="auto">
          <a:xfrm>
            <a:off x="6575425" y="1973263"/>
            <a:ext cx="122555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6" name="Picture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573838" y="3586163"/>
            <a:ext cx="1227137" cy="140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4" descr="C:\Program Files (x86)\Microsoft Office\MEDIA\CAGCAT10\j0234687.gif"/>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585788" y="1973263"/>
            <a:ext cx="1576387" cy="112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Content Placeholder 2"/>
          <p:cNvSpPr txBox="1">
            <a:spLocks/>
          </p:cNvSpPr>
          <p:nvPr/>
        </p:nvSpPr>
        <p:spPr bwMode="auto">
          <a:xfrm>
            <a:off x="7930355" y="1973263"/>
            <a:ext cx="32893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dirty="0" err="1">
                <a:latin typeface="SimSun" panose="02010600030101010101" pitchFamily="2" charset="-122"/>
              </a:rPr>
              <a:t>齐旻鹏</a:t>
            </a:r>
            <a:r>
              <a:rPr lang="en-US" altLang="en-US" sz="1800" b="1" dirty="0">
                <a:latin typeface="SimSun" panose="02010600030101010101" pitchFamily="2" charset="-122"/>
              </a:rPr>
              <a:t>  </a:t>
            </a:r>
            <a:r>
              <a:rPr lang="en-US" altLang="en-US" sz="1800" dirty="0"/>
              <a:t> </a:t>
            </a:r>
            <a:r>
              <a:rPr lang="en-US" altLang="en-US" sz="1800" dirty="0" err="1"/>
              <a:t>Minpen</a:t>
            </a:r>
            <a:r>
              <a:rPr lang="en-US" altLang="en-US" sz="1800" dirty="0"/>
              <a:t> Qi</a:t>
            </a:r>
          </a:p>
          <a:p>
            <a:pPr>
              <a:lnSpc>
                <a:spcPct val="100000"/>
              </a:lnSpc>
              <a:spcBef>
                <a:spcPct val="0"/>
              </a:spcBef>
              <a:buFontTx/>
              <a:buNone/>
            </a:pPr>
            <a:r>
              <a:rPr lang="en-US" altLang="en-US" sz="1800" dirty="0"/>
              <a:t>SA3 </a:t>
            </a:r>
            <a:r>
              <a:rPr lang="en-US" altLang="en-US" sz="1800" dirty="0" err="1"/>
              <a:t>Vicechair</a:t>
            </a:r>
            <a:endParaRPr lang="en-US" altLang="en-US" sz="1800" dirty="0"/>
          </a:p>
          <a:p>
            <a:pPr>
              <a:lnSpc>
                <a:spcPct val="100000"/>
              </a:lnSpc>
              <a:spcBef>
                <a:spcPct val="0"/>
              </a:spcBef>
              <a:buFontTx/>
              <a:buNone/>
            </a:pPr>
            <a:r>
              <a:rPr lang="en-US" altLang="en-US" sz="1800" dirty="0"/>
              <a:t>CCSA</a:t>
            </a:r>
          </a:p>
          <a:p>
            <a:pPr>
              <a:lnSpc>
                <a:spcPct val="100000"/>
              </a:lnSpc>
              <a:spcBef>
                <a:spcPct val="0"/>
              </a:spcBef>
              <a:buFontTx/>
              <a:buNone/>
            </a:pPr>
            <a:r>
              <a:rPr lang="en-US" altLang="en-US" sz="1800" dirty="0"/>
              <a:t>qiminpeng@chinamobile.com</a:t>
            </a:r>
            <a:endParaRPr lang="" altLang="en-US" sz="1800" dirty="0"/>
          </a:p>
        </p:txBody>
      </p:sp>
      <p:pic>
        <p:nvPicPr>
          <p:cNvPr id="13" name="Picture 1"/>
          <p:cNvPicPr>
            <a:picLocks noChangeAspect="1"/>
          </p:cNvPicPr>
          <p:nvPr/>
        </p:nvPicPr>
        <p:blipFill>
          <a:blip r:embed="rId4">
            <a:extLst>
              <a:ext uri="{28A0092B-C50C-407E-A947-70E740481C1C}">
                <a14:useLocalDpi xmlns:a14="http://schemas.microsoft.com/office/drawing/2010/main" val="0"/>
              </a:ext>
            </a:extLst>
          </a:blip>
          <a:srcRect b="18466"/>
          <a:stretch>
            <a:fillRect/>
          </a:stretch>
        </p:blipFill>
        <p:spPr bwMode="auto">
          <a:xfrm>
            <a:off x="6580980" y="1973263"/>
            <a:ext cx="122555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579393" y="3586163"/>
            <a:ext cx="1227137" cy="140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92591387"/>
      </p:ext>
    </p:extLst>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 altLang="en-US" dirty="0" smtClean="0"/>
              <a:t>SA3-LI Officials</a:t>
            </a:r>
            <a:endParaRPr lang="en-US" altLang="en-US" dirty="0" smtClean="0"/>
          </a:p>
        </p:txBody>
      </p:sp>
      <p:sp>
        <p:nvSpPr>
          <p:cNvPr id="15363" name="Content Placeholder 2"/>
          <p:cNvSpPr txBox="1">
            <a:spLocks/>
          </p:cNvSpPr>
          <p:nvPr/>
        </p:nvSpPr>
        <p:spPr bwMode="auto">
          <a:xfrm>
            <a:off x="2162175" y="1973263"/>
            <a:ext cx="34544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dirty="0"/>
              <a:t>Alex </a:t>
            </a:r>
            <a:r>
              <a:rPr lang="en-US" altLang="en-US" sz="1800" dirty="0" err="1"/>
              <a:t>Leadbeater</a:t>
            </a:r>
            <a:endParaRPr lang="en-US" altLang="en-US" sz="1800" dirty="0"/>
          </a:p>
          <a:p>
            <a:pPr>
              <a:lnSpc>
                <a:spcPct val="100000"/>
              </a:lnSpc>
              <a:spcBef>
                <a:spcPct val="0"/>
              </a:spcBef>
              <a:buFontTx/>
              <a:buNone/>
            </a:pPr>
            <a:r>
              <a:rPr lang="" altLang="en-US" sz="1800" dirty="0"/>
              <a:t>SA3-LI </a:t>
            </a:r>
            <a:r>
              <a:rPr lang="en-US" altLang="en-US" sz="1800" dirty="0" smtClean="0"/>
              <a:t>Chair</a:t>
            </a:r>
            <a:endParaRPr lang="en-US" altLang="en-US" sz="1800" dirty="0"/>
          </a:p>
          <a:p>
            <a:pPr>
              <a:lnSpc>
                <a:spcPct val="100000"/>
              </a:lnSpc>
              <a:spcBef>
                <a:spcPct val="0"/>
              </a:spcBef>
              <a:buFontTx/>
              <a:buNone/>
            </a:pPr>
            <a:r>
              <a:rPr lang="en-US" altLang="en-US" sz="1800" dirty="0"/>
              <a:t>ETSI</a:t>
            </a:r>
            <a:endParaRPr lang="" altLang="en-US" sz="1800" dirty="0"/>
          </a:p>
          <a:p>
            <a:pPr>
              <a:lnSpc>
                <a:spcPct val="100000"/>
              </a:lnSpc>
              <a:spcBef>
                <a:spcPct val="0"/>
              </a:spcBef>
              <a:buFontTx/>
              <a:buNone/>
            </a:pPr>
            <a:r>
              <a:rPr lang="en-US" altLang="en-US" sz="1800" dirty="0"/>
              <a:t>alex.leadbeater@bt.com</a:t>
            </a:r>
            <a:endParaRPr lang="" altLang="en-US" sz="1800" dirty="0"/>
          </a:p>
          <a:p>
            <a:pPr>
              <a:buFontTx/>
              <a:buNone/>
            </a:pPr>
            <a:endParaRPr lang="" altLang="en-US" sz="1800" dirty="0"/>
          </a:p>
          <a:p>
            <a:pPr>
              <a:buFontTx/>
              <a:buNone/>
            </a:pPr>
            <a:endParaRPr lang="" altLang="en-US" sz="1800" dirty="0"/>
          </a:p>
          <a:p>
            <a:pPr>
              <a:buFontTx/>
              <a:buNone/>
            </a:pPr>
            <a:endParaRPr lang="en-US" altLang="en-US" sz="1800" dirty="0"/>
          </a:p>
        </p:txBody>
      </p:sp>
      <p:sp>
        <p:nvSpPr>
          <p:cNvPr id="15364" name="Content Placeholder 2"/>
          <p:cNvSpPr txBox="1">
            <a:spLocks/>
          </p:cNvSpPr>
          <p:nvPr/>
        </p:nvSpPr>
        <p:spPr bwMode="auto">
          <a:xfrm>
            <a:off x="7924800" y="1973263"/>
            <a:ext cx="3236913"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dirty="0"/>
              <a:t>Maurizio </a:t>
            </a:r>
            <a:r>
              <a:rPr lang="en-US" altLang="en-US" sz="1800" dirty="0" err="1"/>
              <a:t>Iovieno</a:t>
            </a:r>
            <a:endParaRPr lang="" altLang="en-US" sz="1800" dirty="0"/>
          </a:p>
          <a:p>
            <a:pPr>
              <a:lnSpc>
                <a:spcPct val="100000"/>
              </a:lnSpc>
              <a:spcBef>
                <a:spcPct val="0"/>
              </a:spcBef>
              <a:buFontTx/>
              <a:buNone/>
            </a:pPr>
            <a:r>
              <a:rPr lang="en-GB" altLang="en-US" sz="1800" dirty="0"/>
              <a:t>SA3-LI </a:t>
            </a:r>
            <a:r>
              <a:rPr lang="en-GB" altLang="en-US" sz="1800" dirty="0" smtClean="0"/>
              <a:t>Vice-Chair</a:t>
            </a:r>
            <a:endParaRPr lang="en-GB" altLang="en-US" sz="1800" dirty="0"/>
          </a:p>
          <a:p>
            <a:pPr>
              <a:lnSpc>
                <a:spcPct val="100000"/>
              </a:lnSpc>
              <a:spcBef>
                <a:spcPct val="0"/>
              </a:spcBef>
              <a:buFontTx/>
              <a:buNone/>
            </a:pPr>
            <a:r>
              <a:rPr lang="en-GB" altLang="en-US" sz="1800" dirty="0"/>
              <a:t>ETSI</a:t>
            </a:r>
          </a:p>
          <a:p>
            <a:pPr>
              <a:lnSpc>
                <a:spcPct val="100000"/>
              </a:lnSpc>
              <a:spcBef>
                <a:spcPct val="0"/>
              </a:spcBef>
              <a:buFontTx/>
              <a:buNone/>
            </a:pPr>
            <a:r>
              <a:rPr lang="en-GB" altLang="en-US" sz="1800" dirty="0"/>
              <a:t>maurizio.iovieno@ericsson.com</a:t>
            </a:r>
          </a:p>
          <a:p>
            <a:pPr>
              <a:lnSpc>
                <a:spcPct val="100000"/>
              </a:lnSpc>
              <a:spcBef>
                <a:spcPct val="0"/>
              </a:spcBef>
              <a:buFontTx/>
              <a:buNone/>
            </a:pPr>
            <a:endParaRPr lang="" altLang="en-US" sz="1800" dirty="0"/>
          </a:p>
          <a:p>
            <a:pPr>
              <a:buFontTx/>
              <a:buNone/>
            </a:pPr>
            <a:endParaRPr lang="en-US" altLang="en-US" sz="1800" dirty="0"/>
          </a:p>
        </p:txBody>
      </p:sp>
      <p:sp>
        <p:nvSpPr>
          <p:cNvPr id="15365" name="Content Placeholder 2"/>
          <p:cNvSpPr txBox="1">
            <a:spLocks/>
          </p:cNvSpPr>
          <p:nvPr/>
        </p:nvSpPr>
        <p:spPr bwMode="auto">
          <a:xfrm>
            <a:off x="2162175" y="47752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Carmine Rizzo</a:t>
            </a:r>
          </a:p>
          <a:p>
            <a:pPr>
              <a:lnSpc>
                <a:spcPct val="100000"/>
              </a:lnSpc>
              <a:spcBef>
                <a:spcPct val="0"/>
              </a:spcBef>
              <a:buFontTx/>
              <a:buNone/>
            </a:pPr>
            <a:r>
              <a:rPr lang="" altLang="en-US" sz="1800"/>
              <a:t>Secretary</a:t>
            </a:r>
          </a:p>
          <a:p>
            <a:pPr>
              <a:lnSpc>
                <a:spcPct val="100000"/>
              </a:lnSpc>
              <a:spcBef>
                <a:spcPct val="0"/>
              </a:spcBef>
              <a:buFontTx/>
              <a:buNone/>
            </a:pPr>
            <a:r>
              <a:rPr lang="" altLang="en-US" sz="1800"/>
              <a:t>MCC</a:t>
            </a:r>
          </a:p>
          <a:p>
            <a:pPr>
              <a:lnSpc>
                <a:spcPct val="100000"/>
              </a:lnSpc>
              <a:spcBef>
                <a:spcPct val="0"/>
              </a:spcBef>
              <a:buFontTx/>
              <a:buNone/>
            </a:pPr>
            <a:r>
              <a:rPr lang="en-US" altLang="en-US" sz="1800"/>
              <a:t>carmine.rizzo@etsi.org</a:t>
            </a:r>
          </a:p>
        </p:txBody>
      </p:sp>
      <p:pic>
        <p:nvPicPr>
          <p:cNvPr id="153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1973263"/>
            <a:ext cx="1181100" cy="148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8388" y="4435475"/>
            <a:ext cx="1114425" cy="167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8" name="Picture 4" descr="C:\Program Files (x86)\Microsoft Office\MEDIA\CAGCAT10\j0234687.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6348413" y="1933575"/>
            <a:ext cx="1576387" cy="112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93635641"/>
      </p:ext>
    </p:extLst>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 altLang="en-US" dirty="0" smtClean="0"/>
              <a:t>SA4 Officials</a:t>
            </a:r>
            <a:endParaRPr lang="en-US" altLang="en-US" dirty="0" smtClean="0"/>
          </a:p>
        </p:txBody>
      </p:sp>
      <p:sp>
        <p:nvSpPr>
          <p:cNvPr id="16387"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dirty="0"/>
              <a:t>Frédéric Gabin</a:t>
            </a:r>
          </a:p>
          <a:p>
            <a:pPr>
              <a:lnSpc>
                <a:spcPct val="100000"/>
              </a:lnSpc>
              <a:spcBef>
                <a:spcPct val="0"/>
              </a:spcBef>
              <a:buFontTx/>
              <a:buNone/>
            </a:pPr>
            <a:r>
              <a:rPr lang="" altLang="en-US" sz="1800" dirty="0"/>
              <a:t>SA4 </a:t>
            </a:r>
            <a:r>
              <a:rPr lang="en-US" altLang="en-US" sz="1800" dirty="0" smtClean="0"/>
              <a:t>Chair</a:t>
            </a:r>
            <a:endParaRPr lang="" altLang="en-US" sz="1800" dirty="0"/>
          </a:p>
          <a:p>
            <a:pPr>
              <a:lnSpc>
                <a:spcPct val="100000"/>
              </a:lnSpc>
              <a:spcBef>
                <a:spcPct val="0"/>
              </a:spcBef>
              <a:buFontTx/>
              <a:buNone/>
            </a:pPr>
            <a:r>
              <a:rPr lang="" altLang="en-US" sz="1800" dirty="0"/>
              <a:t>ETSI</a:t>
            </a:r>
          </a:p>
          <a:p>
            <a:pPr>
              <a:lnSpc>
                <a:spcPct val="100000"/>
              </a:lnSpc>
              <a:spcBef>
                <a:spcPct val="0"/>
              </a:spcBef>
              <a:buFontTx/>
              <a:buNone/>
            </a:pPr>
            <a:r>
              <a:rPr lang="" altLang="en-US" sz="1800" dirty="0" smtClean="0"/>
              <a:t>frederic.gabin@dolby.com</a:t>
            </a:r>
            <a:endParaRPr lang="" altLang="en-US" sz="1800" dirty="0"/>
          </a:p>
        </p:txBody>
      </p:sp>
      <p:sp>
        <p:nvSpPr>
          <p:cNvPr id="16388" name="Content Placeholder 2"/>
          <p:cNvSpPr txBox="1">
            <a:spLocks/>
          </p:cNvSpPr>
          <p:nvPr/>
        </p:nvSpPr>
        <p:spPr bwMode="auto">
          <a:xfrm>
            <a:off x="74580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dirty="0"/>
              <a:t>Gilles Teniou</a:t>
            </a:r>
          </a:p>
          <a:p>
            <a:pPr>
              <a:lnSpc>
                <a:spcPct val="100000"/>
              </a:lnSpc>
              <a:spcBef>
                <a:spcPct val="0"/>
              </a:spcBef>
              <a:buFontTx/>
              <a:buNone/>
            </a:pPr>
            <a:r>
              <a:rPr lang="" altLang="en-US" sz="1800" dirty="0"/>
              <a:t>SA4 Vicechair</a:t>
            </a:r>
          </a:p>
          <a:p>
            <a:pPr>
              <a:lnSpc>
                <a:spcPct val="100000"/>
              </a:lnSpc>
              <a:spcBef>
                <a:spcPct val="0"/>
              </a:spcBef>
              <a:buFontTx/>
              <a:buNone/>
            </a:pPr>
            <a:r>
              <a:rPr lang="" altLang="en-US" sz="1800" dirty="0" smtClean="0"/>
              <a:t>CCSA</a:t>
            </a:r>
            <a:endParaRPr lang="" altLang="en-US" sz="1800" dirty="0"/>
          </a:p>
          <a:p>
            <a:pPr>
              <a:lnSpc>
                <a:spcPct val="100000"/>
              </a:lnSpc>
              <a:spcBef>
                <a:spcPct val="0"/>
              </a:spcBef>
              <a:buFontTx/>
              <a:buNone/>
            </a:pPr>
            <a:r>
              <a:rPr lang="en-US" altLang="en-US" sz="1800" dirty="0"/>
              <a:t>teniou@tencent.com</a:t>
            </a:r>
          </a:p>
        </p:txBody>
      </p:sp>
      <p:sp>
        <p:nvSpPr>
          <p:cNvPr id="16389" name="Content Placeholder 2"/>
          <p:cNvSpPr txBox="1">
            <a:spLocks/>
          </p:cNvSpPr>
          <p:nvPr/>
        </p:nvSpPr>
        <p:spPr bwMode="auto">
          <a:xfrm>
            <a:off x="7458075" y="35306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dirty="0" smtClean="0"/>
              <a:t>Stefan Bruhn</a:t>
            </a:r>
          </a:p>
          <a:p>
            <a:pPr>
              <a:lnSpc>
                <a:spcPct val="100000"/>
              </a:lnSpc>
              <a:spcBef>
                <a:spcPct val="0"/>
              </a:spcBef>
              <a:buFontTx/>
              <a:buNone/>
            </a:pPr>
            <a:r>
              <a:rPr lang="en-US" altLang="en-US" sz="1800" dirty="0" smtClean="0"/>
              <a:t>SA4 </a:t>
            </a:r>
            <a:r>
              <a:rPr lang="en-US" altLang="en-US" sz="1800" dirty="0" err="1" smtClean="0"/>
              <a:t>Vicechair</a:t>
            </a:r>
            <a:endParaRPr lang="en-US" altLang="en-US" sz="1800" dirty="0" smtClean="0"/>
          </a:p>
          <a:p>
            <a:pPr>
              <a:lnSpc>
                <a:spcPct val="100000"/>
              </a:lnSpc>
              <a:spcBef>
                <a:spcPct val="0"/>
              </a:spcBef>
              <a:buFontTx/>
              <a:buNone/>
            </a:pPr>
            <a:r>
              <a:rPr lang="en-US" altLang="en-US" sz="1800" dirty="0" smtClean="0"/>
              <a:t>ETSI</a:t>
            </a:r>
          </a:p>
          <a:p>
            <a:pPr>
              <a:lnSpc>
                <a:spcPct val="100000"/>
              </a:lnSpc>
              <a:spcBef>
                <a:spcPct val="0"/>
              </a:spcBef>
              <a:buFontTx/>
              <a:buNone/>
            </a:pPr>
            <a:r>
              <a:rPr lang="en-US" altLang="en-US" sz="1800" dirty="0" smtClean="0"/>
              <a:t>stefan.bruhn@dolby.com</a:t>
            </a:r>
            <a:endParaRPr lang="en-US" altLang="en-US" sz="1800" dirty="0"/>
          </a:p>
        </p:txBody>
      </p:sp>
      <p:sp>
        <p:nvSpPr>
          <p:cNvPr id="16390" name="Content Placeholder 2"/>
          <p:cNvSpPr txBox="1">
            <a:spLocks/>
          </p:cNvSpPr>
          <p:nvPr/>
        </p:nvSpPr>
        <p:spPr bwMode="auto">
          <a:xfrm>
            <a:off x="2162175" y="47752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dirty="0" err="1" smtClean="0"/>
              <a:t>Jayeeta</a:t>
            </a:r>
            <a:r>
              <a:rPr lang="en-US" altLang="en-US" sz="1800" dirty="0" smtClean="0"/>
              <a:t> </a:t>
            </a:r>
            <a:r>
              <a:rPr lang="en-US" altLang="en-US" sz="1800" dirty="0" err="1" smtClean="0"/>
              <a:t>Saha</a:t>
            </a:r>
            <a:endParaRPr lang="en-US" altLang="en-US" sz="1800" dirty="0" smtClean="0"/>
          </a:p>
          <a:p>
            <a:pPr>
              <a:lnSpc>
                <a:spcPct val="100000"/>
              </a:lnSpc>
              <a:spcBef>
                <a:spcPct val="0"/>
              </a:spcBef>
              <a:buFontTx/>
              <a:buNone/>
            </a:pPr>
            <a:r>
              <a:rPr lang="en-US" altLang="en-US" sz="1800" dirty="0" smtClean="0"/>
              <a:t>Secretary</a:t>
            </a:r>
          </a:p>
          <a:p>
            <a:pPr>
              <a:lnSpc>
                <a:spcPct val="100000"/>
              </a:lnSpc>
              <a:spcBef>
                <a:spcPct val="0"/>
              </a:spcBef>
              <a:buFontTx/>
              <a:buNone/>
            </a:pPr>
            <a:r>
              <a:rPr lang="en-US" altLang="en-US" sz="1800" dirty="0" smtClean="0"/>
              <a:t>MCC</a:t>
            </a:r>
          </a:p>
          <a:p>
            <a:pPr>
              <a:lnSpc>
                <a:spcPct val="100000"/>
              </a:lnSpc>
              <a:spcBef>
                <a:spcPct val="0"/>
              </a:spcBef>
              <a:buFontTx/>
              <a:buNone/>
            </a:pPr>
            <a:r>
              <a:rPr lang="en-US" altLang="en-US" sz="1800" dirty="0"/>
              <a:t>j</a:t>
            </a:r>
            <a:r>
              <a:rPr lang="en-US" altLang="en-US" sz="1800" dirty="0" smtClean="0"/>
              <a:t>ayeeta.saha@3gpp.org</a:t>
            </a:r>
            <a:endParaRPr lang="en-US" altLang="en-US" sz="1800" dirty="0"/>
          </a:p>
        </p:txBody>
      </p:sp>
      <p:pic>
        <p:nvPicPr>
          <p:cNvPr id="16391"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73125" y="1973263"/>
            <a:ext cx="1289050"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4" descr="C:\Program Files (x86)\Microsoft Office\MEDIA\CAGCAT10\j0234687.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5846967" y="3577226"/>
            <a:ext cx="1576387" cy="112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4" descr="C:\Program Files (x86)\Microsoft Office\MEDIA\CAGCAT10\j0234687.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522800" y="4775200"/>
            <a:ext cx="1576387" cy="112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6"/>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033474" y="1973263"/>
            <a:ext cx="1246802" cy="1246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31059558"/>
      </p:ext>
    </p:extLst>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 altLang="en-US" smtClean="0"/>
              <a:t>SA5 Officials (</a:t>
            </a:r>
            <a:r>
              <a:rPr lang="en-US" altLang="en-US" smtClean="0"/>
              <a:t>December 2019)</a:t>
            </a:r>
          </a:p>
        </p:txBody>
      </p:sp>
      <p:sp>
        <p:nvSpPr>
          <p:cNvPr id="17411" name="Content Placeholder 2"/>
          <p:cNvSpPr txBox="1">
            <a:spLocks/>
          </p:cNvSpPr>
          <p:nvPr/>
        </p:nvSpPr>
        <p:spPr bwMode="auto">
          <a:xfrm>
            <a:off x="2162175" y="1973263"/>
            <a:ext cx="32289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dirty="0"/>
              <a:t>Thomas Tovinger</a:t>
            </a:r>
          </a:p>
          <a:p>
            <a:pPr>
              <a:lnSpc>
                <a:spcPct val="100000"/>
              </a:lnSpc>
              <a:spcBef>
                <a:spcPct val="0"/>
              </a:spcBef>
              <a:buFontTx/>
              <a:buNone/>
            </a:pPr>
            <a:r>
              <a:rPr lang="" altLang="en-US" sz="1800" dirty="0"/>
              <a:t>SA5 </a:t>
            </a:r>
            <a:r>
              <a:rPr lang="en-US" altLang="en-US" sz="1800" dirty="0" smtClean="0"/>
              <a:t>Chair</a:t>
            </a:r>
            <a:endParaRPr lang="" altLang="en-US" sz="1800" dirty="0"/>
          </a:p>
          <a:p>
            <a:pPr>
              <a:lnSpc>
                <a:spcPct val="100000"/>
              </a:lnSpc>
              <a:spcBef>
                <a:spcPct val="0"/>
              </a:spcBef>
              <a:buFontTx/>
              <a:buNone/>
            </a:pPr>
            <a:r>
              <a:rPr lang="" altLang="en-US" sz="1800" dirty="0"/>
              <a:t>ETSI</a:t>
            </a:r>
          </a:p>
          <a:p>
            <a:pPr>
              <a:lnSpc>
                <a:spcPct val="100000"/>
              </a:lnSpc>
              <a:spcBef>
                <a:spcPct val="0"/>
              </a:spcBef>
              <a:buFontTx/>
              <a:buNone/>
            </a:pPr>
            <a:r>
              <a:rPr lang="en-US" altLang="en-US" sz="1800" dirty="0"/>
              <a:t>thomas.tovinger@ericsson.com</a:t>
            </a:r>
            <a:endParaRPr lang="" altLang="en-US" sz="1800" dirty="0"/>
          </a:p>
          <a:p>
            <a:pPr>
              <a:buFontTx/>
              <a:buNone/>
            </a:pPr>
            <a:endParaRPr lang="" altLang="en-US" sz="1800" dirty="0"/>
          </a:p>
          <a:p>
            <a:pPr>
              <a:buFontTx/>
              <a:buNone/>
            </a:pPr>
            <a:endParaRPr lang="" altLang="en-US" sz="1800" dirty="0"/>
          </a:p>
          <a:p>
            <a:pPr>
              <a:buFontTx/>
              <a:buNone/>
            </a:pPr>
            <a:endParaRPr lang="en-US" altLang="en-US" sz="1800" dirty="0"/>
          </a:p>
        </p:txBody>
      </p:sp>
      <p:sp>
        <p:nvSpPr>
          <p:cNvPr id="17412" name="Content Placeholder 2"/>
          <p:cNvSpPr txBox="1">
            <a:spLocks/>
          </p:cNvSpPr>
          <p:nvPr/>
        </p:nvSpPr>
        <p:spPr bwMode="auto">
          <a:xfrm>
            <a:off x="74580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zh-CN" altLang="en-US" sz="1800" b="1"/>
              <a:t>邹兰    </a:t>
            </a:r>
            <a:r>
              <a:rPr lang="en-US" altLang="en-US" sz="1800">
                <a:ea typeface="SimSun" panose="02010600030101010101" pitchFamily="2" charset="-122"/>
              </a:rPr>
              <a:t>Zou Lan</a:t>
            </a:r>
            <a:br>
              <a:rPr lang="en-US" altLang="en-US" sz="1800">
                <a:ea typeface="SimSun" panose="02010600030101010101" pitchFamily="2" charset="-122"/>
              </a:rPr>
            </a:br>
            <a:r>
              <a:rPr lang="" altLang="en-US" sz="1800">
                <a:ea typeface="SimSun" panose="02010600030101010101" pitchFamily="2" charset="-122"/>
              </a:rPr>
              <a:t>SA5 Vicechair</a:t>
            </a:r>
          </a:p>
          <a:p>
            <a:pPr>
              <a:lnSpc>
                <a:spcPct val="100000"/>
              </a:lnSpc>
              <a:spcBef>
                <a:spcPct val="0"/>
              </a:spcBef>
              <a:buFontTx/>
              <a:buNone/>
            </a:pPr>
            <a:r>
              <a:rPr lang="" altLang="en-US" sz="1800">
                <a:ea typeface="SimSun" panose="02010600030101010101" pitchFamily="2" charset="-122"/>
              </a:rPr>
              <a:t>CCSA</a:t>
            </a:r>
            <a:r>
              <a:rPr lang="en-US" altLang="en-US" sz="1800">
                <a:ea typeface="SimSun" panose="02010600030101010101" pitchFamily="2" charset="-122"/>
              </a:rPr>
              <a:t/>
            </a:r>
            <a:br>
              <a:rPr lang="en-US" altLang="en-US" sz="1800">
                <a:ea typeface="SimSun" panose="02010600030101010101" pitchFamily="2" charset="-122"/>
              </a:rPr>
            </a:br>
            <a:r>
              <a:rPr lang="en-US" altLang="en-US" sz="1800">
                <a:ea typeface="SimSun" panose="02010600030101010101" pitchFamily="2" charset="-122"/>
              </a:rPr>
              <a:t>zoulan@huawei.com</a:t>
            </a:r>
            <a:endParaRPr lang="" altLang="en-US" sz="1800">
              <a:ea typeface="SimSun" panose="02010600030101010101" pitchFamily="2" charset="-122"/>
            </a:endParaRPr>
          </a:p>
          <a:p>
            <a:pPr>
              <a:buFontTx/>
              <a:buNone/>
            </a:pPr>
            <a:endParaRPr lang="en-US" altLang="en-US" sz="1800">
              <a:ea typeface="SimSun" panose="02010600030101010101" pitchFamily="2" charset="-122"/>
            </a:endParaRPr>
          </a:p>
        </p:txBody>
      </p:sp>
      <p:sp>
        <p:nvSpPr>
          <p:cNvPr id="17413" name="Content Placeholder 2"/>
          <p:cNvSpPr txBox="1">
            <a:spLocks/>
          </p:cNvSpPr>
          <p:nvPr/>
        </p:nvSpPr>
        <p:spPr bwMode="auto">
          <a:xfrm>
            <a:off x="7458075" y="37592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Maryse Gardella</a:t>
            </a:r>
            <a:endParaRPr lang="" altLang="en-US" sz="1800"/>
          </a:p>
          <a:p>
            <a:pPr>
              <a:lnSpc>
                <a:spcPct val="100000"/>
              </a:lnSpc>
              <a:spcBef>
                <a:spcPct val="0"/>
              </a:spcBef>
              <a:buFontTx/>
              <a:buNone/>
            </a:pPr>
            <a:r>
              <a:rPr lang="" altLang="en-US" sz="1800"/>
              <a:t>SA5 Vicechair</a:t>
            </a:r>
          </a:p>
          <a:p>
            <a:pPr>
              <a:lnSpc>
                <a:spcPct val="100000"/>
              </a:lnSpc>
              <a:spcBef>
                <a:spcPct val="0"/>
              </a:spcBef>
              <a:buFontTx/>
              <a:buNone/>
            </a:pPr>
            <a:r>
              <a:rPr lang="" altLang="en-US" sz="1800"/>
              <a:t>ETSI</a:t>
            </a:r>
          </a:p>
          <a:p>
            <a:pPr>
              <a:lnSpc>
                <a:spcPct val="100000"/>
              </a:lnSpc>
              <a:spcBef>
                <a:spcPct val="0"/>
              </a:spcBef>
              <a:buFontTx/>
              <a:buNone/>
            </a:pPr>
            <a:r>
              <a:rPr lang="en-US" altLang="en-US" sz="1800"/>
              <a:t>maryse.gardella@nokia.com</a:t>
            </a:r>
          </a:p>
        </p:txBody>
      </p:sp>
      <p:sp>
        <p:nvSpPr>
          <p:cNvPr id="17414" name="Content Placeholder 2"/>
          <p:cNvSpPr txBox="1">
            <a:spLocks/>
          </p:cNvSpPr>
          <p:nvPr/>
        </p:nvSpPr>
        <p:spPr bwMode="auto">
          <a:xfrm>
            <a:off x="2162175" y="47752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Mirko Cano Soveri</a:t>
            </a:r>
          </a:p>
          <a:p>
            <a:pPr>
              <a:lnSpc>
                <a:spcPct val="100000"/>
              </a:lnSpc>
              <a:spcBef>
                <a:spcPct val="0"/>
              </a:spcBef>
              <a:buFontTx/>
              <a:buNone/>
            </a:pPr>
            <a:r>
              <a:rPr lang="" altLang="en-US" sz="1800"/>
              <a:t>Secretary</a:t>
            </a:r>
          </a:p>
          <a:p>
            <a:pPr>
              <a:lnSpc>
                <a:spcPct val="100000"/>
              </a:lnSpc>
              <a:spcBef>
                <a:spcPct val="0"/>
              </a:spcBef>
              <a:buFontTx/>
              <a:buNone/>
            </a:pPr>
            <a:r>
              <a:rPr lang="" altLang="en-US" sz="1800"/>
              <a:t>MCC</a:t>
            </a:r>
          </a:p>
          <a:p>
            <a:pPr>
              <a:lnSpc>
                <a:spcPct val="100000"/>
              </a:lnSpc>
              <a:spcBef>
                <a:spcPct val="0"/>
              </a:spcBef>
              <a:buFontTx/>
              <a:buNone/>
            </a:pPr>
            <a:r>
              <a:rPr lang="en-US" altLang="en-US" sz="1800"/>
              <a:t>mirko.cano@etsi.org</a:t>
            </a:r>
          </a:p>
        </p:txBody>
      </p:sp>
      <p:pic>
        <p:nvPicPr>
          <p:cNvPr id="17415"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1850" y="1973263"/>
            <a:ext cx="133032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6" name="Picture 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38200" y="4775200"/>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7" name="图片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1824038"/>
            <a:ext cx="1108075" cy="147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8" name="Picture 11" descr="Imag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6000" y="3694113"/>
            <a:ext cx="1179513" cy="1395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90840741"/>
      </p:ext>
    </p:extLst>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 altLang="en-US" dirty="0" smtClean="0"/>
              <a:t>SA6 Officials</a:t>
            </a:r>
            <a:endParaRPr lang="en-US" altLang="en-US" dirty="0" smtClean="0"/>
          </a:p>
        </p:txBody>
      </p:sp>
      <p:sp>
        <p:nvSpPr>
          <p:cNvPr id="18435" name="Content Placeholder 2"/>
          <p:cNvSpPr txBox="1">
            <a:spLocks/>
          </p:cNvSpPr>
          <p:nvPr/>
        </p:nvSpPr>
        <p:spPr bwMode="auto">
          <a:xfrm>
            <a:off x="2162175" y="1973263"/>
            <a:ext cx="362585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dirty="0" err="1"/>
              <a:t>సురేష్</a:t>
            </a:r>
            <a:r>
              <a:rPr lang="en-US" altLang="en-US" sz="1800" dirty="0"/>
              <a:t> </a:t>
            </a:r>
            <a:r>
              <a:rPr lang="en-US" altLang="en-US" sz="1800" dirty="0" err="1"/>
              <a:t>చిట్టూరి</a:t>
            </a:r>
            <a:r>
              <a:rPr lang="en-US" altLang="en-US" sz="1800" dirty="0"/>
              <a:t>  </a:t>
            </a:r>
            <a:r>
              <a:rPr lang="" altLang="en-US" sz="1800" dirty="0"/>
              <a:t> Suresh Chitturi</a:t>
            </a:r>
          </a:p>
          <a:p>
            <a:pPr>
              <a:lnSpc>
                <a:spcPct val="100000"/>
              </a:lnSpc>
              <a:spcBef>
                <a:spcPct val="0"/>
              </a:spcBef>
              <a:buFontTx/>
              <a:buNone/>
            </a:pPr>
            <a:r>
              <a:rPr lang="" altLang="en-US" sz="1800" dirty="0"/>
              <a:t>SA6 </a:t>
            </a:r>
            <a:r>
              <a:rPr lang="en-US" altLang="en-US" sz="1800" dirty="0" smtClean="0"/>
              <a:t>Chair</a:t>
            </a:r>
            <a:endParaRPr lang="" altLang="en-US" sz="1800" dirty="0"/>
          </a:p>
          <a:p>
            <a:pPr>
              <a:lnSpc>
                <a:spcPct val="100000"/>
              </a:lnSpc>
              <a:spcBef>
                <a:spcPct val="0"/>
              </a:spcBef>
              <a:buFontTx/>
              <a:buNone/>
            </a:pPr>
            <a:r>
              <a:rPr lang="" altLang="en-US" sz="1800" dirty="0"/>
              <a:t>TTA</a:t>
            </a:r>
          </a:p>
          <a:p>
            <a:pPr>
              <a:lnSpc>
                <a:spcPct val="100000"/>
              </a:lnSpc>
              <a:spcBef>
                <a:spcPct val="0"/>
              </a:spcBef>
              <a:buFontTx/>
              <a:buNone/>
            </a:pPr>
            <a:r>
              <a:rPr lang="en-US" altLang="en-US" sz="1800" dirty="0"/>
              <a:t>s.chitturi@samsung.com</a:t>
            </a:r>
            <a:endParaRPr lang="" altLang="en-US" sz="1800" dirty="0"/>
          </a:p>
          <a:p>
            <a:pPr>
              <a:buFontTx/>
              <a:buNone/>
            </a:pPr>
            <a:endParaRPr lang="" altLang="en-US" sz="1800" dirty="0"/>
          </a:p>
          <a:p>
            <a:pPr>
              <a:buFontTx/>
              <a:buNone/>
            </a:pPr>
            <a:endParaRPr lang="" altLang="en-US" sz="1800" dirty="0"/>
          </a:p>
          <a:p>
            <a:pPr>
              <a:buFontTx/>
              <a:buNone/>
            </a:pPr>
            <a:endParaRPr lang="en-US" altLang="en-US" sz="1800" dirty="0"/>
          </a:p>
        </p:txBody>
      </p:sp>
      <p:sp>
        <p:nvSpPr>
          <p:cNvPr id="18436" name="Content Placeholder 2"/>
          <p:cNvSpPr txBox="1">
            <a:spLocks/>
          </p:cNvSpPr>
          <p:nvPr/>
        </p:nvSpPr>
        <p:spPr bwMode="auto">
          <a:xfrm>
            <a:off x="74580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Alan Soloway</a:t>
            </a:r>
          </a:p>
          <a:p>
            <a:pPr>
              <a:lnSpc>
                <a:spcPct val="100000"/>
              </a:lnSpc>
              <a:spcBef>
                <a:spcPct val="0"/>
              </a:spcBef>
              <a:buFontTx/>
              <a:buNone/>
            </a:pPr>
            <a:r>
              <a:rPr lang="" altLang="en-US" sz="1800"/>
              <a:t>SA6 Vicechair</a:t>
            </a:r>
          </a:p>
          <a:p>
            <a:pPr>
              <a:lnSpc>
                <a:spcPct val="100000"/>
              </a:lnSpc>
              <a:spcBef>
                <a:spcPct val="0"/>
              </a:spcBef>
              <a:buFontTx/>
              <a:buNone/>
            </a:pPr>
            <a:r>
              <a:rPr lang="" altLang="en-US" sz="1800"/>
              <a:t>ATIS</a:t>
            </a:r>
          </a:p>
          <a:p>
            <a:pPr>
              <a:lnSpc>
                <a:spcPct val="100000"/>
              </a:lnSpc>
              <a:spcBef>
                <a:spcPct val="0"/>
              </a:spcBef>
              <a:buFontTx/>
              <a:buNone/>
            </a:pPr>
            <a:r>
              <a:rPr lang="en-US" altLang="en-US" sz="1800"/>
              <a:t>asoloway@</a:t>
            </a:r>
            <a:r>
              <a:rPr lang="" altLang="en-US" sz="1800"/>
              <a:t>qti.qualcomm.com</a:t>
            </a:r>
          </a:p>
          <a:p>
            <a:pPr>
              <a:buFontTx/>
              <a:buNone/>
            </a:pPr>
            <a:endParaRPr lang="en-US" altLang="en-US" sz="1800"/>
          </a:p>
        </p:txBody>
      </p:sp>
      <p:sp>
        <p:nvSpPr>
          <p:cNvPr id="18437" name="Content Placeholder 2"/>
          <p:cNvSpPr txBox="1">
            <a:spLocks/>
          </p:cNvSpPr>
          <p:nvPr/>
        </p:nvSpPr>
        <p:spPr bwMode="auto">
          <a:xfrm>
            <a:off x="7458075" y="38274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Jukka Vialen</a:t>
            </a:r>
          </a:p>
          <a:p>
            <a:pPr>
              <a:lnSpc>
                <a:spcPct val="100000"/>
              </a:lnSpc>
              <a:spcBef>
                <a:spcPct val="0"/>
              </a:spcBef>
              <a:buFontTx/>
              <a:buNone/>
            </a:pPr>
            <a:r>
              <a:rPr lang="" altLang="en-US" sz="1800"/>
              <a:t>SA6 Vicechair</a:t>
            </a:r>
          </a:p>
          <a:p>
            <a:pPr>
              <a:lnSpc>
                <a:spcPct val="100000"/>
              </a:lnSpc>
              <a:spcBef>
                <a:spcPct val="0"/>
              </a:spcBef>
              <a:buFontTx/>
              <a:buNone/>
            </a:pPr>
            <a:r>
              <a:rPr lang="" altLang="en-US" sz="1800"/>
              <a:t>ETSI</a:t>
            </a:r>
          </a:p>
          <a:p>
            <a:pPr>
              <a:lnSpc>
                <a:spcPct val="100000"/>
              </a:lnSpc>
              <a:spcBef>
                <a:spcPct val="0"/>
              </a:spcBef>
              <a:buFontTx/>
              <a:buNone/>
            </a:pPr>
            <a:r>
              <a:rPr lang="en-US" altLang="en-US" sz="1800"/>
              <a:t>jukka.vialen@airbus.com</a:t>
            </a:r>
            <a:endParaRPr lang="" altLang="en-US" sz="1800"/>
          </a:p>
          <a:p>
            <a:pPr>
              <a:buFontTx/>
              <a:buNone/>
            </a:pPr>
            <a:endParaRPr lang="en-US" altLang="en-US" sz="1800"/>
          </a:p>
        </p:txBody>
      </p:sp>
      <p:sp>
        <p:nvSpPr>
          <p:cNvPr id="18438" name="Content Placeholder 2"/>
          <p:cNvSpPr txBox="1">
            <a:spLocks/>
          </p:cNvSpPr>
          <p:nvPr/>
        </p:nvSpPr>
        <p:spPr bwMode="auto">
          <a:xfrm>
            <a:off x="2162175" y="47752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Bernt Mattsson</a:t>
            </a:r>
          </a:p>
          <a:p>
            <a:pPr>
              <a:lnSpc>
                <a:spcPct val="100000"/>
              </a:lnSpc>
              <a:spcBef>
                <a:spcPct val="0"/>
              </a:spcBef>
              <a:buFontTx/>
              <a:buNone/>
            </a:pPr>
            <a:r>
              <a:rPr lang="" altLang="en-US" sz="1800"/>
              <a:t>Secretary</a:t>
            </a:r>
          </a:p>
          <a:p>
            <a:pPr>
              <a:lnSpc>
                <a:spcPct val="100000"/>
              </a:lnSpc>
              <a:spcBef>
                <a:spcPct val="0"/>
              </a:spcBef>
              <a:buFontTx/>
              <a:buNone/>
            </a:pPr>
            <a:r>
              <a:rPr lang="" altLang="en-US" sz="1800"/>
              <a:t>MCC</a:t>
            </a:r>
          </a:p>
          <a:p>
            <a:pPr>
              <a:lnSpc>
                <a:spcPct val="100000"/>
              </a:lnSpc>
              <a:spcBef>
                <a:spcPct val="0"/>
              </a:spcBef>
              <a:buFontTx/>
              <a:buNone/>
            </a:pPr>
            <a:r>
              <a:rPr lang="" altLang="en-US" sz="1800"/>
              <a:t>b</a:t>
            </a:r>
            <a:r>
              <a:rPr lang="en-US" altLang="en-US" sz="1800"/>
              <a:t>ernt.</a:t>
            </a:r>
            <a:r>
              <a:rPr lang="" altLang="en-US" sz="1800"/>
              <a:t>m</a:t>
            </a:r>
            <a:r>
              <a:rPr lang="en-US" altLang="en-US" sz="1800"/>
              <a:t>attsson@etsi.org</a:t>
            </a:r>
          </a:p>
        </p:txBody>
      </p:sp>
      <p:pic>
        <p:nvPicPr>
          <p:cNvPr id="18439"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1850" y="1973263"/>
            <a:ext cx="133032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0"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73775" y="1973263"/>
            <a:ext cx="1336675" cy="133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1" name="Picture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073775" y="3829050"/>
            <a:ext cx="136525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2" name="Picture 4"/>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31850" y="4775200"/>
            <a:ext cx="133032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05782421"/>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 altLang="en-US" smtClean="0"/>
              <a:t>TSG SA Officials (outgoing</a:t>
            </a:r>
            <a:r>
              <a:rPr lang="en-US" altLang="en-US" smtClean="0"/>
              <a:t>)</a:t>
            </a:r>
          </a:p>
        </p:txBody>
      </p:sp>
      <p:sp>
        <p:nvSpPr>
          <p:cNvPr id="5123"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dirty="0"/>
              <a:t>Georg Mayer</a:t>
            </a:r>
          </a:p>
          <a:p>
            <a:pPr>
              <a:lnSpc>
                <a:spcPct val="100000"/>
              </a:lnSpc>
              <a:spcBef>
                <a:spcPct val="0"/>
              </a:spcBef>
              <a:buFontTx/>
              <a:buNone/>
            </a:pPr>
            <a:r>
              <a:rPr lang="" altLang="en-US" sz="1800" dirty="0"/>
              <a:t>TSG SA </a:t>
            </a:r>
            <a:r>
              <a:rPr lang="" altLang="en-US" sz="1800" dirty="0" smtClean="0"/>
              <a:t>Chair</a:t>
            </a:r>
            <a:endParaRPr lang="" altLang="en-US" sz="1800" dirty="0"/>
          </a:p>
          <a:p>
            <a:pPr>
              <a:lnSpc>
                <a:spcPct val="100000"/>
              </a:lnSpc>
              <a:spcBef>
                <a:spcPct val="0"/>
              </a:spcBef>
              <a:buFontTx/>
              <a:buNone/>
            </a:pPr>
            <a:r>
              <a:rPr lang="" altLang="en-US" sz="1800" dirty="0"/>
              <a:t>ETSI</a:t>
            </a:r>
          </a:p>
          <a:p>
            <a:pPr>
              <a:lnSpc>
                <a:spcPct val="100000"/>
              </a:lnSpc>
              <a:spcBef>
                <a:spcPct val="0"/>
              </a:spcBef>
              <a:buFontTx/>
              <a:buNone/>
            </a:pPr>
            <a:r>
              <a:rPr lang="" altLang="en-US" sz="1800" dirty="0"/>
              <a:t>georg.mayer@huawei.com</a:t>
            </a:r>
          </a:p>
          <a:p>
            <a:pPr>
              <a:buFontTx/>
              <a:buNone/>
            </a:pPr>
            <a:endParaRPr lang="" altLang="en-US" sz="1800" dirty="0"/>
          </a:p>
          <a:p>
            <a:pPr>
              <a:buFontTx/>
              <a:buNone/>
            </a:pPr>
            <a:endParaRPr lang="" altLang="en-US" sz="1800" dirty="0"/>
          </a:p>
          <a:p>
            <a:pPr>
              <a:buFontTx/>
              <a:buNone/>
            </a:pPr>
            <a:endParaRPr lang="en-US" altLang="en-US" sz="1800" dirty="0"/>
          </a:p>
        </p:txBody>
      </p:sp>
      <p:pic>
        <p:nvPicPr>
          <p:cNvPr id="5124" name="Picture 1"/>
          <p:cNvPicPr>
            <a:picLocks noChangeAspect="1"/>
          </p:cNvPicPr>
          <p:nvPr/>
        </p:nvPicPr>
        <p:blipFill>
          <a:blip r:embed="rId3">
            <a:extLst>
              <a:ext uri="{28A0092B-C50C-407E-A947-70E740481C1C}">
                <a14:useLocalDpi xmlns:a14="http://schemas.microsoft.com/office/drawing/2010/main" val="0"/>
              </a:ext>
            </a:extLst>
          </a:blip>
          <a:srcRect l="36179" t="11989" r="31245" b="35771"/>
          <a:stretch>
            <a:fillRect/>
          </a:stretch>
        </p:blipFill>
        <p:spPr bwMode="auto">
          <a:xfrm>
            <a:off x="838200" y="1973263"/>
            <a:ext cx="1228725"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5" name="Content Placeholder 2"/>
          <p:cNvSpPr txBox="1">
            <a:spLocks/>
          </p:cNvSpPr>
          <p:nvPr/>
        </p:nvSpPr>
        <p:spPr bwMode="auto">
          <a:xfrm>
            <a:off x="74580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ko-KR" altLang="en-US" sz="1800"/>
              <a:t>김래영 </a:t>
            </a:r>
            <a:r>
              <a:rPr lang="en-US" altLang="ko-KR" sz="1800"/>
              <a:t>  </a:t>
            </a:r>
            <a:r>
              <a:rPr lang="en-US" altLang="en-US" sz="1800">
                <a:ea typeface="Malgun Gothic" panose="020B0503020000020004" pitchFamily="34" charset="-127"/>
              </a:rPr>
              <a:t>Laeyoun</a:t>
            </a:r>
            <a:r>
              <a:rPr lang="" altLang="en-US" sz="1800">
                <a:ea typeface="Malgun Gothic" panose="020B0503020000020004" pitchFamily="34" charset="-127"/>
              </a:rPr>
              <a:t>g Kim</a:t>
            </a:r>
          </a:p>
          <a:p>
            <a:pPr>
              <a:lnSpc>
                <a:spcPct val="100000"/>
              </a:lnSpc>
              <a:spcBef>
                <a:spcPct val="0"/>
              </a:spcBef>
              <a:buFontTx/>
              <a:buNone/>
            </a:pPr>
            <a:r>
              <a:rPr lang="" altLang="en-US" sz="1800">
                <a:ea typeface="Malgun Gothic" panose="020B0503020000020004" pitchFamily="34" charset="-127"/>
              </a:rPr>
              <a:t>TSG SA Vicechair</a:t>
            </a:r>
          </a:p>
          <a:p>
            <a:pPr>
              <a:lnSpc>
                <a:spcPct val="100000"/>
              </a:lnSpc>
              <a:spcBef>
                <a:spcPct val="0"/>
              </a:spcBef>
              <a:buFontTx/>
              <a:buNone/>
            </a:pPr>
            <a:r>
              <a:rPr lang="" altLang="en-US" sz="1800">
                <a:ea typeface="Malgun Gothic" panose="020B0503020000020004" pitchFamily="34" charset="-127"/>
              </a:rPr>
              <a:t>TTA</a:t>
            </a:r>
          </a:p>
          <a:p>
            <a:pPr>
              <a:lnSpc>
                <a:spcPct val="100000"/>
              </a:lnSpc>
              <a:spcBef>
                <a:spcPct val="0"/>
              </a:spcBef>
              <a:buFontTx/>
              <a:buNone/>
            </a:pPr>
            <a:r>
              <a:rPr lang="en-US" altLang="en-US" sz="1800">
                <a:ea typeface="Malgun Gothic" panose="020B0503020000020004" pitchFamily="34" charset="-127"/>
              </a:rPr>
              <a:t>laeyoung.kim@lge.com</a:t>
            </a:r>
            <a:endParaRPr lang="" altLang="en-US" sz="1800">
              <a:ea typeface="Malgun Gothic" panose="020B0503020000020004" pitchFamily="34" charset="-127"/>
            </a:endParaRPr>
          </a:p>
          <a:p>
            <a:pPr>
              <a:lnSpc>
                <a:spcPct val="100000"/>
              </a:lnSpc>
              <a:spcBef>
                <a:spcPct val="0"/>
              </a:spcBef>
              <a:buFontTx/>
              <a:buNone/>
            </a:pPr>
            <a:endParaRPr lang="" altLang="en-US" sz="1800">
              <a:ea typeface="Malgun Gothic" panose="020B0503020000020004" pitchFamily="34" charset="-127"/>
            </a:endParaRPr>
          </a:p>
          <a:p>
            <a:pPr>
              <a:buFontTx/>
              <a:buNone/>
            </a:pPr>
            <a:endParaRPr lang="" altLang="en-US" sz="1800">
              <a:ea typeface="Malgun Gothic" panose="020B0503020000020004" pitchFamily="34" charset="-127"/>
            </a:endParaRPr>
          </a:p>
          <a:p>
            <a:pPr>
              <a:buFontTx/>
              <a:buNone/>
            </a:pPr>
            <a:endParaRPr lang="en-US" altLang="en-US" sz="1800">
              <a:ea typeface="Malgun Gothic" panose="020B0503020000020004" pitchFamily="34" charset="-127"/>
            </a:endParaRPr>
          </a:p>
        </p:txBody>
      </p:sp>
      <p:sp>
        <p:nvSpPr>
          <p:cNvPr id="5126" name="Content Placeholder 2"/>
          <p:cNvSpPr txBox="1">
            <a:spLocks/>
          </p:cNvSpPr>
          <p:nvPr/>
        </p:nvSpPr>
        <p:spPr bwMode="auto">
          <a:xfrm>
            <a:off x="7458075" y="34448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G</a:t>
            </a:r>
            <a:r>
              <a:rPr lang="" altLang="en-US" sz="1800"/>
              <a:t>regory (Greg) Schumacher</a:t>
            </a:r>
          </a:p>
          <a:p>
            <a:pPr>
              <a:lnSpc>
                <a:spcPct val="100000"/>
              </a:lnSpc>
              <a:spcBef>
                <a:spcPct val="0"/>
              </a:spcBef>
              <a:buFontTx/>
              <a:buNone/>
            </a:pPr>
            <a:r>
              <a:rPr lang="" altLang="en-US" sz="1800"/>
              <a:t>TSG SA Vicechair</a:t>
            </a:r>
          </a:p>
          <a:p>
            <a:pPr>
              <a:lnSpc>
                <a:spcPct val="100000"/>
              </a:lnSpc>
              <a:spcBef>
                <a:spcPct val="0"/>
              </a:spcBef>
              <a:buFontTx/>
              <a:buNone/>
            </a:pPr>
            <a:r>
              <a:rPr lang="" altLang="en-US" sz="1800"/>
              <a:t>ATIS</a:t>
            </a:r>
          </a:p>
          <a:p>
            <a:pPr>
              <a:lnSpc>
                <a:spcPct val="100000"/>
              </a:lnSpc>
              <a:spcBef>
                <a:spcPct val="0"/>
              </a:spcBef>
              <a:buFontTx/>
              <a:buNone/>
            </a:pPr>
            <a:r>
              <a:rPr lang="en-US" altLang="en-US" sz="1800"/>
              <a:t>gregory.schumacher@sprint.com</a:t>
            </a:r>
            <a:endParaRPr lang="" altLang="en-US" sz="1800"/>
          </a:p>
          <a:p>
            <a:pPr>
              <a:buFontTx/>
              <a:buNone/>
            </a:pPr>
            <a:endParaRPr lang="en-US" altLang="en-US" sz="1800"/>
          </a:p>
        </p:txBody>
      </p:sp>
      <p:sp>
        <p:nvSpPr>
          <p:cNvPr id="5127" name="Content Placeholder 2"/>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ja-JP" altLang="en-US" sz="1800"/>
              <a:t>中野 裕介    </a:t>
            </a:r>
            <a:r>
              <a:rPr lang="" altLang="en-US" sz="1800">
                <a:ea typeface="MS PGothic" panose="020B0600070205080204" pitchFamily="34" charset="-128"/>
              </a:rPr>
              <a:t>Yusuke Nakano </a:t>
            </a:r>
          </a:p>
          <a:p>
            <a:pPr>
              <a:lnSpc>
                <a:spcPct val="100000"/>
              </a:lnSpc>
              <a:spcBef>
                <a:spcPct val="0"/>
              </a:spcBef>
              <a:buFontTx/>
              <a:buNone/>
            </a:pPr>
            <a:r>
              <a:rPr lang="" altLang="en-US" sz="1800">
                <a:ea typeface="MS PGothic" panose="020B0600070205080204" pitchFamily="34" charset="-128"/>
              </a:rPr>
              <a:t>TSG SA Vicechair</a:t>
            </a:r>
          </a:p>
          <a:p>
            <a:pPr>
              <a:lnSpc>
                <a:spcPct val="100000"/>
              </a:lnSpc>
              <a:spcBef>
                <a:spcPct val="0"/>
              </a:spcBef>
              <a:buFontTx/>
              <a:buNone/>
            </a:pPr>
            <a:r>
              <a:rPr lang="" altLang="en-US" sz="1800">
                <a:ea typeface="MS PGothic" panose="020B0600070205080204" pitchFamily="34" charset="-128"/>
              </a:rPr>
              <a:t>ARIB</a:t>
            </a:r>
          </a:p>
          <a:p>
            <a:pPr>
              <a:lnSpc>
                <a:spcPct val="100000"/>
              </a:lnSpc>
              <a:spcBef>
                <a:spcPct val="0"/>
              </a:spcBef>
              <a:buFontTx/>
              <a:buNone/>
            </a:pPr>
            <a:r>
              <a:rPr lang="en-US" altLang="en-US" sz="1800">
                <a:ea typeface="MS PGothic" panose="020B0600070205080204" pitchFamily="34" charset="-128"/>
              </a:rPr>
              <a:t>you-nakano@kddi.com</a:t>
            </a:r>
          </a:p>
        </p:txBody>
      </p:sp>
      <p:sp>
        <p:nvSpPr>
          <p:cNvPr id="5128" name="Content Placeholder 2"/>
          <p:cNvSpPr txBox="1">
            <a:spLocks/>
          </p:cNvSpPr>
          <p:nvPr/>
        </p:nvSpPr>
        <p:spPr bwMode="auto">
          <a:xfrm>
            <a:off x="2162175" y="49403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Maurice Pope</a:t>
            </a:r>
          </a:p>
          <a:p>
            <a:pPr>
              <a:lnSpc>
                <a:spcPct val="100000"/>
              </a:lnSpc>
              <a:spcBef>
                <a:spcPct val="0"/>
              </a:spcBef>
              <a:buFontTx/>
              <a:buNone/>
            </a:pPr>
            <a:r>
              <a:rPr lang="" altLang="en-US" sz="1800"/>
              <a:t>Secretary</a:t>
            </a:r>
          </a:p>
          <a:p>
            <a:pPr>
              <a:lnSpc>
                <a:spcPct val="100000"/>
              </a:lnSpc>
              <a:spcBef>
                <a:spcPct val="0"/>
              </a:spcBef>
              <a:buFontTx/>
              <a:buNone/>
            </a:pPr>
            <a:r>
              <a:rPr lang="" altLang="en-US" sz="1800"/>
              <a:t>MCC</a:t>
            </a:r>
          </a:p>
          <a:p>
            <a:pPr>
              <a:lnSpc>
                <a:spcPct val="100000"/>
              </a:lnSpc>
              <a:spcBef>
                <a:spcPct val="0"/>
              </a:spcBef>
              <a:buFontTx/>
              <a:buNone/>
            </a:pPr>
            <a:r>
              <a:rPr lang="en-US" altLang="en-US" sz="1800"/>
              <a:t>maurice.pope@etsi.org</a:t>
            </a:r>
          </a:p>
        </p:txBody>
      </p:sp>
      <p:pic>
        <p:nvPicPr>
          <p:cNvPr id="5129" name="Picture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149975" y="4940300"/>
            <a:ext cx="1308100" cy="1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0" name="그림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262688" y="1931988"/>
            <a:ext cx="1044575" cy="138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1" name="Picture 1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38200" y="4848225"/>
            <a:ext cx="1239838"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2" name="Picture 1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094413" y="3395663"/>
            <a:ext cx="1363662"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99595093"/>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 altLang="en-US" smtClean="0"/>
              <a:t>TSG SA Officials (</a:t>
            </a:r>
            <a:r>
              <a:rPr lang="en-US" altLang="en-US" smtClean="0"/>
              <a:t>incoming)</a:t>
            </a:r>
          </a:p>
        </p:txBody>
      </p:sp>
      <p:sp>
        <p:nvSpPr>
          <p:cNvPr id="6147"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dirty="0"/>
              <a:t>Georg Mayer</a:t>
            </a:r>
          </a:p>
          <a:p>
            <a:pPr>
              <a:lnSpc>
                <a:spcPct val="100000"/>
              </a:lnSpc>
              <a:spcBef>
                <a:spcPct val="0"/>
              </a:spcBef>
              <a:buFontTx/>
              <a:buNone/>
            </a:pPr>
            <a:r>
              <a:rPr lang="" altLang="en-US" sz="1800" dirty="0"/>
              <a:t>TSG SA </a:t>
            </a:r>
            <a:r>
              <a:rPr lang="" altLang="en-US" sz="1800" dirty="0" smtClean="0"/>
              <a:t>Chair</a:t>
            </a:r>
            <a:endParaRPr lang="" altLang="en-US" sz="1800" dirty="0"/>
          </a:p>
          <a:p>
            <a:pPr>
              <a:lnSpc>
                <a:spcPct val="100000"/>
              </a:lnSpc>
              <a:spcBef>
                <a:spcPct val="0"/>
              </a:spcBef>
              <a:buFontTx/>
              <a:buNone/>
            </a:pPr>
            <a:r>
              <a:rPr lang="" altLang="en-US" sz="1800" dirty="0"/>
              <a:t>ETSI</a:t>
            </a:r>
          </a:p>
          <a:p>
            <a:pPr>
              <a:lnSpc>
                <a:spcPct val="100000"/>
              </a:lnSpc>
              <a:spcBef>
                <a:spcPct val="0"/>
              </a:spcBef>
              <a:buFontTx/>
              <a:buNone/>
            </a:pPr>
            <a:r>
              <a:rPr lang="" altLang="en-US" sz="1800" dirty="0"/>
              <a:t>georg.mayer@huawei.com</a:t>
            </a:r>
          </a:p>
          <a:p>
            <a:pPr>
              <a:buFontTx/>
              <a:buNone/>
            </a:pPr>
            <a:endParaRPr lang="" altLang="en-US" sz="1800" dirty="0"/>
          </a:p>
          <a:p>
            <a:pPr>
              <a:buFontTx/>
              <a:buNone/>
            </a:pPr>
            <a:endParaRPr lang="" altLang="en-US" sz="1800" dirty="0"/>
          </a:p>
          <a:p>
            <a:pPr>
              <a:buFontTx/>
              <a:buNone/>
            </a:pPr>
            <a:endParaRPr lang="en-US" altLang="en-US" sz="1800" dirty="0"/>
          </a:p>
        </p:txBody>
      </p:sp>
      <p:pic>
        <p:nvPicPr>
          <p:cNvPr id="6148" name="Picture 1"/>
          <p:cNvPicPr>
            <a:picLocks noChangeAspect="1"/>
          </p:cNvPicPr>
          <p:nvPr/>
        </p:nvPicPr>
        <p:blipFill>
          <a:blip r:embed="rId3">
            <a:extLst>
              <a:ext uri="{28A0092B-C50C-407E-A947-70E740481C1C}">
                <a14:useLocalDpi xmlns:a14="http://schemas.microsoft.com/office/drawing/2010/main" val="0"/>
              </a:ext>
            </a:extLst>
          </a:blip>
          <a:srcRect l="36179" t="11989" r="31245" b="35771"/>
          <a:stretch>
            <a:fillRect/>
          </a:stretch>
        </p:blipFill>
        <p:spPr bwMode="auto">
          <a:xfrm>
            <a:off x="838200" y="1973263"/>
            <a:ext cx="1228725"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9" name="Content Placeholder 2"/>
          <p:cNvSpPr txBox="1">
            <a:spLocks/>
          </p:cNvSpPr>
          <p:nvPr/>
        </p:nvSpPr>
        <p:spPr bwMode="auto">
          <a:xfrm>
            <a:off x="74580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ea typeface="Malgun Gothic" panose="020B0503020000020004" pitchFamily="34" charset="-127"/>
              </a:rPr>
              <a:t>Mona Mustapha</a:t>
            </a:r>
            <a:endParaRPr lang="" altLang="en-US" sz="1800">
              <a:ea typeface="Malgun Gothic" panose="020B0503020000020004" pitchFamily="34" charset="-127"/>
            </a:endParaRPr>
          </a:p>
          <a:p>
            <a:pPr>
              <a:lnSpc>
                <a:spcPct val="100000"/>
              </a:lnSpc>
              <a:spcBef>
                <a:spcPct val="0"/>
              </a:spcBef>
              <a:buFontTx/>
              <a:buNone/>
            </a:pPr>
            <a:r>
              <a:rPr lang="" altLang="en-US" sz="1800">
                <a:ea typeface="Malgun Gothic" panose="020B0503020000020004" pitchFamily="34" charset="-127"/>
              </a:rPr>
              <a:t>TSG SA Vicechair</a:t>
            </a:r>
          </a:p>
          <a:p>
            <a:pPr>
              <a:lnSpc>
                <a:spcPct val="100000"/>
              </a:lnSpc>
              <a:spcBef>
                <a:spcPct val="0"/>
              </a:spcBef>
              <a:buFontTx/>
              <a:buNone/>
            </a:pPr>
            <a:r>
              <a:rPr lang="" altLang="en-US" sz="1800">
                <a:ea typeface="Malgun Gothic" panose="020B0503020000020004" pitchFamily="34" charset="-127"/>
              </a:rPr>
              <a:t>ETSI</a:t>
            </a:r>
          </a:p>
          <a:p>
            <a:pPr>
              <a:lnSpc>
                <a:spcPct val="100000"/>
              </a:lnSpc>
              <a:spcBef>
                <a:spcPct val="0"/>
              </a:spcBef>
              <a:buFontTx/>
              <a:buNone/>
            </a:pPr>
            <a:r>
              <a:rPr lang="en-US" altLang="en-US" sz="1800">
                <a:ea typeface="Malgun Gothic" panose="020B0503020000020004" pitchFamily="34" charset="-127"/>
              </a:rPr>
              <a:t>mona_mustapha@apple.com</a:t>
            </a:r>
            <a:endParaRPr lang="" altLang="en-US" sz="1800">
              <a:ea typeface="Malgun Gothic" panose="020B0503020000020004" pitchFamily="34" charset="-127"/>
            </a:endParaRPr>
          </a:p>
          <a:p>
            <a:pPr>
              <a:buFontTx/>
              <a:buNone/>
            </a:pPr>
            <a:endParaRPr lang="" altLang="en-US" sz="1800">
              <a:ea typeface="Malgun Gothic" panose="020B0503020000020004" pitchFamily="34" charset="-127"/>
            </a:endParaRPr>
          </a:p>
          <a:p>
            <a:pPr>
              <a:buFontTx/>
              <a:buNone/>
            </a:pPr>
            <a:endParaRPr lang="en-US" altLang="en-US" sz="1800">
              <a:ea typeface="Malgun Gothic" panose="020B0503020000020004" pitchFamily="34" charset="-127"/>
            </a:endParaRPr>
          </a:p>
        </p:txBody>
      </p:sp>
      <p:sp>
        <p:nvSpPr>
          <p:cNvPr id="6150" name="Content Placeholder 2"/>
          <p:cNvSpPr txBox="1">
            <a:spLocks/>
          </p:cNvSpPr>
          <p:nvPr/>
        </p:nvSpPr>
        <p:spPr bwMode="auto">
          <a:xfrm>
            <a:off x="7458075" y="34448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ja-JP" altLang="en-US" sz="1800"/>
              <a:t>永田 聡　</a:t>
            </a:r>
            <a:r>
              <a:rPr lang="en-US" altLang="en-US" sz="1800">
                <a:ea typeface="MS PGothic" panose="020B0600070205080204" pitchFamily="34" charset="-128"/>
              </a:rPr>
              <a:t>Satoshi Nagata</a:t>
            </a:r>
            <a:endParaRPr lang="" altLang="en-US" sz="1800">
              <a:ea typeface="MS PGothic" panose="020B0600070205080204" pitchFamily="34" charset="-128"/>
            </a:endParaRPr>
          </a:p>
          <a:p>
            <a:pPr>
              <a:lnSpc>
                <a:spcPct val="100000"/>
              </a:lnSpc>
              <a:spcBef>
                <a:spcPct val="0"/>
              </a:spcBef>
              <a:buFontTx/>
              <a:buNone/>
            </a:pPr>
            <a:r>
              <a:rPr lang="" altLang="en-US" sz="1800">
                <a:ea typeface="MS PGothic" panose="020B0600070205080204" pitchFamily="34" charset="-128"/>
              </a:rPr>
              <a:t>TSG SA Vicechair</a:t>
            </a:r>
          </a:p>
          <a:p>
            <a:pPr>
              <a:lnSpc>
                <a:spcPct val="100000"/>
              </a:lnSpc>
              <a:spcBef>
                <a:spcPct val="0"/>
              </a:spcBef>
              <a:buFontTx/>
              <a:buNone/>
            </a:pPr>
            <a:r>
              <a:rPr lang="" altLang="en-US" sz="1800">
                <a:ea typeface="MS PGothic" panose="020B0600070205080204" pitchFamily="34" charset="-128"/>
              </a:rPr>
              <a:t>ARIB</a:t>
            </a:r>
            <a:br>
              <a:rPr lang="" altLang="en-US" sz="1800">
                <a:ea typeface="MS PGothic" panose="020B0600070205080204" pitchFamily="34" charset="-128"/>
              </a:rPr>
            </a:br>
            <a:r>
              <a:rPr lang="en-US" altLang="en-US" sz="1800">
                <a:ea typeface="MS PGothic" panose="020B0600070205080204" pitchFamily="34" charset="-128"/>
              </a:rPr>
              <a:t>nagatas@nttdocomo.com</a:t>
            </a:r>
          </a:p>
        </p:txBody>
      </p:sp>
      <p:sp>
        <p:nvSpPr>
          <p:cNvPr id="6151" name="Content Placeholder 2"/>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ea typeface="MS PGothic" panose="020B0600070205080204" pitchFamily="34" charset="-128"/>
              </a:rPr>
              <a:t>Mark Younge </a:t>
            </a:r>
          </a:p>
          <a:p>
            <a:pPr>
              <a:lnSpc>
                <a:spcPct val="100000"/>
              </a:lnSpc>
              <a:spcBef>
                <a:spcPct val="0"/>
              </a:spcBef>
              <a:buFontTx/>
              <a:buNone/>
            </a:pPr>
            <a:r>
              <a:rPr lang="" altLang="en-US" sz="1800">
                <a:ea typeface="MS PGothic" panose="020B0600070205080204" pitchFamily="34" charset="-128"/>
              </a:rPr>
              <a:t>TSG SA Vicechair</a:t>
            </a:r>
          </a:p>
          <a:p>
            <a:pPr>
              <a:lnSpc>
                <a:spcPct val="100000"/>
              </a:lnSpc>
              <a:spcBef>
                <a:spcPct val="0"/>
              </a:spcBef>
              <a:buFontTx/>
              <a:buNone/>
            </a:pPr>
            <a:r>
              <a:rPr lang="" altLang="en-US" sz="1800">
                <a:ea typeface="MS PGothic" panose="020B0600070205080204" pitchFamily="34" charset="-128"/>
              </a:rPr>
              <a:t>ATIS</a:t>
            </a:r>
          </a:p>
          <a:p>
            <a:pPr>
              <a:lnSpc>
                <a:spcPct val="100000"/>
              </a:lnSpc>
              <a:spcBef>
                <a:spcPct val="0"/>
              </a:spcBef>
              <a:buFontTx/>
              <a:buNone/>
            </a:pPr>
            <a:r>
              <a:rPr lang="en-US" altLang="en-US" sz="1800">
                <a:ea typeface="MS PGothic" panose="020B0600070205080204" pitchFamily="34" charset="-128"/>
              </a:rPr>
              <a:t>Mark.Younge@T-Mobile.com</a:t>
            </a:r>
          </a:p>
        </p:txBody>
      </p:sp>
      <p:sp>
        <p:nvSpPr>
          <p:cNvPr id="6152" name="Content Placeholder 2"/>
          <p:cNvSpPr txBox="1">
            <a:spLocks/>
          </p:cNvSpPr>
          <p:nvPr/>
        </p:nvSpPr>
        <p:spPr bwMode="auto">
          <a:xfrm>
            <a:off x="2162175" y="49403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dirty="0"/>
              <a:t>Maurice Pope</a:t>
            </a:r>
          </a:p>
          <a:p>
            <a:pPr>
              <a:lnSpc>
                <a:spcPct val="100000"/>
              </a:lnSpc>
              <a:spcBef>
                <a:spcPct val="0"/>
              </a:spcBef>
              <a:buFontTx/>
              <a:buNone/>
            </a:pPr>
            <a:r>
              <a:rPr lang="" altLang="en-US" sz="1800" dirty="0"/>
              <a:t>Secretary</a:t>
            </a:r>
          </a:p>
          <a:p>
            <a:pPr>
              <a:lnSpc>
                <a:spcPct val="100000"/>
              </a:lnSpc>
              <a:spcBef>
                <a:spcPct val="0"/>
              </a:spcBef>
              <a:buFontTx/>
              <a:buNone/>
            </a:pPr>
            <a:r>
              <a:rPr lang="" altLang="en-US" sz="1800" dirty="0"/>
              <a:t>MCC</a:t>
            </a:r>
          </a:p>
          <a:p>
            <a:pPr>
              <a:lnSpc>
                <a:spcPct val="100000"/>
              </a:lnSpc>
              <a:spcBef>
                <a:spcPct val="0"/>
              </a:spcBef>
              <a:buFontTx/>
              <a:buNone/>
            </a:pPr>
            <a:r>
              <a:rPr lang="en-US" altLang="en-US" sz="1800" dirty="0"/>
              <a:t>maurice.pope@etsi.org</a:t>
            </a:r>
          </a:p>
        </p:txBody>
      </p:sp>
      <p:pic>
        <p:nvPicPr>
          <p:cNvPr id="6153" name="Picture 1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38200" y="4848225"/>
            <a:ext cx="1239838"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5" name="図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899150" y="3367088"/>
            <a:ext cx="1495425" cy="1319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6" name="13A6DC56-D35B-4C8D-B8CE-66ADEB1B1E4E" descr="C244C946-E2D7-447F-9FE5-A3358195A8D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97563" y="1863725"/>
            <a:ext cx="1455737"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rotWithShape="1">
          <a:blip r:embed="rId7" cstate="print">
            <a:extLst>
              <a:ext uri="{28A0092B-C50C-407E-A947-70E740481C1C}">
                <a14:useLocalDpi xmlns:a14="http://schemas.microsoft.com/office/drawing/2010/main" val="0"/>
              </a:ext>
            </a:extLst>
          </a:blip>
          <a:srcRect t="4017" b="8311"/>
          <a:stretch/>
        </p:blipFill>
        <p:spPr>
          <a:xfrm>
            <a:off x="5896283" y="4848225"/>
            <a:ext cx="1497012" cy="1312433"/>
          </a:xfrm>
          <a:prstGeom prst="rect">
            <a:avLst/>
          </a:prstGeom>
        </p:spPr>
      </p:pic>
    </p:spTree>
    <p:extLst>
      <p:ext uri="{BB962C8B-B14F-4D97-AF65-F5344CB8AC3E}">
        <p14:creationId xmlns:p14="http://schemas.microsoft.com/office/powerpoint/2010/main" val="1349914645"/>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Elections</a:t>
            </a:r>
            <a:endParaRPr lang="en-GB" dirty="0"/>
          </a:p>
        </p:txBody>
      </p:sp>
      <p:sp>
        <p:nvSpPr>
          <p:cNvPr id="7" name="Content Placeholder 6"/>
          <p:cNvSpPr>
            <a:spLocks noGrp="1"/>
          </p:cNvSpPr>
          <p:nvPr>
            <p:ph idx="1"/>
          </p:nvPr>
        </p:nvSpPr>
        <p:spPr>
          <a:xfrm>
            <a:off x="368710" y="1828339"/>
            <a:ext cx="10985090" cy="4351338"/>
          </a:xfrm>
          <a:noFill/>
        </p:spPr>
        <p:txBody>
          <a:bodyPr/>
          <a:lstStyle/>
          <a:p>
            <a:pPr marL="447675" indent="-447675"/>
            <a:r>
              <a:rPr lang="en-US" sz="2000" dirty="0" smtClean="0"/>
              <a:t>Elections for 3GPP SA Chair and Vice Chair positions were held during SA#91-e.</a:t>
            </a:r>
          </a:p>
          <a:p>
            <a:pPr marL="447675" indent="-447675"/>
            <a:r>
              <a:rPr lang="en-US" sz="2000" dirty="0" smtClean="0"/>
              <a:t>The 3GPP voting tool worked reliably and there were no problems in the handling.</a:t>
            </a:r>
          </a:p>
          <a:p>
            <a:pPr marL="447675" indent="-447675"/>
            <a:endParaRPr lang="en-US" sz="2000" dirty="0"/>
          </a:p>
          <a:p>
            <a:pPr marL="447675" indent="-447675"/>
            <a:r>
              <a:rPr lang="en-US" sz="2000" dirty="0" smtClean="0"/>
              <a:t>PCG is asked to approve the new 3GPP SA leadership.</a:t>
            </a:r>
          </a:p>
          <a:p>
            <a:pPr marL="447675" indent="-447675"/>
            <a:r>
              <a:rPr lang="en-US" sz="2000" dirty="0" smtClean="0"/>
              <a:t>PCG should approve the proposal from the WP group to shorten the time per ballot to 18 hours.</a:t>
            </a:r>
          </a:p>
          <a:p>
            <a:pPr marL="447675" indent="-447675"/>
            <a:r>
              <a:rPr lang="en-US" sz="2000" dirty="0" smtClean="0"/>
              <a:t>PCG should consider to allow 3GPP to use the voting tool also in face-to-face meetings.</a:t>
            </a:r>
            <a:endParaRPr lang="en-US" sz="2000" dirty="0"/>
          </a:p>
          <a:p>
            <a:pPr marL="447675" indent="-447675"/>
            <a:endParaRPr lang="en-US" sz="2000" dirty="0" smtClean="0"/>
          </a:p>
        </p:txBody>
      </p:sp>
    </p:spTree>
    <p:extLst>
      <p:ext uri="{BB962C8B-B14F-4D97-AF65-F5344CB8AC3E}">
        <p14:creationId xmlns:p14="http://schemas.microsoft.com/office/powerpoint/2010/main" val="383326975"/>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836613" y="315913"/>
            <a:ext cx="10515600" cy="1325562"/>
          </a:xfrm>
        </p:spPr>
        <p:txBody>
          <a:bodyPr/>
          <a:lstStyle/>
          <a:p>
            <a:r>
              <a:rPr lang="en-US" altLang="en-US" dirty="0" smtClean="0"/>
              <a:t>SA3 Chair Resigned</a:t>
            </a:r>
          </a:p>
        </p:txBody>
      </p:sp>
      <p:sp>
        <p:nvSpPr>
          <p:cNvPr id="3" name="Content Placeholder 2"/>
          <p:cNvSpPr>
            <a:spLocks noGrp="1"/>
          </p:cNvSpPr>
          <p:nvPr>
            <p:ph idx="1"/>
          </p:nvPr>
        </p:nvSpPr>
        <p:spPr>
          <a:xfrm>
            <a:off x="4517923" y="1843548"/>
            <a:ext cx="6931742" cy="4351338"/>
          </a:xfrm>
          <a:noFill/>
        </p:spPr>
        <p:txBody>
          <a:bodyPr/>
          <a:lstStyle/>
          <a:p>
            <a:pPr marL="357188" lvl="0" indent="-357188"/>
            <a:r>
              <a:rPr lang="en-US" sz="2000" dirty="0" smtClean="0"/>
              <a:t>The SA3 </a:t>
            </a:r>
            <a:r>
              <a:rPr lang="en-US" sz="2000" dirty="0"/>
              <a:t>C</a:t>
            </a:r>
            <a:r>
              <a:rPr lang="en-US" sz="2000" dirty="0" smtClean="0"/>
              <a:t>hair </a:t>
            </a:r>
            <a:r>
              <a:rPr lang="en-US" sz="2000" dirty="0" smtClean="0"/>
              <a:t>Noamen Ben Henda resigned from his position with immediate effect during the week before this PCG/OP.</a:t>
            </a:r>
          </a:p>
          <a:p>
            <a:pPr marL="357188" lvl="0" indent="-357188"/>
            <a:r>
              <a:rPr lang="en-US" sz="2000" dirty="0" smtClean="0"/>
              <a:t>Vice Chairs will chair/handle the group until a new chair is elected. Coordination between 3GPP SA chair and 3GPP SA3 Vice Chairs is ongoing. </a:t>
            </a:r>
          </a:p>
          <a:p>
            <a:pPr marL="357188" lvl="0" indent="-357188"/>
            <a:r>
              <a:rPr lang="en-US" sz="2000" dirty="0" smtClean="0"/>
              <a:t>Regular SA3 Chair elections are planned for the upcoming meeting, i.e. SA3#103-e from 17 to 18 May 2021.</a:t>
            </a:r>
          </a:p>
          <a:p>
            <a:pPr marL="357188" lvl="0" indent="-357188"/>
            <a:endParaRPr lang="en-US" sz="2000" dirty="0"/>
          </a:p>
          <a:p>
            <a:pPr marL="357188" lvl="0" indent="-357188"/>
            <a:r>
              <a:rPr lang="en-US" sz="2000" dirty="0" smtClean="0"/>
              <a:t>A big thank you to Noamen for leading 3GPP SA3 through the difficult time during the pandemic and for being a cooperative, friendly and reliable member of the 3GPP SA leadership team.</a:t>
            </a:r>
          </a:p>
          <a:p>
            <a:pPr marL="357188" lvl="0" indent="-357188"/>
            <a:endParaRPr lang="en-US" sz="2000" dirty="0"/>
          </a:p>
        </p:txBody>
      </p:sp>
      <p:sp>
        <p:nvSpPr>
          <p:cNvPr id="4" name="Content Placeholder 2"/>
          <p:cNvSpPr txBox="1">
            <a:spLocks/>
          </p:cNvSpPr>
          <p:nvPr/>
        </p:nvSpPr>
        <p:spPr bwMode="auto">
          <a:xfrm>
            <a:off x="1896703" y="1963431"/>
            <a:ext cx="220826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dirty="0"/>
              <a:t>Noamen Ben Henda</a:t>
            </a:r>
          </a:p>
          <a:p>
            <a:pPr>
              <a:lnSpc>
                <a:spcPct val="100000"/>
              </a:lnSpc>
              <a:spcBef>
                <a:spcPct val="0"/>
              </a:spcBef>
              <a:buFontTx/>
              <a:buNone/>
            </a:pPr>
            <a:r>
              <a:rPr lang="" altLang="en-US" sz="1800" dirty="0"/>
              <a:t>SA3 </a:t>
            </a:r>
            <a:r>
              <a:rPr lang="" altLang="en-US" sz="1800" dirty="0" smtClean="0"/>
              <a:t>Chair</a:t>
            </a:r>
            <a:endParaRPr lang="en-US" altLang="en-US" sz="1800" dirty="0"/>
          </a:p>
          <a:p>
            <a:pPr>
              <a:lnSpc>
                <a:spcPct val="100000"/>
              </a:lnSpc>
              <a:spcBef>
                <a:spcPct val="0"/>
              </a:spcBef>
              <a:buFontTx/>
              <a:buNone/>
            </a:pPr>
            <a:r>
              <a:rPr lang="en-US" altLang="en-US" sz="1800" dirty="0"/>
              <a:t>ETSI</a:t>
            </a:r>
            <a:endParaRPr lang="" altLang="en-US" sz="1800" dirty="0"/>
          </a:p>
          <a:p>
            <a:pPr>
              <a:lnSpc>
                <a:spcPct val="100000"/>
              </a:lnSpc>
              <a:spcBef>
                <a:spcPct val="0"/>
              </a:spcBef>
              <a:buFontTx/>
              <a:buNone/>
            </a:pPr>
            <a:r>
              <a:rPr lang="en-US" altLang="en-US" sz="1800" dirty="0" smtClean="0"/>
              <a:t>Ericsson</a:t>
            </a:r>
            <a:endParaRPr lang="" altLang="en-US" sz="1800" dirty="0"/>
          </a:p>
          <a:p>
            <a:pPr>
              <a:buFontTx/>
              <a:buNone/>
            </a:pPr>
            <a:endParaRPr lang="" altLang="en-US" sz="1800" dirty="0"/>
          </a:p>
          <a:p>
            <a:pPr>
              <a:buFontTx/>
              <a:buNone/>
            </a:pPr>
            <a:endParaRPr lang="" altLang="en-US" sz="1800" dirty="0"/>
          </a:p>
          <a:p>
            <a:pPr>
              <a:buFontTx/>
              <a:buNone/>
            </a:pPr>
            <a:endParaRPr lang="en-US" altLang="en-US" sz="1800" dirty="0"/>
          </a:p>
        </p:txBody>
      </p:sp>
      <p:pic>
        <p:nvPicPr>
          <p:cNvPr id="5"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66378" y="1963431"/>
            <a:ext cx="133032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p:cNvSpPr txBox="1">
            <a:spLocks/>
          </p:cNvSpPr>
          <p:nvPr/>
        </p:nvSpPr>
        <p:spPr bwMode="auto">
          <a:xfrm>
            <a:off x="1911785" y="5056802"/>
            <a:ext cx="401002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dirty="0" err="1"/>
              <a:t>Rajavelsamy</a:t>
            </a:r>
            <a:r>
              <a:rPr lang="en-US" altLang="en-US" sz="1800" dirty="0"/>
              <a:t> </a:t>
            </a:r>
            <a:r>
              <a:rPr lang="en-US" altLang="en-US" sz="1800" dirty="0" err="1"/>
              <a:t>Rajadurai</a:t>
            </a:r>
            <a:r>
              <a:rPr lang="en-US" altLang="en-US" sz="1800" dirty="0"/>
              <a:t/>
            </a:r>
            <a:br>
              <a:rPr lang="en-US" altLang="en-US" sz="1800" dirty="0"/>
            </a:br>
            <a:r>
              <a:rPr lang="en-US" altLang="en-US" sz="1800" dirty="0"/>
              <a:t>SA3 </a:t>
            </a:r>
            <a:r>
              <a:rPr lang="en-US" altLang="en-US" sz="1800" dirty="0" err="1"/>
              <a:t>Vicechair</a:t>
            </a:r>
            <a:endParaRPr lang="en-US" altLang="en-US" sz="1800" dirty="0"/>
          </a:p>
          <a:p>
            <a:pPr>
              <a:lnSpc>
                <a:spcPct val="100000"/>
              </a:lnSpc>
              <a:spcBef>
                <a:spcPct val="0"/>
              </a:spcBef>
              <a:buFontTx/>
              <a:buNone/>
            </a:pPr>
            <a:r>
              <a:rPr lang="en-US" altLang="en-US" sz="1800" dirty="0"/>
              <a:t>TTA</a:t>
            </a:r>
          </a:p>
          <a:p>
            <a:pPr>
              <a:lnSpc>
                <a:spcPct val="100000"/>
              </a:lnSpc>
              <a:spcBef>
                <a:spcPct val="0"/>
              </a:spcBef>
              <a:buFontTx/>
              <a:buNone/>
            </a:pPr>
            <a:r>
              <a:rPr lang="en-US" altLang="en-US" sz="1800" dirty="0" smtClean="0"/>
              <a:t>Samsung</a:t>
            </a:r>
            <a:endParaRPr lang="en-US" altLang="en-US" sz="1800" dirty="0"/>
          </a:p>
        </p:txBody>
      </p:sp>
      <p:sp>
        <p:nvSpPr>
          <p:cNvPr id="7" name="Content Placeholder 2"/>
          <p:cNvSpPr txBox="1">
            <a:spLocks/>
          </p:cNvSpPr>
          <p:nvPr/>
        </p:nvSpPr>
        <p:spPr bwMode="auto">
          <a:xfrm>
            <a:off x="1917340" y="3541353"/>
            <a:ext cx="32893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dirty="0" err="1" smtClean="0"/>
              <a:t>Minpen</a:t>
            </a:r>
            <a:r>
              <a:rPr lang="en-US" altLang="en-US" sz="1800" dirty="0" smtClean="0"/>
              <a:t> </a:t>
            </a:r>
            <a:r>
              <a:rPr lang="en-US" altLang="en-US" sz="1800" dirty="0"/>
              <a:t>Qi</a:t>
            </a:r>
          </a:p>
          <a:p>
            <a:pPr>
              <a:lnSpc>
                <a:spcPct val="100000"/>
              </a:lnSpc>
              <a:spcBef>
                <a:spcPct val="0"/>
              </a:spcBef>
              <a:buFontTx/>
              <a:buNone/>
            </a:pPr>
            <a:r>
              <a:rPr lang="en-US" altLang="en-US" sz="1800" dirty="0"/>
              <a:t>SA3 </a:t>
            </a:r>
            <a:r>
              <a:rPr lang="en-US" altLang="en-US" sz="1800" dirty="0" err="1"/>
              <a:t>Vicechair</a:t>
            </a:r>
            <a:endParaRPr lang="en-US" altLang="en-US" sz="1800" dirty="0"/>
          </a:p>
          <a:p>
            <a:pPr>
              <a:lnSpc>
                <a:spcPct val="100000"/>
              </a:lnSpc>
              <a:spcBef>
                <a:spcPct val="0"/>
              </a:spcBef>
              <a:buFontTx/>
              <a:buNone/>
            </a:pPr>
            <a:r>
              <a:rPr lang="en-US" altLang="en-US" sz="1800" dirty="0"/>
              <a:t>CCSA</a:t>
            </a:r>
          </a:p>
          <a:p>
            <a:pPr>
              <a:lnSpc>
                <a:spcPct val="100000"/>
              </a:lnSpc>
              <a:spcBef>
                <a:spcPct val="0"/>
              </a:spcBef>
              <a:buFontTx/>
              <a:buNone/>
            </a:pPr>
            <a:r>
              <a:rPr lang="en-US" altLang="en-US" sz="1800" dirty="0" smtClean="0"/>
              <a:t>China Mobile</a:t>
            </a:r>
            <a:endParaRPr lang="" altLang="en-US" sz="1800" dirty="0"/>
          </a:p>
        </p:txBody>
      </p:sp>
      <p:pic>
        <p:nvPicPr>
          <p:cNvPr id="8" name="Picture 1"/>
          <p:cNvPicPr>
            <a:picLocks noChangeAspect="1"/>
          </p:cNvPicPr>
          <p:nvPr/>
        </p:nvPicPr>
        <p:blipFill>
          <a:blip r:embed="rId4">
            <a:extLst>
              <a:ext uri="{28A0092B-C50C-407E-A947-70E740481C1C}">
                <a14:useLocalDpi xmlns:a14="http://schemas.microsoft.com/office/drawing/2010/main" val="0"/>
              </a:ext>
            </a:extLst>
          </a:blip>
          <a:srcRect b="18466"/>
          <a:stretch>
            <a:fillRect/>
          </a:stretch>
        </p:blipFill>
        <p:spPr bwMode="auto">
          <a:xfrm>
            <a:off x="567965" y="3541353"/>
            <a:ext cx="122555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66378" y="4982190"/>
            <a:ext cx="1227137" cy="140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00073658"/>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Release Progress and Planning</a:t>
            </a:r>
            <a:endParaRPr lang="en-GB" dirty="0"/>
          </a:p>
        </p:txBody>
      </p:sp>
      <p:sp>
        <p:nvSpPr>
          <p:cNvPr id="7" name="Content Placeholder 6"/>
          <p:cNvSpPr>
            <a:spLocks noGrp="1"/>
          </p:cNvSpPr>
          <p:nvPr>
            <p:ph idx="1"/>
          </p:nvPr>
        </p:nvSpPr>
        <p:spPr>
          <a:xfrm>
            <a:off x="368710" y="1789010"/>
            <a:ext cx="10985090" cy="4351338"/>
          </a:xfrm>
          <a:noFill/>
        </p:spPr>
        <p:txBody>
          <a:bodyPr/>
          <a:lstStyle/>
          <a:p>
            <a:pPr marL="447675" indent="-447675"/>
            <a:r>
              <a:rPr lang="en-US" sz="2000" dirty="0" smtClean="0"/>
              <a:t>Rel-17</a:t>
            </a:r>
            <a:endParaRPr lang="en-US" sz="1800" dirty="0" smtClean="0"/>
          </a:p>
          <a:p>
            <a:pPr lvl="1"/>
            <a:r>
              <a:rPr lang="en-US" sz="1800" dirty="0"/>
              <a:t>Progress is </a:t>
            </a:r>
            <a:r>
              <a:rPr lang="en-US" sz="1800" dirty="0" smtClean="0"/>
              <a:t>stable in all 3GPP SA Working Groups. </a:t>
            </a:r>
          </a:p>
          <a:p>
            <a:pPr lvl="1"/>
            <a:r>
              <a:rPr lang="en-US" sz="1800" dirty="0" smtClean="0"/>
              <a:t>SA#92-e (June 2021) will see freezing of SA2 and SA6 stage work on Rel-17 </a:t>
            </a:r>
            <a:br>
              <a:rPr lang="en-US" sz="1800" dirty="0" smtClean="0"/>
            </a:br>
            <a:r>
              <a:rPr lang="en-US" sz="1800" dirty="0" smtClean="0"/>
              <a:t>(plus some foreseeable exceptions, e.g. due to coordination with RAN or other WGs)</a:t>
            </a:r>
            <a:endParaRPr lang="en-US" sz="1800" dirty="0"/>
          </a:p>
          <a:p>
            <a:pPr marL="447675" indent="-447675"/>
            <a:endParaRPr lang="en-US" sz="2000" dirty="0" smtClean="0"/>
          </a:p>
          <a:p>
            <a:pPr marL="447675" indent="-447675"/>
            <a:r>
              <a:rPr lang="en-US" sz="2000" dirty="0" smtClean="0"/>
              <a:t>Rel-18 </a:t>
            </a:r>
          </a:p>
          <a:p>
            <a:pPr lvl="1"/>
            <a:r>
              <a:rPr lang="en-US" sz="1800" dirty="0" smtClean="0"/>
              <a:t>Based on coordination with RAN and CT it is currently planned to determine the content and timeline for Rel-18 at the December 2021 TSG meetings. </a:t>
            </a:r>
          </a:p>
          <a:p>
            <a:pPr lvl="1"/>
            <a:r>
              <a:rPr lang="en-US" sz="1800" dirty="0" smtClean="0"/>
              <a:t>SA1 agreed to have stage 1 work completed by 80% at the September 2021 SA meeting.</a:t>
            </a:r>
          </a:p>
          <a:p>
            <a:pPr lvl="1"/>
            <a:r>
              <a:rPr lang="en-US" sz="1800" dirty="0" smtClean="0"/>
              <a:t>Whether prioritization of the planned Rel-18 work will be necessary for one or more SA WGs will be determined at the September 2021 SA meeting.</a:t>
            </a:r>
            <a:endParaRPr lang="en-US" sz="1800" dirty="0"/>
          </a:p>
          <a:p>
            <a:pPr lvl="1"/>
            <a:r>
              <a:rPr lang="en-US" sz="1800" dirty="0" smtClean="0"/>
              <a:t>SA, RAN and CT will take care that Rel-18 content and timeline are coordinated across all TSGs.</a:t>
            </a:r>
          </a:p>
        </p:txBody>
      </p:sp>
    </p:spTree>
    <p:extLst>
      <p:ext uri="{BB962C8B-B14F-4D97-AF65-F5344CB8AC3E}">
        <p14:creationId xmlns:p14="http://schemas.microsoft.com/office/powerpoint/2010/main" val="1804831051"/>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Rectangle 69"/>
          <p:cNvSpPr/>
          <p:nvPr/>
        </p:nvSpPr>
        <p:spPr bwMode="auto">
          <a:xfrm>
            <a:off x="6025515" y="1997075"/>
            <a:ext cx="2779713" cy="201613"/>
          </a:xfrm>
          <a:prstGeom prst="rect">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sz="1100" b="1" dirty="0">
              <a:ea typeface="ＭＳ Ｐゴシック" charset="-128"/>
              <a:cs typeface="Arial" pitchFamily="34" charset="0"/>
            </a:endParaRPr>
          </a:p>
        </p:txBody>
      </p:sp>
      <p:cxnSp>
        <p:nvCxnSpPr>
          <p:cNvPr id="71" name="Straight Connector 70"/>
          <p:cNvCxnSpPr>
            <a:cxnSpLocks noChangeShapeType="1"/>
          </p:cNvCxnSpPr>
          <p:nvPr/>
        </p:nvCxnSpPr>
        <p:spPr bwMode="auto">
          <a:xfrm flipV="1">
            <a:off x="6711315" y="1990725"/>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73" name="TextBox 71"/>
          <p:cNvSpPr txBox="1">
            <a:spLocks noChangeArrowheads="1"/>
          </p:cNvSpPr>
          <p:nvPr/>
        </p:nvSpPr>
        <p:spPr bwMode="auto">
          <a:xfrm>
            <a:off x="6435800" y="1984375"/>
            <a:ext cx="31290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00" b="1">
                <a:solidFill>
                  <a:srgbClr val="FF0000"/>
                </a:solidFill>
                <a:latin typeface="Arial" panose="020B0604020202020204" pitchFamily="34" charset="0"/>
              </a:rPr>
              <a:t>95</a:t>
            </a:r>
            <a:endParaRPr lang="en-GB" altLang="en-US" sz="600" b="1">
              <a:solidFill>
                <a:srgbClr val="FF0000"/>
              </a:solidFill>
              <a:latin typeface="Arial" panose="020B0604020202020204" pitchFamily="34" charset="0"/>
            </a:endParaRPr>
          </a:p>
        </p:txBody>
      </p:sp>
      <p:cxnSp>
        <p:nvCxnSpPr>
          <p:cNvPr id="74" name="Straight Connector 72"/>
          <p:cNvCxnSpPr>
            <a:cxnSpLocks noChangeShapeType="1"/>
          </p:cNvCxnSpPr>
          <p:nvPr/>
        </p:nvCxnSpPr>
        <p:spPr bwMode="auto">
          <a:xfrm flipV="1">
            <a:off x="7412990" y="1990725"/>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75" name="TextBox 73"/>
          <p:cNvSpPr txBox="1">
            <a:spLocks noChangeArrowheads="1"/>
          </p:cNvSpPr>
          <p:nvPr/>
        </p:nvSpPr>
        <p:spPr bwMode="auto">
          <a:xfrm>
            <a:off x="7135887" y="1984375"/>
            <a:ext cx="31290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00" b="1">
                <a:solidFill>
                  <a:srgbClr val="FF0000"/>
                </a:solidFill>
                <a:latin typeface="Arial" panose="020B0604020202020204" pitchFamily="34" charset="0"/>
              </a:rPr>
              <a:t>96</a:t>
            </a:r>
            <a:endParaRPr lang="en-GB" altLang="en-US" sz="600" b="1">
              <a:solidFill>
                <a:srgbClr val="FF0000"/>
              </a:solidFill>
              <a:latin typeface="Arial" panose="020B0604020202020204" pitchFamily="34" charset="0"/>
            </a:endParaRPr>
          </a:p>
        </p:txBody>
      </p:sp>
      <p:cxnSp>
        <p:nvCxnSpPr>
          <p:cNvPr id="76" name="Straight Connector 74"/>
          <p:cNvCxnSpPr>
            <a:cxnSpLocks noChangeShapeType="1"/>
          </p:cNvCxnSpPr>
          <p:nvPr/>
        </p:nvCxnSpPr>
        <p:spPr bwMode="auto">
          <a:xfrm flipV="1">
            <a:off x="8109903" y="1990725"/>
            <a:ext cx="7937"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79" name="TextBox 75"/>
          <p:cNvSpPr txBox="1">
            <a:spLocks noChangeArrowheads="1"/>
          </p:cNvSpPr>
          <p:nvPr/>
        </p:nvSpPr>
        <p:spPr bwMode="auto">
          <a:xfrm>
            <a:off x="7845500" y="1978025"/>
            <a:ext cx="31290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00" b="1">
                <a:solidFill>
                  <a:srgbClr val="FF0000"/>
                </a:solidFill>
                <a:latin typeface="Arial" panose="020B0604020202020204" pitchFamily="34" charset="0"/>
              </a:rPr>
              <a:t>97</a:t>
            </a:r>
            <a:endParaRPr lang="en-GB" altLang="en-US" sz="600" b="1">
              <a:solidFill>
                <a:srgbClr val="FF0000"/>
              </a:solidFill>
              <a:latin typeface="Arial" panose="020B0604020202020204" pitchFamily="34" charset="0"/>
            </a:endParaRPr>
          </a:p>
        </p:txBody>
      </p:sp>
      <p:sp>
        <p:nvSpPr>
          <p:cNvPr id="81" name="TextBox 77"/>
          <p:cNvSpPr txBox="1">
            <a:spLocks noChangeArrowheads="1"/>
          </p:cNvSpPr>
          <p:nvPr/>
        </p:nvSpPr>
        <p:spPr bwMode="auto">
          <a:xfrm>
            <a:off x="8484468" y="1978025"/>
            <a:ext cx="31290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00" b="1">
                <a:solidFill>
                  <a:srgbClr val="FF0000"/>
                </a:solidFill>
                <a:latin typeface="Arial" panose="020B0604020202020204" pitchFamily="34" charset="0"/>
              </a:rPr>
              <a:t>98</a:t>
            </a:r>
            <a:endParaRPr lang="en-GB" altLang="en-US" sz="600" b="1">
              <a:solidFill>
                <a:srgbClr val="FF0000"/>
              </a:solidFill>
              <a:latin typeface="Arial" panose="020B0604020202020204" pitchFamily="34" charset="0"/>
            </a:endParaRPr>
          </a:p>
        </p:txBody>
      </p:sp>
      <p:sp>
        <p:nvSpPr>
          <p:cNvPr id="82" name="Rectangle 81"/>
          <p:cNvSpPr/>
          <p:nvPr/>
        </p:nvSpPr>
        <p:spPr bwMode="auto">
          <a:xfrm>
            <a:off x="710565" y="1993900"/>
            <a:ext cx="2581275" cy="201613"/>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sz="1100" b="1" dirty="0">
              <a:ea typeface="ＭＳ Ｐゴシック" charset="-128"/>
              <a:cs typeface="Arial" pitchFamily="34" charset="0"/>
            </a:endParaRPr>
          </a:p>
        </p:txBody>
      </p:sp>
      <p:cxnSp>
        <p:nvCxnSpPr>
          <p:cNvPr id="84" name="Straight Connector 81"/>
          <p:cNvCxnSpPr>
            <a:cxnSpLocks noChangeShapeType="1"/>
          </p:cNvCxnSpPr>
          <p:nvPr/>
        </p:nvCxnSpPr>
        <p:spPr bwMode="auto">
          <a:xfrm flipV="1">
            <a:off x="1274128" y="1993900"/>
            <a:ext cx="7937"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85" name="TextBox 82"/>
          <p:cNvSpPr txBox="1">
            <a:spLocks noChangeArrowheads="1"/>
          </p:cNvSpPr>
          <p:nvPr/>
        </p:nvSpPr>
        <p:spPr bwMode="auto">
          <a:xfrm>
            <a:off x="1009725" y="1993900"/>
            <a:ext cx="31290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00" b="1">
                <a:solidFill>
                  <a:srgbClr val="FF0000"/>
                </a:solidFill>
                <a:latin typeface="Arial" panose="020B0604020202020204" pitchFamily="34" charset="0"/>
              </a:rPr>
              <a:t>87</a:t>
            </a:r>
            <a:endParaRPr lang="en-GB" altLang="en-US" sz="600" b="1">
              <a:solidFill>
                <a:srgbClr val="FF0000"/>
              </a:solidFill>
              <a:latin typeface="Arial" panose="020B0604020202020204" pitchFamily="34" charset="0"/>
            </a:endParaRPr>
          </a:p>
        </p:txBody>
      </p:sp>
      <p:cxnSp>
        <p:nvCxnSpPr>
          <p:cNvPr id="88" name="Straight Connector 83"/>
          <p:cNvCxnSpPr>
            <a:cxnSpLocks noChangeShapeType="1"/>
          </p:cNvCxnSpPr>
          <p:nvPr/>
        </p:nvCxnSpPr>
        <p:spPr bwMode="auto">
          <a:xfrm flipV="1">
            <a:off x="1975803" y="1993900"/>
            <a:ext cx="7937"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91" name="TextBox 84"/>
          <p:cNvSpPr txBox="1">
            <a:spLocks noChangeArrowheads="1"/>
          </p:cNvSpPr>
          <p:nvPr/>
        </p:nvSpPr>
        <p:spPr bwMode="auto">
          <a:xfrm>
            <a:off x="1710606" y="1993900"/>
            <a:ext cx="31290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00" b="1">
                <a:solidFill>
                  <a:srgbClr val="FF0000"/>
                </a:solidFill>
                <a:latin typeface="Arial" panose="020B0604020202020204" pitchFamily="34" charset="0"/>
              </a:rPr>
              <a:t>88</a:t>
            </a:r>
            <a:endParaRPr lang="en-GB" altLang="en-US" sz="600" b="1">
              <a:solidFill>
                <a:srgbClr val="FF0000"/>
              </a:solidFill>
              <a:latin typeface="Arial" panose="020B0604020202020204" pitchFamily="34" charset="0"/>
            </a:endParaRPr>
          </a:p>
        </p:txBody>
      </p:sp>
      <p:cxnSp>
        <p:nvCxnSpPr>
          <p:cNvPr id="92" name="Straight Connector 85"/>
          <p:cNvCxnSpPr>
            <a:cxnSpLocks noChangeShapeType="1"/>
          </p:cNvCxnSpPr>
          <p:nvPr/>
        </p:nvCxnSpPr>
        <p:spPr bwMode="auto">
          <a:xfrm flipV="1">
            <a:off x="2671128" y="1993900"/>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93" name="TextBox 86"/>
          <p:cNvSpPr txBox="1">
            <a:spLocks noChangeArrowheads="1"/>
          </p:cNvSpPr>
          <p:nvPr/>
        </p:nvSpPr>
        <p:spPr bwMode="auto">
          <a:xfrm>
            <a:off x="2407518" y="1993900"/>
            <a:ext cx="31290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00" b="1">
                <a:solidFill>
                  <a:srgbClr val="FF0000"/>
                </a:solidFill>
                <a:latin typeface="Arial" panose="020B0604020202020204" pitchFamily="34" charset="0"/>
              </a:rPr>
              <a:t>89</a:t>
            </a:r>
            <a:endParaRPr lang="en-GB" altLang="en-US" sz="600" b="1">
              <a:solidFill>
                <a:srgbClr val="FF0000"/>
              </a:solidFill>
              <a:latin typeface="Arial" panose="020B0604020202020204" pitchFamily="34" charset="0"/>
            </a:endParaRPr>
          </a:p>
        </p:txBody>
      </p:sp>
      <p:cxnSp>
        <p:nvCxnSpPr>
          <p:cNvPr id="94" name="Straight Connector 87"/>
          <p:cNvCxnSpPr>
            <a:cxnSpLocks noChangeShapeType="1"/>
          </p:cNvCxnSpPr>
          <p:nvPr/>
        </p:nvCxnSpPr>
        <p:spPr bwMode="auto">
          <a:xfrm flipV="1">
            <a:off x="3298190" y="1993900"/>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95" name="TextBox 88"/>
          <p:cNvSpPr txBox="1">
            <a:spLocks noChangeArrowheads="1"/>
          </p:cNvSpPr>
          <p:nvPr/>
        </p:nvSpPr>
        <p:spPr bwMode="auto">
          <a:xfrm>
            <a:off x="3034581" y="1993900"/>
            <a:ext cx="31290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00" b="1">
                <a:solidFill>
                  <a:srgbClr val="FF0000"/>
                </a:solidFill>
                <a:latin typeface="Arial" panose="020B0604020202020204" pitchFamily="34" charset="0"/>
              </a:rPr>
              <a:t>90</a:t>
            </a:r>
            <a:endParaRPr lang="en-GB" altLang="en-US" sz="600" b="1">
              <a:solidFill>
                <a:srgbClr val="FF0000"/>
              </a:solidFill>
              <a:latin typeface="Arial" panose="020B0604020202020204" pitchFamily="34" charset="0"/>
            </a:endParaRPr>
          </a:p>
        </p:txBody>
      </p:sp>
      <p:cxnSp>
        <p:nvCxnSpPr>
          <p:cNvPr id="98" name="Straight Connector 115"/>
          <p:cNvCxnSpPr>
            <a:cxnSpLocks noChangeShapeType="1"/>
          </p:cNvCxnSpPr>
          <p:nvPr/>
        </p:nvCxnSpPr>
        <p:spPr bwMode="auto">
          <a:xfrm>
            <a:off x="3980815" y="2163763"/>
            <a:ext cx="0" cy="3475037"/>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99" name="Straight Connector 114"/>
          <p:cNvCxnSpPr>
            <a:cxnSpLocks noChangeShapeType="1"/>
          </p:cNvCxnSpPr>
          <p:nvPr/>
        </p:nvCxnSpPr>
        <p:spPr bwMode="auto">
          <a:xfrm>
            <a:off x="1194753" y="2163763"/>
            <a:ext cx="0" cy="3475037"/>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100" name="Straight Connector 114"/>
          <p:cNvCxnSpPr>
            <a:cxnSpLocks noChangeShapeType="1"/>
          </p:cNvCxnSpPr>
          <p:nvPr/>
        </p:nvCxnSpPr>
        <p:spPr bwMode="auto">
          <a:xfrm>
            <a:off x="1891665" y="2163763"/>
            <a:ext cx="0" cy="3475037"/>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101" name="Straight Connector 114"/>
          <p:cNvCxnSpPr>
            <a:cxnSpLocks noChangeShapeType="1"/>
          </p:cNvCxnSpPr>
          <p:nvPr/>
        </p:nvCxnSpPr>
        <p:spPr bwMode="auto">
          <a:xfrm>
            <a:off x="2690178" y="2163763"/>
            <a:ext cx="0" cy="3475037"/>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102" name="Rectangle 12"/>
          <p:cNvSpPr>
            <a:spLocks noChangeArrowheads="1"/>
          </p:cNvSpPr>
          <p:nvPr/>
        </p:nvSpPr>
        <p:spPr bwMode="auto">
          <a:xfrm>
            <a:off x="6038044" y="4923334"/>
            <a:ext cx="1727371"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100" b="1" dirty="0" smtClean="0">
                <a:solidFill>
                  <a:srgbClr val="000000"/>
                </a:solidFill>
                <a:latin typeface="Arial" panose="020B0604020202020204" pitchFamily="34" charset="0"/>
              </a:rPr>
              <a:t>December 2021:</a:t>
            </a:r>
          </a:p>
          <a:p>
            <a:pPr algn="ctr">
              <a:spcBef>
                <a:spcPct val="0"/>
              </a:spcBef>
              <a:buFontTx/>
              <a:buNone/>
            </a:pPr>
            <a:r>
              <a:rPr lang="en-GB" altLang="en-US" sz="1100" b="1" dirty="0" smtClean="0">
                <a:solidFill>
                  <a:srgbClr val="000000"/>
                </a:solidFill>
                <a:latin typeface="Arial" panose="020B0604020202020204" pitchFamily="34" charset="0"/>
              </a:rPr>
              <a:t>SA, RAN, CT approve</a:t>
            </a:r>
          </a:p>
          <a:p>
            <a:pPr algn="ctr">
              <a:spcBef>
                <a:spcPct val="0"/>
              </a:spcBef>
              <a:buFontTx/>
              <a:buNone/>
            </a:pPr>
            <a:r>
              <a:rPr lang="en-GB" altLang="en-US" sz="1100" b="1" dirty="0" smtClean="0">
                <a:solidFill>
                  <a:srgbClr val="000000"/>
                </a:solidFill>
                <a:latin typeface="Arial" panose="020B0604020202020204" pitchFamily="34" charset="0"/>
              </a:rPr>
              <a:t>Rel-18 content and </a:t>
            </a:r>
          </a:p>
          <a:p>
            <a:pPr algn="ctr">
              <a:spcBef>
                <a:spcPct val="0"/>
              </a:spcBef>
              <a:buFontTx/>
              <a:buNone/>
            </a:pPr>
            <a:r>
              <a:rPr lang="en-GB" altLang="en-US" sz="1100" b="1" dirty="0" smtClean="0">
                <a:solidFill>
                  <a:srgbClr val="000000"/>
                </a:solidFill>
                <a:latin typeface="Arial" panose="020B0604020202020204" pitchFamily="34" charset="0"/>
              </a:rPr>
              <a:t>timeline </a:t>
            </a:r>
            <a:endParaRPr lang="en-GB" altLang="en-US" sz="1100" b="1" dirty="0">
              <a:solidFill>
                <a:srgbClr val="000000"/>
              </a:solidFill>
              <a:latin typeface="Arial" panose="020B0604020202020204" pitchFamily="34" charset="0"/>
            </a:endParaRPr>
          </a:p>
        </p:txBody>
      </p:sp>
      <p:sp>
        <p:nvSpPr>
          <p:cNvPr id="103" name="TextBox 112"/>
          <p:cNvSpPr txBox="1">
            <a:spLocks noChangeArrowheads="1"/>
          </p:cNvSpPr>
          <p:nvPr/>
        </p:nvSpPr>
        <p:spPr bwMode="auto">
          <a:xfrm>
            <a:off x="8397773" y="2576513"/>
            <a:ext cx="84189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000" b="1">
                <a:solidFill>
                  <a:srgbClr val="00B050"/>
                </a:solidFill>
                <a:latin typeface="Arial" panose="020B0604020202020204" pitchFamily="34" charset="0"/>
              </a:rPr>
              <a:t>Release 17</a:t>
            </a:r>
            <a:endParaRPr lang="en-GB" altLang="en-US" sz="900" b="1">
              <a:solidFill>
                <a:srgbClr val="00B050"/>
              </a:solidFill>
              <a:latin typeface="Arial" panose="020B0604020202020204" pitchFamily="34" charset="0"/>
            </a:endParaRPr>
          </a:p>
        </p:txBody>
      </p:sp>
      <p:sp>
        <p:nvSpPr>
          <p:cNvPr id="104" name="Rectangle 103"/>
          <p:cNvSpPr/>
          <p:nvPr/>
        </p:nvSpPr>
        <p:spPr bwMode="auto">
          <a:xfrm>
            <a:off x="3301365" y="1992313"/>
            <a:ext cx="2749550" cy="201612"/>
          </a:xfrm>
          <a:prstGeom prst="rect">
            <a:avLst/>
          </a:prstGeom>
          <a:solidFill>
            <a:schemeClr val="tx2">
              <a:lumMod val="20000"/>
              <a:lumOff val="8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sz="1100" b="1" dirty="0">
              <a:ea typeface="ＭＳ Ｐゴシック" charset="-128"/>
              <a:cs typeface="Arial" pitchFamily="34" charset="0"/>
            </a:endParaRPr>
          </a:p>
        </p:txBody>
      </p:sp>
      <p:cxnSp>
        <p:nvCxnSpPr>
          <p:cNvPr id="105" name="Straight Connector 48"/>
          <p:cNvCxnSpPr>
            <a:cxnSpLocks noChangeShapeType="1"/>
          </p:cNvCxnSpPr>
          <p:nvPr/>
        </p:nvCxnSpPr>
        <p:spPr bwMode="auto">
          <a:xfrm flipV="1">
            <a:off x="3991928" y="1992313"/>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6" name="TextBox 61"/>
          <p:cNvSpPr txBox="1">
            <a:spLocks noChangeArrowheads="1"/>
          </p:cNvSpPr>
          <p:nvPr/>
        </p:nvSpPr>
        <p:spPr bwMode="auto">
          <a:xfrm>
            <a:off x="3728318" y="1992313"/>
            <a:ext cx="31290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00" b="1">
                <a:solidFill>
                  <a:srgbClr val="FF0000"/>
                </a:solidFill>
                <a:latin typeface="Arial" panose="020B0604020202020204" pitchFamily="34" charset="0"/>
              </a:rPr>
              <a:t>91</a:t>
            </a:r>
            <a:endParaRPr lang="en-GB" altLang="en-US" sz="600" b="1">
              <a:solidFill>
                <a:srgbClr val="FF0000"/>
              </a:solidFill>
              <a:latin typeface="Arial" panose="020B0604020202020204" pitchFamily="34" charset="0"/>
            </a:endParaRPr>
          </a:p>
        </p:txBody>
      </p:sp>
      <p:cxnSp>
        <p:nvCxnSpPr>
          <p:cNvPr id="108" name="Straight Connector 62"/>
          <p:cNvCxnSpPr>
            <a:cxnSpLocks noChangeShapeType="1"/>
          </p:cNvCxnSpPr>
          <p:nvPr/>
        </p:nvCxnSpPr>
        <p:spPr bwMode="auto">
          <a:xfrm flipV="1">
            <a:off x="4693603" y="1992313"/>
            <a:ext cx="7937"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9" name="TextBox 63"/>
          <p:cNvSpPr txBox="1">
            <a:spLocks noChangeArrowheads="1"/>
          </p:cNvSpPr>
          <p:nvPr/>
        </p:nvSpPr>
        <p:spPr bwMode="auto">
          <a:xfrm>
            <a:off x="4429993" y="1992313"/>
            <a:ext cx="31290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00" b="1">
                <a:solidFill>
                  <a:srgbClr val="FF0000"/>
                </a:solidFill>
                <a:latin typeface="Arial" panose="020B0604020202020204" pitchFamily="34" charset="0"/>
              </a:rPr>
              <a:t>92</a:t>
            </a:r>
            <a:endParaRPr lang="en-GB" altLang="en-US" sz="600" b="1">
              <a:solidFill>
                <a:srgbClr val="FF0000"/>
              </a:solidFill>
              <a:latin typeface="Arial" panose="020B0604020202020204" pitchFamily="34" charset="0"/>
            </a:endParaRPr>
          </a:p>
        </p:txBody>
      </p:sp>
      <p:cxnSp>
        <p:nvCxnSpPr>
          <p:cNvPr id="110" name="Straight Connector 64"/>
          <p:cNvCxnSpPr>
            <a:cxnSpLocks noChangeShapeType="1"/>
          </p:cNvCxnSpPr>
          <p:nvPr/>
        </p:nvCxnSpPr>
        <p:spPr bwMode="auto">
          <a:xfrm flipV="1">
            <a:off x="5390515" y="1992313"/>
            <a:ext cx="7938"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11" name="TextBox 65"/>
          <p:cNvSpPr txBox="1">
            <a:spLocks noChangeArrowheads="1"/>
          </p:cNvSpPr>
          <p:nvPr/>
        </p:nvSpPr>
        <p:spPr bwMode="auto">
          <a:xfrm>
            <a:off x="5125318" y="1992313"/>
            <a:ext cx="31290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00" b="1">
                <a:solidFill>
                  <a:srgbClr val="FF0000"/>
                </a:solidFill>
                <a:latin typeface="Arial" panose="020B0604020202020204" pitchFamily="34" charset="0"/>
              </a:rPr>
              <a:t>93</a:t>
            </a:r>
            <a:endParaRPr lang="en-GB" altLang="en-US" sz="600" b="1">
              <a:solidFill>
                <a:srgbClr val="FF0000"/>
              </a:solidFill>
              <a:latin typeface="Arial" panose="020B0604020202020204" pitchFamily="34" charset="0"/>
            </a:endParaRPr>
          </a:p>
        </p:txBody>
      </p:sp>
      <p:cxnSp>
        <p:nvCxnSpPr>
          <p:cNvPr id="112" name="Straight Connector 66"/>
          <p:cNvCxnSpPr>
            <a:cxnSpLocks noChangeShapeType="1"/>
          </p:cNvCxnSpPr>
          <p:nvPr/>
        </p:nvCxnSpPr>
        <p:spPr bwMode="auto">
          <a:xfrm flipV="1">
            <a:off x="6015990" y="1992313"/>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13" name="TextBox 67"/>
          <p:cNvSpPr txBox="1">
            <a:spLocks noChangeArrowheads="1"/>
          </p:cNvSpPr>
          <p:nvPr/>
        </p:nvSpPr>
        <p:spPr bwMode="auto">
          <a:xfrm>
            <a:off x="5752381" y="1992313"/>
            <a:ext cx="31290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00" b="1">
                <a:solidFill>
                  <a:srgbClr val="FF0000"/>
                </a:solidFill>
                <a:latin typeface="Arial" panose="020B0604020202020204" pitchFamily="34" charset="0"/>
              </a:rPr>
              <a:t>94</a:t>
            </a:r>
            <a:endParaRPr lang="en-GB" altLang="en-US" sz="600" b="1">
              <a:solidFill>
                <a:srgbClr val="FF0000"/>
              </a:solidFill>
              <a:latin typeface="Arial" panose="020B0604020202020204" pitchFamily="34" charset="0"/>
            </a:endParaRPr>
          </a:p>
        </p:txBody>
      </p:sp>
      <p:cxnSp>
        <p:nvCxnSpPr>
          <p:cNvPr id="114" name="Straight Connector 114"/>
          <p:cNvCxnSpPr>
            <a:cxnSpLocks noChangeShapeType="1"/>
          </p:cNvCxnSpPr>
          <p:nvPr/>
        </p:nvCxnSpPr>
        <p:spPr bwMode="auto">
          <a:xfrm>
            <a:off x="8756015" y="2162175"/>
            <a:ext cx="0" cy="3475038"/>
          </a:xfrm>
          <a:prstGeom prst="line">
            <a:avLst/>
          </a:prstGeom>
          <a:noFill/>
          <a:ln w="9525" algn="ctr">
            <a:solidFill>
              <a:srgbClr val="FF0000"/>
            </a:solidFill>
            <a:round/>
            <a:headEnd/>
            <a:tailEnd/>
          </a:ln>
          <a:extLst>
            <a:ext uri="{909E8E84-426E-40DD-AFC4-6F175D3DCCD1}">
              <a14:hiddenFill xmlns:a14="http://schemas.microsoft.com/office/drawing/2010/main">
                <a:noFill/>
              </a14:hiddenFill>
            </a:ext>
          </a:extLst>
        </p:spPr>
      </p:cxnSp>
      <p:cxnSp>
        <p:nvCxnSpPr>
          <p:cNvPr id="115" name="Straight Connector 97"/>
          <p:cNvCxnSpPr>
            <a:cxnSpLocks noChangeShapeType="1"/>
          </p:cNvCxnSpPr>
          <p:nvPr/>
        </p:nvCxnSpPr>
        <p:spPr bwMode="auto">
          <a:xfrm>
            <a:off x="975678" y="4617722"/>
            <a:ext cx="8667750" cy="0"/>
          </a:xfrm>
          <a:prstGeom prst="line">
            <a:avLst/>
          </a:prstGeom>
          <a:noFill/>
          <a:ln w="38100" algn="ctr">
            <a:solidFill>
              <a:srgbClr val="00CC00"/>
            </a:solidFill>
            <a:round/>
            <a:headEnd/>
            <a:tailEnd/>
          </a:ln>
          <a:extLst>
            <a:ext uri="{909E8E84-426E-40DD-AFC4-6F175D3DCCD1}">
              <a14:hiddenFill xmlns:a14="http://schemas.microsoft.com/office/drawing/2010/main">
                <a:noFill/>
              </a14:hiddenFill>
            </a:ext>
          </a:extLst>
        </p:spPr>
      </p:cxnSp>
      <p:sp>
        <p:nvSpPr>
          <p:cNvPr id="116" name="TextBox 112"/>
          <p:cNvSpPr txBox="1">
            <a:spLocks noChangeArrowheads="1"/>
          </p:cNvSpPr>
          <p:nvPr/>
        </p:nvSpPr>
        <p:spPr bwMode="auto">
          <a:xfrm>
            <a:off x="8414442" y="4625660"/>
            <a:ext cx="84189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000" b="1">
                <a:solidFill>
                  <a:srgbClr val="00B050"/>
                </a:solidFill>
                <a:latin typeface="Arial" panose="020B0604020202020204" pitchFamily="34" charset="0"/>
              </a:rPr>
              <a:t>Release 18</a:t>
            </a:r>
            <a:endParaRPr lang="en-GB" altLang="en-US" sz="900" b="1">
              <a:solidFill>
                <a:srgbClr val="00B050"/>
              </a:solidFill>
              <a:latin typeface="Arial" panose="020B0604020202020204" pitchFamily="34" charset="0"/>
            </a:endParaRPr>
          </a:p>
        </p:txBody>
      </p:sp>
      <p:sp>
        <p:nvSpPr>
          <p:cNvPr id="119" name="Rectangle 118"/>
          <p:cNvSpPr/>
          <p:nvPr/>
        </p:nvSpPr>
        <p:spPr bwMode="auto">
          <a:xfrm>
            <a:off x="8786178" y="1985963"/>
            <a:ext cx="992187" cy="201612"/>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sz="1100" b="1" dirty="0">
              <a:ea typeface="ＭＳ Ｐゴシック" charset="-128"/>
              <a:cs typeface="Arial" pitchFamily="34" charset="0"/>
            </a:endParaRPr>
          </a:p>
        </p:txBody>
      </p:sp>
      <p:cxnSp>
        <p:nvCxnSpPr>
          <p:cNvPr id="120" name="Straight Connector 48"/>
          <p:cNvCxnSpPr>
            <a:cxnSpLocks noChangeShapeType="1"/>
          </p:cNvCxnSpPr>
          <p:nvPr/>
        </p:nvCxnSpPr>
        <p:spPr bwMode="auto">
          <a:xfrm flipV="1">
            <a:off x="9333865" y="1965325"/>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21" name="TextBox 61"/>
          <p:cNvSpPr txBox="1">
            <a:spLocks noChangeArrowheads="1"/>
          </p:cNvSpPr>
          <p:nvPr/>
        </p:nvSpPr>
        <p:spPr bwMode="auto">
          <a:xfrm>
            <a:off x="9046443" y="1982788"/>
            <a:ext cx="31290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00" b="1">
                <a:solidFill>
                  <a:srgbClr val="FF0000"/>
                </a:solidFill>
                <a:latin typeface="Arial" panose="020B0604020202020204" pitchFamily="34" charset="0"/>
              </a:rPr>
              <a:t>99</a:t>
            </a:r>
            <a:endParaRPr lang="en-GB" altLang="en-US" sz="600" b="1">
              <a:solidFill>
                <a:srgbClr val="FF0000"/>
              </a:solidFill>
              <a:latin typeface="Arial" panose="020B0604020202020204" pitchFamily="34" charset="0"/>
            </a:endParaRPr>
          </a:p>
        </p:txBody>
      </p:sp>
      <p:cxnSp>
        <p:nvCxnSpPr>
          <p:cNvPr id="122" name="Straight Connector 114"/>
          <p:cNvCxnSpPr>
            <a:cxnSpLocks noChangeShapeType="1"/>
          </p:cNvCxnSpPr>
          <p:nvPr/>
        </p:nvCxnSpPr>
        <p:spPr bwMode="auto">
          <a:xfrm>
            <a:off x="9333865" y="2155825"/>
            <a:ext cx="0" cy="3475038"/>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123" name="Chevron 79"/>
          <p:cNvSpPr/>
          <p:nvPr/>
        </p:nvSpPr>
        <p:spPr bwMode="auto">
          <a:xfrm>
            <a:off x="5574665" y="4116070"/>
            <a:ext cx="1865313" cy="225425"/>
          </a:xfrm>
          <a:prstGeom prst="chevron">
            <a:avLst/>
          </a:prstGeom>
          <a:solidFill>
            <a:srgbClr val="FFC000"/>
          </a:solidFill>
          <a:ln w="9525" cap="flat" cmpd="sng" algn="ctr">
            <a:solidFill>
              <a:schemeClr val="accent2">
                <a:lumMod val="50000"/>
              </a:schemeClr>
            </a:solidFill>
            <a:prstDash val="solid"/>
            <a:round/>
            <a:headEnd type="none" w="med" len="med"/>
            <a:tailEnd type="none" w="med" len="med"/>
          </a:ln>
          <a:effectLst/>
        </p:spPr>
        <p:txBody>
          <a:bodyPr lIns="0" rIns="0"/>
          <a:lstStyle/>
          <a:p>
            <a:pPr algn="ctr">
              <a:defRPr/>
            </a:pPr>
            <a:r>
              <a:rPr lang="fr-FR" sz="800" b="1" dirty="0">
                <a:ea typeface="ＭＳ Ｐゴシック" charset="-128"/>
                <a:cs typeface="Arial" pitchFamily="34" charset="0"/>
              </a:rPr>
              <a:t>ASN.1 &amp; Open APIs </a:t>
            </a:r>
          </a:p>
        </p:txBody>
      </p:sp>
      <p:sp>
        <p:nvSpPr>
          <p:cNvPr id="124" name="Chevron 79"/>
          <p:cNvSpPr/>
          <p:nvPr/>
        </p:nvSpPr>
        <p:spPr bwMode="auto">
          <a:xfrm>
            <a:off x="4114218" y="3471545"/>
            <a:ext cx="2574925" cy="225425"/>
          </a:xfrm>
          <a:prstGeom prst="chevron">
            <a:avLst/>
          </a:prstGeom>
          <a:solidFill>
            <a:srgbClr val="FFC000"/>
          </a:solidFill>
          <a:ln w="9525" cap="flat" cmpd="sng" algn="ctr">
            <a:solidFill>
              <a:schemeClr val="accent2">
                <a:lumMod val="50000"/>
              </a:schemeClr>
            </a:solidFill>
            <a:prstDash val="solid"/>
            <a:round/>
            <a:headEnd type="none" w="med" len="med"/>
            <a:tailEnd type="none" w="med" len="med"/>
          </a:ln>
          <a:effectLst/>
        </p:spPr>
        <p:txBody>
          <a:bodyPr lIns="0" rIns="0"/>
          <a:lstStyle/>
          <a:p>
            <a:pPr algn="ctr">
              <a:defRPr/>
            </a:pPr>
            <a:r>
              <a:rPr lang="fr-FR" sz="700" b="1" dirty="0">
                <a:ea typeface="ＭＳ Ｐゴシック" charset="-128"/>
                <a:cs typeface="Arial" pitchFamily="34" charset="0"/>
              </a:rPr>
              <a:t>"RAN </a:t>
            </a:r>
            <a:r>
              <a:rPr lang="fr-FR" sz="700" b="1" dirty="0" err="1">
                <a:ea typeface="ＭＳ Ｐゴシック" charset="-128"/>
                <a:cs typeface="Arial" pitchFamily="34" charset="0"/>
              </a:rPr>
              <a:t>Completion</a:t>
            </a:r>
            <a:r>
              <a:rPr lang="fr-FR" sz="700" b="1" dirty="0">
                <a:ea typeface="ＭＳ Ｐゴシック" charset="-128"/>
                <a:cs typeface="Arial" pitchFamily="34" charset="0"/>
              </a:rPr>
              <a:t>" </a:t>
            </a:r>
            <a:r>
              <a:rPr lang="fr-FR" sz="400" b="1" dirty="0">
                <a:ea typeface="ＭＳ Ｐゴシック" charset="-128"/>
                <a:cs typeface="Arial" pitchFamily="34" charset="0"/>
              </a:rPr>
              <a:t>(RAN2/3/4core</a:t>
            </a:r>
            <a:r>
              <a:rPr lang="fr-FR" sz="500" b="1" dirty="0">
                <a:ea typeface="ＭＳ Ｐゴシック" charset="-128"/>
                <a:cs typeface="Arial" pitchFamily="34" charset="0"/>
              </a:rPr>
              <a:t>)</a:t>
            </a:r>
          </a:p>
        </p:txBody>
      </p:sp>
      <p:sp>
        <p:nvSpPr>
          <p:cNvPr id="125" name="Chevron 58"/>
          <p:cNvSpPr/>
          <p:nvPr/>
        </p:nvSpPr>
        <p:spPr bwMode="auto">
          <a:xfrm>
            <a:off x="4128453" y="3787458"/>
            <a:ext cx="2574925" cy="225425"/>
          </a:xfrm>
          <a:prstGeom prst="chevron">
            <a:avLst/>
          </a:prstGeom>
          <a:solidFill>
            <a:srgbClr val="00B0F0"/>
          </a:solidFill>
          <a:ln w="9525" cap="flat" cmpd="sng" algn="ctr">
            <a:solidFill>
              <a:schemeClr val="accent2">
                <a:lumMod val="50000"/>
              </a:schemeClr>
            </a:solidFill>
            <a:prstDash val="solid"/>
            <a:round/>
            <a:headEnd type="none" w="med" len="med"/>
            <a:tailEnd type="none" w="med" len="med"/>
          </a:ln>
          <a:effectLst/>
        </p:spPr>
        <p:txBody>
          <a:bodyPr lIns="0" rIns="0"/>
          <a:lstStyle/>
          <a:p>
            <a:pPr algn="ctr">
              <a:defRPr/>
            </a:pPr>
            <a:r>
              <a:rPr lang="fr-FR" sz="1100" b="1" dirty="0">
                <a:ea typeface="ＭＳ Ｐゴシック" charset="-128"/>
                <a:cs typeface="Arial" pitchFamily="34" charset="0"/>
              </a:rPr>
              <a:t>Stage 3 (CT &amp; </a:t>
            </a:r>
            <a:r>
              <a:rPr lang="fr-FR" sz="1100" b="1" dirty="0" err="1">
                <a:ea typeface="ＭＳ Ｐゴシック" charset="-128"/>
                <a:cs typeface="Arial" pitchFamily="34" charset="0"/>
              </a:rPr>
              <a:t>SA’s</a:t>
            </a:r>
            <a:r>
              <a:rPr lang="fr-FR" sz="1100" b="1" dirty="0">
                <a:ea typeface="ＭＳ Ｐゴシック" charset="-128"/>
                <a:cs typeface="Arial" pitchFamily="34" charset="0"/>
              </a:rPr>
              <a:t> St.3 </a:t>
            </a:r>
            <a:r>
              <a:rPr lang="fr-FR" sz="1100" b="1" dirty="0" err="1">
                <a:ea typeface="ＭＳ Ｐゴシック" charset="-128"/>
                <a:cs typeface="Arial" pitchFamily="34" charset="0"/>
              </a:rPr>
              <a:t>work</a:t>
            </a:r>
            <a:r>
              <a:rPr lang="fr-FR" sz="1100" b="1" dirty="0">
                <a:ea typeface="ＭＳ Ｐゴシック" charset="-128"/>
                <a:cs typeface="Arial" pitchFamily="34" charset="0"/>
              </a:rPr>
              <a:t>) </a:t>
            </a:r>
          </a:p>
        </p:txBody>
      </p:sp>
      <p:cxnSp>
        <p:nvCxnSpPr>
          <p:cNvPr id="126" name="Straight Connector 114"/>
          <p:cNvCxnSpPr>
            <a:cxnSpLocks noChangeShapeType="1"/>
          </p:cNvCxnSpPr>
          <p:nvPr/>
        </p:nvCxnSpPr>
        <p:spPr bwMode="auto">
          <a:xfrm>
            <a:off x="8090853" y="2162175"/>
            <a:ext cx="0" cy="3475038"/>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127" name="Chevron 60"/>
          <p:cNvSpPr/>
          <p:nvPr/>
        </p:nvSpPr>
        <p:spPr bwMode="auto">
          <a:xfrm>
            <a:off x="775653" y="2792413"/>
            <a:ext cx="2517775" cy="222250"/>
          </a:xfrm>
          <a:prstGeom prst="chevron">
            <a:avLst/>
          </a:prstGeom>
          <a:solidFill>
            <a:srgbClr val="00B0F0"/>
          </a:solidFill>
          <a:ln w="9525" cap="flat" cmpd="sng" algn="ctr">
            <a:solidFill>
              <a:schemeClr val="accent2">
                <a:lumMod val="60000"/>
                <a:lumOff val="40000"/>
              </a:schemeClr>
            </a:solidFill>
            <a:prstDash val="solid"/>
            <a:round/>
            <a:headEnd type="none" w="med" len="med"/>
            <a:tailEnd type="none" w="med" len="med"/>
          </a:ln>
          <a:effectLst/>
        </p:spPr>
        <p:txBody>
          <a:bodyPr lIns="0" rIns="0"/>
          <a:lstStyle/>
          <a:p>
            <a:pPr algn="ctr">
              <a:defRPr/>
            </a:pPr>
            <a:r>
              <a:rPr lang="fr-FR" sz="1100" b="1" dirty="0">
                <a:ea typeface="ＭＳ Ｐゴシック" charset="-128"/>
                <a:cs typeface="Arial" pitchFamily="34" charset="0"/>
              </a:rPr>
              <a:t>Stage 2 (SA2, SA6,…) </a:t>
            </a:r>
            <a:r>
              <a:rPr lang="fr-FR" sz="1100" b="1" dirty="0" err="1">
                <a:ea typeface="ＭＳ Ｐゴシック" charset="-128"/>
                <a:cs typeface="Arial" pitchFamily="34" charset="0"/>
              </a:rPr>
              <a:t>Studies</a:t>
            </a:r>
            <a:endParaRPr lang="fr-FR" sz="1100" b="1" dirty="0">
              <a:ea typeface="ＭＳ Ｐゴシック" charset="-128"/>
              <a:cs typeface="Arial" pitchFamily="34" charset="0"/>
            </a:endParaRPr>
          </a:p>
        </p:txBody>
      </p:sp>
      <p:cxnSp>
        <p:nvCxnSpPr>
          <p:cNvPr id="128" name="Straight Connector 114"/>
          <p:cNvCxnSpPr>
            <a:cxnSpLocks noChangeShapeType="1"/>
          </p:cNvCxnSpPr>
          <p:nvPr/>
        </p:nvCxnSpPr>
        <p:spPr bwMode="auto">
          <a:xfrm>
            <a:off x="6698615" y="2162175"/>
            <a:ext cx="0" cy="3475038"/>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129" name="Straight Connector 114"/>
          <p:cNvCxnSpPr>
            <a:cxnSpLocks noChangeShapeType="1"/>
          </p:cNvCxnSpPr>
          <p:nvPr/>
        </p:nvCxnSpPr>
        <p:spPr bwMode="auto">
          <a:xfrm>
            <a:off x="7395528" y="2162175"/>
            <a:ext cx="0" cy="3475038"/>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130" name="Straight Connector 114"/>
          <p:cNvCxnSpPr>
            <a:cxnSpLocks noChangeShapeType="1"/>
          </p:cNvCxnSpPr>
          <p:nvPr/>
        </p:nvCxnSpPr>
        <p:spPr bwMode="auto">
          <a:xfrm>
            <a:off x="5441315" y="2163763"/>
            <a:ext cx="0" cy="3475037"/>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131" name="Straight Connector 114"/>
          <p:cNvCxnSpPr>
            <a:cxnSpLocks noChangeShapeType="1"/>
          </p:cNvCxnSpPr>
          <p:nvPr/>
        </p:nvCxnSpPr>
        <p:spPr bwMode="auto">
          <a:xfrm>
            <a:off x="4676140" y="2163763"/>
            <a:ext cx="0" cy="3475037"/>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132" name="Straight Connector 114"/>
          <p:cNvCxnSpPr>
            <a:cxnSpLocks noChangeShapeType="1"/>
          </p:cNvCxnSpPr>
          <p:nvPr/>
        </p:nvCxnSpPr>
        <p:spPr bwMode="auto">
          <a:xfrm>
            <a:off x="3283903" y="2163763"/>
            <a:ext cx="0" cy="3475037"/>
          </a:xfrm>
          <a:prstGeom prst="line">
            <a:avLst/>
          </a:prstGeom>
          <a:noFill/>
          <a:ln w="9525" algn="ctr">
            <a:solidFill>
              <a:srgbClr val="FF0000"/>
            </a:solidFill>
            <a:round/>
            <a:headEnd/>
            <a:tailEnd/>
          </a:ln>
          <a:extLst>
            <a:ext uri="{909E8E84-426E-40DD-AFC4-6F175D3DCCD1}">
              <a14:hiddenFill xmlns:a14="http://schemas.microsoft.com/office/drawing/2010/main">
                <a:noFill/>
              </a14:hiddenFill>
            </a:ext>
          </a:extLst>
        </p:spPr>
      </p:cxnSp>
      <p:sp>
        <p:nvSpPr>
          <p:cNvPr id="135" name="Chevron 60"/>
          <p:cNvSpPr/>
          <p:nvPr/>
        </p:nvSpPr>
        <p:spPr bwMode="auto">
          <a:xfrm>
            <a:off x="2044065" y="3109913"/>
            <a:ext cx="2620963" cy="222250"/>
          </a:xfrm>
          <a:prstGeom prst="chevron">
            <a:avLst/>
          </a:prstGeom>
          <a:solidFill>
            <a:srgbClr val="00B0F0"/>
          </a:solidFill>
          <a:ln w="9525" cap="flat" cmpd="sng" algn="ctr">
            <a:solidFill>
              <a:schemeClr val="accent2">
                <a:lumMod val="60000"/>
                <a:lumOff val="40000"/>
              </a:schemeClr>
            </a:solidFill>
            <a:prstDash val="solid"/>
            <a:round/>
            <a:headEnd type="none" w="med" len="med"/>
            <a:tailEnd type="none" w="med" len="med"/>
          </a:ln>
          <a:effectLst/>
        </p:spPr>
        <p:txBody>
          <a:bodyPr lIns="0" rIns="0"/>
          <a:lstStyle/>
          <a:p>
            <a:pPr algn="ctr">
              <a:defRPr/>
            </a:pPr>
            <a:r>
              <a:rPr lang="fr-FR" sz="1100" b="1" dirty="0">
                <a:ea typeface="ＭＳ Ｐゴシック" charset="-128"/>
                <a:cs typeface="Arial" pitchFamily="34" charset="0"/>
              </a:rPr>
              <a:t>Stage 2 (SA2, SA6,…) Normative</a:t>
            </a:r>
          </a:p>
        </p:txBody>
      </p:sp>
      <p:cxnSp>
        <p:nvCxnSpPr>
          <p:cNvPr id="136" name="Straight Connector 76"/>
          <p:cNvCxnSpPr>
            <a:cxnSpLocks noChangeShapeType="1"/>
          </p:cNvCxnSpPr>
          <p:nvPr/>
        </p:nvCxnSpPr>
        <p:spPr bwMode="auto">
          <a:xfrm flipV="1">
            <a:off x="8773478" y="1990725"/>
            <a:ext cx="11112"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cxnSp>
        <p:nvCxnSpPr>
          <p:cNvPr id="137" name="Straight Connector 114"/>
          <p:cNvCxnSpPr>
            <a:cxnSpLocks noChangeShapeType="1"/>
          </p:cNvCxnSpPr>
          <p:nvPr/>
        </p:nvCxnSpPr>
        <p:spPr bwMode="auto">
          <a:xfrm>
            <a:off x="6036628" y="2143125"/>
            <a:ext cx="0" cy="3475038"/>
          </a:xfrm>
          <a:prstGeom prst="line">
            <a:avLst/>
          </a:prstGeom>
          <a:noFill/>
          <a:ln w="9525" algn="ctr">
            <a:solidFill>
              <a:srgbClr val="FF0000"/>
            </a:solidFill>
            <a:round/>
            <a:headEnd/>
            <a:tailEnd/>
          </a:ln>
          <a:extLst>
            <a:ext uri="{909E8E84-426E-40DD-AFC4-6F175D3DCCD1}">
              <a14:hiddenFill xmlns:a14="http://schemas.microsoft.com/office/drawing/2010/main">
                <a:noFill/>
              </a14:hiddenFill>
            </a:ext>
          </a:extLst>
        </p:spPr>
      </p:cxnSp>
      <p:sp>
        <p:nvSpPr>
          <p:cNvPr id="138" name="Chevron 73"/>
          <p:cNvSpPr>
            <a:spLocks noChangeArrowheads="1"/>
          </p:cNvSpPr>
          <p:nvPr/>
        </p:nvSpPr>
        <p:spPr bwMode="auto">
          <a:xfrm>
            <a:off x="1577340" y="3109913"/>
            <a:ext cx="611188" cy="230187"/>
          </a:xfrm>
          <a:prstGeom prst="chevron">
            <a:avLst>
              <a:gd name="adj" fmla="val 50227"/>
            </a:avLst>
          </a:prstGeom>
          <a:gradFill rotWithShape="1">
            <a:gsLst>
              <a:gs pos="0">
                <a:srgbClr val="00B0F0"/>
              </a:gs>
              <a:gs pos="50000">
                <a:srgbClr val="00B0F0"/>
              </a:gs>
              <a:gs pos="100000">
                <a:srgbClr val="DBF0FF"/>
              </a:gs>
            </a:gsLst>
            <a:lin ang="108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endParaRPr lang="fr-FR" altLang="en-US" sz="600" b="1">
              <a:latin typeface="Arial" panose="020B0604020202020204" pitchFamily="34" charset="0"/>
            </a:endParaRPr>
          </a:p>
        </p:txBody>
      </p:sp>
      <p:sp>
        <p:nvSpPr>
          <p:cNvPr id="140" name="Chevron 73"/>
          <p:cNvSpPr>
            <a:spLocks noChangeArrowheads="1"/>
          </p:cNvSpPr>
          <p:nvPr/>
        </p:nvSpPr>
        <p:spPr bwMode="auto">
          <a:xfrm>
            <a:off x="688340" y="2790365"/>
            <a:ext cx="306388" cy="217487"/>
          </a:xfrm>
          <a:prstGeom prst="chevron">
            <a:avLst>
              <a:gd name="adj" fmla="val 50331"/>
            </a:avLst>
          </a:prstGeom>
          <a:gradFill rotWithShape="1">
            <a:gsLst>
              <a:gs pos="0">
                <a:srgbClr val="00B0F0"/>
              </a:gs>
              <a:gs pos="50000">
                <a:srgbClr val="00B0F0"/>
              </a:gs>
              <a:gs pos="100000">
                <a:srgbClr val="DBF0FF"/>
              </a:gs>
            </a:gsLst>
            <a:lin ang="108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endParaRPr lang="fr-FR" altLang="en-US" sz="600" b="1">
              <a:latin typeface="Arial" panose="020B0604020202020204" pitchFamily="34" charset="0"/>
            </a:endParaRPr>
          </a:p>
        </p:txBody>
      </p:sp>
      <p:sp>
        <p:nvSpPr>
          <p:cNvPr id="142" name="Chevron 73"/>
          <p:cNvSpPr>
            <a:spLocks noChangeArrowheads="1"/>
          </p:cNvSpPr>
          <p:nvPr/>
        </p:nvSpPr>
        <p:spPr bwMode="auto">
          <a:xfrm>
            <a:off x="2956878" y="4865370"/>
            <a:ext cx="611187" cy="228600"/>
          </a:xfrm>
          <a:prstGeom prst="chevron">
            <a:avLst>
              <a:gd name="adj" fmla="val 50427"/>
            </a:avLst>
          </a:prstGeom>
          <a:gradFill rotWithShape="1">
            <a:gsLst>
              <a:gs pos="0">
                <a:srgbClr val="00B0F0"/>
              </a:gs>
              <a:gs pos="50000">
                <a:srgbClr val="00B0F0"/>
              </a:gs>
              <a:gs pos="100000">
                <a:srgbClr val="DBF0FF"/>
              </a:gs>
            </a:gsLst>
            <a:lin ang="108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endParaRPr lang="fr-FR" altLang="en-US" sz="600" b="1">
              <a:latin typeface="Arial" panose="020B0604020202020204" pitchFamily="34" charset="0"/>
            </a:endParaRPr>
          </a:p>
        </p:txBody>
      </p:sp>
      <p:sp>
        <p:nvSpPr>
          <p:cNvPr id="143" name="Chevron 60"/>
          <p:cNvSpPr/>
          <p:nvPr/>
        </p:nvSpPr>
        <p:spPr bwMode="auto">
          <a:xfrm>
            <a:off x="5354003" y="4863783"/>
            <a:ext cx="668337" cy="222250"/>
          </a:xfrm>
          <a:prstGeom prst="chevron">
            <a:avLst/>
          </a:prstGeom>
          <a:solidFill>
            <a:srgbClr val="00B0F0"/>
          </a:solidFill>
          <a:ln w="9525" cap="flat" cmpd="sng" algn="ctr">
            <a:solidFill>
              <a:schemeClr val="accent2">
                <a:lumMod val="60000"/>
                <a:lumOff val="40000"/>
              </a:schemeClr>
            </a:solidFill>
            <a:prstDash val="solid"/>
            <a:round/>
            <a:headEnd type="none" w="med" len="med"/>
            <a:tailEnd type="none" w="med" len="med"/>
          </a:ln>
          <a:effectLst/>
        </p:spPr>
        <p:txBody>
          <a:bodyPr lIns="0" rIns="0"/>
          <a:lstStyle/>
          <a:p>
            <a:pPr algn="ctr">
              <a:defRPr/>
            </a:pPr>
            <a:r>
              <a:rPr lang="fr-FR" sz="1100" b="1" dirty="0">
                <a:ea typeface="ＭＳ Ｐゴシック" charset="-128"/>
                <a:cs typeface="Arial" pitchFamily="34" charset="0"/>
              </a:rPr>
              <a:t>100%</a:t>
            </a:r>
          </a:p>
        </p:txBody>
      </p:sp>
      <p:sp>
        <p:nvSpPr>
          <p:cNvPr id="144" name="Chevron 79"/>
          <p:cNvSpPr/>
          <p:nvPr/>
        </p:nvSpPr>
        <p:spPr bwMode="auto">
          <a:xfrm>
            <a:off x="4684854" y="5475288"/>
            <a:ext cx="1335900" cy="233362"/>
          </a:xfrm>
          <a:prstGeom prst="chevron">
            <a:avLst/>
          </a:prstGeom>
          <a:solidFill>
            <a:srgbClr val="FFC000"/>
          </a:solidFill>
          <a:ln w="9525" cap="flat" cmpd="sng" algn="ctr">
            <a:solidFill>
              <a:schemeClr val="accent2">
                <a:lumMod val="50000"/>
              </a:schemeClr>
            </a:solidFill>
            <a:prstDash val="solid"/>
            <a:round/>
            <a:headEnd type="none" w="med" len="med"/>
            <a:tailEnd type="none" w="med" len="med"/>
          </a:ln>
          <a:effectLst/>
        </p:spPr>
        <p:txBody>
          <a:bodyPr lIns="0" rIns="0"/>
          <a:lstStyle/>
          <a:p>
            <a:pPr algn="ctr">
              <a:defRPr/>
            </a:pPr>
            <a:r>
              <a:rPr lang="en-GB" altLang="en-US" sz="700" dirty="0"/>
              <a:t>RAN content def.</a:t>
            </a:r>
            <a:endParaRPr lang="fr-FR" sz="500" b="1" dirty="0">
              <a:ea typeface="ＭＳ Ｐゴシック" charset="-128"/>
              <a:cs typeface="Arial" pitchFamily="34" charset="0"/>
            </a:endParaRPr>
          </a:p>
        </p:txBody>
      </p:sp>
      <p:cxnSp>
        <p:nvCxnSpPr>
          <p:cNvPr id="145" name="Straight Connector 11"/>
          <p:cNvCxnSpPr>
            <a:cxnSpLocks noChangeShapeType="1"/>
          </p:cNvCxnSpPr>
          <p:nvPr/>
        </p:nvCxnSpPr>
        <p:spPr bwMode="auto">
          <a:xfrm>
            <a:off x="4158298" y="2081213"/>
            <a:ext cx="0" cy="3632200"/>
          </a:xfrm>
          <a:prstGeom prst="line">
            <a:avLst/>
          </a:prstGeom>
          <a:noFill/>
          <a:ln w="25400" algn="ctr">
            <a:solidFill>
              <a:srgbClr val="C00000"/>
            </a:solidFill>
            <a:round/>
            <a:headEnd/>
            <a:tailEnd/>
          </a:ln>
          <a:extLst>
            <a:ext uri="{909E8E84-426E-40DD-AFC4-6F175D3DCCD1}">
              <a14:hiddenFill xmlns:a14="http://schemas.microsoft.com/office/drawing/2010/main">
                <a:noFill/>
              </a14:hiddenFill>
            </a:ext>
          </a:extLst>
        </p:spPr>
      </p:cxnSp>
      <p:sp>
        <p:nvSpPr>
          <p:cNvPr id="141" name="Chevron 60"/>
          <p:cNvSpPr/>
          <p:nvPr/>
        </p:nvSpPr>
        <p:spPr bwMode="auto">
          <a:xfrm>
            <a:off x="3423603" y="4862195"/>
            <a:ext cx="2035175" cy="222250"/>
          </a:xfrm>
          <a:prstGeom prst="chevron">
            <a:avLst/>
          </a:prstGeom>
          <a:solidFill>
            <a:srgbClr val="00B0F0"/>
          </a:solidFill>
          <a:ln w="9525" cap="flat" cmpd="sng" algn="ctr">
            <a:solidFill>
              <a:schemeClr val="accent2">
                <a:lumMod val="60000"/>
                <a:lumOff val="40000"/>
              </a:schemeClr>
            </a:solidFill>
            <a:prstDash val="solid"/>
            <a:round/>
            <a:headEnd type="none" w="med" len="med"/>
            <a:tailEnd type="none" w="med" len="med"/>
          </a:ln>
          <a:effectLst/>
        </p:spPr>
        <p:txBody>
          <a:bodyPr lIns="0" rIns="0"/>
          <a:lstStyle/>
          <a:p>
            <a:pPr algn="ctr">
              <a:defRPr/>
            </a:pPr>
            <a:r>
              <a:rPr lang="fr-FR" sz="1100" b="1" dirty="0">
                <a:ea typeface="ＭＳ Ｐゴシック" charset="-128"/>
                <a:cs typeface="Arial" pitchFamily="34" charset="0"/>
              </a:rPr>
              <a:t>Stage 1                   80%</a:t>
            </a:r>
          </a:p>
        </p:txBody>
      </p:sp>
      <p:sp>
        <p:nvSpPr>
          <p:cNvPr id="230" name="Chevron 60"/>
          <p:cNvSpPr/>
          <p:nvPr/>
        </p:nvSpPr>
        <p:spPr bwMode="auto">
          <a:xfrm>
            <a:off x="4687253" y="5176519"/>
            <a:ext cx="1360531" cy="236856"/>
          </a:xfrm>
          <a:prstGeom prst="chevron">
            <a:avLst/>
          </a:prstGeom>
          <a:solidFill>
            <a:srgbClr val="00B0F0"/>
          </a:solidFill>
          <a:ln w="9525" cap="flat" cmpd="sng" algn="ctr">
            <a:solidFill>
              <a:schemeClr val="accent2">
                <a:lumMod val="60000"/>
                <a:lumOff val="40000"/>
              </a:schemeClr>
            </a:solidFill>
            <a:prstDash val="solid"/>
            <a:round/>
            <a:headEnd type="none" w="med" len="med"/>
            <a:tailEnd type="none" w="med" len="med"/>
          </a:ln>
          <a:effectLst/>
        </p:spPr>
        <p:txBody>
          <a:bodyPr lIns="0" rIns="0"/>
          <a:lstStyle/>
          <a:p>
            <a:pPr algn="ctr">
              <a:defRPr/>
            </a:pPr>
            <a:r>
              <a:rPr lang="fr-FR" sz="1100" b="1" dirty="0" smtClean="0">
                <a:ea typeface="ＭＳ Ｐゴシック" charset="-128"/>
              </a:rPr>
              <a:t>Stage 2 </a:t>
            </a:r>
            <a:r>
              <a:rPr lang="fr-FR" sz="1100" b="1" dirty="0" err="1" smtClean="0">
                <a:ea typeface="ＭＳ Ｐゴシック" charset="-128"/>
              </a:rPr>
              <a:t>Init</a:t>
            </a:r>
            <a:endParaRPr lang="fr-FR" sz="1100" b="1" dirty="0">
              <a:ea typeface="ＭＳ Ｐゴシック" charset="-128"/>
              <a:cs typeface="Arial" pitchFamily="34" charset="0"/>
            </a:endParaRPr>
          </a:p>
        </p:txBody>
      </p:sp>
      <p:sp>
        <p:nvSpPr>
          <p:cNvPr id="232" name="Rectangle 12"/>
          <p:cNvSpPr>
            <a:spLocks noChangeArrowheads="1"/>
          </p:cNvSpPr>
          <p:nvPr/>
        </p:nvSpPr>
        <p:spPr bwMode="auto">
          <a:xfrm>
            <a:off x="3846120" y="5838508"/>
            <a:ext cx="86995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100" b="1" dirty="0">
                <a:solidFill>
                  <a:srgbClr val="000000"/>
                </a:solidFill>
                <a:latin typeface="Arial" panose="020B0604020202020204" pitchFamily="34" charset="0"/>
              </a:rPr>
              <a:t>Today</a:t>
            </a:r>
          </a:p>
        </p:txBody>
      </p:sp>
      <p:sp>
        <p:nvSpPr>
          <p:cNvPr id="233" name="Title 5"/>
          <p:cNvSpPr>
            <a:spLocks noGrp="1"/>
          </p:cNvSpPr>
          <p:nvPr>
            <p:ph type="title"/>
          </p:nvPr>
        </p:nvSpPr>
        <p:spPr>
          <a:xfrm>
            <a:off x="838200" y="365125"/>
            <a:ext cx="10515600" cy="1325563"/>
          </a:xfrm>
        </p:spPr>
        <p:txBody>
          <a:bodyPr/>
          <a:lstStyle/>
          <a:p>
            <a:r>
              <a:rPr lang="en-US" dirty="0" smtClean="0"/>
              <a:t>Release Progress and Planning</a:t>
            </a:r>
            <a:endParaRPr lang="en-GB" dirty="0"/>
          </a:p>
        </p:txBody>
      </p:sp>
    </p:spTree>
    <p:extLst>
      <p:ext uri="{BB962C8B-B14F-4D97-AF65-F5344CB8AC3E}">
        <p14:creationId xmlns:p14="http://schemas.microsoft.com/office/powerpoint/2010/main" val="3294946937"/>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TSG/SA/Hosting Coordination </a:t>
            </a:r>
            <a:endParaRPr lang="en-GB" dirty="0"/>
          </a:p>
        </p:txBody>
      </p:sp>
      <p:sp>
        <p:nvSpPr>
          <p:cNvPr id="3" name="Content Placeholder 2"/>
          <p:cNvSpPr>
            <a:spLocks noGrp="1"/>
          </p:cNvSpPr>
          <p:nvPr>
            <p:ph idx="1"/>
          </p:nvPr>
        </p:nvSpPr>
        <p:spPr>
          <a:noFill/>
        </p:spPr>
        <p:txBody>
          <a:bodyPr/>
          <a:lstStyle/>
          <a:p>
            <a:pPr marL="447675" indent="-447675"/>
            <a:r>
              <a:rPr lang="en-GB" sz="2000" dirty="0"/>
              <a:t>TSG Chairs have at least one coordination call every </a:t>
            </a:r>
            <a:r>
              <a:rPr lang="en-GB" sz="2000" dirty="0" smtClean="0"/>
              <a:t>month. </a:t>
            </a:r>
            <a:endParaRPr lang="en-GB" sz="2000" dirty="0"/>
          </a:p>
          <a:p>
            <a:pPr marL="447675" indent="-447675"/>
            <a:r>
              <a:rPr lang="en-GB" sz="2000" dirty="0" smtClean="0"/>
              <a:t>SA Officials (SA Chair, SA Vice Chairs, SA MCC, SA WG Chairs) have coordination calls every 6 weeks. </a:t>
            </a:r>
          </a:p>
          <a:p>
            <a:pPr marL="447675" indent="-447675"/>
            <a:r>
              <a:rPr lang="en-GB" sz="2000" dirty="0" smtClean="0"/>
              <a:t>Meeting Hosting</a:t>
            </a:r>
          </a:p>
          <a:p>
            <a:pPr marL="904875" lvl="1" indent="-447675"/>
            <a:r>
              <a:rPr lang="en-GB" sz="1600" dirty="0" smtClean="0"/>
              <a:t>As agreed at last PCG/OP meetings, based on the OPMHSG outcome, more and better coordination is needed between 3GPP chairs and meeting hosts. </a:t>
            </a:r>
          </a:p>
          <a:p>
            <a:pPr marL="904875" lvl="1" indent="-447675"/>
            <a:r>
              <a:rPr lang="en-GB" sz="1600" dirty="0" smtClean="0"/>
              <a:t>New meeting hosting mailing list (by invitation</a:t>
            </a:r>
            <a:r>
              <a:rPr lang="en-GB" sz="1600" dirty="0"/>
              <a:t>) created </a:t>
            </a:r>
            <a:r>
              <a:rPr lang="en-GB" sz="1600" dirty="0" smtClean="0">
                <a:hlinkClick r:id="rId2"/>
              </a:rPr>
              <a:t>3GPP_MEETING_HOSTING_COORD@LIST.ETSI.ORG</a:t>
            </a:r>
            <a:endParaRPr lang="en-GB" sz="1600" dirty="0" smtClean="0"/>
          </a:p>
          <a:p>
            <a:pPr marL="904875" lvl="1" indent="-447675"/>
            <a:r>
              <a:rPr lang="en-GB" sz="1600" dirty="0" smtClean="0"/>
              <a:t>First coordination call amongst hosts (OPs) and 3GPP Chairs was held after December 2020 TSG meetings. The outcome was successful – all TSG and RAN WG meetings for the years 2022 and 2023 got assigned hosts. These meetings are currently all planned as face-to-face meetings.</a:t>
            </a:r>
          </a:p>
          <a:p>
            <a:pPr marL="904875" lvl="1" indent="-447675"/>
            <a:r>
              <a:rPr lang="en-GB" sz="1600" dirty="0" smtClean="0"/>
              <a:t>SA and CT WG groups will finalize their planning of 2022 and 2023 WG meetings by beginning of May. A second coordination call will then be planned for mid / end May 2021.</a:t>
            </a:r>
            <a:endParaRPr lang="en-GB" sz="1200" dirty="0" smtClean="0"/>
          </a:p>
          <a:p>
            <a:pPr marL="447675" indent="-447675"/>
            <a:endParaRPr lang="en-GB" sz="2400" dirty="0"/>
          </a:p>
        </p:txBody>
      </p:sp>
    </p:spTree>
    <p:extLst>
      <p:ext uri="{BB962C8B-B14F-4D97-AF65-F5344CB8AC3E}">
        <p14:creationId xmlns:p14="http://schemas.microsoft.com/office/powerpoint/2010/main" val="534856726"/>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54496</TotalTime>
  <Words>1743</Words>
  <Application>Microsoft Office PowerPoint</Application>
  <PresentationFormat>Widescreen</PresentationFormat>
  <Paragraphs>335</Paragraphs>
  <Slides>25</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25</vt:i4>
      </vt:variant>
    </vt:vector>
  </HeadingPairs>
  <TitlesOfParts>
    <vt:vector size="36" baseType="lpstr">
      <vt:lpstr>Malgun Gothic</vt:lpstr>
      <vt:lpstr>Malgun Gothic</vt:lpstr>
      <vt:lpstr>MS PGothic</vt:lpstr>
      <vt:lpstr>MS PGothic</vt:lpstr>
      <vt:lpstr>SimSun</vt:lpstr>
      <vt:lpstr>SimSun</vt:lpstr>
      <vt:lpstr>Arial</vt:lpstr>
      <vt:lpstr>Calibri</vt:lpstr>
      <vt:lpstr>Calibri Light</vt:lpstr>
      <vt:lpstr>Times New Roman</vt:lpstr>
      <vt:lpstr>Office Theme</vt:lpstr>
      <vt:lpstr>3GPP TSG SA  Management Report</vt:lpstr>
      <vt:lpstr>TSG SA Dates</vt:lpstr>
      <vt:lpstr>TSG SA Officials (outgoing)</vt:lpstr>
      <vt:lpstr>TSG SA Officials (incoming)</vt:lpstr>
      <vt:lpstr>Elections</vt:lpstr>
      <vt:lpstr>SA3 Chair Resigned</vt:lpstr>
      <vt:lpstr>Release Progress and Planning</vt:lpstr>
      <vt:lpstr>Release Progress and Planning</vt:lpstr>
      <vt:lpstr>TSG/SA/Hosting Coordination </vt:lpstr>
      <vt:lpstr>E-Meetings</vt:lpstr>
      <vt:lpstr>Inclusive Language</vt:lpstr>
      <vt:lpstr>Voting Rights in 3GPP E-Meeting </vt:lpstr>
      <vt:lpstr>For PCG Action</vt:lpstr>
      <vt:lpstr>Acknowledgements</vt:lpstr>
      <vt:lpstr>Thank You!</vt:lpstr>
      <vt:lpstr>Annex</vt:lpstr>
      <vt:lpstr>3GPP SA Leadership</vt:lpstr>
      <vt:lpstr>TSG SA Officials (incoming)</vt:lpstr>
      <vt:lpstr>SA1 Officials</vt:lpstr>
      <vt:lpstr>SA2 Officials</vt:lpstr>
      <vt:lpstr>SA3 Officials (December 2019)</vt:lpstr>
      <vt:lpstr>SA3-LI Officials</vt:lpstr>
      <vt:lpstr>SA4 Officials</vt:lpstr>
      <vt:lpstr>SA5 Officials (December 2019)</vt:lpstr>
      <vt:lpstr>SA6 Officials</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Georg Mayer</cp:lastModifiedBy>
  <cp:revision>927</cp:revision>
  <dcterms:created xsi:type="dcterms:W3CDTF">2010-02-05T13:52:04Z</dcterms:created>
  <dcterms:modified xsi:type="dcterms:W3CDTF">2021-04-23T08:23:44Z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1617723476</vt:lpwstr>
  </property>
</Properties>
</file>