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8"/>
  </p:notesMasterIdLst>
  <p:sldIdLst>
    <p:sldId id="434" r:id="rId3"/>
    <p:sldId id="435" r:id="rId4"/>
    <p:sldId id="1088" r:id="rId5"/>
    <p:sldId id="1090" r:id="rId6"/>
    <p:sldId id="1092" r:id="rId7"/>
    <p:sldId id="448" r:id="rId8"/>
    <p:sldId id="1091" r:id="rId9"/>
    <p:sldId id="1096" r:id="rId10"/>
    <p:sldId id="1083" r:id="rId11"/>
    <p:sldId id="1081" r:id="rId12"/>
    <p:sldId id="1085" r:id="rId13"/>
    <p:sldId id="1097" r:id="rId14"/>
    <p:sldId id="1093" r:id="rId15"/>
    <p:sldId id="1094" r:id="rId16"/>
    <p:sldId id="1089" r:id="rId1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C800BE"/>
    <a:srgbClr val="FA7100"/>
    <a:srgbClr val="FFA7A7"/>
    <a:srgbClr val="53FFA1"/>
    <a:srgbClr val="92D050"/>
    <a:srgbClr val="0066FF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35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6" y="18"/>
            <a:ext cx="2863728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1e/Docs/RP-210826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Report from TSG-RAN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Chairman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793759" y="1361162"/>
            <a:ext cx="14739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PCG46_05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497289" y="-3261153"/>
            <a:ext cx="220245" cy="8948888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3350328" y="748162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558" y="19831"/>
            <a:ext cx="10859182" cy="661749"/>
          </a:xfrm>
        </p:spPr>
        <p:txBody>
          <a:bodyPr/>
          <a:lstStyle/>
          <a:p>
            <a:r>
              <a:rPr lang="en-US" dirty="0"/>
              <a:t>Endorsed 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4618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2274481" y="818513"/>
            <a:ext cx="2002432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TBD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6416255A-A2E4-47A9-8894-CE6CA104F05B}"/>
              </a:ext>
            </a:extLst>
          </p:cNvPr>
          <p:cNvSpPr txBox="1"/>
          <p:nvPr/>
        </p:nvSpPr>
        <p:spPr>
          <a:xfrm>
            <a:off x="9024106" y="592450"/>
            <a:ext cx="2029793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E-meeting,</a:t>
            </a:r>
          </a:p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but TBC in June</a:t>
            </a:r>
            <a:endParaRPr lang="en-US" sz="1472" dirty="0">
              <a:solidFill>
                <a:prstClr val="black"/>
              </a:solidFill>
              <a:latin typeface="Calibri"/>
            </a:endParaRP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2" name="Left Brace 221">
            <a:extLst>
              <a:ext uri="{FF2B5EF4-FFF2-40B4-BE49-F238E27FC236}">
                <a16:creationId xmlns:a16="http://schemas.microsoft.com/office/drawing/2014/main" id="{DCF0C4DD-80D0-4A77-B5FA-80D1799FE8AA}"/>
              </a:ext>
            </a:extLst>
          </p:cNvPr>
          <p:cNvSpPr/>
          <p:nvPr/>
        </p:nvSpPr>
        <p:spPr bwMode="auto">
          <a:xfrm rot="5400000">
            <a:off x="9984513" y="234920"/>
            <a:ext cx="220247" cy="1956745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Details for RAN meeting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800" dirty="0"/>
              <a:t>Extend planning for E-meeting operation until and including RAN#95 (March/2022)</a:t>
            </a:r>
          </a:p>
          <a:p>
            <a:pPr lvl="1"/>
            <a:r>
              <a:rPr lang="en-US" sz="2000" dirty="0"/>
              <a:t>RAN#93, and all Q4/2021 RAN WG meetings confirmed as E-meetings</a:t>
            </a:r>
          </a:p>
          <a:p>
            <a:pPr lvl="1"/>
            <a:r>
              <a:rPr lang="en-US" sz="2000" dirty="0"/>
              <a:t>Q4/2021 E-meeting arrangement plans to be checked in June based on Q2/2021 experience</a:t>
            </a:r>
          </a:p>
          <a:p>
            <a:pPr lvl="1"/>
            <a:r>
              <a:rPr lang="en-US" sz="2000" dirty="0"/>
              <a:t>Final confirmation on RAN#94 (whether f2f or Electronic) to be done at RAN#92E (June)</a:t>
            </a:r>
          </a:p>
          <a:p>
            <a:pPr lvl="1"/>
            <a:r>
              <a:rPr lang="en-US" sz="2000" dirty="0"/>
              <a:t>Determination of Q1/2022 WG meetings and RAN#95 (whether f2f or Electronic) to be done latest at RAN#93E (September)</a:t>
            </a:r>
          </a:p>
          <a:p>
            <a:pPr lvl="2"/>
            <a:r>
              <a:rPr lang="en-US" sz="1800" dirty="0"/>
              <a:t>Note that slide 4 shows the plans in case Q1/2022 meetings are Electronic</a:t>
            </a:r>
          </a:p>
          <a:p>
            <a:pPr lvl="2"/>
            <a:r>
              <a:rPr lang="en-US" sz="1800" dirty="0"/>
              <a:t>In case Q1/2022 meetings are f2f it is assumed the original meeting plan depicted on the top part of slide 4 would hold</a:t>
            </a:r>
          </a:p>
          <a:p>
            <a:pPr lvl="2"/>
            <a:endParaRPr lang="en-US" sz="1465" dirty="0"/>
          </a:p>
          <a:p>
            <a:r>
              <a:rPr lang="en-US" sz="2800" dirty="0"/>
              <a:t>Plan for extended RAN#94E (to 2 weeks) to allow sufficient time for Rel-18 package approval discussions and decisions</a:t>
            </a:r>
          </a:p>
          <a:p>
            <a:pPr lvl="1"/>
            <a:r>
              <a:rPr lang="en-US" sz="2000" dirty="0"/>
              <a:t>1</a:t>
            </a:r>
            <a:r>
              <a:rPr lang="en-US" sz="2000" baseline="30000" dirty="0"/>
              <a:t>st</a:t>
            </a:r>
            <a:r>
              <a:rPr lang="en-US" sz="2000" dirty="0"/>
              <a:t> week to focus on Rel-18 discussion</a:t>
            </a:r>
          </a:p>
          <a:p>
            <a:pPr lvl="1"/>
            <a:r>
              <a:rPr lang="en-US" sz="2000" dirty="0"/>
              <a:t>2</a:t>
            </a:r>
            <a:r>
              <a:rPr lang="en-US" sz="2000" baseline="30000" dirty="0"/>
              <a:t>nd</a:t>
            </a:r>
            <a:r>
              <a:rPr lang="en-US" sz="2000" dirty="0"/>
              <a:t> week to address regular RAN matters and conclude on Rel-18 package</a:t>
            </a:r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Calendar for 2022/2023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800" dirty="0"/>
              <a:t>RAN meeting calendar and hosting information agreed for 2022 and 2023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* Note that the pandemic situation may change these plans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3A34D94-9A16-465A-AABB-EB79D7C9DC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100379"/>
              </p:ext>
            </p:extLst>
          </p:nvPr>
        </p:nvGraphicFramePr>
        <p:xfrm>
          <a:off x="1430488" y="2436649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Worksheet" showAsIcon="1" r:id="rId3" imgW="914400" imgH="771480" progId="Excel.Sheet.8">
                  <p:embed/>
                </p:oleObj>
              </mc:Choice>
              <mc:Fallback>
                <p:oleObj name="Worksheet" showAsIcon="1" r:id="rId3" imgW="914400" imgH="7714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0488" y="2436649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19687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4923792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400" b="1" dirty="0"/>
              <a:t>PCG46_12:</a:t>
            </a:r>
            <a:r>
              <a:rPr lang="en-US" sz="2400" dirty="0"/>
              <a:t> DRAFT Letter to ITU on the completion of the submission of LTE-Advanced toward Revision 5 of Rec. ITU-R M.2012, “Detailed specifications of the terrestrial radio interfaces of International Mobile Telecommunications Advanced (IMT-Advanced)” [SP-210029 &amp; RP-210787]</a:t>
            </a:r>
          </a:p>
          <a:p>
            <a:pPr lvl="1"/>
            <a:r>
              <a:rPr lang="en-US" sz="1600" dirty="0"/>
              <a:t>This is the final submission of the material for Revision 5 on Rec. M.2012 (IMT-Advanced)</a:t>
            </a:r>
          </a:p>
          <a:p>
            <a:pPr lvl="1"/>
            <a:r>
              <a:rPr lang="en-US" sz="1600" dirty="0"/>
              <a:t>3GPP already prepared the material required for the Revision 5 of M.2012 (see PCG46_07), but PCG asked TSG RAN to re-examine the documents, since some possible inconsistencies in the previous material have been spotted, particularly on </a:t>
            </a:r>
            <a:r>
              <a:rPr lang="en-US" sz="1600" dirty="0" err="1"/>
              <a:t>Multiradio</a:t>
            </a:r>
            <a:r>
              <a:rPr lang="en-US" sz="1600" dirty="0"/>
              <a:t> aspects</a:t>
            </a:r>
          </a:p>
          <a:p>
            <a:pPr lvl="1"/>
            <a:r>
              <a:rPr lang="en-US" sz="1600" dirty="0"/>
              <a:t>Structure of PCG46_12:</a:t>
            </a:r>
          </a:p>
          <a:p>
            <a:pPr lvl="2"/>
            <a:r>
              <a:rPr lang="en-US" sz="1400" dirty="0"/>
              <a:t>RevAtt2_ComplianceTemplates M2012-5 v3: some editorials corrected – to be submitted to WP5D</a:t>
            </a:r>
          </a:p>
          <a:p>
            <a:pPr lvl="2"/>
            <a:r>
              <a:rPr lang="en-US" sz="1400" dirty="0"/>
              <a:t>RevLTE-advanced_descriptionTrackCleanV5: implements the modifications on the description part – to be submitted to WP5D</a:t>
            </a:r>
          </a:p>
          <a:p>
            <a:pPr lvl="2"/>
            <a:r>
              <a:rPr lang="en-US" sz="1400" dirty="0"/>
              <a:t>RevLTE-advanced_descriptionTrackOnTrackV5: shows the modifications vs PCG46_07 (tracks on tracks) – not to be submitted (internal to 3GPP)</a:t>
            </a:r>
          </a:p>
          <a:p>
            <a:pPr lvl="2"/>
            <a:r>
              <a:rPr lang="en-US" sz="1400" dirty="0"/>
              <a:t>RevLTE-advanced_specsTrackCleanV6: implements the modifications on the list of specifications – to be submitted to WP5D</a:t>
            </a:r>
          </a:p>
          <a:p>
            <a:pPr lvl="2"/>
            <a:r>
              <a:rPr lang="en-US" sz="1400" dirty="0"/>
              <a:t>RevLTE-advanced_specsTrackOnTrackV6: shows the modifications vs PCG46_07 (tracks on tracks) – not to be submitted (internal to 3GPP)</a:t>
            </a:r>
          </a:p>
          <a:p>
            <a:r>
              <a:rPr lang="en-US" sz="2400" b="1" dirty="0"/>
              <a:t>PCG46_11</a:t>
            </a:r>
            <a:r>
              <a:rPr lang="en-US" sz="2400" dirty="0"/>
              <a:t>: Draft Letter to ITU in reply to RP-210731 = ITU_R_WP5D_TEMP_313 on timing of updates to IMT-2020 Recommendation ITU-R M.2150 and IMT-Advanced Recommendation ITU-R M.2012 after year 2021 [SP-210028 &amp; RP-210783]</a:t>
            </a:r>
          </a:p>
          <a:p>
            <a:pPr lvl="1"/>
            <a:r>
              <a:rPr lang="en-US" sz="1600" dirty="0"/>
              <a:t>ITU-R WP5D proposes to align future revisions of Rec. M.2150 (IMT-2020) and M.2012 (IMT-Advanced) and asks for feedbacks from 3GPP</a:t>
            </a:r>
          </a:p>
          <a:p>
            <a:pPr lvl="1"/>
            <a:r>
              <a:rPr lang="en-US" sz="1600" dirty="0"/>
              <a:t>In this document 3GPP RAN states they foresee no problem with the proposal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6153953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Thank You for your support over the last 4 years !</a:t>
            </a:r>
          </a:p>
        </p:txBody>
      </p:sp>
    </p:spTree>
    <p:extLst>
      <p:ext uri="{BB962C8B-B14F-4D97-AF65-F5344CB8AC3E}">
        <p14:creationId xmlns:p14="http://schemas.microsoft.com/office/powerpoint/2010/main" val="49872721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 New leadership elected for TSG-RAN</a:t>
            </a:r>
          </a:p>
          <a:p>
            <a:pPr lvl="0"/>
            <a:r>
              <a:rPr lang="en-US" dirty="0"/>
              <a:t> Administrative aspects</a:t>
            </a:r>
          </a:p>
          <a:p>
            <a:pPr lvl="1"/>
            <a:r>
              <a:rPr lang="en-US" dirty="0"/>
              <a:t>New tools, Inclusive language, TEI handling </a:t>
            </a:r>
          </a:p>
          <a:p>
            <a:pPr lvl="0"/>
            <a:r>
              <a:rPr lang="en-US" dirty="0"/>
              <a:t> Planning aspects</a:t>
            </a:r>
          </a:p>
          <a:p>
            <a:pPr lvl="1"/>
            <a:r>
              <a:rPr lang="en-US" dirty="0"/>
              <a:t>Meeting planning, Rel-17 </a:t>
            </a:r>
            <a:r>
              <a:rPr lang="en-US" dirty="0" err="1"/>
              <a:t>timeline&amp;content</a:t>
            </a:r>
            <a:r>
              <a:rPr lang="en-US" dirty="0"/>
              <a:t>, Rel-18 approval roadmap</a:t>
            </a:r>
          </a:p>
          <a:p>
            <a:r>
              <a:rPr lang="en-US" dirty="0"/>
              <a:t> 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New leadership elected for TSG-RAN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743" y="1748105"/>
            <a:ext cx="12163108" cy="3876317"/>
          </a:xfrm>
        </p:spPr>
        <p:txBody>
          <a:bodyPr/>
          <a:lstStyle/>
          <a:p>
            <a:r>
              <a:rPr lang="en-US" sz="3201" dirty="0"/>
              <a:t> Chair: Dr. Wanshi Chen (Qualcomm / ATIS)</a:t>
            </a:r>
          </a:p>
          <a:p>
            <a:pPr marL="0" indent="0">
              <a:buNone/>
            </a:pPr>
            <a:r>
              <a:rPr lang="en-US" sz="3201" dirty="0"/>
              <a:t> </a:t>
            </a:r>
          </a:p>
          <a:p>
            <a:r>
              <a:rPr lang="en-US" sz="3201" dirty="0"/>
              <a:t> Vice Chairs:</a:t>
            </a:r>
          </a:p>
          <a:p>
            <a:pPr marL="0" indent="0">
              <a:buNone/>
            </a:pPr>
            <a:r>
              <a:rPr lang="en-US" sz="3201" dirty="0"/>
              <a:t>	Mr. Axel Klatt (DT / ETSI)</a:t>
            </a:r>
          </a:p>
          <a:p>
            <a:pPr marL="0" indent="0">
              <a:buNone/>
            </a:pPr>
            <a:r>
              <a:rPr lang="en-US" sz="3201" dirty="0"/>
              <a:t>	Mr. Hu Nan (CMCC / CCSA)</a:t>
            </a:r>
          </a:p>
          <a:p>
            <a:pPr marL="0" indent="0">
              <a:buNone/>
            </a:pPr>
            <a:r>
              <a:rPr lang="en-US" sz="3201" dirty="0"/>
              <a:t>	Mr. Ronald </a:t>
            </a:r>
            <a:r>
              <a:rPr lang="en-US" sz="3201" dirty="0" err="1"/>
              <a:t>Borsato</a:t>
            </a:r>
            <a:r>
              <a:rPr lang="en-US" sz="3201" dirty="0"/>
              <a:t> (AT&amp;T / ATIS)</a:t>
            </a:r>
          </a:p>
        </p:txBody>
      </p:sp>
    </p:spTree>
    <p:extLst>
      <p:ext uri="{BB962C8B-B14F-4D97-AF65-F5344CB8AC3E}">
        <p14:creationId xmlns:p14="http://schemas.microsoft.com/office/powerpoint/2010/main" val="28832340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New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743" y="1351291"/>
            <a:ext cx="12163108" cy="4830233"/>
          </a:xfrm>
        </p:spPr>
        <p:txBody>
          <a:bodyPr/>
          <a:lstStyle/>
          <a:p>
            <a:r>
              <a:rPr lang="en-US" sz="3201" dirty="0"/>
              <a:t> E-voting tool a major success – thank you MCC! </a:t>
            </a:r>
          </a:p>
          <a:p>
            <a:pPr lvl="1"/>
            <a:r>
              <a:rPr lang="en-US" sz="2400" dirty="0"/>
              <a:t>Thanks to PCG for approving the voting period (24 hours </a:t>
            </a:r>
            <a:r>
              <a:rPr lang="en-US" sz="2400" dirty="0">
                <a:sym typeface="Wingdings" panose="05000000000000000000" pitchFamily="2" charset="2"/>
              </a:rPr>
              <a:t> 18 hours) </a:t>
            </a:r>
            <a:r>
              <a:rPr lang="en-US" sz="2400" dirty="0"/>
              <a:t>exception for the TSGs and April WG meetings </a:t>
            </a:r>
          </a:p>
          <a:p>
            <a:pPr lvl="1"/>
            <a:r>
              <a:rPr lang="en-US" sz="2400" dirty="0"/>
              <a:t>18-hour voting window for E-meetings has proven to be an ideal middle ground</a:t>
            </a:r>
          </a:p>
          <a:p>
            <a:pPr lvl="1"/>
            <a:r>
              <a:rPr lang="en-US" sz="2400" dirty="0"/>
              <a:t>WP proposal to cement the change of the voting period</a:t>
            </a:r>
          </a:p>
          <a:p>
            <a:pPr lvl="1"/>
            <a:r>
              <a:rPr lang="en-US" sz="2400" dirty="0"/>
              <a:t>Hoping to use E-voting tool once f2f meetings resume</a:t>
            </a:r>
          </a:p>
          <a:p>
            <a:pPr lvl="1"/>
            <a:endParaRPr lang="en-US" sz="2000" dirty="0"/>
          </a:p>
          <a:p>
            <a:r>
              <a:rPr lang="en-US" sz="3066" dirty="0"/>
              <a:t>NWM tool used at RAN#91E, driving a 36% decrease in email load</a:t>
            </a:r>
          </a:p>
          <a:p>
            <a:pPr lvl="1"/>
            <a:r>
              <a:rPr lang="en-US" sz="2535" dirty="0"/>
              <a:t>Feedback is overwhelmingly </a:t>
            </a:r>
            <a:r>
              <a:rPr lang="en-US" sz="2535" dirty="0" err="1"/>
              <a:t>favourable</a:t>
            </a:r>
            <a:r>
              <a:rPr lang="en-US" sz="2535" dirty="0"/>
              <a:t> – thank you MCC!</a:t>
            </a:r>
          </a:p>
          <a:p>
            <a:pPr lvl="1"/>
            <a:r>
              <a:rPr lang="en-US" sz="2535" dirty="0"/>
              <a:t>Email load drastically reduced for the topics using NWM</a:t>
            </a:r>
          </a:p>
          <a:p>
            <a:pPr lvl="1"/>
            <a:r>
              <a:rPr lang="en-US" sz="2535" dirty="0"/>
              <a:t>Very useful for efficiently collecting company opinions on technical proposals</a:t>
            </a:r>
          </a:p>
          <a:p>
            <a:pPr lvl="1"/>
            <a:r>
              <a:rPr lang="en-US" sz="2535" dirty="0"/>
              <a:t>NWM usage assumed to be expanding more and more also in WGs  </a:t>
            </a:r>
          </a:p>
          <a:p>
            <a:endParaRPr lang="en-US" sz="3066" dirty="0"/>
          </a:p>
        </p:txBody>
      </p:sp>
    </p:spTree>
    <p:extLst>
      <p:ext uri="{BB962C8B-B14F-4D97-AF65-F5344CB8AC3E}">
        <p14:creationId xmlns:p14="http://schemas.microsoft.com/office/powerpoint/2010/main" val="225580484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Inclusive language &amp; TEI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743" y="1351291"/>
            <a:ext cx="12163108" cy="4830233"/>
          </a:xfrm>
        </p:spPr>
        <p:txBody>
          <a:bodyPr/>
          <a:lstStyle/>
          <a:p>
            <a:r>
              <a:rPr lang="en-US" sz="3201" dirty="0"/>
              <a:t> Inclusive language driven updates to RAN specs</a:t>
            </a:r>
          </a:p>
          <a:p>
            <a:pPr lvl="1"/>
            <a:r>
              <a:rPr lang="en-US" sz="2400" dirty="0"/>
              <a:t>Some WGs have already created draft CRs</a:t>
            </a:r>
          </a:p>
          <a:p>
            <a:pPr lvl="1"/>
            <a:r>
              <a:rPr lang="en-US" sz="2400" dirty="0"/>
              <a:t>It was concluded to also perform changes to legacy RAT specs: 2G and 3G. </a:t>
            </a:r>
            <a:br>
              <a:rPr lang="en-US" sz="2400" dirty="0"/>
            </a:br>
            <a:r>
              <a:rPr lang="en-US" sz="2400" dirty="0"/>
              <a:t>Some draft CRs already created</a:t>
            </a:r>
          </a:p>
          <a:p>
            <a:pPr lvl="1"/>
            <a:r>
              <a:rPr lang="en-US" sz="2400" dirty="0"/>
              <a:t>The target is to approve the Inclusive Language related changes together with the approval of the 1</a:t>
            </a:r>
            <a:r>
              <a:rPr lang="en-US" sz="2400" baseline="30000" dirty="0"/>
              <a:t>st</a:t>
            </a:r>
            <a:r>
              <a:rPr lang="en-US" sz="2400" dirty="0"/>
              <a:t> set of technical CRs</a:t>
            </a:r>
          </a:p>
          <a:p>
            <a:pPr lvl="2"/>
            <a:r>
              <a:rPr lang="en-US" sz="2000" dirty="0"/>
              <a:t>December/2021 for RAN1</a:t>
            </a:r>
          </a:p>
          <a:p>
            <a:pPr lvl="2"/>
            <a:r>
              <a:rPr lang="en-US" sz="2000" dirty="0"/>
              <a:t>March/2022 and later for RAN2/3/4/5</a:t>
            </a:r>
          </a:p>
          <a:p>
            <a:r>
              <a:rPr lang="en-US" sz="3066" dirty="0"/>
              <a:t>TEI handling details endorsed. See </a:t>
            </a:r>
            <a:r>
              <a:rPr lang="en-US" sz="3066" dirty="0">
                <a:hlinkClick r:id="rId2"/>
              </a:rPr>
              <a:t>RP-210826</a:t>
            </a:r>
            <a:r>
              <a:rPr lang="en-US" sz="3066" dirty="0"/>
              <a:t>.</a:t>
            </a:r>
          </a:p>
          <a:p>
            <a:pPr lvl="1"/>
            <a:r>
              <a:rPr lang="en-US" sz="2535" dirty="0"/>
              <a:t>Tracking of TEI changes through unique TEI-identifiers allocated by the CR author</a:t>
            </a:r>
          </a:p>
          <a:p>
            <a:pPr lvl="1"/>
            <a:r>
              <a:rPr lang="en-US" sz="2535" dirty="0"/>
              <a:t>Cross-TSG TEIs impacting RAN are prohibited. Explicit WIDs shall be created for functionality spanning to/from RAN  </a:t>
            </a:r>
          </a:p>
          <a:p>
            <a:endParaRPr lang="en-US" sz="3066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544" y="228603"/>
            <a:ext cx="12974128" cy="1143000"/>
          </a:xfrm>
        </p:spPr>
        <p:txBody>
          <a:bodyPr/>
          <a:lstStyle/>
          <a:p>
            <a:r>
              <a:rPr lang="en-US" dirty="0"/>
              <a:t>Rel-17 timeline finalized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 </a:t>
            </a:r>
            <a:r>
              <a:rPr lang="en-US" sz="3200" dirty="0"/>
              <a:t>TSG#90E decided to adjust the Release 17 timeline</a:t>
            </a:r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r>
              <a:rPr lang="en-US" sz="3200" dirty="0"/>
              <a:t>No further timeline adjustments expected</a:t>
            </a:r>
          </a:p>
          <a:p>
            <a:pPr lvl="1"/>
            <a:r>
              <a:rPr lang="en-US" sz="2400" dirty="0"/>
              <a:t>Prolonged E-operations may force content adjustment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FC88DB4E-51B7-4F35-93B8-F7B2E12F6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086" y="2277126"/>
            <a:ext cx="11372911" cy="264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73139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544" y="228603"/>
            <a:ext cx="12974128" cy="1143000"/>
          </a:xfrm>
        </p:spPr>
        <p:txBody>
          <a:bodyPr/>
          <a:lstStyle/>
          <a:p>
            <a:r>
              <a:rPr lang="en-US" dirty="0"/>
              <a:t>Finalization of Rel-17 work package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 </a:t>
            </a:r>
            <a:r>
              <a:rPr lang="en-US" sz="3200" dirty="0"/>
              <a:t>The final elements of the RAN work package were put in place driven by RAN4 considerations</a:t>
            </a:r>
          </a:p>
          <a:p>
            <a:pPr lvl="1"/>
            <a:r>
              <a:rPr lang="en-US" sz="2669" dirty="0"/>
              <a:t>Non-Terrestrial Networks</a:t>
            </a:r>
          </a:p>
          <a:p>
            <a:pPr lvl="2"/>
            <a:r>
              <a:rPr lang="en-US" sz="2134" dirty="0"/>
              <a:t>RAN#92E (June) to finalize the scope and project plan to deliver the essential minimum functionality of both NTN NR and NTN IoT (both NB-IoT and </a:t>
            </a:r>
            <a:r>
              <a:rPr lang="en-US" sz="2134" dirty="0" err="1"/>
              <a:t>eMTC</a:t>
            </a:r>
            <a:r>
              <a:rPr lang="en-US" sz="2134" dirty="0"/>
              <a:t>) </a:t>
            </a:r>
          </a:p>
          <a:p>
            <a:pPr lvl="1"/>
            <a:r>
              <a:rPr lang="en-US" sz="2669" dirty="0"/>
              <a:t>Channelization and spectrum work for LTE-based broadcast in UHF bands</a:t>
            </a:r>
          </a:p>
          <a:p>
            <a:pPr lvl="1"/>
            <a:r>
              <a:rPr lang="en-US" sz="2669" dirty="0"/>
              <a:t>Uplink Data Compression for </a:t>
            </a:r>
            <a:r>
              <a:rPr lang="en-US" sz="2669" dirty="0" err="1"/>
              <a:t>StandAlone</a:t>
            </a:r>
            <a:r>
              <a:rPr lang="en-US" sz="2669" dirty="0"/>
              <a:t> NR</a:t>
            </a:r>
          </a:p>
          <a:p>
            <a:pPr lvl="1"/>
            <a:r>
              <a:rPr lang="en-US" sz="2669" dirty="0"/>
              <a:t>Study on Pi2_BPSK modulation</a:t>
            </a:r>
          </a:p>
          <a:p>
            <a:pPr lvl="1"/>
            <a:r>
              <a:rPr lang="en-US" sz="2669" dirty="0"/>
              <a:t>Studying and resolving Interference in Dynamic Spectrum Sharing-210769  RP-210920 Approved.</a:t>
            </a:r>
          </a:p>
          <a:p>
            <a:pPr lvl="1"/>
            <a:r>
              <a:rPr lang="en-US" sz="2669" dirty="0"/>
              <a:t>FR1 TRP and TRS requirements and test methodologies</a:t>
            </a:r>
          </a:p>
        </p:txBody>
      </p:sp>
    </p:spTree>
    <p:extLst>
      <p:ext uri="{BB962C8B-B14F-4D97-AF65-F5344CB8AC3E}">
        <p14:creationId xmlns:p14="http://schemas.microsoft.com/office/powerpoint/2010/main" val="27941647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36298</TotalTime>
  <Words>1273</Words>
  <Application>Microsoft Office PowerPoint</Application>
  <PresentationFormat>Custom</PresentationFormat>
  <Paragraphs>366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Worksheet</vt:lpstr>
      <vt:lpstr>Report from TSG-RAN</vt:lpstr>
      <vt:lpstr>Outline</vt:lpstr>
      <vt:lpstr>New leadership elected for TSG-RAN</vt:lpstr>
      <vt:lpstr>Administrative aspects</vt:lpstr>
      <vt:lpstr>New tools</vt:lpstr>
      <vt:lpstr>Inclusive language &amp; TEI handling</vt:lpstr>
      <vt:lpstr>Planning</vt:lpstr>
      <vt:lpstr>Rel-17 timeline finalized</vt:lpstr>
      <vt:lpstr>Finalization of Rel-17 work package</vt:lpstr>
      <vt:lpstr>Endorsed RAN meeting plan &amp; Rel-18 planning</vt:lpstr>
      <vt:lpstr>Details for RAN meeting plan</vt:lpstr>
      <vt:lpstr>RAN Calendar for 2022/2023</vt:lpstr>
      <vt:lpstr>ITU matters</vt:lpstr>
      <vt:lpstr>ITU matters</vt:lpstr>
      <vt:lpstr>Thank You for your support over the last 4 years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641</cp:revision>
  <dcterms:created xsi:type="dcterms:W3CDTF">2018-05-24T11:49:12Z</dcterms:created>
  <dcterms:modified xsi:type="dcterms:W3CDTF">2021-04-22T11:16:49Z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