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43"/>
  </p:notesMasterIdLst>
  <p:handoutMasterIdLst>
    <p:handoutMasterId r:id="rId44"/>
  </p:handoutMasterIdLst>
  <p:sldIdLst>
    <p:sldId id="341" r:id="rId5"/>
    <p:sldId id="494" r:id="rId6"/>
    <p:sldId id="496" r:id="rId7"/>
    <p:sldId id="492" r:id="rId8"/>
    <p:sldId id="493" r:id="rId9"/>
    <p:sldId id="419" r:id="rId10"/>
    <p:sldId id="472" r:id="rId11"/>
    <p:sldId id="491" r:id="rId12"/>
    <p:sldId id="372" r:id="rId13"/>
    <p:sldId id="387" r:id="rId14"/>
    <p:sldId id="371" r:id="rId15"/>
    <p:sldId id="454" r:id="rId16"/>
    <p:sldId id="497" r:id="rId17"/>
    <p:sldId id="482" r:id="rId18"/>
    <p:sldId id="461" r:id="rId19"/>
    <p:sldId id="484" r:id="rId20"/>
    <p:sldId id="478" r:id="rId21"/>
    <p:sldId id="481" r:id="rId22"/>
    <p:sldId id="498" r:id="rId23"/>
    <p:sldId id="365" r:id="rId24"/>
    <p:sldId id="406" r:id="rId25"/>
    <p:sldId id="490" r:id="rId26"/>
    <p:sldId id="486" r:id="rId27"/>
    <p:sldId id="487" r:id="rId28"/>
    <p:sldId id="488" r:id="rId29"/>
    <p:sldId id="489" r:id="rId30"/>
    <p:sldId id="509" r:id="rId31"/>
    <p:sldId id="499" r:id="rId32"/>
    <p:sldId id="500" r:id="rId33"/>
    <p:sldId id="501" r:id="rId34"/>
    <p:sldId id="502" r:id="rId35"/>
    <p:sldId id="503" r:id="rId36"/>
    <p:sldId id="504" r:id="rId37"/>
    <p:sldId id="505" r:id="rId38"/>
    <p:sldId id="506" r:id="rId39"/>
    <p:sldId id="507" r:id="rId40"/>
    <p:sldId id="508" r:id="rId41"/>
    <p:sldId id="464" r:id="rId4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1" autoAdjust="0"/>
    <p:restoredTop sz="86481" autoAdjust="0"/>
  </p:normalViewPr>
  <p:slideViewPr>
    <p:cSldViewPr snapToGrid="0">
      <p:cViewPr varScale="1">
        <p:scale>
          <a:sx n="62" d="100"/>
          <a:sy n="62" d="100"/>
        </p:scale>
        <p:origin x="180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3GPP\TSG\TSG%20CT\CT%20Tools\number%20of%20CRs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Feuille_de_calcul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Rel-15 CRs (BCF)</c:v>
                </c:pt>
              </c:strCache>
            </c:strRef>
          </c:tx>
          <c:invertIfNegative val="0"/>
          <c:cat>
            <c:strRef>
              <c:f>Feuil1!$A$2:$A$17</c:f>
              <c:strCache>
                <c:ptCount val="16"/>
                <c:pt idx="0">
                  <c:v>#76</c:v>
                </c:pt>
                <c:pt idx="1">
                  <c:v>#77</c:v>
                </c:pt>
                <c:pt idx="2">
                  <c:v>#78</c:v>
                </c:pt>
                <c:pt idx="3">
                  <c:v>#79</c:v>
                </c:pt>
                <c:pt idx="4">
                  <c:v>#80</c:v>
                </c:pt>
                <c:pt idx="5">
                  <c:v>#81</c:v>
                </c:pt>
                <c:pt idx="6">
                  <c:v>#82</c:v>
                </c:pt>
                <c:pt idx="7">
                  <c:v>#83</c:v>
                </c:pt>
                <c:pt idx="8">
                  <c:v>#84</c:v>
                </c:pt>
                <c:pt idx="9">
                  <c:v>#85</c:v>
                </c:pt>
                <c:pt idx="10">
                  <c:v>#86</c:v>
                </c:pt>
                <c:pt idx="11">
                  <c:v>#87</c:v>
                </c:pt>
                <c:pt idx="12">
                  <c:v>#88</c:v>
                </c:pt>
                <c:pt idx="13">
                  <c:v>#89</c:v>
                </c:pt>
                <c:pt idx="14">
                  <c:v>#90</c:v>
                </c:pt>
                <c:pt idx="15">
                  <c:v>#91</c:v>
                </c:pt>
              </c:strCache>
            </c:strRef>
          </c:cat>
          <c:val>
            <c:numRef>
              <c:f>Feuil1!$B$2:$B$17</c:f>
              <c:numCache>
                <c:formatCode>General</c:formatCode>
                <c:ptCount val="16"/>
                <c:pt idx="0">
                  <c:v>19</c:v>
                </c:pt>
                <c:pt idx="1">
                  <c:v>71</c:v>
                </c:pt>
                <c:pt idx="2">
                  <c:v>182</c:v>
                </c:pt>
                <c:pt idx="3">
                  <c:v>201</c:v>
                </c:pt>
                <c:pt idx="4">
                  <c:v>285</c:v>
                </c:pt>
                <c:pt idx="5">
                  <c:v>1100</c:v>
                </c:pt>
                <c:pt idx="6">
                  <c:v>1196</c:v>
                </c:pt>
                <c:pt idx="7">
                  <c:v>493</c:v>
                </c:pt>
                <c:pt idx="8">
                  <c:v>381</c:v>
                </c:pt>
                <c:pt idx="9">
                  <c:v>120</c:v>
                </c:pt>
                <c:pt idx="10">
                  <c:v>115</c:v>
                </c:pt>
                <c:pt idx="11">
                  <c:v>24</c:v>
                </c:pt>
                <c:pt idx="12">
                  <c:v>148</c:v>
                </c:pt>
                <c:pt idx="13">
                  <c:v>82</c:v>
                </c:pt>
                <c:pt idx="14">
                  <c:v>68</c:v>
                </c:pt>
                <c:pt idx="15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6999392"/>
        <c:axId val="456991552"/>
      </c:barChart>
      <c:catAx>
        <c:axId val="4569993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56991552"/>
        <c:crosses val="autoZero"/>
        <c:auto val="1"/>
        <c:lblAlgn val="ctr"/>
        <c:lblOffset val="100"/>
        <c:noMultiLvlLbl val="0"/>
      </c:catAx>
      <c:valAx>
        <c:axId val="456991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69993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Feuil1!$C$1</c:f>
              <c:strCache>
                <c:ptCount val="1"/>
                <c:pt idx="0">
                  <c:v>Rel-16 CRs (BCF)</c:v>
                </c:pt>
              </c:strCache>
            </c:strRef>
          </c:tx>
          <c:invertIfNegative val="0"/>
          <c:cat>
            <c:strRef>
              <c:f>Feuil1!$A$8:$A$17</c:f>
              <c:strCache>
                <c:ptCount val="10"/>
                <c:pt idx="0">
                  <c:v>#82</c:v>
                </c:pt>
                <c:pt idx="1">
                  <c:v>#83</c:v>
                </c:pt>
                <c:pt idx="2">
                  <c:v>#84</c:v>
                </c:pt>
                <c:pt idx="3">
                  <c:v>#85</c:v>
                </c:pt>
                <c:pt idx="4">
                  <c:v>#86</c:v>
                </c:pt>
                <c:pt idx="5">
                  <c:v>#87</c:v>
                </c:pt>
                <c:pt idx="6">
                  <c:v>#88</c:v>
                </c:pt>
                <c:pt idx="7">
                  <c:v>#89</c:v>
                </c:pt>
                <c:pt idx="8">
                  <c:v>#90</c:v>
                </c:pt>
                <c:pt idx="9">
                  <c:v>#91</c:v>
                </c:pt>
              </c:strCache>
            </c:strRef>
          </c:cat>
          <c:val>
            <c:numRef>
              <c:f>Feuil1!$C$8:$C$17</c:f>
              <c:numCache>
                <c:formatCode>General</c:formatCode>
                <c:ptCount val="10"/>
                <c:pt idx="0">
                  <c:v>22</c:v>
                </c:pt>
                <c:pt idx="1">
                  <c:v>75</c:v>
                </c:pt>
                <c:pt idx="2">
                  <c:v>403</c:v>
                </c:pt>
                <c:pt idx="3">
                  <c:v>523</c:v>
                </c:pt>
                <c:pt idx="4">
                  <c:v>844</c:v>
                </c:pt>
                <c:pt idx="5">
                  <c:v>763</c:v>
                </c:pt>
                <c:pt idx="6">
                  <c:v>1519</c:v>
                </c:pt>
                <c:pt idx="7">
                  <c:v>544</c:v>
                </c:pt>
                <c:pt idx="8">
                  <c:v>489</c:v>
                </c:pt>
                <c:pt idx="9">
                  <c:v>328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6999000"/>
        <c:axId val="456999784"/>
      </c:barChart>
      <c:catAx>
        <c:axId val="4569990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56999784"/>
        <c:crosses val="autoZero"/>
        <c:auto val="1"/>
        <c:lblAlgn val="ctr"/>
        <c:lblOffset val="100"/>
        <c:noMultiLvlLbl val="0"/>
      </c:catAx>
      <c:valAx>
        <c:axId val="456999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699900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Feuil1!$D$1</c:f>
              <c:strCache>
                <c:ptCount val="1"/>
                <c:pt idx="0">
                  <c:v>Rel-17 CRs (BCF)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invertIfNegative val="0"/>
          <c:cat>
            <c:strRef>
              <c:f>Feuil1!$A$15:$A$17</c:f>
              <c:strCache>
                <c:ptCount val="3"/>
                <c:pt idx="0">
                  <c:v>#89</c:v>
                </c:pt>
                <c:pt idx="1">
                  <c:v>#90</c:v>
                </c:pt>
                <c:pt idx="2">
                  <c:v>#91</c:v>
                </c:pt>
              </c:strCache>
            </c:strRef>
          </c:cat>
          <c:val>
            <c:numRef>
              <c:f>Feuil1!$D$15:$D$17</c:f>
              <c:numCache>
                <c:formatCode>General</c:formatCode>
                <c:ptCount val="3"/>
                <c:pt idx="0">
                  <c:v>132</c:v>
                </c:pt>
                <c:pt idx="1">
                  <c:v>266</c:v>
                </c:pt>
                <c:pt idx="2">
                  <c:v>529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7001744"/>
        <c:axId val="457002920"/>
      </c:barChart>
      <c:catAx>
        <c:axId val="4570017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457002920"/>
        <c:crosses val="autoZero"/>
        <c:auto val="1"/>
        <c:lblAlgn val="ctr"/>
        <c:lblOffset val="100"/>
        <c:noMultiLvlLbl val="0"/>
      </c:catAx>
      <c:valAx>
        <c:axId val="4570029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70017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6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057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7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6590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2021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PCG #46e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E-Meeting– </a:t>
            </a:r>
            <a:r>
              <a:rPr lang="sv-SE" altLang="en-US" sz="1200" b="1" dirty="0" smtClean="0">
                <a:latin typeface="Arial "/>
              </a:rPr>
              <a:t>27 – 28</a:t>
            </a:r>
            <a:r>
              <a:rPr lang="sv-SE" altLang="en-US" sz="1200" b="1" baseline="0" dirty="0" smtClean="0">
                <a:latin typeface="Arial "/>
              </a:rPr>
              <a:t> April</a:t>
            </a:r>
            <a:r>
              <a:rPr lang="sv-SE" altLang="en-US" sz="1200" b="1" dirty="0" smtClean="0">
                <a:latin typeface="Arial "/>
              </a:rPr>
              <a:t> </a:t>
            </a:r>
            <a:r>
              <a:rPr lang="sv-SE" altLang="en-US" sz="1200" b="1" dirty="0">
                <a:latin typeface="Arial "/>
              </a:rPr>
              <a:t>2021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PCG46_04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91e/Docs/CP-210266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3GPP TSG CT</a:t>
            </a:r>
            <a:br>
              <a:rPr lang="en-US" altLang="en-US" dirty="0"/>
            </a:br>
            <a:r>
              <a:rPr lang="en-US" altLang="en-US" dirty="0"/>
              <a:t>Management Report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Mr Lionel </a:t>
            </a:r>
            <a:r>
              <a:rPr lang="en-GB" altLang="en-US" dirty="0" err="1"/>
              <a:t>Morand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 Chairman, Orange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</a:t>
            </a:r>
            <a:r>
              <a:rPr lang="en-US" dirty="0"/>
              <a:t>Status (Only Cat </a:t>
            </a:r>
            <a:r>
              <a:rPr lang="en-US" b="1" dirty="0"/>
              <a:t>F</a:t>
            </a:r>
            <a:r>
              <a:rPr lang="en-US" dirty="0"/>
              <a:t> CRs)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151536" cy="4351338"/>
          </a:xfrm>
        </p:spPr>
        <p:txBody>
          <a:bodyPr/>
          <a:lstStyle/>
          <a:p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Small number of Rel-15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</a:t>
            </a:r>
            <a:endParaRPr lang="en-US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68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at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CT#90e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and 36 at CT#91e</a:t>
            </a:r>
            <a:endParaRPr lang="en-US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/>
            <a:r>
              <a:rPr lang="fr-FR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MCPTT and IMS </a:t>
            </a:r>
            <a:r>
              <a:rPr lang="fr-FR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corrections</a:t>
            </a:r>
          </a:p>
          <a:p>
            <a:r>
              <a:rPr lang="en-US" dirty="0" smtClean="0"/>
              <a:t>All Rel-15 related Work Items 100% completed since CT#82</a:t>
            </a:r>
          </a:p>
          <a:p>
            <a:r>
              <a:rPr lang="en-US" dirty="0" smtClean="0"/>
              <a:t>Strict </a:t>
            </a:r>
            <a:r>
              <a:rPr lang="en-US" dirty="0"/>
              <a:t>enforcement of the FASMO criteria for cat F CRs</a:t>
            </a: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26500734"/>
              </p:ext>
            </p:extLst>
          </p:nvPr>
        </p:nvGraphicFramePr>
        <p:xfrm>
          <a:off x="6781800" y="2997200"/>
          <a:ext cx="4572000" cy="3314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Still some Rel-16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to correct Rel-16 specifications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Decreasing number : 489 at CT#90e and 328 at CT#91e</a:t>
            </a:r>
            <a:endParaRPr lang="en-US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/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 of API (SBI, </a:t>
            </a:r>
            <a:r>
              <a:rPr lang="fr-FR" spc="-1" dirty="0" err="1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Northbound</a:t>
            </a:r>
            <a:r>
              <a:rPr lang="fr-FR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</a:t>
            </a:r>
          </a:p>
          <a:p>
            <a:pPr lvl="2"/>
            <a:r>
              <a:rPr lang="fr-FR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FASMO and Stage 2 </a:t>
            </a:r>
            <a:r>
              <a:rPr lang="fr-FR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alignment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dirty="0"/>
              <a:t>All </a:t>
            </a:r>
            <a:r>
              <a:rPr lang="en-US" dirty="0" smtClean="0"/>
              <a:t>Rel-16 </a:t>
            </a:r>
            <a:r>
              <a:rPr lang="en-US" dirty="0"/>
              <a:t>related Work Items 100% </a:t>
            </a:r>
            <a:endParaRPr lang="en-US" dirty="0" smtClean="0"/>
          </a:p>
          <a:p>
            <a:pPr lvl="1"/>
            <a:r>
              <a:rPr lang="en-US" dirty="0" smtClean="0"/>
              <a:t>completed </a:t>
            </a:r>
            <a:r>
              <a:rPr lang="en-US" dirty="0"/>
              <a:t>since </a:t>
            </a:r>
            <a:r>
              <a:rPr lang="en-US" dirty="0" smtClean="0"/>
              <a:t>CT#89</a:t>
            </a:r>
            <a:endParaRPr lang="en-US" dirty="0"/>
          </a:p>
          <a:p>
            <a:r>
              <a:rPr lang="en-US" dirty="0" smtClean="0"/>
              <a:t>FASMO principle applies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1761692"/>
              </p:ext>
            </p:extLst>
          </p:nvPr>
        </p:nvGraphicFramePr>
        <p:xfrm>
          <a:off x="6781800" y="356870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Ramp-up of Rel-17 work</a:t>
            </a: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Increase of Rel-17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CRs (Category B/C/F/D)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266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in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CT#90e and 529 in CT#91e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 "/>
              </a:rPr>
              <a:t>Approved New SID/WID</a:t>
            </a:r>
          </a:p>
          <a:p>
            <a:pPr lvl="1"/>
            <a:r>
              <a:rPr lang="en-US" dirty="0" smtClean="0">
                <a:latin typeface="Arial "/>
              </a:rPr>
              <a:t>48 </a:t>
            </a:r>
            <a:r>
              <a:rPr lang="en-US" dirty="0">
                <a:latin typeface="Arial "/>
              </a:rPr>
              <a:t>new </a:t>
            </a:r>
            <a:r>
              <a:rPr lang="en-US" dirty="0" smtClean="0">
                <a:latin typeface="Arial "/>
              </a:rPr>
              <a:t>SID/WID since CT#89e (Annex)</a:t>
            </a:r>
          </a:p>
          <a:p>
            <a:pPr lvl="1"/>
            <a:r>
              <a:rPr lang="en-US" dirty="0" smtClean="0">
                <a:latin typeface="Arial "/>
              </a:rPr>
              <a:t>15 New </a:t>
            </a:r>
            <a:r>
              <a:rPr lang="en-US" dirty="0">
                <a:latin typeface="Arial "/>
              </a:rPr>
              <a:t>Specification numbers allocated</a:t>
            </a:r>
          </a:p>
          <a:p>
            <a:pPr marL="457200" lvl="1" indent="0">
              <a:buNone/>
            </a:pPr>
            <a:endParaRPr lang="en-US" dirty="0">
              <a:latin typeface="Arial "/>
            </a:endParaRP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3 TSs/TRs sent for information, </a:t>
            </a:r>
          </a:p>
          <a:p>
            <a:pPr lvl="1"/>
            <a:r>
              <a:rPr lang="en-US" dirty="0" smtClean="0">
                <a:latin typeface="Arial "/>
              </a:rPr>
              <a:t>1 </a:t>
            </a:r>
            <a:r>
              <a:rPr lang="en-US" dirty="0">
                <a:latin typeface="Arial "/>
              </a:rPr>
              <a:t>TSs sent for </a:t>
            </a:r>
            <a:r>
              <a:rPr lang="en-US" dirty="0" smtClean="0">
                <a:latin typeface="Arial "/>
              </a:rPr>
              <a:t>approval</a:t>
            </a:r>
            <a:endParaRPr lang="en-US" dirty="0">
              <a:latin typeface="Arial "/>
            </a:endParaRP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  <p:graphicFrame>
        <p:nvGraphicFramePr>
          <p:cNvPr id="5" name="Graphique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8355754"/>
              </p:ext>
            </p:extLst>
          </p:nvPr>
        </p:nvGraphicFramePr>
        <p:xfrm>
          <a:off x="7620000" y="1825625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7515534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For information to PCG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61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Meeting format for 2021 Q3/Q4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E-meeting format by </a:t>
            </a:r>
            <a:r>
              <a:rPr lang="fr-FR" dirty="0" err="1" smtClean="0"/>
              <a:t>defaut</a:t>
            </a:r>
            <a:r>
              <a:rPr lang="fr-FR" dirty="0" smtClean="0"/>
              <a:t> for 2021 Q1 and Q2</a:t>
            </a:r>
          </a:p>
          <a:p>
            <a:r>
              <a:rPr lang="fr-FR" dirty="0" smtClean="0"/>
              <a:t>The </a:t>
            </a:r>
            <a:r>
              <a:rPr lang="fr-FR" dirty="0" err="1" smtClean="0"/>
              <a:t>current</a:t>
            </a:r>
            <a:r>
              <a:rPr lang="fr-FR" dirty="0" smtClean="0"/>
              <a:t> situation </a:t>
            </a:r>
            <a:r>
              <a:rPr lang="fr-FR" dirty="0" err="1" smtClean="0"/>
              <a:t>does</a:t>
            </a:r>
            <a:r>
              <a:rPr lang="fr-FR" dirty="0" smtClean="0"/>
              <a:t> not permit to plan F2F in Q3</a:t>
            </a:r>
          </a:p>
          <a:p>
            <a:r>
              <a:rPr lang="fr-FR" dirty="0" smtClean="0"/>
              <a:t>Meetings in Q3 must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</a:t>
            </a:r>
          </a:p>
          <a:p>
            <a:r>
              <a:rPr lang="fr-FR" dirty="0" smtClean="0"/>
              <a:t>For Q4, meetings have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planned</a:t>
            </a:r>
            <a:r>
              <a:rPr lang="fr-FR" dirty="0" smtClean="0"/>
              <a:t> as e-meeting, as if no F2F </a:t>
            </a:r>
            <a:r>
              <a:rPr lang="fr-FR" dirty="0" err="1" smtClean="0"/>
              <a:t>can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held</a:t>
            </a:r>
            <a:r>
              <a:rPr lang="fr-FR" dirty="0" smtClean="0"/>
              <a:t> but the final </a:t>
            </a:r>
            <a:r>
              <a:rPr lang="fr-FR" dirty="0" err="1" smtClean="0"/>
              <a:t>decision</a:t>
            </a:r>
            <a:r>
              <a:rPr lang="fr-FR" dirty="0" smtClean="0"/>
              <a:t>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taken</a:t>
            </a:r>
            <a:r>
              <a:rPr lang="fr-FR" dirty="0" smtClean="0"/>
              <a:t> in TSG#92</a:t>
            </a:r>
          </a:p>
          <a:p>
            <a:endParaRPr lang="fr-FR" dirty="0"/>
          </a:p>
          <a:p>
            <a:r>
              <a:rPr lang="en-US" smtClean="0"/>
              <a:t>Reminder: delegates </a:t>
            </a:r>
            <a:r>
              <a:rPr lang="en-US" dirty="0"/>
              <a:t>participating in both the actual e-meetings and discussions in-between meetings need </a:t>
            </a:r>
            <a:r>
              <a:rPr lang="en-US" dirty="0" smtClean="0"/>
              <a:t>time </a:t>
            </a:r>
            <a:r>
              <a:rPr lang="en-US" dirty="0"/>
              <a:t>to be able to comfortably and accurately consolidate the results of their work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1863705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Inclusive </a:t>
            </a:r>
            <a:r>
              <a:rPr lang="fr-FR" dirty="0" err="1" smtClean="0"/>
              <a:t>language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All the CT specs have been reviewed</a:t>
            </a:r>
          </a:p>
          <a:p>
            <a:r>
              <a:rPr lang="en-GB" dirty="0" smtClean="0"/>
              <a:t>CRs </a:t>
            </a:r>
            <a:r>
              <a:rPr lang="en-GB" dirty="0"/>
              <a:t>on usage of inclusive language for Rel-17 specifications have been </a:t>
            </a:r>
            <a:r>
              <a:rPr lang="en-GB" dirty="0" smtClean="0"/>
              <a:t>approved.</a:t>
            </a:r>
          </a:p>
          <a:p>
            <a:r>
              <a:rPr lang="en-GB" dirty="0" smtClean="0"/>
              <a:t>More </a:t>
            </a:r>
            <a:r>
              <a:rPr lang="en-GB" dirty="0"/>
              <a:t>CRs to follow as soon as impacted Rel-16 specs are upgraded to </a:t>
            </a:r>
            <a:r>
              <a:rPr lang="en-GB" dirty="0" smtClean="0"/>
              <a:t>Rel-17</a:t>
            </a:r>
          </a:p>
          <a:p>
            <a:r>
              <a:rPr lang="en-GB" dirty="0" smtClean="0"/>
              <a:t>In CT6, dependency with ETSI SCP on the use of Master/slave</a:t>
            </a:r>
          </a:p>
          <a:p>
            <a:pPr lvl="1"/>
            <a:r>
              <a:rPr lang="en-GB" dirty="0" smtClean="0"/>
              <a:t>Decision to wait for ETSI SCP update before updating CT6 spec to remain aligned.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1455751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ToR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All the CT/SA/RAN WG </a:t>
            </a:r>
            <a:r>
              <a:rPr lang="fr-FR" dirty="0" err="1" smtClean="0"/>
              <a:t>ToRs</a:t>
            </a:r>
            <a:r>
              <a:rPr lang="fr-FR" dirty="0" smtClean="0"/>
              <a:t> have been </a:t>
            </a:r>
            <a:r>
              <a:rPr lang="fr-FR" dirty="0" err="1" smtClean="0"/>
              <a:t>updated</a:t>
            </a:r>
            <a:endParaRPr lang="fr-FR" dirty="0" smtClean="0"/>
          </a:p>
          <a:p>
            <a:r>
              <a:rPr lang="fr-FR" dirty="0" smtClean="0"/>
              <a:t>3GPP </a:t>
            </a:r>
            <a:r>
              <a:rPr lang="fr-FR" dirty="0" err="1" smtClean="0"/>
              <a:t>website</a:t>
            </a:r>
            <a:r>
              <a:rPr lang="fr-FR" dirty="0" smtClean="0"/>
              <a:t> has been </a:t>
            </a:r>
            <a:r>
              <a:rPr lang="fr-FR" dirty="0" err="1" smtClean="0"/>
              <a:t>updated</a:t>
            </a:r>
            <a:endParaRPr lang="fr-FR" dirty="0" smtClean="0"/>
          </a:p>
          <a:p>
            <a:r>
              <a:rPr lang="fr-FR" dirty="0" err="1" smtClean="0"/>
              <a:t>Thanks</a:t>
            </a:r>
            <a:r>
              <a:rPr lang="fr-FR" dirty="0" smtClean="0"/>
              <a:t> to all the WG chairs for </a:t>
            </a:r>
            <a:r>
              <a:rPr lang="fr-FR" dirty="0" err="1" smtClean="0"/>
              <a:t>their</a:t>
            </a:r>
            <a:r>
              <a:rPr lang="fr-FR" dirty="0" smtClean="0"/>
              <a:t> </a:t>
            </a:r>
            <a:r>
              <a:rPr lang="fr-FR" dirty="0" err="1" smtClean="0"/>
              <a:t>commitment</a:t>
            </a:r>
            <a:r>
              <a:rPr lang="fr-FR" dirty="0" smtClean="0"/>
              <a:t> </a:t>
            </a:r>
          </a:p>
          <a:p>
            <a:endParaRPr lang="fr-FR" dirty="0"/>
          </a:p>
          <a:p>
            <a:r>
              <a:rPr lang="fr-FR" dirty="0" err="1" smtClean="0"/>
              <a:t>Next</a:t>
            </a:r>
            <a:r>
              <a:rPr lang="fr-FR" dirty="0" smtClean="0"/>
              <a:t> </a:t>
            </a:r>
            <a:r>
              <a:rPr lang="fr-FR" dirty="0" err="1" smtClean="0"/>
              <a:t>step</a:t>
            </a:r>
            <a:r>
              <a:rPr lang="fr-FR" dirty="0" smtClean="0"/>
              <a:t>: </a:t>
            </a:r>
            <a:endParaRPr lang="fr-FR" dirty="0" smtClean="0"/>
          </a:p>
          <a:p>
            <a:pPr lvl="1"/>
            <a:r>
              <a:rPr lang="fr-FR" dirty="0" smtClean="0"/>
              <a:t>TSG </a:t>
            </a:r>
            <a:r>
              <a:rPr lang="fr-FR" dirty="0" err="1" smtClean="0"/>
              <a:t>ToRs</a:t>
            </a:r>
            <a:r>
              <a:rPr lang="fr-FR" dirty="0" smtClean="0"/>
              <a:t> update</a:t>
            </a:r>
            <a:endParaRPr lang="fr-FR" dirty="0" smtClean="0"/>
          </a:p>
          <a:p>
            <a:pPr lvl="1"/>
            <a:r>
              <a:rPr lang="fr-FR" dirty="0" smtClean="0"/>
              <a:t>Target: TSG#92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993926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IETF </a:t>
            </a:r>
            <a:r>
              <a:rPr lang="fr-FR" dirty="0" err="1" smtClean="0"/>
              <a:t>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IANA port assignment</a:t>
            </a:r>
          </a:p>
          <a:p>
            <a:pPr lvl="1"/>
            <a:r>
              <a:rPr lang="en-GB" dirty="0" smtClean="0"/>
              <a:t>TR</a:t>
            </a:r>
            <a:r>
              <a:rPr lang="en-GB" dirty="0"/>
              <a:t> 29.835 v0.4.0 </a:t>
            </a:r>
            <a:r>
              <a:rPr lang="en-GB" dirty="0" smtClean="0"/>
              <a:t>sent for </a:t>
            </a:r>
            <a:r>
              <a:rPr lang="en-GB" dirty="0"/>
              <a:t>information to </a:t>
            </a:r>
            <a:r>
              <a:rPr lang="en-GB" dirty="0" smtClean="0"/>
              <a:t>CT#91e</a:t>
            </a:r>
            <a:r>
              <a:rPr lang="en-GB" dirty="0"/>
              <a:t>. </a:t>
            </a:r>
            <a:endParaRPr lang="en-GB" dirty="0" smtClean="0"/>
          </a:p>
          <a:p>
            <a:pPr lvl="2"/>
            <a:r>
              <a:rPr lang="en-GB" dirty="0" smtClean="0"/>
              <a:t>documenting </a:t>
            </a:r>
            <a:r>
              <a:rPr lang="en-GB" dirty="0" smtClean="0"/>
              <a:t>the </a:t>
            </a:r>
            <a:r>
              <a:rPr lang="en-GB" dirty="0" smtClean="0"/>
              <a:t>recommended solutions </a:t>
            </a:r>
            <a:r>
              <a:rPr lang="en-GB" dirty="0" smtClean="0"/>
              <a:t>and guidelines </a:t>
            </a:r>
            <a:r>
              <a:rPr lang="en-GB" dirty="0"/>
              <a:t>for selecting </a:t>
            </a:r>
            <a:r>
              <a:rPr lang="en-GB" dirty="0" smtClean="0"/>
              <a:t>a solution for a given interface.</a:t>
            </a:r>
            <a:endParaRPr lang="en-US" dirty="0"/>
          </a:p>
          <a:p>
            <a:r>
              <a:rPr lang="en-GB" dirty="0" smtClean="0"/>
              <a:t>IANA Media type assignment</a:t>
            </a:r>
          </a:p>
          <a:p>
            <a:pPr lvl="1"/>
            <a:r>
              <a:rPr lang="en-GB" dirty="0" smtClean="0"/>
              <a:t>6 vendor-specific media types have been assigned and 2 standards ones are under evaluation</a:t>
            </a:r>
          </a:p>
          <a:p>
            <a:r>
              <a:rPr lang="en-GB" dirty="0" smtClean="0"/>
              <a:t>IETF draft dependencies</a:t>
            </a:r>
          </a:p>
          <a:p>
            <a:pPr lvl="1"/>
            <a:r>
              <a:rPr lang="en-GB" dirty="0" smtClean="0"/>
              <a:t>21 (!!!) RFCs published</a:t>
            </a:r>
          </a:p>
          <a:p>
            <a:pPr lvl="1"/>
            <a:r>
              <a:rPr lang="en-GB" dirty="0" smtClean="0"/>
              <a:t>Remaining dependencies (about 3) under 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30758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Use of 3GPP Forge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common</a:t>
            </a:r>
            <a:r>
              <a:rPr lang="fr-FR" dirty="0" smtClean="0"/>
              <a:t> </a:t>
            </a:r>
            <a:r>
              <a:rPr lang="fr-FR" dirty="0" err="1" smtClean="0"/>
              <a:t>principles</a:t>
            </a:r>
            <a:r>
              <a:rPr lang="fr-FR" dirty="0" smtClean="0"/>
              <a:t> for the design and handling of </a:t>
            </a:r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specifications</a:t>
            </a:r>
            <a:r>
              <a:rPr lang="fr-FR" dirty="0" smtClean="0"/>
              <a:t> in </a:t>
            </a:r>
            <a:r>
              <a:rPr lang="fr-FR" dirty="0" smtClean="0"/>
              <a:t>3GPP</a:t>
            </a:r>
            <a:endParaRPr lang="fr-FR" dirty="0" smtClean="0"/>
          </a:p>
          <a:p>
            <a:r>
              <a:rPr lang="fr-FR" dirty="0" err="1" smtClean="0"/>
              <a:t>Create</a:t>
            </a:r>
            <a:r>
              <a:rPr lang="fr-FR" dirty="0" smtClean="0"/>
              <a:t> </a:t>
            </a:r>
            <a:r>
              <a:rPr lang="fr-FR" dirty="0" smtClean="0"/>
              <a:t>a </a:t>
            </a:r>
            <a:r>
              <a:rPr lang="fr-FR" dirty="0" err="1" smtClean="0"/>
              <a:t>Task</a:t>
            </a:r>
            <a:r>
              <a:rPr lang="fr-FR" dirty="0" smtClean="0"/>
              <a:t> Force</a:t>
            </a:r>
            <a:endParaRPr lang="fr-FR" dirty="0" smtClean="0"/>
          </a:p>
          <a:p>
            <a:pPr lvl="1"/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smtClean="0"/>
              <a:t>MCC, ETSI IT and experts </a:t>
            </a:r>
            <a:r>
              <a:rPr lang="fr-FR" dirty="0" err="1" smtClean="0"/>
              <a:t>from</a:t>
            </a:r>
            <a:r>
              <a:rPr lang="fr-FR" dirty="0" smtClean="0"/>
              <a:t> the CT/SA </a:t>
            </a:r>
            <a:r>
              <a:rPr lang="fr-FR" dirty="0" err="1" smtClean="0"/>
              <a:t>WGs</a:t>
            </a:r>
            <a:r>
              <a:rPr lang="fr-FR" dirty="0" smtClean="0"/>
              <a:t> </a:t>
            </a:r>
            <a:r>
              <a:rPr lang="fr-FR" dirty="0" err="1" smtClean="0"/>
              <a:t>developing</a:t>
            </a:r>
            <a:r>
              <a:rPr lang="fr-FR" dirty="0" smtClean="0"/>
              <a:t> </a:t>
            </a:r>
            <a:r>
              <a:rPr lang="fr-FR" dirty="0" err="1" smtClean="0"/>
              <a:t>OpenAPI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endParaRPr lang="fr-FR" dirty="0" smtClean="0"/>
          </a:p>
          <a:p>
            <a:pPr lvl="1"/>
            <a:r>
              <a:rPr lang="fr-FR" dirty="0" smtClean="0"/>
              <a:t>To check </a:t>
            </a:r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really</a:t>
            </a:r>
            <a:r>
              <a:rPr lang="fr-FR" dirty="0" smtClean="0"/>
              <a:t> </a:t>
            </a:r>
            <a:r>
              <a:rPr lang="fr-FR" dirty="0" err="1" smtClean="0"/>
              <a:t>needs</a:t>
            </a:r>
            <a:r>
              <a:rPr lang="fr-FR" dirty="0" smtClean="0"/>
              <a:t> 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common</a:t>
            </a:r>
            <a:r>
              <a:rPr lang="fr-FR" dirty="0" smtClean="0"/>
              <a:t> to all the groups</a:t>
            </a:r>
          </a:p>
          <a:p>
            <a:pPr lvl="1"/>
            <a:r>
              <a:rPr lang="fr-FR" dirty="0" smtClean="0"/>
              <a:t>To </a:t>
            </a:r>
            <a:r>
              <a:rPr lang="fr-FR" dirty="0" err="1" smtClean="0"/>
              <a:t>decide</a:t>
            </a:r>
            <a:r>
              <a:rPr lang="fr-FR" dirty="0" smtClean="0"/>
              <a:t> in </a:t>
            </a:r>
            <a:r>
              <a:rPr lang="fr-FR" dirty="0" err="1" smtClean="0"/>
              <a:t>which</a:t>
            </a:r>
            <a:r>
              <a:rPr lang="fr-FR" dirty="0" smtClean="0"/>
              <a:t> </a:t>
            </a:r>
            <a:r>
              <a:rPr lang="fr-FR" dirty="0" err="1" smtClean="0"/>
              <a:t>specification</a:t>
            </a:r>
            <a:r>
              <a:rPr lang="fr-FR" dirty="0" smtClean="0"/>
              <a:t> </a:t>
            </a:r>
            <a:r>
              <a:rPr lang="fr-FR" dirty="0" err="1" smtClean="0"/>
              <a:t>it</a:t>
            </a:r>
            <a:r>
              <a:rPr lang="fr-FR" dirty="0" smtClean="0"/>
              <a:t> </a:t>
            </a:r>
            <a:r>
              <a:rPr lang="fr-FR" dirty="0" err="1" smtClean="0"/>
              <a:t>should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documented</a:t>
            </a:r>
            <a:r>
              <a:rPr lang="fr-FR" dirty="0" smtClean="0"/>
              <a:t> </a:t>
            </a:r>
            <a:endParaRPr lang="fr-FR" dirty="0" smtClean="0"/>
          </a:p>
          <a:p>
            <a:r>
              <a:rPr lang="fr-FR" dirty="0" err="1" smtClean="0"/>
              <a:t>Other</a:t>
            </a:r>
            <a:r>
              <a:rPr lang="fr-FR" dirty="0" smtClean="0"/>
              <a:t> </a:t>
            </a:r>
            <a:r>
              <a:rPr lang="fr-FR" dirty="0" err="1" smtClean="0"/>
              <a:t>considerations</a:t>
            </a:r>
            <a:endParaRPr lang="fr-FR" dirty="0"/>
          </a:p>
          <a:p>
            <a:pPr lvl="1"/>
            <a:r>
              <a:rPr lang="fr-FR" dirty="0" err="1" smtClean="0"/>
              <a:t>add</a:t>
            </a:r>
            <a:r>
              <a:rPr lang="fr-FR" dirty="0" smtClean="0"/>
              <a:t> </a:t>
            </a:r>
            <a:r>
              <a:rPr lang="fr-FR" dirty="0" err="1" smtClean="0"/>
              <a:t>other</a:t>
            </a:r>
            <a:r>
              <a:rPr lang="fr-FR" dirty="0" smtClean="0"/>
              <a:t> file formats (ASN.1 and XML) </a:t>
            </a:r>
            <a:r>
              <a:rPr lang="fr-FR" dirty="0" err="1" smtClean="0"/>
              <a:t>into</a:t>
            </a:r>
            <a:r>
              <a:rPr lang="fr-FR" dirty="0" smtClean="0"/>
              <a:t> 3GPP Forge</a:t>
            </a:r>
          </a:p>
          <a:p>
            <a:pPr lvl="1"/>
            <a:r>
              <a:rPr lang="fr-FR" dirty="0" smtClean="0"/>
              <a:t>Move to a Forge-</a:t>
            </a:r>
            <a:r>
              <a:rPr lang="fr-FR" dirty="0" err="1" smtClean="0"/>
              <a:t>only</a:t>
            </a:r>
            <a:r>
              <a:rPr lang="fr-FR" dirty="0" smtClean="0"/>
              <a:t> </a:t>
            </a:r>
            <a:r>
              <a:rPr lang="fr-FR" dirty="0" err="1" smtClean="0"/>
              <a:t>working</a:t>
            </a:r>
            <a:r>
              <a:rPr lang="fr-FR" dirty="0" smtClean="0"/>
              <a:t> </a:t>
            </a:r>
            <a:r>
              <a:rPr lang="fr-FR" dirty="0" err="1" smtClean="0"/>
              <a:t>procedure</a:t>
            </a:r>
            <a:endParaRPr lang="fr-FR" dirty="0" smtClean="0"/>
          </a:p>
          <a:p>
            <a:r>
              <a:rPr lang="fr-FR" dirty="0" smtClean="0"/>
              <a:t>Target: </a:t>
            </a:r>
            <a:r>
              <a:rPr lang="fr-FR" dirty="0" smtClean="0"/>
              <a:t>First outputs for TSG#92</a:t>
            </a:r>
            <a:endParaRPr lang="fr-FR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0764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Acknowledgement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08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Since</a:t>
            </a:r>
            <a:r>
              <a:rPr lang="fr-FR" dirty="0" smtClean="0"/>
              <a:t> the last PCG meeting…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Past</a:t>
            </a:r>
            <a:r>
              <a:rPr lang="fr-FR" dirty="0" smtClean="0"/>
              <a:t> meeting:</a:t>
            </a:r>
          </a:p>
          <a:p>
            <a:pPr lvl="1"/>
            <a:r>
              <a:rPr lang="fr-FR" dirty="0"/>
              <a:t>TSG-CT#90-e: 	2020 </a:t>
            </a:r>
            <a:r>
              <a:rPr lang="fr-FR" dirty="0" err="1"/>
              <a:t>Dec</a:t>
            </a:r>
            <a:r>
              <a:rPr lang="fr-FR" dirty="0"/>
              <a:t> 7-9, e-meeting</a:t>
            </a:r>
          </a:p>
          <a:p>
            <a:pPr lvl="1"/>
            <a:r>
              <a:rPr lang="fr-FR" dirty="0"/>
              <a:t>TSG-CT#91-e: 	2021 Mar </a:t>
            </a:r>
            <a:r>
              <a:rPr lang="fr-FR" dirty="0" smtClean="0"/>
              <a:t>18-24</a:t>
            </a:r>
            <a:r>
              <a:rPr lang="fr-FR" dirty="0"/>
              <a:t>, e-meeting</a:t>
            </a:r>
            <a:endParaRPr lang="fr-FR" dirty="0" smtClean="0"/>
          </a:p>
          <a:p>
            <a:pPr lvl="1"/>
            <a:endParaRPr lang="fr-FR" dirty="0" smtClean="0"/>
          </a:p>
          <a:p>
            <a:r>
              <a:rPr lang="fr-FR" dirty="0" err="1" smtClean="0"/>
              <a:t>Upcoming</a:t>
            </a:r>
            <a:r>
              <a:rPr lang="fr-FR" dirty="0" smtClean="0"/>
              <a:t> meetings:</a:t>
            </a:r>
            <a:endParaRPr lang="fr-FR" dirty="0"/>
          </a:p>
          <a:p>
            <a:pPr lvl="1"/>
            <a:r>
              <a:rPr lang="fr-FR" dirty="0" smtClean="0"/>
              <a:t>TSG-CT#92-e</a:t>
            </a:r>
            <a:r>
              <a:rPr lang="fr-FR" dirty="0" smtClean="0"/>
              <a:t>: 	</a:t>
            </a:r>
            <a:r>
              <a:rPr lang="fr-FR" dirty="0" smtClean="0"/>
              <a:t>2021 Jun 14-16, </a:t>
            </a:r>
            <a:r>
              <a:rPr lang="fr-FR" dirty="0"/>
              <a:t>e-meeting</a:t>
            </a:r>
          </a:p>
          <a:p>
            <a:pPr lvl="1"/>
            <a:r>
              <a:rPr lang="fr-FR" dirty="0" smtClean="0"/>
              <a:t>TSG-CT#93-e</a:t>
            </a:r>
            <a:r>
              <a:rPr lang="fr-FR" dirty="0" smtClean="0"/>
              <a:t>: 	2021 </a:t>
            </a:r>
            <a:r>
              <a:rPr lang="fr-FR" dirty="0" smtClean="0"/>
              <a:t>Sep 13-15, </a:t>
            </a:r>
            <a:r>
              <a:rPr lang="fr-FR" dirty="0"/>
              <a:t>e-meeting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09197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Acknowledgement</a:t>
            </a:r>
            <a:endParaRPr lang="en-GB" altLang="en-US" dirty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dirty="0" smtClean="0"/>
              <a:t>Thanks to CT vice chairs, CT WG chairs and vice chairs and rapporteurs for excellent coordination of and work. Special thanks to MCC for excellent meeting support.</a:t>
            </a:r>
          </a:p>
          <a:p>
            <a:r>
              <a:rPr lang="en-GB" altLang="ja-JP" dirty="0" smtClean="0"/>
              <a:t>Thanks to the delegates in CT WGs and CT for achieving all deadlines as promised and delivering an enormous amount of CRs and input papers.</a:t>
            </a:r>
          </a:p>
          <a:p>
            <a:r>
              <a:rPr lang="en-GB" altLang="ja-JP" dirty="0" smtClean="0"/>
              <a:t>Thanks to Georg and Balazs for the excellent coordination at the TSG level, before and during the plenaries</a:t>
            </a:r>
          </a:p>
          <a:p>
            <a:r>
              <a:rPr lang="en-GB" altLang="ja-JP" dirty="0" smtClean="0"/>
              <a:t>Special thanks to Johannes and Behrouz who were excellent CT VC.</a:t>
            </a:r>
          </a:p>
          <a:p>
            <a:r>
              <a:rPr lang="en-GB" altLang="ja-JP" dirty="0" smtClean="0"/>
              <a:t>Special </a:t>
            </a:r>
            <a:r>
              <a:rPr lang="en-GB" altLang="ja-JP" dirty="0" smtClean="0"/>
              <a:t>thanks to Balazs </a:t>
            </a:r>
            <a:r>
              <a:rPr lang="en-GB" altLang="ja-JP" dirty="0" smtClean="0"/>
              <a:t>who </a:t>
            </a:r>
            <a:r>
              <a:rPr lang="en-GB" altLang="ja-JP" dirty="0" smtClean="0"/>
              <a:t>is leaving </a:t>
            </a:r>
            <a:r>
              <a:rPr lang="en-GB" altLang="ja-JP" dirty="0" smtClean="0"/>
              <a:t>the </a:t>
            </a:r>
            <a:r>
              <a:rPr lang="en-GB" altLang="ja-JP" dirty="0" smtClean="0"/>
              <a:t>RAN chair position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CT Leadership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4986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=""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=""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870167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727212"/>
      </p:ext>
    </p:extLst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A9B8772E-373E-461A-95C9-ED4F3FB732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453" y="4268259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384965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4634C964-5FA2-4E7C-B9FC-8AB03A2782A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272680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REL-17 Work Plan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5461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/>
          </p:nvPr>
        </p:nvGraphicFramePr>
        <p:xfrm>
          <a:off x="784312" y="2126071"/>
          <a:ext cx="10188488" cy="2891699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2647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Namez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CP-201164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</a:t>
                      </a:r>
                      <a:r>
                        <a:rPr lang="de-DE" sz="1200" b="0" i="1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4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March.2022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35%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CP-201166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120523000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/>
          </p:nvPr>
        </p:nvGraphicFramePr>
        <p:xfrm>
          <a:off x="784312" y="2126071"/>
          <a:ext cx="10188488" cy="296182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2804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8258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.020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Enhancements to LMR interworking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eMCCI_CT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CP-202241</a:t>
                      </a:r>
                    </a:p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Enhanced Mission Critical Push-to-talk architecture</a:t>
                      </a:r>
                      <a:endParaRPr lang="en-US" sz="14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enh3MCPTT-CT</a:t>
                      </a:r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45%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CP-202188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CT aspects of 5GC architecture for satellite networks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5GSAT_ARCH-CT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CP-202244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eMONASTERY2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 2022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CP-202256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20115113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CT#90-e </a:t>
            </a:r>
            <a:r>
              <a:rPr lang="en-US" dirty="0" smtClean="0"/>
              <a:t>Stats		</a:t>
            </a:r>
            <a:r>
              <a:rPr lang="en-US" dirty="0"/>
              <a:t>	</a:t>
            </a:r>
            <a:r>
              <a:rPr lang="en-US" dirty="0" smtClean="0"/>
              <a:t>CT#91-e </a:t>
            </a:r>
            <a:r>
              <a:rPr lang="en-US" dirty="0" smtClean="0"/>
              <a:t>Stats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275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 1250</a:t>
            </a:r>
          </a:p>
          <a:p>
            <a:r>
              <a:rPr lang="en-US" sz="2400" dirty="0"/>
              <a:t>Approved </a:t>
            </a:r>
            <a:r>
              <a:rPr lang="en-US" sz="2400" dirty="0" smtClean="0"/>
              <a:t>New/Revised </a:t>
            </a:r>
            <a:r>
              <a:rPr lang="en-US" sz="2400" dirty="0"/>
              <a:t>SID/WID</a:t>
            </a:r>
          </a:p>
          <a:p>
            <a:pPr lvl="1"/>
            <a:r>
              <a:rPr lang="en-US" sz="2000" dirty="0" smtClean="0"/>
              <a:t>6 + 3</a:t>
            </a:r>
            <a:endParaRPr lang="en-US" sz="2000" dirty="0"/>
          </a:p>
          <a:p>
            <a:r>
              <a:rPr lang="en-US" sz="2400" dirty="0" smtClean="0"/>
              <a:t>Approved </a:t>
            </a:r>
            <a:r>
              <a:rPr lang="en-US" sz="2400" dirty="0"/>
              <a:t>TS/TR</a:t>
            </a:r>
          </a:p>
          <a:p>
            <a:pPr lvl="1"/>
            <a:r>
              <a:rPr lang="en-US" altLang="fr-FR" sz="2000" dirty="0" smtClean="0"/>
              <a:t>0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226 registered</a:t>
            </a:r>
          </a:p>
          <a:p>
            <a:pPr lvl="2"/>
            <a:r>
              <a:rPr lang="en-US" sz="1800" dirty="0"/>
              <a:t>79 during 1</a:t>
            </a:r>
            <a:r>
              <a:rPr lang="en-US" sz="1800" baseline="30000" dirty="0"/>
              <a:t>st</a:t>
            </a:r>
            <a:r>
              <a:rPr lang="en-US" sz="1800" dirty="0"/>
              <a:t> Conf. call</a:t>
            </a:r>
          </a:p>
          <a:p>
            <a:pPr lvl="2"/>
            <a:r>
              <a:rPr lang="en-US" sz="1800" dirty="0"/>
              <a:t>65 during 2</a:t>
            </a:r>
            <a:r>
              <a:rPr lang="en-US" sz="1800" baseline="30000" dirty="0"/>
              <a:t>nd</a:t>
            </a:r>
            <a:r>
              <a:rPr lang="en-US" sz="1800" dirty="0"/>
              <a:t> Conf. call</a:t>
            </a:r>
            <a:endParaRPr lang="en-US" dirty="0"/>
          </a:p>
          <a:p>
            <a:pPr marL="0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Number of handled documents</a:t>
            </a:r>
          </a:p>
          <a:p>
            <a:pPr lvl="1"/>
            <a:r>
              <a:rPr lang="en-US" sz="2000" dirty="0"/>
              <a:t>292</a:t>
            </a:r>
          </a:p>
          <a:p>
            <a:r>
              <a:rPr lang="en-US" sz="2400" dirty="0"/>
              <a:t>Approved CRs </a:t>
            </a:r>
          </a:p>
          <a:p>
            <a:pPr lvl="1"/>
            <a:r>
              <a:rPr lang="en-US" sz="2000" dirty="0"/>
              <a:t> 1227</a:t>
            </a:r>
          </a:p>
          <a:p>
            <a:r>
              <a:rPr lang="en-US" sz="2400" dirty="0"/>
              <a:t>Approved </a:t>
            </a:r>
            <a:r>
              <a:rPr lang="en-US" sz="2400" dirty="0" smtClean="0"/>
              <a:t>New/Revised </a:t>
            </a:r>
            <a:r>
              <a:rPr lang="en-US" sz="2400" dirty="0"/>
              <a:t>SID/WID</a:t>
            </a:r>
          </a:p>
          <a:p>
            <a:pPr lvl="1"/>
            <a:r>
              <a:rPr lang="en-US" sz="2000" dirty="0" smtClean="0"/>
              <a:t>19 + 10</a:t>
            </a:r>
            <a:endParaRPr lang="en-US" sz="2000" dirty="0"/>
          </a:p>
          <a:p>
            <a:r>
              <a:rPr lang="en-US" sz="2400" dirty="0" smtClean="0"/>
              <a:t>Approved </a:t>
            </a:r>
            <a:r>
              <a:rPr lang="en-US" sz="2400" dirty="0"/>
              <a:t>TS/TR</a:t>
            </a:r>
          </a:p>
          <a:p>
            <a:pPr lvl="1"/>
            <a:r>
              <a:rPr lang="en-US" altLang="fr-FR" sz="2000" dirty="0"/>
              <a:t>1</a:t>
            </a:r>
          </a:p>
          <a:p>
            <a:r>
              <a:rPr lang="en-US" sz="2400" dirty="0"/>
              <a:t>Attendances</a:t>
            </a:r>
            <a:r>
              <a:rPr lang="en-US" altLang="fr-FR" sz="2400" dirty="0"/>
              <a:t>:</a:t>
            </a:r>
          </a:p>
          <a:p>
            <a:pPr lvl="1"/>
            <a:r>
              <a:rPr lang="en-US" altLang="fr-FR" sz="2000" dirty="0"/>
              <a:t>302 registered</a:t>
            </a:r>
          </a:p>
          <a:p>
            <a:pPr lvl="2"/>
            <a:r>
              <a:rPr lang="en-US" sz="1800" dirty="0"/>
              <a:t>85 during 1</a:t>
            </a:r>
            <a:r>
              <a:rPr lang="en-US" sz="1800" baseline="30000" dirty="0"/>
              <a:t>st</a:t>
            </a:r>
            <a:r>
              <a:rPr lang="en-US" sz="1800" dirty="0"/>
              <a:t> Conf. call</a:t>
            </a:r>
          </a:p>
          <a:p>
            <a:pPr lvl="2"/>
            <a:r>
              <a:rPr lang="en-US" sz="1800" dirty="0"/>
              <a:t>71 during 2</a:t>
            </a:r>
            <a:r>
              <a:rPr lang="en-US" sz="1800" baseline="30000" dirty="0"/>
              <a:t>nd</a:t>
            </a:r>
            <a:r>
              <a:rPr lang="en-US" sz="1800" dirty="0"/>
              <a:t> Conf. call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737850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/>
          </p:nvPr>
        </p:nvGraphicFramePr>
        <p:xfrm>
          <a:off x="784312" y="2126071"/>
          <a:ext cx="10188488" cy="2940050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36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PAP/CHAP protocols usage in 5GS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PAP_CHAP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AKMA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AKMA-CT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March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SMS_SBI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SMS_SBI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for Enabling Edge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EDGEAPP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CP-203106</a:t>
                      </a:r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48446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SID - Study on the CT aspects of Support for Minimization of service Interruption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FS_MINT-CT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June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CP-203232</a:t>
                      </a:r>
                    </a:p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Reliable Data Service Serialization Indication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RDSSI_CT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 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CP-203234</a:t>
                      </a:r>
                    </a:p>
                    <a:p>
                      <a:pPr algn="r" fontAlgn="b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59183459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676317"/>
              </p:ext>
            </p:extLst>
          </p:nvPr>
        </p:nvGraphicFramePr>
        <p:xfrm>
          <a:off x="198119" y="1829799"/>
          <a:ext cx="11155681" cy="3390522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785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9068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82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3 of Multimedia Priority Service (MPS) Phase 2 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CP-201207</a:t>
                      </a:r>
                      <a:endParaRPr lang="fr-FR" sz="1200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 management enhancement</a:t>
                      </a:r>
                      <a:endParaRPr lang="fr-FR" sz="14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pfdManEnh</a:t>
                      </a: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5939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</a:t>
                      </a:r>
                      <a:r>
                        <a:rPr lang="es-ES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on</a:t>
                      </a: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PAP/CHAP </a:t>
                      </a:r>
                      <a:r>
                        <a:rPr lang="es-ES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protocols</a:t>
                      </a: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s-ES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usage</a:t>
                      </a: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in 5GS  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PAP_CHAP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CP-210188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99873609"/>
                  </a:ext>
                </a:extLst>
              </a:tr>
              <a:tr h="6141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Authentication and key management for applications based on 3GPP credential in 5G </a:t>
                      </a:r>
                      <a:endParaRPr lang="fr-FR" sz="1400" kern="1200" baseline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AKMA-CT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2020-09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2021-06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CP-203107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74389251"/>
                  </a:ext>
                </a:extLst>
              </a:tr>
              <a:tr h="66531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</a:t>
                      </a:r>
                      <a:r>
                        <a:rPr lang="es-ES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for</a:t>
                      </a: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Enabling</a:t>
                      </a: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Edge </a:t>
                      </a:r>
                      <a:r>
                        <a:rPr lang="es-ES" sz="1400" kern="1200" baseline="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s-ES" sz="1400" kern="1200" baseline="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endParaRPr lang="fr-FR" sz="1400" kern="1200" baseline="0" dirty="0">
                        <a:solidFill>
                          <a:schemeClr val="tx1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EDGEAPP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2020-12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CP-203106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858383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198119" y="5410497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154112514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142017"/>
              </p:ext>
            </p:extLst>
          </p:nvPr>
        </p:nvGraphicFramePr>
        <p:xfrm>
          <a:off x="198119" y="1829799"/>
          <a:ext cx="11155681" cy="2592529"/>
        </p:xfrm>
        <a:graphic>
          <a:graphicData uri="http://schemas.openxmlformats.org/drawingml/2006/table">
            <a:tbl>
              <a:tblPr firstRow="1" firstCol="1" bandRow="1"/>
              <a:tblGrid>
                <a:gridCol w="55726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4002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369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3692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785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90688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40454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7418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Dynamically Changing AM Policies in the 5GC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TEI17_DCAMP-CT </a:t>
                      </a:r>
                      <a:endParaRPr lang="fr-FR" sz="12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CP-210184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02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N7 Interfaces Enhancements to Support GERAN and UTRAN</a:t>
                      </a:r>
                      <a:endParaRPr lang="fr-FR" sz="14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TEI17_NIESGU-CT</a:t>
                      </a:r>
                      <a:endParaRPr lang="fr-FR" sz="12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0785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Dynamic Management of Group-based Event Monitoring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TEI17_GEM-CT</a:t>
                      </a:r>
                      <a:endParaRPr lang="fr-FR" sz="12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99873609"/>
                  </a:ext>
                </a:extLst>
              </a:tr>
              <a:tr h="61412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4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Enablers for Network Automation for 5G - phase 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eNA_Ph2-CT</a:t>
                      </a:r>
                      <a:endParaRPr lang="fr-FR" sz="12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2021-03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2022-03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kern="120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CP-210187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kern="1200" dirty="0">
                        <a:solidFill>
                          <a:srgbClr val="FF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74389251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B71F9184-AE55-4C1C-98FA-6A2BD4581E5B}"/>
              </a:ext>
            </a:extLst>
          </p:cNvPr>
          <p:cNvSpPr txBox="1">
            <a:spLocks/>
          </p:cNvSpPr>
          <p:nvPr/>
        </p:nvSpPr>
        <p:spPr bwMode="auto">
          <a:xfrm>
            <a:off x="0" y="5524068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>
                <a:latin typeface="Arial" panose="020B0604020202020204" pitchFamily="34" charset="0"/>
              </a:rPr>
              <a:t>f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456262826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303299"/>
              </p:ext>
            </p:extLst>
          </p:nvPr>
        </p:nvGraphicFramePr>
        <p:xfrm>
          <a:off x="715116" y="1819446"/>
          <a:ext cx="10638683" cy="3796656"/>
        </p:xfrm>
        <a:graphic>
          <a:graphicData uri="http://schemas.openxmlformats.org/drawingml/2006/table">
            <a:tbl>
              <a:tblPr firstRow="1" firstCol="1" bandRow="1"/>
              <a:tblGrid>
                <a:gridCol w="61383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43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982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9824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767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918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335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49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Best Practice of Packet Forwarding Control Protocol (PFCP) </a:t>
                      </a:r>
                      <a:r>
                        <a:rPr lang="en-US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BEPoP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25/06/2020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15/09/2021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 was</a:t>
                      </a:r>
                      <a:r>
                        <a:rPr lang="de-DE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20%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8331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aspects of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SBIProtoc17 </a:t>
                      </a:r>
                      <a:r>
                        <a:rPr lang="en-US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SBIProtoc17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25/06/2020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20/09/2021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 was</a:t>
                      </a:r>
                      <a:r>
                        <a:rPr lang="de-DE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20%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IETF QUIC Transport for Service Based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Interfaces </a:t>
                      </a:r>
                      <a:r>
                        <a:rPr lang="en-US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FS_QUIC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06/06/2018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20/09/2021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Service-based </a:t>
                      </a:r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for SMS in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5GC</a:t>
                      </a:r>
                      <a:r>
                        <a:rPr lang="en-US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SMS_SBI 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15/092020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20/09/2021</a:t>
                      </a:r>
                    </a:p>
                    <a:p>
                      <a:pPr marL="0" algn="l" defTabSz="914400" rtl="0" eaLnBrk="1" fontAlgn="t" latinLnBrk="0" hangingPunct="1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 was </a:t>
                      </a:r>
                      <a:r>
                        <a:rPr lang="de-DE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15%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 Number Allocation Alternatives for New 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Interfaces </a:t>
                      </a:r>
                      <a:r>
                        <a:rPr lang="en-US" sz="14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FS_PortAl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15/092020</a:t>
                      </a:r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20/09/2021</a:t>
                      </a:r>
                    </a:p>
                    <a:p>
                      <a:pPr marL="0" algn="l" defTabSz="914400" rtl="0" eaLnBrk="1" fontAlgn="t" latinLnBrk="0" hangingPunct="1"/>
                      <a:endParaRPr lang="en-US" sz="10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 was</a:t>
                      </a:r>
                      <a:r>
                        <a:rPr lang="de-DE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30%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57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Enhancement of Inter-PLMN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Roaming </a:t>
                      </a:r>
                      <a:r>
                        <a:rPr lang="en-GB" sz="14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i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EoIPR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12/12/2020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20/09/2021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30 was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5531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Study on restoration of profiles related to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UDR </a:t>
                      </a:r>
                      <a:r>
                        <a:rPr lang="en-GB" sz="14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i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FS_ReP_UDR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25/06/2020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20/09/2021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20% was </a:t>
                      </a:r>
                      <a:r>
                        <a:rPr lang="de-DE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lang="de-DE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Restoration of PDN Connections in PGW-C/SMF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Set </a:t>
                      </a:r>
                      <a:r>
                        <a:rPr lang="en-GB" sz="1400" i="1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i="1" kern="1200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RPCPSET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12/12/2020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12/12/2020</a:t>
                      </a:r>
                      <a:endParaRPr lang="en-US" sz="10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91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Start of Pause of Charging via User Plane </a:t>
                      </a:r>
                      <a:r>
                        <a:rPr lang="en-GB" sz="1400" i="1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i="1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SPOCUP</a:t>
                      </a:r>
                      <a:endParaRPr lang="en-US" sz="14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24/03/2021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20/03/2022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4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85%</a:t>
                      </a:r>
                      <a:endParaRPr lang="en-US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77800" algn="l"/>
                        </a:tabLst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Enhancement to the 5GC </a:t>
                      </a:r>
                      <a:r>
                        <a:rPr lang="en-US" sz="1400" b="0" i="0" u="none" strike="noStrike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LoCation</a:t>
                      </a:r>
                      <a:r>
                        <a:rPr lang="en-US" sz="14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Services-Phase 2 </a:t>
                      </a:r>
                      <a:r>
                        <a:rPr lang="en-GB" sz="1400" i="1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(CT4 lead)</a:t>
                      </a:r>
                      <a:endParaRPr lang="en-US" sz="1400" i="1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fontAlgn="ctr" latinLnBrk="0" hangingPunct="1">
                        <a:tabLst>
                          <a:tab pos="177800" algn="l"/>
                        </a:tabLst>
                      </a:pPr>
                      <a:endParaRPr lang="en-US" sz="14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5G_eLCS_ph2-CT 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24/03/2021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20/03/2022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issues, no exception sheet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</a:rPr>
              <a:t>Red  </a:t>
            </a: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latin typeface="Arial" panose="020B0604020202020204" pitchFamily="34" charset="0"/>
              </a:rPr>
              <a:t>black text    -  no </a:t>
            </a:r>
            <a:r>
              <a:rPr lang="fi-FI" altLang="de-DE" sz="1000" dirty="0">
                <a:latin typeface="Arial" panose="020B0604020202020204" pitchFamily="34" charset="0"/>
              </a:rPr>
              <a:t>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 smtClean="0">
                <a:latin typeface="Arial" panose="020B0604020202020204" pitchFamily="34" charset="0"/>
              </a:rPr>
              <a:t> 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7193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111879"/>
              </p:ext>
            </p:extLst>
          </p:nvPr>
        </p:nvGraphicFramePr>
        <p:xfrm>
          <a:off x="715117" y="1819446"/>
          <a:ext cx="10153650" cy="1255921"/>
        </p:xfrm>
        <a:graphic>
          <a:graphicData uri="http://schemas.openxmlformats.org/drawingml/2006/table">
            <a:tbl>
              <a:tblPr firstRow="1" firstCol="1" bandRow="1"/>
              <a:tblGrid>
                <a:gridCol w="58584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291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405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335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4950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 aspects of Enhancement of Network Slicing Phase 2 (CT4 lead)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eNS_Ph2-CT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24/03/2021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20/03/2022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3085"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 aspects of Integration of GBA into SBA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GBA_5G</a:t>
                      </a:r>
                      <a:endParaRPr lang="en-US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24/03/2021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20/03/2022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algn="l" fontAlgn="t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issues, no exception sheet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</a:rPr>
              <a:t>Red  </a:t>
            </a: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latin typeface="Arial" panose="020B0604020202020204" pitchFamily="34" charset="0"/>
              </a:rPr>
              <a:t>black text    -  no </a:t>
            </a:r>
            <a:r>
              <a:rPr lang="fi-FI" altLang="de-DE" sz="1000" dirty="0">
                <a:latin typeface="Arial" panose="020B0604020202020204" pitchFamily="34" charset="0"/>
              </a:rPr>
              <a:t>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 smtClean="0">
                <a:latin typeface="Arial" panose="020B0604020202020204" pitchFamily="34" charset="0"/>
              </a:rPr>
              <a:t> 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486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051400"/>
              </p:ext>
            </p:extLst>
          </p:nvPr>
        </p:nvGraphicFramePr>
        <p:xfrm>
          <a:off x="857250" y="1842538"/>
          <a:ext cx="10033875" cy="3480966"/>
        </p:xfrm>
        <a:graphic>
          <a:graphicData uri="http://schemas.openxmlformats.org/drawingml/2006/table">
            <a:tbl>
              <a:tblPr firstRow="1" firstCol="1" bandRow="1"/>
              <a:tblGrid>
                <a:gridCol w="57959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00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335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4950"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CT4 </a:t>
                      </a:r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aspects of MPS2 </a:t>
                      </a:r>
                      <a:r>
                        <a:rPr lang="en-US" sz="1100" b="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(CT3 lead)</a:t>
                      </a:r>
                      <a:endParaRPr lang="en-US" sz="1100" b="0" i="1" u="none" strike="noStrike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US" sz="11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MPS2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25/06/2020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15/03/2021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833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CT4 aspects of  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Enhancement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for the 5G Control Plane Steering of Roaming for UE in CONNECTED 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mode </a:t>
                      </a:r>
                      <a:r>
                        <a:rPr lang="en-US" sz="1000" b="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(CT1 lead)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 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eCPSOR_CON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25/06/2020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20/09/2021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 was </a:t>
                      </a:r>
                      <a:r>
                        <a:rPr lang="de-DE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CT4 aspects of 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Authentication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and key management for applications based on 3GPP credential in 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5G </a:t>
                      </a:r>
                      <a:r>
                        <a:rPr lang="en-US" sz="1000" b="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(CT3 lead)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 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AKMA-CT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de-DE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15/092020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20/09/2021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95% </a:t>
                      </a:r>
                      <a:r>
                        <a:rPr lang="de-DE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was</a:t>
                      </a:r>
                      <a:r>
                        <a:rPr lang="de-DE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20%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CT4 aspects of </a:t>
                      </a:r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Study </a:t>
                      </a:r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on enhanced IMS to 5GC Integration Phase 2 </a:t>
                      </a:r>
                      <a:r>
                        <a:rPr lang="en-US" sz="1000" b="0" i="1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(CT1 lead)</a:t>
                      </a:r>
                      <a:endParaRPr lang="en-US" sz="1000" b="0" i="0" u="none" strike="noStrike" dirty="0">
                        <a:solidFill>
                          <a:schemeClr val="tx1"/>
                        </a:solidFill>
                        <a:effectLst/>
                        <a:latin typeface="Arial 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FS_eIMS5G2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25/06/2020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20/09/2021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 </a:t>
                      </a:r>
                      <a:r>
                        <a:rPr lang="de-DE" sz="9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was</a:t>
                      </a:r>
                      <a:r>
                        <a:rPr lang="de-DE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15%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9446"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CT4 aspects of 5GC architecture for satellite networks </a:t>
                      </a:r>
                      <a:r>
                        <a:rPr lang="en-GB" sz="100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(CT1 lead)</a:t>
                      </a:r>
                      <a:endParaRPr lang="en-US" sz="100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5GSAT_ARCH-CT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12/12/2020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20/09/2021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CT4 aspects of CT aspects of Enabling Multi-USIM Devices </a:t>
                      </a:r>
                      <a:r>
                        <a:rPr lang="en-US" sz="100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(CT1 lead)</a:t>
                      </a:r>
                      <a:endParaRPr lang="en-US" sz="100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MUSIM-CT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24/03/2021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20/03/2022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CT4 aspects of Enablers for Network Automation for 5G - phase 2 </a:t>
                      </a: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(CT1 lead)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eNA_Ph2-CT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24/03/2021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20/03/2022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CT4 aspects CT aspects of proximity based services in 5GS </a:t>
                      </a:r>
                      <a:r>
                        <a:rPr lang="en-US" sz="100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(CT1 lead)</a:t>
                      </a:r>
                    </a:p>
                    <a:p>
                      <a:pPr algn="l" fontAlgn="b"/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5G_ProSe-CT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24/03/2021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20/03/2022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i="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CT4 aspects of CT aspects for Support of Unmanned Aerial Systems Connectivity, Identification, and Tracking </a:t>
                      </a:r>
                      <a:r>
                        <a:rPr lang="en-US" sz="100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(CT1 lead)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ID_UAS-CT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24/03/2021</a:t>
                      </a:r>
                      <a:endParaRPr lang="en-US" sz="8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800" i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0/03/2022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de-DE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i="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CT4 aspects of CT aspects of Access Traffic Steering, Switch and Splitting support in the 5G system architecture; Phase 2 </a:t>
                      </a:r>
                      <a:r>
                        <a:rPr lang="en-GB" sz="100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(CT1 lead)</a:t>
                      </a:r>
                      <a:endParaRPr lang="en-US" sz="100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sz="10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ATSSS_PH2-CT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24/03/2021</a:t>
                      </a:r>
                      <a:endParaRPr lang="en-US" sz="8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800" i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0/03/2022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r>
                        <a:rPr lang="de-DE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issues, no exception sheet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</a:rPr>
              <a:t>Red  </a:t>
            </a: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latin typeface="Arial" panose="020B0604020202020204" pitchFamily="34" charset="0"/>
              </a:rPr>
              <a:t>black text    -  no </a:t>
            </a:r>
            <a:r>
              <a:rPr lang="fi-FI" altLang="de-DE" sz="1000" dirty="0">
                <a:latin typeface="Arial" panose="020B0604020202020204" pitchFamily="34" charset="0"/>
              </a:rPr>
              <a:t>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 smtClean="0">
                <a:latin typeface="Arial" panose="020B0604020202020204" pitchFamily="34" charset="0"/>
              </a:rPr>
              <a:t> 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328187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/>
          </p:nvPr>
        </p:nvGraphicFramePr>
        <p:xfrm>
          <a:off x="848695" y="1842538"/>
          <a:ext cx="10042430" cy="2289648"/>
        </p:xfrm>
        <a:graphic>
          <a:graphicData uri="http://schemas.openxmlformats.org/drawingml/2006/table">
            <a:tbl>
              <a:tblPr firstRow="1" firstCol="1" bandRow="1"/>
              <a:tblGrid>
                <a:gridCol w="580447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009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335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9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CT4</a:t>
                      </a:r>
                      <a:r>
                        <a:rPr lang="en-US" sz="1000" baseline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aspects of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 aspects of enhanced support of industrial </a:t>
                      </a:r>
                      <a:r>
                        <a:rPr lang="en-US" sz="1000" dirty="0" err="1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IoT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(CT1lead)</a:t>
                      </a:r>
                    </a:p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endParaRPr lang="en-US" sz="100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de-DE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IIoT-CT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12/12/2020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20/09/2021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CT4 aspects of </a:t>
                      </a:r>
                      <a:r>
                        <a:rPr lang="en-US" sz="10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 aspects of Enhanced support of Non-Public Networks </a:t>
                      </a:r>
                      <a:r>
                        <a:rPr lang="en-US" sz="100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(CT1lead)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r>
                        <a:rPr lang="de-DE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eNPN-CT</a:t>
                      </a: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24/03/2021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20/03/2022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CT4 aspects of CT aspects on Dynamically Changing AM Policies in the 5GC</a:t>
                      </a:r>
                      <a:r>
                        <a:rPr lang="en-US" sz="100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(CT3</a:t>
                      </a:r>
                      <a:r>
                        <a:rPr lang="en-US" sz="1000" i="1" baseline="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i="1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lead)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TEI17_DCAMP-CT</a:t>
                      </a:r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24/03/2021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20/03/2022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00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CT4 aspects of </a:t>
                      </a:r>
                      <a:r>
                        <a:rPr lang="en-US" sz="10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on Dynamic Management of Group-based Event Monitoring </a:t>
                      </a:r>
                      <a:r>
                        <a:rPr lang="en-US" sz="1000" i="1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(CT3 lead)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</a:rPr>
                        <a:t>TEI17_GEM-CT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Arial 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24/03/2021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8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20/03/2022</a:t>
                      </a: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1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lang="en-US" sz="11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i="1" kern="1200" dirty="0" smtClean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>
                        <a:spcAft>
                          <a:spcPts val="0"/>
                        </a:spcAft>
                      </a:pPr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US" sz="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endParaRPr 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736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i="1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i="1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spcAft>
                          <a:spcPts val="0"/>
                        </a:spcAft>
                      </a:pPr>
                      <a:endParaRPr lang="en-US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xmlns="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small outstanding issues, no exception sheet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 smtClean="0">
                <a:highlight>
                  <a:srgbClr val="FF0000"/>
                </a:highlight>
                <a:latin typeface="Arial" panose="020B0604020202020204" pitchFamily="34" charset="0"/>
              </a:rPr>
              <a:t>Red  </a:t>
            </a: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row     </a:t>
            </a:r>
            <a:r>
              <a:rPr lang="fi-FI" altLang="de-DE" sz="1000" dirty="0">
                <a:latin typeface="Arial" panose="020B0604020202020204" pitchFamily="34" charset="0"/>
              </a:rPr>
              <a:t>– exception sheet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latin typeface="Arial" panose="020B0604020202020204" pitchFamily="34" charset="0"/>
              </a:rPr>
              <a:t>black text    -  no </a:t>
            </a:r>
            <a:r>
              <a:rPr lang="fi-FI" altLang="de-DE" sz="1000" dirty="0">
                <a:latin typeface="Arial" panose="020B0604020202020204" pitchFamily="34" charset="0"/>
              </a:rPr>
              <a:t>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</a:rPr>
              <a:t>red text</a:t>
            </a:r>
            <a:r>
              <a:rPr lang="fi-FI" altLang="de-DE" sz="1000" dirty="0" smtClean="0">
                <a:latin typeface="Arial" panose="020B0604020202020204" pitchFamily="34" charset="0"/>
              </a:rPr>
              <a:t> 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01547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REL-17 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474102"/>
              </p:ext>
            </p:extLst>
          </p:nvPr>
        </p:nvGraphicFramePr>
        <p:xfrm>
          <a:off x="304799" y="2126071"/>
          <a:ext cx="11173841" cy="3229701"/>
        </p:xfrm>
        <a:graphic>
          <a:graphicData uri="http://schemas.openxmlformats.org/drawingml/2006/table">
            <a:tbl>
              <a:tblPr firstRow="1" firstCol="1" bandRow="1"/>
              <a:tblGrid>
                <a:gridCol w="52537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2084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5GS_Ph1_UEConTest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</a:t>
                      </a:r>
                      <a:r>
                        <a:rPr lang="fr-FR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Comprion</a:t>
                      </a:r>
                      <a:r>
                        <a:rPr lang="fr-FR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2019-11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CP-183242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CT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18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UICCs</a:t>
                      </a:r>
                      <a:endParaRPr lang="en-US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180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(</a:t>
                      </a:r>
                      <a:r>
                        <a:rPr lang="en-GB" sz="11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Comprion</a:t>
                      </a: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)</a:t>
                      </a:r>
                      <a:endParaRPr lang="de-DE" sz="11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2022-03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Revised WID on Enhancement for the 5G Control Plane Steering of Roaming for UE in CONNECTED mode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err="1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eCPSOR_CON</a:t>
                      </a:r>
                      <a:endParaRPr lang="en-GB" sz="180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CT1 (NTT</a:t>
                      </a:r>
                      <a:r>
                        <a:rPr lang="en-GB" sz="1100" kern="12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 DOCOMO</a:t>
                      </a: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2022-03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WID on CT aspects of Enhancement for Proximity based Services in 5GS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5G_ProSe-CT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CT1 (CATT/OPPO)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2022-03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i="1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Work item on CT aspects of 5GC architecture for satellite networks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600"/>
                        </a:spcAft>
                      </a:pPr>
                      <a:r>
                        <a:rPr lang="en-GB" sz="18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5GSAT_ARCH-CT 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kern="12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CT1 (Qualcomm)</a:t>
                      </a:r>
                      <a:endParaRPr lang="de-DE" sz="1100" kern="1200" dirty="0" smtClean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2021-03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2022-03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</a:t>
                      </a:r>
                      <a:endParaRPr lang="fr-FR" sz="1600" b="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4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28121890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55389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105088669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4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CT#91 Elections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096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 </a:t>
            </a:r>
            <a:r>
              <a:rPr lang="fr-FR" dirty="0" err="1" smtClean="0"/>
              <a:t>process</a:t>
            </a:r>
            <a:endParaRPr lang="en-US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4 elections </a:t>
            </a:r>
            <a:r>
              <a:rPr lang="en-US" dirty="0" smtClean="0"/>
              <a:t>held </a:t>
            </a:r>
            <a:r>
              <a:rPr lang="en-US" dirty="0"/>
              <a:t>during TSG CT meeting #91-e for the following positions:</a:t>
            </a:r>
          </a:p>
          <a:p>
            <a:pPr lvl="1"/>
            <a:r>
              <a:rPr lang="en-US" dirty="0"/>
              <a:t>1 Chair position</a:t>
            </a:r>
          </a:p>
          <a:p>
            <a:pPr lvl="1"/>
            <a:r>
              <a:rPr lang="en-US" dirty="0"/>
              <a:t>3 Vice-Chair positions								</a:t>
            </a:r>
          </a:p>
          <a:p>
            <a:r>
              <a:rPr lang="en-US" dirty="0"/>
              <a:t>For each </a:t>
            </a:r>
            <a:r>
              <a:rPr lang="en-US" dirty="0" smtClean="0"/>
              <a:t>ballot, 18hrs voting window, </a:t>
            </a:r>
            <a:r>
              <a:rPr lang="en-US" dirty="0"/>
              <a:t>following the guidance received from PCG.</a:t>
            </a:r>
          </a:p>
          <a:p>
            <a:r>
              <a:rPr lang="en-US" dirty="0"/>
              <a:t>Elections </a:t>
            </a:r>
            <a:r>
              <a:rPr lang="en-US" dirty="0" smtClean="0"/>
              <a:t>held </a:t>
            </a:r>
            <a:r>
              <a:rPr lang="en-US" dirty="0"/>
              <a:t>using the new 3GPP voting tool</a:t>
            </a:r>
          </a:p>
          <a:p>
            <a:pPr lvl="1"/>
            <a:r>
              <a:rPr lang="en-US" dirty="0"/>
              <a:t>A </a:t>
            </a:r>
            <a:r>
              <a:rPr lang="en-US" dirty="0" smtClean="0"/>
              <a:t>specific user </a:t>
            </a:r>
            <a:r>
              <a:rPr lang="en-US" dirty="0"/>
              <a:t>guide on how to use the voting tool </a:t>
            </a:r>
            <a:r>
              <a:rPr lang="en-US" dirty="0" smtClean="0"/>
              <a:t>was provided (</a:t>
            </a:r>
            <a:r>
              <a:rPr lang="en-US" u="sng" dirty="0" smtClean="0">
                <a:hlinkClick r:id="rId2"/>
              </a:rPr>
              <a:t>CP-210266</a:t>
            </a:r>
            <a:r>
              <a:rPr lang="en-US" u="sng" dirty="0" smtClean="0"/>
              <a:t>)</a:t>
            </a:r>
          </a:p>
          <a:p>
            <a:r>
              <a:rPr lang="fr-FR" dirty="0" smtClean="0"/>
              <a:t>No issue and people </a:t>
            </a:r>
            <a:r>
              <a:rPr lang="fr-FR" dirty="0" err="1" smtClean="0"/>
              <a:t>were</a:t>
            </a:r>
            <a:r>
              <a:rPr lang="fr-FR" dirty="0" smtClean="0"/>
              <a:t> fine </a:t>
            </a:r>
            <a:r>
              <a:rPr lang="fr-FR" dirty="0" err="1" smtClean="0"/>
              <a:t>with</a:t>
            </a:r>
            <a:r>
              <a:rPr lang="fr-FR" dirty="0" smtClean="0"/>
              <a:t> the </a:t>
            </a:r>
            <a:r>
              <a:rPr lang="fr-FR" dirty="0" err="1" smtClean="0"/>
              <a:t>general</a:t>
            </a:r>
            <a:r>
              <a:rPr lang="fr-FR" dirty="0" smtClean="0"/>
              <a:t> </a:t>
            </a:r>
            <a:r>
              <a:rPr lang="fr-FR" dirty="0" err="1" smtClean="0"/>
              <a:t>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80713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(before elections)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17D58B1D-87B3-4FB0-8B57-914AF91AEF3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649" y="4860926"/>
            <a:ext cx="1522526" cy="138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1106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 (after elections)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=""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err="1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=""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Atle Monrad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atle.monrad@interdigital.com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=""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343162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 ChenHO 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chin.chenho@oppo.com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 err="1">
                <a:solidFill>
                  <a:srgbClr val="00B050"/>
                </a:solidFill>
              </a:rPr>
              <a:t>Elected</a:t>
            </a: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=""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aiming@catt.cn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i="1" dirty="0" err="1">
                <a:solidFill>
                  <a:srgbClr val="FF0000"/>
                </a:solidFill>
              </a:rPr>
              <a:t>Re-elected</a:t>
            </a: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=""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3" name="Image 1">
            <a:extLst>
              <a:ext uri="{FF2B5EF4-FFF2-40B4-BE49-F238E27FC236}">
                <a16:creationId xmlns="" xmlns:a16="http://schemas.microsoft.com/office/drawing/2014/main" id="{9BA7EDF1-FE72-453D-B550-25B4E59C31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24" name="Picture 2">
            <a:extLst>
              <a:ext uri="{FF2B5EF4-FFF2-40B4-BE49-F238E27FC236}">
                <a16:creationId xmlns="" xmlns:a16="http://schemas.microsoft.com/office/drawing/2014/main" id="{BA921E3B-6168-40D3-9BC4-8F6BD0597C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=""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26" name="Picture 1" descr="image001">
            <a:extLst>
              <a:ext uri="{FF2B5EF4-FFF2-40B4-BE49-F238E27FC236}">
                <a16:creationId xmlns="" xmlns:a16="http://schemas.microsoft.com/office/drawing/2014/main" id="{BF9140A6-97EC-42A6-993E-7210FD2DD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299" y="2040765"/>
            <a:ext cx="124777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Image 4">
            <a:extLst>
              <a:ext uri="{FF2B5EF4-FFF2-40B4-BE49-F238E27FC236}">
                <a16:creationId xmlns="" xmlns:a16="http://schemas.microsoft.com/office/drawing/2014/main" id="{E0881617-E934-47AB-9E54-F9E0B599FE0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99551" y="3442596"/>
            <a:ext cx="908383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2751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 smtClean="0"/>
              <a:t>Release status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27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</a:t>
            </a:r>
            <a:r>
              <a:rPr lang="en-US" dirty="0" smtClean="0"/>
              <a:t>(Only 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smtClean="0"/>
              <a:t>CRs)</a:t>
            </a:r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=""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 smtClean="0"/>
              <a:t>Approved </a:t>
            </a:r>
            <a:r>
              <a:rPr lang="en-US" dirty="0"/>
              <a:t>Rel-10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Approved </a:t>
            </a:r>
            <a:r>
              <a:rPr lang="en-US" dirty="0"/>
              <a:t>Rel-12 CRs</a:t>
            </a:r>
          </a:p>
          <a:p>
            <a:pPr lvl="1"/>
            <a:r>
              <a:rPr lang="en-US" dirty="0" smtClean="0"/>
              <a:t>6: IETF reference update</a:t>
            </a:r>
            <a:endParaRPr lang="en-US" dirty="0"/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 smtClean="0"/>
              <a:t>8: IETF </a:t>
            </a:r>
            <a:r>
              <a:rPr lang="en-US" dirty="0"/>
              <a:t>reference </a:t>
            </a:r>
            <a:r>
              <a:rPr lang="en-US" dirty="0" smtClean="0"/>
              <a:t>update</a:t>
            </a:r>
          </a:p>
          <a:p>
            <a:pPr lvl="1"/>
            <a:r>
              <a:rPr lang="fr-FR" dirty="0" smtClean="0"/>
              <a:t>2: </a:t>
            </a:r>
            <a:r>
              <a:rPr lang="en-GB" dirty="0" smtClean="0"/>
              <a:t>P-Answer-State handling (MCPTT)</a:t>
            </a:r>
            <a:endParaRPr lang="en-US" dirty="0"/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7: IETF reference update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BF8337D347114AB0236844107F8795" ma:contentTypeVersion="13" ma:contentTypeDescription="Create a new document." ma:contentTypeScope="" ma:versionID="15308225571403f45d9e7e6bd438fe08">
  <xsd:schema xmlns:xsd="http://www.w3.org/2001/XMLSchema" xmlns:xs="http://www.w3.org/2001/XMLSchema" xmlns:p="http://schemas.microsoft.com/office/2006/metadata/properties" xmlns:ns3="1e442c71-47c7-4d6b-9a66-8473dbdf2056" xmlns:ns4="5399ac36-8d91-4486-a02c-e0c1bb8d184f" targetNamespace="http://schemas.microsoft.com/office/2006/metadata/properties" ma:root="true" ma:fieldsID="37b5cca48b3b0322c8b73a576eadab92" ns3:_="" ns4:_="">
    <xsd:import namespace="1e442c71-47c7-4d6b-9a66-8473dbdf2056"/>
    <xsd:import namespace="5399ac36-8d91-4486-a02c-e0c1bb8d184f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442c71-47c7-4d6b-9a66-8473dbdf205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399ac36-8d91-4486-a02c-e0c1bb8d18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275EF393-1D1F-4174-A87D-03A14F6CB30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e442c71-47c7-4d6b-9a66-8473dbdf2056"/>
    <ds:schemaRef ds:uri="5399ac36-8d91-4486-a02c-e0c1bb8d184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64618A-BDAA-472F-B9F4-B9048F2BF85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5F6414F-085E-4BBE-BBE5-04959CF33DE1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5399ac36-8d91-4486-a02c-e0c1bb8d184f"/>
    <ds:schemaRef ds:uri="http://purl.org/dc/terms/"/>
    <ds:schemaRef ds:uri="1e442c71-47c7-4d6b-9a66-8473dbdf205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19369</TotalTime>
  <Words>2070</Words>
  <Application>Microsoft Office PowerPoint</Application>
  <PresentationFormat>Grand écran</PresentationFormat>
  <Paragraphs>709</Paragraphs>
  <Slides>38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38</vt:i4>
      </vt:variant>
    </vt:vector>
  </HeadingPairs>
  <TitlesOfParts>
    <vt:vector size="46" baseType="lpstr">
      <vt:lpstr>ＭＳ Ｐゴシック</vt:lpstr>
      <vt:lpstr>SimSun</vt:lpstr>
      <vt:lpstr>Arial</vt:lpstr>
      <vt:lpstr>Arial </vt:lpstr>
      <vt:lpstr>Calibri</vt:lpstr>
      <vt:lpstr>Calibri Light</vt:lpstr>
      <vt:lpstr>Times New Roman</vt:lpstr>
      <vt:lpstr>Office Theme</vt:lpstr>
      <vt:lpstr>3GPP TSG CT Management Report</vt:lpstr>
      <vt:lpstr>Since the last PCG meeting…</vt:lpstr>
      <vt:lpstr>CT#90-e Stats   CT#91-e Stats</vt:lpstr>
      <vt:lpstr>CT#91 Elections</vt:lpstr>
      <vt:lpstr>Election process</vt:lpstr>
      <vt:lpstr>TSG CT Officials (before elections)</vt:lpstr>
      <vt:lpstr>TSG CT Officials (after elections)</vt:lpstr>
      <vt:lpstr>Release status</vt:lpstr>
      <vt:lpstr>Rel-8 – Rel-14 Status (Only Cat F CRs)</vt:lpstr>
      <vt:lpstr>Release 15 Status (Only Cat F CRs)</vt:lpstr>
      <vt:lpstr>Release 16 Status</vt:lpstr>
      <vt:lpstr>Release 17 Status</vt:lpstr>
      <vt:lpstr>For information to PCG</vt:lpstr>
      <vt:lpstr>Meeting format for 2021 Q3/Q4</vt:lpstr>
      <vt:lpstr>Inclusive language</vt:lpstr>
      <vt:lpstr>ToR</vt:lpstr>
      <vt:lpstr>IETF Status</vt:lpstr>
      <vt:lpstr>Use of 3GPP Forge</vt:lpstr>
      <vt:lpstr>Acknowledgement</vt:lpstr>
      <vt:lpstr>Acknowledgement</vt:lpstr>
      <vt:lpstr>Annex</vt:lpstr>
      <vt:lpstr>CT Leadership</vt:lpstr>
      <vt:lpstr>TSG CT WG1 Officials</vt:lpstr>
      <vt:lpstr>TSG CT WG3 Officials</vt:lpstr>
      <vt:lpstr>TSG CT WG4 Officials</vt:lpstr>
      <vt:lpstr>TSG CT WG6 Officials</vt:lpstr>
      <vt:lpstr>REL-17 Work Plan</vt:lpstr>
      <vt:lpstr>REL-17 Work Plan</vt:lpstr>
      <vt:lpstr>REL-17 Work Plan</vt:lpstr>
      <vt:lpstr>REL-17 Work Plan</vt:lpstr>
      <vt:lpstr>REL-17 Work Plan</vt:lpstr>
      <vt:lpstr>REL-17 Work Plan</vt:lpstr>
      <vt:lpstr>REL-17 Work Plan</vt:lpstr>
      <vt:lpstr>REL-17 Work Plan</vt:lpstr>
      <vt:lpstr>REL-17 Work Plan</vt:lpstr>
      <vt:lpstr>REL-17 Work Plan</vt:lpstr>
      <vt:lpstr>REL-17 Work Plan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819</cp:revision>
  <dcterms:created xsi:type="dcterms:W3CDTF">2010-02-05T13:52:04Z</dcterms:created>
  <dcterms:modified xsi:type="dcterms:W3CDTF">2021-04-19T12:26:19Z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0x010100BBBF8337D347114AB0236844107F8795</vt:lpwstr>
  </property>
</Properties>
</file>