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8"/>
  </p:notesMasterIdLst>
  <p:handoutMasterIdLst>
    <p:handoutMasterId r:id="rId39"/>
  </p:handoutMasterIdLst>
  <p:sldIdLst>
    <p:sldId id="417" r:id="rId2"/>
    <p:sldId id="540" r:id="rId3"/>
    <p:sldId id="428" r:id="rId4"/>
    <p:sldId id="547" r:id="rId5"/>
    <p:sldId id="546" r:id="rId6"/>
    <p:sldId id="548" r:id="rId7"/>
    <p:sldId id="539" r:id="rId8"/>
    <p:sldId id="545" r:id="rId9"/>
    <p:sldId id="544" r:id="rId10"/>
    <p:sldId id="527" r:id="rId11"/>
    <p:sldId id="549" r:id="rId12"/>
    <p:sldId id="550" r:id="rId13"/>
    <p:sldId id="551" r:id="rId14"/>
    <p:sldId id="552" r:id="rId15"/>
    <p:sldId id="465" r:id="rId16"/>
    <p:sldId id="506" r:id="rId17"/>
    <p:sldId id="501" r:id="rId18"/>
    <p:sldId id="502" r:id="rId19"/>
    <p:sldId id="553" r:id="rId20"/>
    <p:sldId id="513" r:id="rId21"/>
    <p:sldId id="503" r:id="rId22"/>
    <p:sldId id="554" r:id="rId23"/>
    <p:sldId id="504" r:id="rId24"/>
    <p:sldId id="505" r:id="rId25"/>
    <p:sldId id="555" r:id="rId26"/>
    <p:sldId id="474" r:id="rId27"/>
    <p:sldId id="556" r:id="rId28"/>
    <p:sldId id="530" r:id="rId29"/>
    <p:sldId id="531" r:id="rId30"/>
    <p:sldId id="532" r:id="rId31"/>
    <p:sldId id="533" r:id="rId32"/>
    <p:sldId id="534" r:id="rId33"/>
    <p:sldId id="535" r:id="rId34"/>
    <p:sldId id="536" r:id="rId35"/>
    <p:sldId id="537" r:id="rId36"/>
    <p:sldId id="538" r:id="rId3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2A6EA8"/>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58" autoAdjust="0"/>
    <p:restoredTop sz="94679" autoAdjust="0"/>
  </p:normalViewPr>
  <p:slideViewPr>
    <p:cSldViewPr snapToGrid="0">
      <p:cViewPr varScale="1">
        <p:scale>
          <a:sx n="98" d="100"/>
          <a:sy n="98" d="100"/>
        </p:scale>
        <p:origin x="63"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787"/>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xmlns=""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xmlns=""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xmlns=""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xmlns=""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xmlns=""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p:cNvSpPr>
            <a:spLocks noGrp="1"/>
          </p:cNvSpPr>
          <p:nvPr>
            <p:ph type="ftr" sz="quarter" idx="10"/>
          </p:nvPr>
        </p:nvSpPr>
        <p:spPr>
          <a:xfrm>
            <a:off x="4038600" y="5843588"/>
            <a:ext cx="4114800" cy="365125"/>
          </a:xfrm>
          <a:prstGeom prst="rect">
            <a:avLst/>
          </a:prstGeom>
        </p:spPr>
        <p:txBody>
          <a:bodyPr/>
          <a:lstStyle>
            <a:lvl1pPr>
              <a:defRPr/>
            </a:lvl1pPr>
          </a:lstStyle>
          <a:p>
            <a:pPr>
              <a:defRPr/>
            </a:pPr>
            <a:endParaRPr lang="en-US"/>
          </a:p>
        </p:txBody>
      </p:sp>
    </p:spTree>
    <p:extLst>
      <p:ext uri="{BB962C8B-B14F-4D97-AF65-F5344CB8AC3E}">
        <p14:creationId xmlns:p14="http://schemas.microsoft.com/office/powerpoint/2010/main" val="2673860385"/>
      </p:ext>
    </p:extLst>
  </p:cSld>
  <p:clrMapOvr>
    <a:masterClrMapping/>
  </p:clrMapOvr>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AA74F498-2A3A-4D48-8ADE-65A441209D9E}"/>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sp>
        <p:nvSpPr>
          <p:cNvPr id="11" name="Rectangle 12">
            <a:extLst>
              <a:ext uri="{FF2B5EF4-FFF2-40B4-BE49-F238E27FC236}">
                <a16:creationId xmlns:a16="http://schemas.microsoft.com/office/drawing/2014/main" xmlns="" id="{6876EEF3-A0BC-4451-8AE0-5DAA69D19FFB}"/>
              </a:ext>
            </a:extLst>
          </p:cNvPr>
          <p:cNvSpPr>
            <a:spLocks noChangeArrowheads="1"/>
          </p:cNvSpPr>
          <p:nvPr userDrawn="1"/>
        </p:nvSpPr>
        <p:spPr bwMode="auto">
          <a:xfrm>
            <a:off x="117475" y="6372225"/>
            <a:ext cx="6788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a:ln w="0"/>
                <a:latin typeface="Calibri" panose="020F0502020204030204" pitchFamily="34" charset="0"/>
              </a:rPr>
              <a:t>PCG#45</a:t>
            </a:r>
          </a:p>
        </p:txBody>
      </p:sp>
      <p:pic>
        <p:nvPicPr>
          <p:cNvPr id="1033"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mailto:georg.mayer@huawei.co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hyperlink" Target="http://www.3gpp.org/ftp/tsg_sa/TSG_SA/TSGS_86/Docs/SP-191211.zip" TargetMode="External"/><Relationship Id="rId3" Type="http://schemas.openxmlformats.org/officeDocument/2006/relationships/hyperlink" Target="http://www.3gpp.org/ftp/tsg_sa/TSG_SA/TSGS_83/Docs/SP-190182.zip" TargetMode="External"/><Relationship Id="rId7" Type="http://schemas.openxmlformats.org/officeDocument/2006/relationships/hyperlink" Target="http://www.3gpp.org/ftp/tsg_sa/TSG_SA/TSGS_84/Docs/SP-190342.zip" TargetMode="External"/><Relationship Id="rId2" Type="http://schemas.openxmlformats.org/officeDocument/2006/relationships/hyperlink" Target="http://www.3gpp.org/ftp/tsg_sa/TSG_SA/TSGS_80/Docs/SP-180593.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0/Docs/SP-180596.zip" TargetMode="External"/><Relationship Id="rId5" Type="http://schemas.openxmlformats.org/officeDocument/2006/relationships/hyperlink" Target="http://www.3gpp.org/ftp/tsg_sa/TSG_SA/TSGS_86/Docs/SP-191125.zip" TargetMode="External"/><Relationship Id="rId4" Type="http://schemas.openxmlformats.org/officeDocument/2006/relationships/hyperlink" Target="http://www.3gpp.org/ftp/tsg_sa/TSG_SA/TSGS_82/Docs/SP-181118.zip" TargetMode="External"/><Relationship Id="rId9" Type="http://schemas.openxmlformats.org/officeDocument/2006/relationships/hyperlink" Target="http://www.3gpp.org/ftp/tsg_sa/TSG_SA/TSGS_80/Docs/SP-180378.zip"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www.3gpp.org/ftp/tsg_sa/TSG_SA/TSGs_89E_Electronic/Docs/SP-200690.zip" TargetMode="External"/><Relationship Id="rId13" Type="http://schemas.openxmlformats.org/officeDocument/2006/relationships/hyperlink" Target="http://www.3gpp.org/ftp/tsg_sa/TSG_SA/TSGS_87E_Electronic/Docs/SP-200098.zip" TargetMode="External"/><Relationship Id="rId18" Type="http://schemas.openxmlformats.org/officeDocument/2006/relationships/hyperlink" Target="http://www.3gpp.org/ftp/tsg_sa/TSG_SA/TSGS_83/Docs/SP-190184.zip" TargetMode="External"/><Relationship Id="rId3" Type="http://schemas.openxmlformats.org/officeDocument/2006/relationships/hyperlink" Target="http://www.3gpp.org/ftp/tsg_sa/TSG_SA/TSGS_85/Docs/SP-190626.zip" TargetMode="External"/><Relationship Id="rId21" Type="http://schemas.openxmlformats.org/officeDocument/2006/relationships/hyperlink" Target="http://www.3gpp.org/ftp/tsg_sa/TSG_SA/TSGS_85/Docs/SP-190629.zip" TargetMode="External"/><Relationship Id="rId7" Type="http://schemas.openxmlformats.org/officeDocument/2006/relationships/hyperlink" Target="http://www.3gpp.org/ftp/tsg_sa/TSG_SA/TSGS_85/Docs/SP-190631.zip" TargetMode="External"/><Relationship Id="rId12" Type="http://schemas.openxmlformats.org/officeDocument/2006/relationships/hyperlink" Target="http://www.3gpp.org/ftp/tsg_sa/TSG_SA/TSGS_84/Docs/SP-190443.zip" TargetMode="External"/><Relationship Id="rId17" Type="http://schemas.openxmlformats.org/officeDocument/2006/relationships/hyperlink" Target="http://www.3gpp.org/ftp/tsg_sa/TSG_SA/TSGS_84/Docs/SP-190450.zip" TargetMode="External"/><Relationship Id="rId2" Type="http://schemas.openxmlformats.org/officeDocument/2006/relationships/hyperlink" Target="http://www.3gpp.org/ftp/tsg_sa/TSG_SA/TSGS_87E_Electronic/Docs/SP-200094.zip" TargetMode="External"/><Relationship Id="rId16" Type="http://schemas.openxmlformats.org/officeDocument/2006/relationships/hyperlink" Target="http://www.3gpp.org/ftp/tsg_sa/TSG_SA/TSGS_84/Docs/SP-190449.zip" TargetMode="External"/><Relationship Id="rId20" Type="http://schemas.openxmlformats.org/officeDocument/2006/relationships/hyperlink" Target="http://www.3gpp.org/ftp/tsg_sa/TSG_SA/TSGS_87E_Electronic/Docs/SP-200095.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7E_Electronic/Docs/SP-200298.zip" TargetMode="External"/><Relationship Id="rId11" Type="http://schemas.openxmlformats.org/officeDocument/2006/relationships/hyperlink" Target="http://www.3gpp.org/ftp/tsg_sa/TSG_SA/TSGS_87E_Electronic/Docs/SP-200297.zip" TargetMode="External"/><Relationship Id="rId5" Type="http://schemas.openxmlformats.org/officeDocument/2006/relationships/hyperlink" Target="http://www.3gpp.org/ftp/tsg_sa/TSG_SA/TSGS_86/Docs/SP-191335.zip" TargetMode="External"/><Relationship Id="rId15" Type="http://schemas.openxmlformats.org/officeDocument/2006/relationships/hyperlink" Target="http://www.3gpp.org/ftp/tsg_sa/TSG_SA/TSGS_84/Docs/SP-190562.zip" TargetMode="External"/><Relationship Id="rId10" Type="http://schemas.openxmlformats.org/officeDocument/2006/relationships/hyperlink" Target="http://www.3gpp.org/ftp/tsg_sa/TSG_SA/TSGS_82/Docs/SP-181253.zip" TargetMode="External"/><Relationship Id="rId19" Type="http://schemas.openxmlformats.org/officeDocument/2006/relationships/hyperlink" Target="http://www.3gpp.org/ftp/tsg_sa/TSG_SA/TSGS_83/Docs/SP-190187.zip" TargetMode="External"/><Relationship Id="rId4" Type="http://schemas.openxmlformats.org/officeDocument/2006/relationships/hyperlink" Target="http://www.3gpp.org/ftp/tsg_sa/TSG_SA/TSGS_87E_Electronic/Docs/SP-200097.zip" TargetMode="External"/><Relationship Id="rId9" Type="http://schemas.openxmlformats.org/officeDocument/2006/relationships/hyperlink" Target="http://www.3gpp.org/ftp/tsg_sa/TSG_SA/TSGS_87E_Electronic/Docs/SP-200093.zip" TargetMode="External"/><Relationship Id="rId14" Type="http://schemas.openxmlformats.org/officeDocument/2006/relationships/hyperlink" Target="http://www.3gpp.org/ftp/tsg_sa/TSG_SA/TSGS_85/Docs/SP-190931.zip"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www.3gpp.org/ftp/tsg_sa/TSG_SA/TSGS_88E_Electronic/Docs/SP-200453.zip" TargetMode="External"/><Relationship Id="rId13" Type="http://schemas.openxmlformats.org/officeDocument/2006/relationships/hyperlink" Target="http://www.3gpp.org/ftp/tsg_sa/TSG_SA/TSGS_88E_Electronic/Docs/SP-200457.zip" TargetMode="External"/><Relationship Id="rId3" Type="http://schemas.openxmlformats.org/officeDocument/2006/relationships/hyperlink" Target="http://www.3gpp.org/ftp/tsg_sa/TSG_SA/TSGS_88E_Electronic/Docs/SP-200519.zip" TargetMode="External"/><Relationship Id="rId7" Type="http://schemas.openxmlformats.org/officeDocument/2006/relationships/hyperlink" Target="http://www.3gpp.org/ftp/tsg_sa/TSG_SA/TSGS_88E_Electronic/Docs/SP-200448.zip" TargetMode="External"/><Relationship Id="rId12" Type="http://schemas.openxmlformats.org/officeDocument/2006/relationships/hyperlink" Target="http://www.3gpp.org/ftp/tsg_sa/TSG_SA/TSGS_88E_Electronic/Docs/SP-200456.zip" TargetMode="External"/><Relationship Id="rId2" Type="http://schemas.openxmlformats.org/officeDocument/2006/relationships/hyperlink" Target="http://www.3gpp.org/ftp/tsg_sa/TSG_SA/TSGS_87E_Electronic/Docs/SP-200082.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8E_Electronic/Docs/SP-200447.zip" TargetMode="External"/><Relationship Id="rId11" Type="http://schemas.openxmlformats.org/officeDocument/2006/relationships/hyperlink" Target="http://www.3gpp.org/ftp/tsg_sa/TSG_SA/TSGS_88E_Electronic/Docs/SP-200455.zip" TargetMode="External"/><Relationship Id="rId5" Type="http://schemas.openxmlformats.org/officeDocument/2006/relationships/hyperlink" Target="http://www.3gpp.org/ftp/tsg_sa/TSG_SA/TSGS_84/Docs/SP-190563.zip" TargetMode="External"/><Relationship Id="rId10" Type="http://schemas.openxmlformats.org/officeDocument/2006/relationships/hyperlink" Target="http://www.3gpp.org/ftp/tsg_sa/TSG_SA/TSGS_88E_Electronic/Docs/SP-200454.zip" TargetMode="External"/><Relationship Id="rId4" Type="http://schemas.openxmlformats.org/officeDocument/2006/relationships/hyperlink" Target="http://www.3gpp.org/ftp/tsg_sa/TSG_SA/TSGS_84/Docs/SP-190564.zip" TargetMode="External"/><Relationship Id="rId9" Type="http://schemas.openxmlformats.org/officeDocument/2006/relationships/hyperlink" Target="http://www.3gpp.org/ftp/tsg_sa/TSG_SA/TSGS_88E_Electronic/Docs/SP-200446.zip"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www.3gpp.org/ftp/tsg_sa/TSG_SA/TSGs_89E_Electronic/Docs/SP-200885.zip" TargetMode="External"/><Relationship Id="rId13" Type="http://schemas.openxmlformats.org/officeDocument/2006/relationships/hyperlink" Target="http://www.3gpp.org/ftp/tsg_sa/TSG_SA/TSGS_88E_Electronic/Docs/SP-200349.zip" TargetMode="External"/><Relationship Id="rId18" Type="http://schemas.openxmlformats.org/officeDocument/2006/relationships/hyperlink" Target="http://www.3gpp.org/ftp/tsg_sa/TSG_SA/TSGS_85/Docs/SP-190713.zip" TargetMode="External"/><Relationship Id="rId3" Type="http://schemas.openxmlformats.org/officeDocument/2006/relationships/hyperlink" Target="http://www.3gpp.org/ftp/tsg_sa/TSG_SA/TSGS_88E_Electronic/Docs/SP-200352.zip" TargetMode="External"/><Relationship Id="rId7" Type="http://schemas.openxmlformats.org/officeDocument/2006/relationships/hyperlink" Target="http://www.3gpp.org/ftp/tsg_sa/TSG_SA/TSGS_82/Docs/SP-181035.zip" TargetMode="External"/><Relationship Id="rId12" Type="http://schemas.openxmlformats.org/officeDocument/2006/relationships/hyperlink" Target="http://www.3gpp.org/ftp/tsg_sa/TSG_SA/TSGs_89E_Electronic/Docs/SP-200721.zip" TargetMode="External"/><Relationship Id="rId17" Type="http://schemas.openxmlformats.org/officeDocument/2006/relationships/hyperlink" Target="http://www.3gpp.org/ftp/tsg_sa/TSG_SA/TSGS_82/Docs/SP-181038.zip" TargetMode="External"/><Relationship Id="rId2" Type="http://schemas.openxmlformats.org/officeDocument/2006/relationships/hyperlink" Target="http://www.3gpp.org/ftp/tsg_sa/TSG_SA/TSGS_88E_Electronic/Docs/SP-200353.zip" TargetMode="External"/><Relationship Id="rId16" Type="http://schemas.openxmlformats.org/officeDocument/2006/relationships/hyperlink" Target="http://www.3gpp.org/ftp/tsg_sa/TSG_SA/TSGS_82/Docs/SP-181236.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8E_Electronic/Docs/SP-200347.zip" TargetMode="External"/><Relationship Id="rId11" Type="http://schemas.openxmlformats.org/officeDocument/2006/relationships/hyperlink" Target="http://www.3gpp.org/ftp/tsg_sa/TSG_SA/TSGs_89E_Electronic/Docs/SP-200878.zip" TargetMode="External"/><Relationship Id="rId5" Type="http://schemas.openxmlformats.org/officeDocument/2006/relationships/hyperlink" Target="http://www.3gpp.org/ftp/tsg_sa/TSG_SA/TSGS_88E_Electronic/Docs/SP-200351.zip" TargetMode="External"/><Relationship Id="rId15" Type="http://schemas.openxmlformats.org/officeDocument/2006/relationships/hyperlink" Target="http://www.3gpp.org/ftp/tsg_sa/TSG_SA/TSGS_81/Docs/SP-180696.zip" TargetMode="External"/><Relationship Id="rId10" Type="http://schemas.openxmlformats.org/officeDocument/2006/relationships/hyperlink" Target="http://www.3gpp.org/ftp/tsg_sa/TSG_SA/TSGs_89E_Electronic/Docs/SP-200722.zip" TargetMode="External"/><Relationship Id="rId4" Type="http://schemas.openxmlformats.org/officeDocument/2006/relationships/hyperlink" Target="http://www.3gpp.org/ftp/tsg_sa/TSG_SA/TSGS_88E_Electronic/Docs/SP-200355.zip" TargetMode="External"/><Relationship Id="rId9" Type="http://schemas.openxmlformats.org/officeDocument/2006/relationships/hyperlink" Target="http://www.3gpp.org/ftp/tsg_sa/TSG_SA/TSGS_88E_Electronic/Docs/SP-200350.zip" TargetMode="External"/><Relationship Id="rId14" Type="http://schemas.openxmlformats.org/officeDocument/2006/relationships/hyperlink" Target="http://www.3gpp.org/ftp/tsg_sa/TSG_SA/TSGS_81/Docs/SP-180690.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www.3gpp.org/ftp/tsg_sa/TSG_SA/TSGS_87E_Electronic/Docs/SP-200146.zip" TargetMode="External"/><Relationship Id="rId13" Type="http://schemas.openxmlformats.org/officeDocument/2006/relationships/hyperlink" Target="http://www.3gpp.org/ftp/tsg_sa/TSG_SA/TSGS_86/Docs/SP-190983.zip" TargetMode="External"/><Relationship Id="rId3" Type="http://schemas.openxmlformats.org/officeDocument/2006/relationships/hyperlink" Target="http://www.3gpp.org/ftp/tsg_sa/TSG_SA/TSGs_89E_Electronic/Docs/SP-200879.zip" TargetMode="External"/><Relationship Id="rId7" Type="http://schemas.openxmlformats.org/officeDocument/2006/relationships/hyperlink" Target="http://www.3gpp.org/ftp/tsg_sa/TSG_SA/TSGs_89E_Electronic/Docs/SP-200720.zip" TargetMode="External"/><Relationship Id="rId12" Type="http://schemas.openxmlformats.org/officeDocument/2006/relationships/hyperlink" Target="http://www.3gpp.org/ftp/tsg_sa/TSG_SA/TSGs_89E_Electronic/Docs/SP-200719.zip" TargetMode="External"/><Relationship Id="rId2" Type="http://schemas.openxmlformats.org/officeDocument/2006/relationships/hyperlink" Target="http://www.3gpp.org/ftp/tsg_sa/TSG_SA/TSGS_85/Docs/SP-190711.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7E_Electronic/Docs/SP-200149.zip" TargetMode="External"/><Relationship Id="rId11" Type="http://schemas.openxmlformats.org/officeDocument/2006/relationships/hyperlink" Target="http://www.3gpp.org/ftp/tsg_sa/TSG_SA/TSGS_88E_Electronic/Docs/SP-200348.zip" TargetMode="External"/><Relationship Id="rId5" Type="http://schemas.openxmlformats.org/officeDocument/2006/relationships/hyperlink" Target="http://www.3gpp.org/ftp/tsg_sa/TSG_SA/TSGS_86/Docs/SP-191128.zip" TargetMode="External"/><Relationship Id="rId10" Type="http://schemas.openxmlformats.org/officeDocument/2006/relationships/hyperlink" Target="http://www.3gpp.org/ftp/tsg_sa/TSG_SA/TSGS_87E_Electronic/Docs/SP-200148.zip" TargetMode="External"/><Relationship Id="rId4" Type="http://schemas.openxmlformats.org/officeDocument/2006/relationships/hyperlink" Target="http://www.3gpp.org/ftp/tsg_sa/TSG_SA/TSGS_85/Docs/SP-190714.zip" TargetMode="External"/><Relationship Id="rId9" Type="http://schemas.openxmlformats.org/officeDocument/2006/relationships/hyperlink" Target="http://www.3gpp.org/ftp/tsg_sa/TSG_SA/TSGS_87E_Electronic/Docs/SP-200147.zip"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www.3gpp.org/ftp/tsg_sa/TSG_SA/TSGS_86/Docs/SP-190989.zip" TargetMode="External"/><Relationship Id="rId13" Type="http://schemas.openxmlformats.org/officeDocument/2006/relationships/hyperlink" Target="http://www.3gpp.org/ftp/tsg_sa/TSG_SA/TSGS_87E_Electronic/Docs/SP-200056.zip" TargetMode="External"/><Relationship Id="rId3" Type="http://schemas.openxmlformats.org/officeDocument/2006/relationships/hyperlink" Target="http://www.3gpp.org/ftp/tsg_sa/TSG_SA/TSGS_87E_Electronic/Docs/SP-200238.zip" TargetMode="External"/><Relationship Id="rId7" Type="http://schemas.openxmlformats.org/officeDocument/2006/relationships/hyperlink" Target="http://www.3gpp.org/ftp/tsg_sa/TSG_SA/TSGS_83/Docs/SP-190040.zip" TargetMode="External"/><Relationship Id="rId12" Type="http://schemas.openxmlformats.org/officeDocument/2006/relationships/hyperlink" Target="http://www.3gpp.org/ftp/tsg_sa/TSG_SA/TSGS_87E_Electronic/Docs/SP-200053.zip" TargetMode="External"/><Relationship Id="rId2" Type="http://schemas.openxmlformats.org/officeDocument/2006/relationships/hyperlink" Target="http://www.3gpp.org/ftp/tsg_sa/TSG_SA/TSGS_88E_Electronic/Docs/SP-200399.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2/Docs/SP-180985.zip" TargetMode="External"/><Relationship Id="rId11" Type="http://schemas.openxmlformats.org/officeDocument/2006/relationships/hyperlink" Target="http://www.3gpp.org/ftp/tsg_sa/TSG_SA/TSGS_87E_Electronic/Docs/SP-200052.zip" TargetMode="External"/><Relationship Id="rId5" Type="http://schemas.openxmlformats.org/officeDocument/2006/relationships/hyperlink" Target="http://www.3gpp.org/ftp/tsg_sa/TSG_SA/TSGS_88E_Electronic/Docs/SP-200398.zip" TargetMode="External"/><Relationship Id="rId10" Type="http://schemas.openxmlformats.org/officeDocument/2006/relationships/hyperlink" Target="http://www.3gpp.org/ftp/tsg_sa/TSG_SA/TSGS_85/Docs/SP-190642.zip" TargetMode="External"/><Relationship Id="rId4" Type="http://schemas.openxmlformats.org/officeDocument/2006/relationships/hyperlink" Target="http://www.3gpp.org/ftp/tsg_sa/TSG_SA/TSGs_89E_Electronic/Docs/SP-200667.zip" TargetMode="External"/><Relationship Id="rId9" Type="http://schemas.openxmlformats.org/officeDocument/2006/relationships/hyperlink" Target="http://www.3gpp.org/ftp/tsg_sa/TSG_SA/TSGS_77/Docs/SP-170611.zip" TargetMode="External"/><Relationship Id="rId14" Type="http://schemas.openxmlformats.org/officeDocument/2006/relationships/hyperlink" Target="http://www.3gpp.org/ftp/tsg_sa/TSG_SA/TSGS_87E_Electronic/Docs/SP-200054.zip"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www.3gpp.org/ftp/tsg_sa/TSG_SA/TSGs_89E_Electronic/Docs/SP-200771.zip" TargetMode="External"/><Relationship Id="rId3" Type="http://schemas.openxmlformats.org/officeDocument/2006/relationships/hyperlink" Target="http://www.3gpp.org/ftp/tsg_sa/TSG_SA/TSGS_88E_Electronic/Docs/SP-200467.zip" TargetMode="External"/><Relationship Id="rId7" Type="http://schemas.openxmlformats.org/officeDocument/2006/relationships/hyperlink" Target="http://www.3gpp.org/ftp/tsg_sa/TSG_SA/TSGs_89E_Electronic/Docs/SP-200765.zip" TargetMode="External"/><Relationship Id="rId2" Type="http://schemas.openxmlformats.org/officeDocument/2006/relationships/hyperlink" Target="http://www.3gpp.org/ftp/tsg_sa/TSG_SA/TSGS_83/Docs/SP-190138.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9E_Electronic/Docs/SP-200853.zip" TargetMode="External"/><Relationship Id="rId11" Type="http://schemas.openxmlformats.org/officeDocument/2006/relationships/hyperlink" Target="http://www.3gpp.org/ftp/tsg_sa/TSG_SA/TSGS_87E_Electronic/Docs/SP-200187.zip" TargetMode="External"/><Relationship Id="rId5" Type="http://schemas.openxmlformats.org/officeDocument/2006/relationships/hyperlink" Target="http://www.3gpp.org/ftp/tsg_sa/TSG_SA/TSGs_89E_Electronic/Docs/SP-200767.zip" TargetMode="External"/><Relationship Id="rId10" Type="http://schemas.openxmlformats.org/officeDocument/2006/relationships/hyperlink" Target="http://www.3gpp.org/ftp/tsg_sa/TSG_SA/TSGS_85/Docs/SP-190930.zip" TargetMode="External"/><Relationship Id="rId4" Type="http://schemas.openxmlformats.org/officeDocument/2006/relationships/hyperlink" Target="http://www.3gpp.org/ftp/tsg_sa/TSG_SA/TSGS_87E_Electronic/Docs/SP-200195.zip" TargetMode="External"/><Relationship Id="rId9" Type="http://schemas.openxmlformats.org/officeDocument/2006/relationships/hyperlink" Target="http://www.3gpp.org/ftp/tsg_sa/TSG_SA/TSGs_89E_Electronic/Docs/SP-200766.zip"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www.3gpp.org/ftp/tsg_sa/TSG_SA/TSGS_87E_Electronic/Docs/SP-200188.zip" TargetMode="External"/><Relationship Id="rId13" Type="http://schemas.openxmlformats.org/officeDocument/2006/relationships/hyperlink" Target="http://www.3gpp.org/ftp/tsg_sa/TSG_SA/TSGS_87E_Electronic/Docs/SP-200193.zip" TargetMode="External"/><Relationship Id="rId18" Type="http://schemas.openxmlformats.org/officeDocument/2006/relationships/hyperlink" Target="http://www.3gpp.org/ftp/tsg_sa/TSG_SA/TSGs_89E_Electronic/Docs/SP-200854.zip" TargetMode="External"/><Relationship Id="rId3" Type="http://schemas.openxmlformats.org/officeDocument/2006/relationships/hyperlink" Target="http://www.3gpp.org/ftp/tsg_sa/TSG_SA/TSGS_88E_Electronic/Docs/SP-200464.zip" TargetMode="External"/><Relationship Id="rId7" Type="http://schemas.openxmlformats.org/officeDocument/2006/relationships/hyperlink" Target="http://www.3gpp.org/ftp/tsg_sa/TSG_SA/TSGS_88E_Electronic/Docs/SP-200462.zip" TargetMode="External"/><Relationship Id="rId12" Type="http://schemas.openxmlformats.org/officeDocument/2006/relationships/hyperlink" Target="http://www.3gpp.org/ftp/tsg_sa/TSG_SA/TSGS_87E_Electronic/Docs/SP-200192.zip" TargetMode="External"/><Relationship Id="rId17" Type="http://schemas.openxmlformats.org/officeDocument/2006/relationships/hyperlink" Target="http://www.3gpp.org/ftp/tsg_sa/TSG_SA/TSGs_89E_Electronic/Docs/SP-200770.zip" TargetMode="External"/><Relationship Id="rId2" Type="http://schemas.openxmlformats.org/officeDocument/2006/relationships/hyperlink" Target="http://www.3gpp.org/ftp/tsg_sa/TSG_SA/TSGS_87E_Electronic/Docs/SP-200194.zip" TargetMode="External"/><Relationship Id="rId16" Type="http://schemas.openxmlformats.org/officeDocument/2006/relationships/hyperlink" Target="http://www.3gpp.org/ftp/tsg_sa/TSG_SA/TSGS_81/Docs/SP-180899.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8E_Electronic/Docs/SP-200463.zip" TargetMode="External"/><Relationship Id="rId11" Type="http://schemas.openxmlformats.org/officeDocument/2006/relationships/hyperlink" Target="http://www.3gpp.org/ftp/tsg_sa/TSG_SA/TSGS_87E_Electronic/Docs/SP-200191.zip" TargetMode="External"/><Relationship Id="rId5" Type="http://schemas.openxmlformats.org/officeDocument/2006/relationships/hyperlink" Target="http://www.3gpp.org/ftp/tsg_sa/TSG_SA/TSGS_88E_Electronic/Docs/SP-200465.zip" TargetMode="External"/><Relationship Id="rId15" Type="http://schemas.openxmlformats.org/officeDocument/2006/relationships/hyperlink" Target="http://www.3gpp.org/ftp/tsg_sa/TSG_SA/TSGS_84/Docs/SP-190367.zip" TargetMode="External"/><Relationship Id="rId10" Type="http://schemas.openxmlformats.org/officeDocument/2006/relationships/hyperlink" Target="http://www.3gpp.org/ftp/tsg_sa/TSG_SA/TSGS_87E_Electronic/Docs/SP-200190.zip" TargetMode="External"/><Relationship Id="rId19" Type="http://schemas.openxmlformats.org/officeDocument/2006/relationships/hyperlink" Target="http://www.3gpp.org/ftp/tsg_sa/TSG_SA/TSGs_89E_Electronic/Docs/SP-200769.zip" TargetMode="External"/><Relationship Id="rId4" Type="http://schemas.openxmlformats.org/officeDocument/2006/relationships/hyperlink" Target="http://www.3gpp.org/ftp/tsg_sa/TSG_SA/TSGS_88E_Electronic/Docs/SP-200466.zip" TargetMode="External"/><Relationship Id="rId9" Type="http://schemas.openxmlformats.org/officeDocument/2006/relationships/hyperlink" Target="http://www.3gpp.org/ftp/tsg_sa/TSG_SA/TSGS_87E_Electronic/Docs/SP-200189.zip" TargetMode="External"/><Relationship Id="rId14" Type="http://schemas.openxmlformats.org/officeDocument/2006/relationships/hyperlink" Target="http://www.3gpp.org/ftp/tsg_sa/TSG_SA/TSGS_87E_Electronic/Docs/SP-200196.zip"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www.3gpp.org/ftp/tsg_sa/TSG_SA/TSGS_83/Docs/SP-190065.zip" TargetMode="External"/><Relationship Id="rId3" Type="http://schemas.openxmlformats.org/officeDocument/2006/relationships/hyperlink" Target="http://www.3gpp.org/ftp/tsg_sa/TSG_SA/TSGS_87E_Electronic/Docs/SP-200111.zip" TargetMode="External"/><Relationship Id="rId7" Type="http://schemas.openxmlformats.org/officeDocument/2006/relationships/hyperlink" Target="http://www.3gpp.org/ftp/tsg_sa/TSG_SA/TSGs_89E_Electronic/Docs/SP-200837.zip" TargetMode="External"/><Relationship Id="rId2" Type="http://schemas.openxmlformats.org/officeDocument/2006/relationships/hyperlink" Target="http://www.3gpp.org/ftp/tsg_sa/TSG_SA/TSGs_89E_Electronic/Docs/SP-200836.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5/Docs/SP-190929.zip" TargetMode="External"/><Relationship Id="rId5" Type="http://schemas.openxmlformats.org/officeDocument/2006/relationships/hyperlink" Target="http://www.3gpp.org/ftp/tsg_sa/TSG_SA/TSGS_85/Docs/SP-190725.zip" TargetMode="External"/><Relationship Id="rId4" Type="http://schemas.openxmlformats.org/officeDocument/2006/relationships/hyperlink" Target="http://www.3gpp.org/ftp/tsg_sa/TSG_SA/TSGS_87E_Electronic/Docs/SP-200110.zip" TargetMode="External"/><Relationship Id="rId9" Type="http://schemas.openxmlformats.org/officeDocument/2006/relationships/hyperlink" Target="http://www.3gpp.org/ftp/tsg_sa/TSG_SA/TSGs_89E_Electronic/Docs/SP-200835.zip"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www.3gpp.org/ftp/tsg_sa/TSG_SA/TSGS_85/Docs/SP-190944.zip" TargetMode="External"/><Relationship Id="rId3" Type="http://schemas.openxmlformats.org/officeDocument/2006/relationships/hyperlink" Target="http://www.3gpp.org/ftp/tsg_sa/TSG_SA/TSGs_89E_Electronic/Docs/SP-200831.zip" TargetMode="External"/><Relationship Id="rId7" Type="http://schemas.openxmlformats.org/officeDocument/2006/relationships/hyperlink" Target="http://www.3gpp.org/ftp/tsg_sa/TSG_SA/TSGs_89E_Electronic/Docs/SP-200886.zip" TargetMode="External"/><Relationship Id="rId2" Type="http://schemas.openxmlformats.org/officeDocument/2006/relationships/hyperlink" Target="http://www.3gpp.org/ftp/tsg_sa/TSG_SA/TSGS_86/Docs/SP-191104.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7E_Electronic/Docs/SP-200109.zip" TargetMode="External"/><Relationship Id="rId5" Type="http://schemas.openxmlformats.org/officeDocument/2006/relationships/hyperlink" Target="http://www.3gpp.org/ftp/tsg_sa/TSG_SA/TSGS_86/Docs/SP-191106.zip" TargetMode="External"/><Relationship Id="rId10" Type="http://schemas.openxmlformats.org/officeDocument/2006/relationships/hyperlink" Target="http://www.3gpp.org/ftp/tsg_sa/TSG_SA/TSGs_89E_Electronic/Docs/SP-200832.zip" TargetMode="External"/><Relationship Id="rId4" Type="http://schemas.openxmlformats.org/officeDocument/2006/relationships/hyperlink" Target="http://www.3gpp.org/ftp/tsg_sa/TSG_SA/TSGs_89E_Electronic/Docs/SP-200833.zip" TargetMode="External"/><Relationship Id="rId9" Type="http://schemas.openxmlformats.org/officeDocument/2006/relationships/hyperlink" Target="http://www.3gpp.org/ftp/tsg_sa/TSG_SA/TSGS_87E_Electronic/Docs/SP-200108.zip"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www.3gpp.org/ftp/tsg_sa/TSG_SA/TSGS_88E_Electronic/Docs/SP-200573.zip" TargetMode="External"/><Relationship Id="rId13" Type="http://schemas.openxmlformats.org/officeDocument/2006/relationships/hyperlink" Target="http://www.3gpp.org/ftp/tsg_sa/TSG_SA/TSGS_85/Docs/SP-190836.zip" TargetMode="External"/><Relationship Id="rId3" Type="http://schemas.openxmlformats.org/officeDocument/2006/relationships/hyperlink" Target="http://www.3gpp.org/ftp/tsg_sa/TSG_SA/TSGS_85/Docs/SP-190838.zip" TargetMode="External"/><Relationship Id="rId7" Type="http://schemas.openxmlformats.org/officeDocument/2006/relationships/hyperlink" Target="http://www.3gpp.org/ftp/tsg_sa/TSG_SA/TSGS_88E_Electronic/Docs/SP-200571.zip" TargetMode="External"/><Relationship Id="rId12" Type="http://schemas.openxmlformats.org/officeDocument/2006/relationships/hyperlink" Target="http://www.3gpp.org/ftp/tsg_sa/TSG_SA/TSGS_88E_Electronic/Docs/SP-200592.zip" TargetMode="External"/><Relationship Id="rId2" Type="http://schemas.openxmlformats.org/officeDocument/2006/relationships/hyperlink" Target="http://www.3gpp.org/ftp/tsg_sa/TSG_SA/TSGs_89E_Electronic/Docs/SP-200797.zip" TargetMode="External"/><Relationship Id="rId16" Type="http://schemas.openxmlformats.org/officeDocument/2006/relationships/hyperlink" Target="http://www.3gpp.org/ftp/tsg_sa/TSG_SA/TSGS_86/Docs/SP-191042.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9E_Electronic/Docs/SP-200799.zip" TargetMode="External"/><Relationship Id="rId11" Type="http://schemas.openxmlformats.org/officeDocument/2006/relationships/hyperlink" Target="http://www.3gpp.org/ftp/tsg_sa/TSG_SA/TSGS_88E_Electronic/Docs/SP-200576.zip" TargetMode="External"/><Relationship Id="rId5" Type="http://schemas.openxmlformats.org/officeDocument/2006/relationships/hyperlink" Target="http://www.3gpp.org/ftp/tsg_sa/TSG_SA/TSGs_89E_Electronic/Docs/SP-200798.zip" TargetMode="External"/><Relationship Id="rId15" Type="http://schemas.openxmlformats.org/officeDocument/2006/relationships/hyperlink" Target="http://www.3gpp.org/ftp/tsg_sa/TSG_SA/TSGS_86/Docs/SP-191040.zip" TargetMode="External"/><Relationship Id="rId10" Type="http://schemas.openxmlformats.org/officeDocument/2006/relationships/hyperlink" Target="http://www.3gpp.org/ftp/tsg_sa/TSG_SA/TSGS_88E_Electronic/Docs/SP-200575.zip" TargetMode="External"/><Relationship Id="rId4" Type="http://schemas.openxmlformats.org/officeDocument/2006/relationships/hyperlink" Target="http://www.3gpp.org/ftp/tsg_sa/TSG_SA/TSGS_88E_Electronic/Docs/SP-200572.zip" TargetMode="External"/><Relationship Id="rId9" Type="http://schemas.openxmlformats.org/officeDocument/2006/relationships/hyperlink" Target="http://www.3gpp.org/ftp/tsg_sa/TSG_SA/TSGS_88E_Electronic/Docs/SP-200574.zip" TargetMode="External"/><Relationship Id="rId14" Type="http://schemas.openxmlformats.org/officeDocument/2006/relationships/hyperlink" Target="http://www.3gpp.org/ftp/tsg_sa/TSG_SA/TSGS_85/Docs/SP-190837.zip"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3gpp.org/ftp/tsg_sa/TSG_SA/TSGS_88E_Electronic/Docs/SP-200335.zip" TargetMode="External"/><Relationship Id="rId2" Type="http://schemas.openxmlformats.org/officeDocument/2006/relationships/hyperlink" Target="http://www.3gpp.org/ftp/tsg_sa/TSG_SA/TSGS_88E_Electronic/Docs/SP-200336.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8.jpeg"/><Relationship Id="rId4" Type="http://schemas.openxmlformats.org/officeDocument/2006/relationships/image" Target="../media/image10.jpeg"/></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7.jpeg"/><Relationship Id="rId4" Type="http://schemas.openxmlformats.org/officeDocument/2006/relationships/image" Target="../media/image13.jpeg"/></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3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1.gif"/><Relationship Id="rId4" Type="http://schemas.openxmlformats.org/officeDocument/2006/relationships/image" Target="../media/image20.jpeg"/></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5.jpeg"/></Relationships>
</file>

<file path=ppt/slides/_rels/slide3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87413" y="1709738"/>
            <a:ext cx="10148887" cy="2852737"/>
          </a:xfrm>
        </p:spPr>
        <p:txBody>
          <a:bodyPr/>
          <a:lstStyle/>
          <a:p>
            <a:pPr eaLnBrk="1" hangingPunct="1"/>
            <a:r>
              <a:rPr lang="" altLang="en-US" dirty="0"/>
              <a:t>3GPP TSG </a:t>
            </a:r>
            <a:r>
              <a:rPr lang="en-US" altLang="en-US" dirty="0"/>
              <a:t>SA</a:t>
            </a:r>
            <a:r>
              <a:rPr lang="" altLang="en-US" dirty="0"/>
              <a:t> </a:t>
            </a:r>
            <a:br>
              <a:rPr lang="" altLang="en-US" dirty="0"/>
            </a:br>
            <a:r>
              <a:rPr lang="" altLang="en-US" dirty="0"/>
              <a:t>Management Report</a:t>
            </a:r>
            <a:endParaRPr lang="en-GB" altLang="en-US" dirty="0"/>
          </a:p>
        </p:txBody>
      </p:sp>
      <p:sp>
        <p:nvSpPr>
          <p:cNvPr id="4099" name="Text Placeholder 2"/>
          <p:cNvSpPr>
            <a:spLocks noGrp="1"/>
          </p:cNvSpPr>
          <p:nvPr>
            <p:ph type="body" idx="1"/>
          </p:nvPr>
        </p:nvSpPr>
        <p:spPr>
          <a:xfrm>
            <a:off x="2147888" y="4589463"/>
            <a:ext cx="7886700" cy="1500187"/>
          </a:xfrm>
        </p:spPr>
        <p:txBody>
          <a:bodyPr rtlCol="0">
            <a:normAutofit/>
          </a:bodyPr>
          <a:lstStyle/>
          <a:p>
            <a:pPr eaLnBrk="1" fontAlgn="auto" hangingPunct="1">
              <a:spcAft>
                <a:spcPts val="0"/>
              </a:spcAft>
              <a:defRPr/>
            </a:pPr>
            <a:r>
              <a:rPr lang="" altLang="en-US" dirty="0"/>
              <a:t>Georg Mayer, 3GPP SA Chairman</a:t>
            </a:r>
            <a:endParaRPr lang="en-GB" altLang="en-US" dirty="0"/>
          </a:p>
        </p:txBody>
      </p:sp>
      <p:sp>
        <p:nvSpPr>
          <p:cNvPr id="5124" name="Text Box 64"/>
          <p:cNvSpPr txBox="1">
            <a:spLocks noChangeArrowheads="1"/>
          </p:cNvSpPr>
          <p:nvPr/>
        </p:nvSpPr>
        <p:spPr bwMode="auto">
          <a:xfrm>
            <a:off x="598488" y="95250"/>
            <a:ext cx="18277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i-FI" altLang="en-US" sz="1600" b="1" dirty="0">
                <a:latin typeface="Arial" panose="020B0604020202020204" pitchFamily="34" charset="0"/>
              </a:rPr>
              <a:t>PCG4</a:t>
            </a:r>
            <a:r>
              <a:rPr lang="" altLang="en-US" sz="1600" b="1" dirty="0">
                <a:latin typeface="Arial" panose="020B0604020202020204" pitchFamily="34" charset="0"/>
              </a:rPr>
              <a:t>5</a:t>
            </a:r>
            <a:r>
              <a:rPr lang="fi-FI" altLang="en-US" sz="1600" b="1" smtClean="0">
                <a:latin typeface="Arial" panose="020B0604020202020204" pitchFamily="34" charset="0"/>
              </a:rPr>
              <a:t>_34</a:t>
            </a:r>
            <a:endParaRPr lang="fi-FI" altLang="en-US" sz="1600" b="1" dirty="0">
              <a:latin typeface="Arial" panose="020B0604020202020204" pitchFamily="34" charset="0"/>
            </a:endParaRPr>
          </a:p>
          <a:p>
            <a:pPr>
              <a:lnSpc>
                <a:spcPct val="100000"/>
              </a:lnSpc>
              <a:spcBef>
                <a:spcPct val="0"/>
              </a:spcBef>
              <a:buFontTx/>
              <a:buNone/>
            </a:pPr>
            <a:r>
              <a:rPr lang="fi-FI" altLang="en-US" sz="1600" b="1" dirty="0">
                <a:latin typeface="Arial" panose="020B0604020202020204" pitchFamily="34" charset="0"/>
              </a:rPr>
              <a:t>Agenda item: 4.3</a:t>
            </a:r>
            <a:endParaRPr lang="en-US" altLang="en-US" sz="1600" b="1" dirty="0">
              <a:latin typeface="Arial" panose="020B0604020202020204" pitchFamily="34" charset="0"/>
            </a:endParaRPr>
          </a:p>
        </p:txBody>
      </p:sp>
    </p:spTree>
    <p:extLst>
      <p:ext uri="{BB962C8B-B14F-4D97-AF65-F5344CB8AC3E}">
        <p14:creationId xmlns:p14="http://schemas.microsoft.com/office/powerpoint/2010/main" val="551622165"/>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Improvements</a:t>
            </a:r>
            <a:endParaRPr lang="en-GB" dirty="0"/>
          </a:p>
        </p:txBody>
      </p:sp>
      <p:sp>
        <p:nvSpPr>
          <p:cNvPr id="3" name="Content Placeholder 2"/>
          <p:cNvSpPr>
            <a:spLocks noGrp="1"/>
          </p:cNvSpPr>
          <p:nvPr>
            <p:ph idx="1"/>
          </p:nvPr>
        </p:nvSpPr>
        <p:spPr/>
        <p:txBody>
          <a:bodyPr/>
          <a:lstStyle/>
          <a:p>
            <a:pPr marL="447675" indent="-447675"/>
            <a:r>
              <a:rPr lang="en-GB" sz="2000" dirty="0"/>
              <a:t>Several companies, foremost from the vertical community, have indicated that 3GPP needs a better mechanism to trace requirements across it’s TSGs and WGs. </a:t>
            </a:r>
          </a:p>
          <a:p>
            <a:pPr marL="447675" indent="-447675"/>
            <a:r>
              <a:rPr lang="en-GB" sz="2000" dirty="0"/>
              <a:t>Most requirements start out in SA1 under a specific WI-code, but once they are approved they are handled by RAN/SA stage 2 groups often under very different WI-codes, also it is not obvious which stage 2 WGs will work on a given requirement.</a:t>
            </a:r>
          </a:p>
          <a:p>
            <a:pPr marL="447675" indent="-447675"/>
            <a:r>
              <a:rPr lang="en-GB" sz="2000" dirty="0"/>
              <a:t>The WI-Template was already revised a year ago to allow some better cross-referencing e.g. from stage 2 groups to stage 1 WI-codes.</a:t>
            </a:r>
          </a:p>
          <a:p>
            <a:pPr marL="447675" indent="-447675"/>
            <a:r>
              <a:rPr lang="en-GB" sz="2000" dirty="0"/>
              <a:t>In SA1 a new proposal was agreed to enumerate SA1 requirements, but the approval of this mechanism was postponed by SA Plenary, as delegates saw the need for a possibly more holistic approach and wanted to look into the implications in other WGs.</a:t>
            </a:r>
          </a:p>
          <a:p>
            <a:pPr marL="447675" indent="-447675"/>
            <a:r>
              <a:rPr lang="en-GB" sz="2000" dirty="0"/>
              <a:t>The discussion will continue till December Plenary by e-mail.</a:t>
            </a:r>
          </a:p>
          <a:p>
            <a:pPr marL="447675" indent="-447675"/>
            <a:endParaRPr lang="en-GB" sz="2000" dirty="0"/>
          </a:p>
          <a:p>
            <a:pPr marL="447675" indent="-447675"/>
            <a:r>
              <a:rPr lang="en-GB" sz="2000" dirty="0"/>
              <a:t>A online newcomer session was held in May with good attendance and information exchange.</a:t>
            </a:r>
          </a:p>
          <a:p>
            <a:pPr marL="447675" indent="-447675"/>
            <a:endParaRPr lang="en-GB" sz="2000" dirty="0"/>
          </a:p>
          <a:p>
            <a:pPr marL="447675" indent="-447675"/>
            <a:endParaRPr lang="en-GB" sz="2000" dirty="0"/>
          </a:p>
          <a:p>
            <a:pPr marL="360363" indent="-360363">
              <a:buNone/>
            </a:pPr>
            <a:endParaRPr lang="en-GB" sz="2000" dirty="0"/>
          </a:p>
        </p:txBody>
      </p:sp>
    </p:spTree>
    <p:extLst>
      <p:ext uri="{BB962C8B-B14F-4D97-AF65-F5344CB8AC3E}">
        <p14:creationId xmlns:p14="http://schemas.microsoft.com/office/powerpoint/2010/main" val="85490046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PCG Action</a:t>
            </a:r>
            <a:endParaRPr lang="en-GB" dirty="0"/>
          </a:p>
        </p:txBody>
      </p:sp>
      <p:sp>
        <p:nvSpPr>
          <p:cNvPr id="3" name="Content Placeholder 2"/>
          <p:cNvSpPr>
            <a:spLocks noGrp="1"/>
          </p:cNvSpPr>
          <p:nvPr>
            <p:ph idx="1"/>
          </p:nvPr>
        </p:nvSpPr>
        <p:spPr/>
        <p:txBody>
          <a:bodyPr/>
          <a:lstStyle/>
          <a:p>
            <a:pPr marL="447675" indent="-447675"/>
            <a:r>
              <a:rPr lang="en-GB" sz="2400" dirty="0"/>
              <a:t>PCG needs to take a decision how to undergo e-elections and when to start elections again. The related discussion will be taken based on the WP-Group’s input. </a:t>
            </a:r>
          </a:p>
          <a:p>
            <a:pPr marL="447675" indent="-447675"/>
            <a:r>
              <a:rPr lang="en-GB" sz="2400" dirty="0"/>
              <a:t>Note: </a:t>
            </a:r>
            <a:r>
              <a:rPr lang="en-US" sz="2400" dirty="0"/>
              <a:t>All 3GPP officials elections postponed during TSGs#88 (June 2020) until PCG gives guidance.</a:t>
            </a:r>
            <a:endParaRPr lang="en-GB" sz="2400" dirty="0"/>
          </a:p>
          <a:p>
            <a:pPr marL="447675" indent="-447675"/>
            <a:r>
              <a:rPr lang="en-GB" sz="2400" dirty="0"/>
              <a:t>No further actions from SA.</a:t>
            </a:r>
          </a:p>
        </p:txBody>
      </p:sp>
    </p:spTree>
    <p:extLst>
      <p:ext uri="{BB962C8B-B14F-4D97-AF65-F5344CB8AC3E}">
        <p14:creationId xmlns:p14="http://schemas.microsoft.com/office/powerpoint/2010/main" val="60698753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Acknowledgements</a:t>
            </a:r>
            <a:endParaRPr lang="en-GB" dirty="0"/>
          </a:p>
        </p:txBody>
      </p:sp>
      <p:sp>
        <p:nvSpPr>
          <p:cNvPr id="7" name="Content Placeholder 6"/>
          <p:cNvSpPr>
            <a:spLocks noGrp="1"/>
          </p:cNvSpPr>
          <p:nvPr>
            <p:ph idx="1"/>
          </p:nvPr>
        </p:nvSpPr>
        <p:spPr/>
        <p:txBody>
          <a:bodyPr/>
          <a:lstStyle/>
          <a:p>
            <a:pPr marL="447675" indent="-447675"/>
            <a:r>
              <a:rPr lang="de-DE" sz="2400" dirty="0"/>
              <a:t>The SA Chair wants to thank the SA Plenary and SA WGs leadership for their excellent work, perfect cooperation, coordination and support.</a:t>
            </a:r>
          </a:p>
          <a:p>
            <a:pPr marL="447675" indent="-447675"/>
            <a:r>
              <a:rPr lang="de-DE" sz="2400" dirty="0"/>
              <a:t>The TSG CT and TSG RAN chairs for finding common ways forward especially at the start and during the crisis.</a:t>
            </a:r>
          </a:p>
          <a:p>
            <a:pPr marL="447675" indent="-447675"/>
            <a:r>
              <a:rPr lang="de-DE" sz="2400" dirty="0"/>
              <a:t>The hosts of all SA Plenary and WG meetings either held or cancelled. All hosts of all cancelled meetings helped greatly in managing the new situation. </a:t>
            </a:r>
          </a:p>
          <a:p>
            <a:pPr marL="447675" indent="-447675"/>
            <a:r>
              <a:rPr lang="de-DE" sz="2400" dirty="0"/>
              <a:t>MCC, especially Maurice Pope, for support and guidance.</a:t>
            </a:r>
          </a:p>
          <a:p>
            <a:pPr marL="447675" indent="-447675"/>
            <a:r>
              <a:rPr lang="en-GB" sz="2400" dirty="0"/>
              <a:t>All delegates in 3GPP SA and the SA WGs for patience, support, hard work as well as great and stable output.</a:t>
            </a:r>
          </a:p>
          <a:p>
            <a:pPr marL="0" indent="0">
              <a:buNone/>
            </a:pPr>
            <a:endParaRPr lang="en-GB" dirty="0"/>
          </a:p>
        </p:txBody>
      </p:sp>
    </p:spTree>
    <p:extLst>
      <p:ext uri="{BB962C8B-B14F-4D97-AF65-F5344CB8AC3E}">
        <p14:creationId xmlns:p14="http://schemas.microsoft.com/office/powerpoint/2010/main" val="264261198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a:t>Thank You!</a:t>
            </a:r>
          </a:p>
        </p:txBody>
      </p:sp>
      <p:sp>
        <p:nvSpPr>
          <p:cNvPr id="30723" name="Content Placeholder 2"/>
          <p:cNvSpPr>
            <a:spLocks noGrp="1"/>
          </p:cNvSpPr>
          <p:nvPr>
            <p:ph idx="1"/>
          </p:nvPr>
        </p:nvSpPr>
        <p:spPr/>
        <p:txBody>
          <a:bodyPr/>
          <a:lstStyle/>
          <a:p>
            <a:pPr marL="0" indent="0">
              <a:buFontTx/>
              <a:buNone/>
            </a:pPr>
            <a:endParaRPr lang="en-US" altLang="en-US"/>
          </a:p>
          <a:p>
            <a:pPr marL="0" indent="0">
              <a:buFontTx/>
              <a:buNone/>
            </a:pPr>
            <a:endParaRPr lang="en-US" altLang="en-US"/>
          </a:p>
          <a:p>
            <a:pPr marL="0" indent="0">
              <a:buFontTx/>
              <a:buNone/>
            </a:pPr>
            <a:endParaRPr lang="en-US" altLang="en-US"/>
          </a:p>
          <a:p>
            <a:pPr marL="0" indent="0">
              <a:buFontTx/>
              <a:buNone/>
            </a:pPr>
            <a:endParaRPr lang="en-US" altLang="en-US"/>
          </a:p>
          <a:p>
            <a:pPr marL="0" indent="0">
              <a:buFontTx/>
              <a:buNone/>
            </a:pPr>
            <a:endParaRPr lang="en-US" altLang="en-US"/>
          </a:p>
          <a:p>
            <a:pPr marL="0" indent="0">
              <a:lnSpc>
                <a:spcPct val="100000"/>
              </a:lnSpc>
              <a:spcBef>
                <a:spcPct val="0"/>
              </a:spcBef>
              <a:buFontTx/>
              <a:buNone/>
            </a:pPr>
            <a:endParaRPr lang="en-US" altLang="en-US" sz="1600"/>
          </a:p>
          <a:p>
            <a:pPr marL="0" indent="0">
              <a:lnSpc>
                <a:spcPct val="100000"/>
              </a:lnSpc>
              <a:spcBef>
                <a:spcPct val="0"/>
              </a:spcBef>
              <a:buFontTx/>
              <a:buNone/>
            </a:pPr>
            <a:endParaRPr lang="en-US" altLang="en-US" sz="1600"/>
          </a:p>
          <a:p>
            <a:pPr marL="0" indent="0">
              <a:lnSpc>
                <a:spcPct val="100000"/>
              </a:lnSpc>
              <a:spcBef>
                <a:spcPct val="0"/>
              </a:spcBef>
              <a:buFontTx/>
              <a:buNone/>
            </a:pPr>
            <a:endParaRPr lang="en-US" altLang="en-US" sz="1600"/>
          </a:p>
          <a:p>
            <a:pPr marL="0" indent="0">
              <a:lnSpc>
                <a:spcPct val="100000"/>
              </a:lnSpc>
              <a:spcBef>
                <a:spcPct val="0"/>
              </a:spcBef>
              <a:buFontTx/>
              <a:buNone/>
            </a:pPr>
            <a:endParaRPr lang="en-US" altLang="en-US" sz="1600"/>
          </a:p>
          <a:p>
            <a:pPr marL="0" indent="0">
              <a:lnSpc>
                <a:spcPct val="100000"/>
              </a:lnSpc>
              <a:spcBef>
                <a:spcPct val="0"/>
              </a:spcBef>
              <a:buFontTx/>
              <a:buNone/>
            </a:pPr>
            <a:r>
              <a:rPr lang="en-US" altLang="en-US" sz="1600"/>
              <a:t>Georg Mayer</a:t>
            </a:r>
          </a:p>
          <a:p>
            <a:pPr marL="0" indent="0">
              <a:lnSpc>
                <a:spcPct val="100000"/>
              </a:lnSpc>
              <a:spcBef>
                <a:spcPct val="0"/>
              </a:spcBef>
              <a:buFontTx/>
              <a:buNone/>
            </a:pPr>
            <a:r>
              <a:rPr lang="en-US" altLang="en-US" sz="1600"/>
              <a:t>3GPP SA Chairman</a:t>
            </a:r>
          </a:p>
          <a:p>
            <a:pPr marL="0" indent="0">
              <a:lnSpc>
                <a:spcPct val="100000"/>
              </a:lnSpc>
              <a:spcBef>
                <a:spcPct val="0"/>
              </a:spcBef>
              <a:buFontTx/>
              <a:buNone/>
            </a:pPr>
            <a:r>
              <a:rPr lang="en-US" altLang="en-US" sz="1600"/>
              <a:t>mail: </a:t>
            </a:r>
            <a:r>
              <a:rPr lang="en-US" altLang="en-US" sz="1600">
                <a:hlinkClick r:id="rId2"/>
              </a:rPr>
              <a:t>georg.mayer@huawei.com</a:t>
            </a:r>
            <a:r>
              <a:rPr lang="en-US" altLang="en-US" sz="1600"/>
              <a:t> </a:t>
            </a:r>
          </a:p>
          <a:p>
            <a:pPr marL="0" indent="0">
              <a:lnSpc>
                <a:spcPct val="100000"/>
              </a:lnSpc>
              <a:spcBef>
                <a:spcPct val="0"/>
              </a:spcBef>
              <a:buFontTx/>
              <a:buNone/>
            </a:pPr>
            <a:r>
              <a:rPr lang="en-US" altLang="en-US" sz="1600"/>
              <a:t>phone: +43 699 1900 5758</a:t>
            </a:r>
          </a:p>
          <a:p>
            <a:pPr marL="0" indent="0">
              <a:buFontTx/>
              <a:buNone/>
            </a:pPr>
            <a:endParaRPr lang="en-US" altLang="en-US"/>
          </a:p>
        </p:txBody>
      </p:sp>
    </p:spTree>
    <p:extLst>
      <p:ext uri="{BB962C8B-B14F-4D97-AF65-F5344CB8AC3E}">
        <p14:creationId xmlns:p14="http://schemas.microsoft.com/office/powerpoint/2010/main" val="381211473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8876476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3GPP SA Ongoing Work</a:t>
            </a:r>
          </a:p>
        </p:txBody>
      </p:sp>
      <p:sp>
        <p:nvSpPr>
          <p:cNvPr id="3" name="TextBox 2"/>
          <p:cNvSpPr txBox="1"/>
          <p:nvPr/>
        </p:nvSpPr>
        <p:spPr>
          <a:xfrm>
            <a:off x="7714034" y="5569085"/>
            <a:ext cx="3929281" cy="646331"/>
          </a:xfrm>
          <a:prstGeom prst="rect">
            <a:avLst/>
          </a:prstGeom>
          <a:solidFill>
            <a:schemeClr val="accent4">
              <a:lumMod val="60000"/>
              <a:lumOff val="40000"/>
            </a:schemeClr>
          </a:solidFill>
        </p:spPr>
        <p:txBody>
          <a:bodyPr wrap="none" rtlCol="0">
            <a:spAutoFit/>
          </a:bodyPr>
          <a:lstStyle/>
          <a:p>
            <a:r>
              <a:rPr lang="en-US" dirty="0"/>
              <a:t>Acronyms marked yellow indicate</a:t>
            </a:r>
          </a:p>
          <a:p>
            <a:r>
              <a:rPr lang="en-US" dirty="0"/>
              <a:t>items which are new since last PCG</a:t>
            </a:r>
          </a:p>
        </p:txBody>
      </p:sp>
      <p:sp>
        <p:nvSpPr>
          <p:cNvPr id="4" name="TextBox 3"/>
          <p:cNvSpPr txBox="1"/>
          <p:nvPr/>
        </p:nvSpPr>
        <p:spPr>
          <a:xfrm>
            <a:off x="874653" y="5015087"/>
            <a:ext cx="5717876" cy="1200329"/>
          </a:xfrm>
          <a:prstGeom prst="rect">
            <a:avLst/>
          </a:prstGeom>
          <a:noFill/>
        </p:spPr>
        <p:txBody>
          <a:bodyPr wrap="square" rtlCol="0">
            <a:spAutoFit/>
          </a:bodyPr>
          <a:lstStyle/>
          <a:p>
            <a:r>
              <a:rPr lang="en-US" dirty="0"/>
              <a:t>The following tables are based on the 3GPP Work Plan made available after recent TSGs meeting. Due to time constraints, their content was not re-checked against the actual results.</a:t>
            </a:r>
          </a:p>
        </p:txBody>
      </p:sp>
    </p:spTree>
    <p:extLst>
      <p:ext uri="{BB962C8B-B14F-4D97-AF65-F5344CB8AC3E}">
        <p14:creationId xmlns:p14="http://schemas.microsoft.com/office/powerpoint/2010/main" val="34271541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SA Rel-16 WIDs below 100%</a:t>
            </a:r>
          </a:p>
        </p:txBody>
      </p:sp>
      <p:graphicFrame>
        <p:nvGraphicFramePr>
          <p:cNvPr id="2" name="Table 1"/>
          <p:cNvGraphicFramePr>
            <a:graphicFrameLocks noGrp="1"/>
          </p:cNvGraphicFramePr>
          <p:nvPr>
            <p:extLst>
              <p:ext uri="{D42A27DB-BD31-4B8C-83A1-F6EECF244321}">
                <p14:modId xmlns:p14="http://schemas.microsoft.com/office/powerpoint/2010/main" val="3690745693"/>
              </p:ext>
            </p:extLst>
          </p:nvPr>
        </p:nvGraphicFramePr>
        <p:xfrm>
          <a:off x="838200" y="3024908"/>
          <a:ext cx="10515601" cy="1952772"/>
        </p:xfrm>
        <a:graphic>
          <a:graphicData uri="http://schemas.openxmlformats.org/drawingml/2006/table">
            <a:tbl>
              <a:tblPr firstRow="1" firstCol="1" bandRow="1">
                <a:tableStyleId>{5C22544A-7EE6-4342-B048-85BDC9FD1C3A}</a:tableStyleId>
              </a:tblPr>
              <a:tblGrid>
                <a:gridCol w="2183556">
                  <a:extLst>
                    <a:ext uri="{9D8B030D-6E8A-4147-A177-3AD203B41FA5}">
                      <a16:colId xmlns:a16="http://schemas.microsoft.com/office/drawing/2014/main" xmlns="" val="20000"/>
                    </a:ext>
                  </a:extLst>
                </a:gridCol>
                <a:gridCol w="863316">
                  <a:extLst>
                    <a:ext uri="{9D8B030D-6E8A-4147-A177-3AD203B41FA5}">
                      <a16:colId xmlns:a16="http://schemas.microsoft.com/office/drawing/2014/main" xmlns="" val="20001"/>
                    </a:ext>
                  </a:extLst>
                </a:gridCol>
                <a:gridCol w="864368">
                  <a:extLst>
                    <a:ext uri="{9D8B030D-6E8A-4147-A177-3AD203B41FA5}">
                      <a16:colId xmlns:a16="http://schemas.microsoft.com/office/drawing/2014/main" xmlns="" val="20002"/>
                    </a:ext>
                  </a:extLst>
                </a:gridCol>
                <a:gridCol w="3848069">
                  <a:extLst>
                    <a:ext uri="{9D8B030D-6E8A-4147-A177-3AD203B41FA5}">
                      <a16:colId xmlns:a16="http://schemas.microsoft.com/office/drawing/2014/main" xmlns="" val="20003"/>
                    </a:ext>
                  </a:extLst>
                </a:gridCol>
                <a:gridCol w="864368">
                  <a:extLst>
                    <a:ext uri="{9D8B030D-6E8A-4147-A177-3AD203B41FA5}">
                      <a16:colId xmlns:a16="http://schemas.microsoft.com/office/drawing/2014/main" xmlns="" val="20004"/>
                    </a:ext>
                  </a:extLst>
                </a:gridCol>
                <a:gridCol w="1891924">
                  <a:extLst>
                    <a:ext uri="{9D8B030D-6E8A-4147-A177-3AD203B41FA5}">
                      <a16:colId xmlns:a16="http://schemas.microsoft.com/office/drawing/2014/main" xmlns="" val="20005"/>
                    </a:ext>
                  </a:extLst>
                </a:gridCol>
              </a:tblGrid>
              <a:tr h="197025">
                <a:tc>
                  <a:txBody>
                    <a:bodyPr/>
                    <a:lstStyle/>
                    <a:p>
                      <a:pPr algn="ctr">
                        <a:lnSpc>
                          <a:spcPct val="107000"/>
                        </a:lnSpc>
                        <a:spcAft>
                          <a:spcPts val="0"/>
                        </a:spcAft>
                      </a:pPr>
                      <a:r>
                        <a:rPr lang="en-US" sz="1100" dirty="0">
                          <a:effectLst/>
                        </a:rPr>
                        <a:t>Acronym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Rel</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Group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Name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WI-tdoc</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xmlns="" val="10000"/>
                  </a:ext>
                </a:extLst>
              </a:tr>
              <a:tr h="197025">
                <a:tc>
                  <a:txBody>
                    <a:bodyPr/>
                    <a:lstStyle/>
                    <a:p>
                      <a:pPr algn="ctr">
                        <a:lnSpc>
                          <a:spcPct val="107000"/>
                        </a:lnSpc>
                        <a:spcAft>
                          <a:spcPts val="0"/>
                        </a:spcAft>
                      </a:pPr>
                      <a:r>
                        <a:rPr lang="en-US" sz="1100" dirty="0">
                          <a:effectLst/>
                        </a:rPr>
                        <a:t>5GLAN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S1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LAN support in 5G</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99.00%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solidFill>
                      <a:srgbClr val="B1D254"/>
                    </a:solidFill>
                  </a:tcPr>
                </a:tc>
                <a:tc>
                  <a:txBody>
                    <a:bodyPr/>
                    <a:lstStyle/>
                    <a:p>
                      <a:pPr>
                        <a:lnSpc>
                          <a:spcPct val="107000"/>
                        </a:lnSpc>
                        <a:spcAft>
                          <a:spcPts val="0"/>
                        </a:spcAft>
                      </a:pPr>
                      <a:r>
                        <a:rPr lang="en-US" sz="1100" u="sng">
                          <a:effectLst/>
                          <a:hlinkClick r:id="rId2"/>
                        </a:rPr>
                        <a:t>SP-180593.zip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xmlns="" val="10001"/>
                  </a:ext>
                </a:extLst>
              </a:tr>
              <a:tr h="197025">
                <a:tc>
                  <a:txBody>
                    <a:bodyPr/>
                    <a:lstStyle/>
                    <a:p>
                      <a:pPr algn="ctr">
                        <a:lnSpc>
                          <a:spcPct val="107000"/>
                        </a:lnSpc>
                        <a:spcAft>
                          <a:spcPts val="0"/>
                        </a:spcAft>
                      </a:pPr>
                      <a:r>
                        <a:rPr lang="en-US" sz="1100" dirty="0">
                          <a:effectLst/>
                        </a:rPr>
                        <a:t>UDICOM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S2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User data interworking, Coexistence and Migration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99.00%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solidFill>
                      <a:srgbClr val="B1D254"/>
                    </a:solidFill>
                  </a:tcPr>
                </a:tc>
                <a:tc>
                  <a:txBody>
                    <a:bodyPr/>
                    <a:lstStyle/>
                    <a:p>
                      <a:pPr>
                        <a:lnSpc>
                          <a:spcPct val="107000"/>
                        </a:lnSpc>
                        <a:spcAft>
                          <a:spcPts val="0"/>
                        </a:spcAft>
                      </a:pPr>
                      <a:r>
                        <a:rPr lang="en-US" sz="1100" u="sng">
                          <a:effectLst/>
                          <a:hlinkClick r:id="rId3"/>
                        </a:rPr>
                        <a:t>SP-190182.zip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xmlns="" val="10002"/>
                  </a:ext>
                </a:extLst>
              </a:tr>
              <a:tr h="197025">
                <a:tc>
                  <a:txBody>
                    <a:bodyPr/>
                    <a:lstStyle/>
                    <a:p>
                      <a:pPr algn="ctr">
                        <a:lnSpc>
                          <a:spcPct val="107000"/>
                        </a:lnSpc>
                        <a:spcAft>
                          <a:spcPts val="0"/>
                        </a:spcAft>
                      </a:pPr>
                      <a:r>
                        <a:rPr lang="en-US" sz="1100" dirty="0">
                          <a:effectLst/>
                        </a:rPr>
                        <a:t>5G_CIoT</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S2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dirty="0">
                          <a:effectLst/>
                        </a:rPr>
                        <a:t>Stage 2 of 5G_CIoT</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98.00%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solidFill>
                      <a:srgbClr val="B1D254"/>
                    </a:solidFill>
                  </a:tcPr>
                </a:tc>
                <a:tc>
                  <a:txBody>
                    <a:bodyPr/>
                    <a:lstStyle/>
                    <a:p>
                      <a:pPr>
                        <a:lnSpc>
                          <a:spcPct val="107000"/>
                        </a:lnSpc>
                        <a:spcAft>
                          <a:spcPts val="0"/>
                        </a:spcAft>
                      </a:pPr>
                      <a:r>
                        <a:rPr lang="en-US" sz="1100" u="sng">
                          <a:effectLst/>
                          <a:hlinkClick r:id="rId4"/>
                        </a:rPr>
                        <a:t>SP-181118.zip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xmlns="" val="10003"/>
                  </a:ext>
                </a:extLst>
              </a:tr>
              <a:tr h="197025">
                <a:tc>
                  <a:txBody>
                    <a:bodyPr/>
                    <a:lstStyle/>
                    <a:p>
                      <a:pPr algn="ctr">
                        <a:lnSpc>
                          <a:spcPct val="107000"/>
                        </a:lnSpc>
                        <a:spcAft>
                          <a:spcPts val="0"/>
                        </a:spcAft>
                      </a:pPr>
                      <a:r>
                        <a:rPr lang="en-US" sz="1100" dirty="0">
                          <a:effectLst/>
                        </a:rPr>
                        <a:t>eV2XARC</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dirty="0">
                          <a:effectLst/>
                        </a:rPr>
                        <a:t>Rel-16</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S3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Security Aspects of eV2XARC</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dirty="0">
                          <a:effectLst/>
                        </a:rPr>
                        <a:t>98.00%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solidFill>
                      <a:srgbClr val="B1D254"/>
                    </a:solidFill>
                  </a:tcPr>
                </a:tc>
                <a:tc>
                  <a:txBody>
                    <a:bodyPr/>
                    <a:lstStyle/>
                    <a:p>
                      <a:pPr>
                        <a:lnSpc>
                          <a:spcPct val="107000"/>
                        </a:lnSpc>
                        <a:spcAft>
                          <a:spcPts val="0"/>
                        </a:spcAft>
                      </a:pPr>
                      <a:r>
                        <a:rPr lang="en-US" sz="1100" u="sng">
                          <a:effectLst/>
                          <a:hlinkClick r:id="rId5"/>
                        </a:rPr>
                        <a:t>SP-191125.zip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xmlns="" val="10004"/>
                  </a:ext>
                </a:extLst>
              </a:tr>
              <a:tr h="197025">
                <a:tc>
                  <a:txBody>
                    <a:bodyPr/>
                    <a:lstStyle/>
                    <a:p>
                      <a:pPr algn="ctr">
                        <a:lnSpc>
                          <a:spcPct val="107000"/>
                        </a:lnSpc>
                        <a:spcAft>
                          <a:spcPts val="0"/>
                        </a:spcAft>
                      </a:pPr>
                      <a:r>
                        <a:rPr lang="en-US" sz="1100">
                          <a:effectLst/>
                        </a:rPr>
                        <a:t>MCXSec</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dirty="0">
                          <a:effectLst/>
                        </a:rPr>
                        <a:t>Rel-16</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S3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Mission Critical Services Security Enhancements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80.0%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u="sng">
                          <a:effectLst/>
                          <a:hlinkClick r:id="rId6"/>
                        </a:rPr>
                        <a:t>SP-180596.zip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xmlns="" val="10005"/>
                  </a:ext>
                </a:extLst>
              </a:tr>
              <a:tr h="197025">
                <a:tc>
                  <a:txBody>
                    <a:bodyPr/>
                    <a:lstStyle/>
                    <a:p>
                      <a:pPr algn="ctr">
                        <a:lnSpc>
                          <a:spcPct val="107000"/>
                        </a:lnSpc>
                        <a:spcAft>
                          <a:spcPts val="0"/>
                        </a:spcAft>
                      </a:pPr>
                      <a:r>
                        <a:rPr lang="en-US" sz="1100">
                          <a:effectLst/>
                        </a:rPr>
                        <a:t>LIR16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dirty="0">
                          <a:effectLst/>
                        </a:rPr>
                        <a:t>S3LI</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Lawful Interception Report Rel-16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dirty="0">
                          <a:effectLst/>
                        </a:rPr>
                        <a:t>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u="sng">
                          <a:effectLst/>
                          <a:hlinkClick r:id="rId7"/>
                        </a:rPr>
                        <a:t>SP-190342.zip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xmlns="" val="10006"/>
                  </a:ext>
                </a:extLst>
              </a:tr>
              <a:tr h="197025">
                <a:tc>
                  <a:txBody>
                    <a:bodyPr/>
                    <a:lstStyle/>
                    <a:p>
                      <a:pPr algn="ctr">
                        <a:lnSpc>
                          <a:spcPct val="107000"/>
                        </a:lnSpc>
                        <a:spcAft>
                          <a:spcPts val="0"/>
                        </a:spcAft>
                      </a:pPr>
                      <a:r>
                        <a:rPr lang="en-US" sz="1100">
                          <a:effectLst/>
                        </a:rPr>
                        <a:t>NPM</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dirty="0">
                          <a:effectLst/>
                        </a:rPr>
                        <a:t>S5</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Network policy managementfor 5G mobile networks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55.00%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u="sng">
                          <a:effectLst/>
                          <a:hlinkClick r:id="rId8"/>
                        </a:rPr>
                        <a:t>SP-191211.zip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xmlns="" val="10007"/>
                  </a:ext>
                </a:extLst>
              </a:tr>
              <a:tr h="376572">
                <a:tc>
                  <a:txBody>
                    <a:bodyPr/>
                    <a:lstStyle/>
                    <a:p>
                      <a:pPr algn="ctr">
                        <a:lnSpc>
                          <a:spcPct val="107000"/>
                        </a:lnSpc>
                        <a:spcAft>
                          <a:spcPts val="0"/>
                        </a:spcAft>
                      </a:pPr>
                      <a:r>
                        <a:rPr lang="en-US" sz="1100">
                          <a:effectLst/>
                        </a:rPr>
                        <a:t>eMCData2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gn="ctr">
                        <a:lnSpc>
                          <a:spcPct val="107000"/>
                        </a:lnSpc>
                        <a:spcAft>
                          <a:spcPts val="0"/>
                        </a:spcAft>
                      </a:pPr>
                      <a:r>
                        <a:rPr lang="en-US" sz="1100" dirty="0">
                          <a:effectLst/>
                        </a:rPr>
                        <a:t>S6</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a:effectLst/>
                        </a:rPr>
                        <a:t>Enhancements to Functional architecture and information flows for Mission Critical Data</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tc>
                  <a:txBody>
                    <a:bodyPr/>
                    <a:lstStyle/>
                    <a:p>
                      <a:pPr>
                        <a:lnSpc>
                          <a:spcPct val="107000"/>
                        </a:lnSpc>
                        <a:spcAft>
                          <a:spcPts val="0"/>
                        </a:spcAft>
                      </a:pPr>
                      <a:r>
                        <a:rPr lang="en-US" sz="1100" dirty="0">
                          <a:effectLst/>
                        </a:rPr>
                        <a:t>99.00%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solidFill>
                      <a:srgbClr val="B1D254"/>
                    </a:solidFill>
                  </a:tcPr>
                </a:tc>
                <a:tc>
                  <a:txBody>
                    <a:bodyPr/>
                    <a:lstStyle/>
                    <a:p>
                      <a:pPr>
                        <a:lnSpc>
                          <a:spcPct val="107000"/>
                        </a:lnSpc>
                        <a:spcAft>
                          <a:spcPts val="0"/>
                        </a:spcAft>
                      </a:pPr>
                      <a:r>
                        <a:rPr lang="en-US" sz="1100" u="sng" dirty="0">
                          <a:effectLst/>
                          <a:hlinkClick r:id="rId9"/>
                        </a:rPr>
                        <a:t>SP-180378.zip</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8739" marR="8739" marT="8739" marB="8739" anchor="ct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83624233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SA2 Study Items</a:t>
            </a:r>
          </a:p>
        </p:txBody>
      </p:sp>
      <p:graphicFrame>
        <p:nvGraphicFramePr>
          <p:cNvPr id="3" name="Table 2"/>
          <p:cNvGraphicFramePr>
            <a:graphicFrameLocks noGrp="1"/>
          </p:cNvGraphicFramePr>
          <p:nvPr>
            <p:extLst>
              <p:ext uri="{D42A27DB-BD31-4B8C-83A1-F6EECF244321}">
                <p14:modId xmlns:p14="http://schemas.microsoft.com/office/powerpoint/2010/main" val="3367725670"/>
              </p:ext>
            </p:extLst>
          </p:nvPr>
        </p:nvGraphicFramePr>
        <p:xfrm>
          <a:off x="807396" y="1783101"/>
          <a:ext cx="8098276" cy="4615055"/>
        </p:xfrm>
        <a:graphic>
          <a:graphicData uri="http://schemas.openxmlformats.org/drawingml/2006/table">
            <a:tbl>
              <a:tblPr firstRow="1" firstCol="1" bandRow="1">
                <a:tableStyleId>{5C22544A-7EE6-4342-B048-85BDC9FD1C3A}</a:tableStyleId>
              </a:tblPr>
              <a:tblGrid>
                <a:gridCol w="1157591">
                  <a:extLst>
                    <a:ext uri="{9D8B030D-6E8A-4147-A177-3AD203B41FA5}">
                      <a16:colId xmlns:a16="http://schemas.microsoft.com/office/drawing/2014/main" xmlns="" val="20000"/>
                    </a:ext>
                  </a:extLst>
                </a:gridCol>
                <a:gridCol w="580452">
                  <a:extLst>
                    <a:ext uri="{9D8B030D-6E8A-4147-A177-3AD203B41FA5}">
                      <a16:colId xmlns:a16="http://schemas.microsoft.com/office/drawing/2014/main" xmlns="" val="20001"/>
                    </a:ext>
                  </a:extLst>
                </a:gridCol>
                <a:gridCol w="445816">
                  <a:extLst>
                    <a:ext uri="{9D8B030D-6E8A-4147-A177-3AD203B41FA5}">
                      <a16:colId xmlns:a16="http://schemas.microsoft.com/office/drawing/2014/main" xmlns="" val="20002"/>
                    </a:ext>
                  </a:extLst>
                </a:gridCol>
                <a:gridCol w="4124528">
                  <a:extLst>
                    <a:ext uri="{9D8B030D-6E8A-4147-A177-3AD203B41FA5}">
                      <a16:colId xmlns:a16="http://schemas.microsoft.com/office/drawing/2014/main" xmlns="" val="20003"/>
                    </a:ext>
                  </a:extLst>
                </a:gridCol>
                <a:gridCol w="841443">
                  <a:extLst>
                    <a:ext uri="{9D8B030D-6E8A-4147-A177-3AD203B41FA5}">
                      <a16:colId xmlns:a16="http://schemas.microsoft.com/office/drawing/2014/main" xmlns="" val="20004"/>
                    </a:ext>
                  </a:extLst>
                </a:gridCol>
                <a:gridCol w="948446">
                  <a:extLst>
                    <a:ext uri="{9D8B030D-6E8A-4147-A177-3AD203B41FA5}">
                      <a16:colId xmlns:a16="http://schemas.microsoft.com/office/drawing/2014/main" xmlns="" val="20005"/>
                    </a:ext>
                  </a:extLst>
                </a:gridCol>
              </a:tblGrid>
              <a:tr h="27665">
                <a:tc>
                  <a:txBody>
                    <a:bodyPr/>
                    <a:lstStyle/>
                    <a:p>
                      <a:pPr algn="ctr">
                        <a:lnSpc>
                          <a:spcPct val="107000"/>
                        </a:lnSpc>
                        <a:spcAft>
                          <a:spcPts val="0"/>
                        </a:spcAft>
                      </a:pPr>
                      <a:r>
                        <a:rPr lang="en-US" sz="1050" dirty="0">
                          <a:effectLst/>
                        </a:rPr>
                        <a:t>Acronym</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err="1">
                          <a:effectLst/>
                        </a:rPr>
                        <a:t>Rel</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Groups</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Name</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WI-tdoc</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00"/>
                  </a:ext>
                </a:extLst>
              </a:tr>
              <a:tr h="191002">
                <a:tc>
                  <a:txBody>
                    <a:bodyPr/>
                    <a:lstStyle/>
                    <a:p>
                      <a:pPr algn="ctr">
                        <a:lnSpc>
                          <a:spcPct val="107000"/>
                        </a:lnSpc>
                        <a:spcAft>
                          <a:spcPts val="0"/>
                        </a:spcAft>
                      </a:pPr>
                      <a:r>
                        <a:rPr lang="en-US" sz="1050" dirty="0" err="1">
                          <a:effectLst/>
                        </a:rPr>
                        <a:t>FS_eNPN</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enhanced support of Non-Public Networks </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75.00%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2"/>
                        </a:rPr>
                        <a:t>SP-200094.zip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01"/>
                  </a:ext>
                </a:extLst>
              </a:tr>
              <a:tr h="213688">
                <a:tc>
                  <a:txBody>
                    <a:bodyPr/>
                    <a:lstStyle/>
                    <a:p>
                      <a:pPr algn="ctr">
                        <a:lnSpc>
                          <a:spcPct val="107000"/>
                        </a:lnSpc>
                        <a:spcAft>
                          <a:spcPts val="0"/>
                        </a:spcAft>
                      </a:pPr>
                      <a:r>
                        <a:rPr lang="en-US" sz="1050" dirty="0">
                          <a:effectLst/>
                        </a:rPr>
                        <a:t>FS_5GLAN_enh</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enhancement of support for 5G LAN-type service </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0%</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3"/>
                        </a:rPr>
                        <a:t>SP-190626.zip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02"/>
                  </a:ext>
                </a:extLst>
              </a:tr>
              <a:tr h="349803">
                <a:tc>
                  <a:txBody>
                    <a:bodyPr/>
                    <a:lstStyle/>
                    <a:p>
                      <a:pPr algn="ctr">
                        <a:lnSpc>
                          <a:spcPct val="107000"/>
                        </a:lnSpc>
                        <a:spcAft>
                          <a:spcPts val="0"/>
                        </a:spcAft>
                      </a:pPr>
                      <a:r>
                        <a:rPr lang="en-US" sz="1050" dirty="0">
                          <a:effectLst/>
                        </a:rPr>
                        <a:t>FS_ID_UAS_SA2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supporting Unmanned Aerial Systems Connectivity, Identification, and Tracking</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70.0%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4"/>
                        </a:rPr>
                        <a:t>SP-200097.zip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03"/>
                  </a:ext>
                </a:extLst>
              </a:tr>
              <a:tr h="277208">
                <a:tc>
                  <a:txBody>
                    <a:bodyPr/>
                    <a:lstStyle/>
                    <a:p>
                      <a:pPr algn="ctr">
                        <a:lnSpc>
                          <a:spcPct val="107000"/>
                        </a:lnSpc>
                        <a:spcAft>
                          <a:spcPts val="0"/>
                        </a:spcAft>
                      </a:pPr>
                      <a:r>
                        <a:rPr lang="en-US" sz="1050" dirty="0">
                          <a:effectLst/>
                        </a:rPr>
                        <a:t>5GSAT_ARCH</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Rel-17</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(Stage 2 of) Integration of satellite components in the 5G architecture </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10.0%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5"/>
                        </a:rPr>
                        <a:t>SP-191335.zip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04"/>
                  </a:ext>
                </a:extLst>
              </a:tr>
              <a:tr h="168317">
                <a:tc>
                  <a:txBody>
                    <a:bodyPr/>
                    <a:lstStyle/>
                    <a:p>
                      <a:pPr algn="ctr">
                        <a:lnSpc>
                          <a:spcPct val="107000"/>
                        </a:lnSpc>
                        <a:spcAft>
                          <a:spcPts val="0"/>
                        </a:spcAft>
                      </a:pPr>
                      <a:r>
                        <a:rPr lang="en-US" sz="1050">
                          <a:effectLst/>
                        </a:rPr>
                        <a:t>FS_IIoT</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Rel-17</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a:effectLst/>
                        </a:rPr>
                        <a:t>Study on enhanced support of Industrial IoT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75.00%</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6"/>
                        </a:rPr>
                        <a:t>SP-200298.zip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05"/>
                  </a:ext>
                </a:extLst>
              </a:tr>
              <a:tr h="170441">
                <a:tc>
                  <a:txBody>
                    <a:bodyPr/>
                    <a:lstStyle/>
                    <a:p>
                      <a:pPr algn="ctr">
                        <a:lnSpc>
                          <a:spcPct val="107000"/>
                        </a:lnSpc>
                        <a:spcAft>
                          <a:spcPts val="0"/>
                        </a:spcAft>
                      </a:pPr>
                      <a:r>
                        <a:rPr lang="en-US" sz="1050">
                          <a:effectLst/>
                        </a:rPr>
                        <a:t>FS_eV2XARC_Ph2</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Rel-17</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S2</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a:effectLst/>
                        </a:rPr>
                        <a:t>Study on V2X services – Phase 2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70.0%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7"/>
                        </a:rPr>
                        <a:t>SP-190631.zip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06"/>
                  </a:ext>
                </a:extLst>
              </a:tr>
              <a:tr h="290820">
                <a:tc>
                  <a:txBody>
                    <a:bodyPr/>
                    <a:lstStyle/>
                    <a:p>
                      <a:pPr algn="ctr">
                        <a:lnSpc>
                          <a:spcPct val="107000"/>
                        </a:lnSpc>
                        <a:spcAft>
                          <a:spcPts val="0"/>
                        </a:spcAft>
                      </a:pPr>
                      <a:r>
                        <a:rPr lang="en-US" sz="1050">
                          <a:effectLst/>
                        </a:rPr>
                        <a:t>FS_5MBS</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Rel-17</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Architectural enhancements for 5G multicast-broadcast services</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65.00%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8"/>
                        </a:rPr>
                        <a:t>SP-200690.zip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07"/>
                  </a:ext>
                </a:extLst>
              </a:tr>
              <a:tr h="218225">
                <a:tc>
                  <a:txBody>
                    <a:bodyPr/>
                    <a:lstStyle/>
                    <a:p>
                      <a:pPr algn="ctr">
                        <a:lnSpc>
                          <a:spcPct val="107000"/>
                        </a:lnSpc>
                        <a:spcAft>
                          <a:spcPts val="0"/>
                        </a:spcAft>
                      </a:pPr>
                      <a:r>
                        <a:rPr lang="en-US" sz="1050">
                          <a:effectLst/>
                        </a:rPr>
                        <a:t>FS_enh_EC</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Rel-17</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a:effectLst/>
                        </a:rPr>
                        <a:t>Study on enhancement of support for Edge Computing in 5GC</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70.0%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9"/>
                        </a:rPr>
                        <a:t>SP-200093.zip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08"/>
                  </a:ext>
                </a:extLst>
              </a:tr>
              <a:tr h="240911">
                <a:tc>
                  <a:txBody>
                    <a:bodyPr/>
                    <a:lstStyle/>
                    <a:p>
                      <a:pPr algn="ctr">
                        <a:lnSpc>
                          <a:spcPct val="107000"/>
                        </a:lnSpc>
                        <a:spcAft>
                          <a:spcPts val="0"/>
                        </a:spcAft>
                      </a:pPr>
                      <a:r>
                        <a:rPr lang="en-US" sz="1050" dirty="0">
                          <a:effectLst/>
                        </a:rPr>
                        <a:t>FS_5GSAT_ARCH</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Rel-17</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architecture aspects for using satellite access in 5G</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100%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10"/>
                        </a:rPr>
                        <a:t>SP-181253.zip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09"/>
                  </a:ext>
                </a:extLst>
              </a:tr>
              <a:tr h="168317">
                <a:tc>
                  <a:txBody>
                    <a:bodyPr/>
                    <a:lstStyle/>
                    <a:p>
                      <a:pPr algn="ctr">
                        <a:lnSpc>
                          <a:spcPct val="107000"/>
                        </a:lnSpc>
                        <a:spcAft>
                          <a:spcPts val="0"/>
                        </a:spcAft>
                      </a:pPr>
                      <a:r>
                        <a:rPr lang="en-US" sz="1050">
                          <a:effectLst/>
                        </a:rPr>
                        <a:t>FS_MUSIM</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Stage 2 (System Enablers) for MUSIM</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80.0%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11"/>
                        </a:rPr>
                        <a:t>SP-200297.zip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10"/>
                  </a:ext>
                </a:extLst>
              </a:tr>
              <a:tr h="245448">
                <a:tc>
                  <a:txBody>
                    <a:bodyPr/>
                    <a:lstStyle/>
                    <a:p>
                      <a:pPr algn="ctr">
                        <a:lnSpc>
                          <a:spcPct val="107000"/>
                        </a:lnSpc>
                        <a:spcAft>
                          <a:spcPts val="0"/>
                        </a:spcAft>
                      </a:pPr>
                      <a:r>
                        <a:rPr lang="en-US" sz="1050" dirty="0">
                          <a:effectLst/>
                        </a:rPr>
                        <a:t>FS_5G_ProSe</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System enhancement for Proximity based Services in 5GS</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70.0%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12"/>
                        </a:rPr>
                        <a:t>SP-190443.zip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11"/>
                  </a:ext>
                </a:extLst>
              </a:tr>
              <a:tr h="213688">
                <a:tc>
                  <a:txBody>
                    <a:bodyPr/>
                    <a:lstStyle/>
                    <a:p>
                      <a:pPr algn="ctr">
                        <a:lnSpc>
                          <a:spcPct val="107000"/>
                        </a:lnSpc>
                        <a:spcAft>
                          <a:spcPts val="0"/>
                        </a:spcAft>
                      </a:pPr>
                      <a:r>
                        <a:rPr lang="en-US" sz="1050">
                          <a:effectLst/>
                        </a:rPr>
                        <a:t>FS_eNA_Ph2</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a:effectLst/>
                        </a:rPr>
                        <a:t>Study on Enablers for Network Automation for 5G - phase 2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70.0%</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13"/>
                        </a:rPr>
                        <a:t>SP-200098.zip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12"/>
                  </a:ext>
                </a:extLst>
              </a:tr>
              <a:tr h="181928">
                <a:tc>
                  <a:txBody>
                    <a:bodyPr/>
                    <a:lstStyle/>
                    <a:p>
                      <a:pPr algn="ctr">
                        <a:lnSpc>
                          <a:spcPct val="107000"/>
                        </a:lnSpc>
                        <a:spcAft>
                          <a:spcPts val="0"/>
                        </a:spcAft>
                      </a:pPr>
                      <a:r>
                        <a:rPr lang="en-US" sz="1050" dirty="0">
                          <a:effectLst/>
                        </a:rPr>
                        <a:t>FS_eNS_Ph2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a:effectLst/>
                        </a:rPr>
                        <a:t>Study on Enhancement of Network Slicing Phase 2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75.00%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14"/>
                        </a:rPr>
                        <a:t>SP-190931.zip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13"/>
                  </a:ext>
                </a:extLst>
              </a:tr>
              <a:tr h="154705">
                <a:tc>
                  <a:txBody>
                    <a:bodyPr/>
                    <a:lstStyle/>
                    <a:p>
                      <a:pPr algn="ctr">
                        <a:lnSpc>
                          <a:spcPct val="107000"/>
                        </a:lnSpc>
                        <a:spcAft>
                          <a:spcPts val="0"/>
                        </a:spcAft>
                      </a:pPr>
                      <a:r>
                        <a:rPr lang="en-US" sz="1050">
                          <a:effectLst/>
                        </a:rPr>
                        <a:t>FS_5WWC_Ph2</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enhancement of support for 5WWC</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a:effectLst/>
                          <a:hlinkClick r:id="rId15"/>
                        </a:rPr>
                        <a:t>SP-190562.zip</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14"/>
                  </a:ext>
                </a:extLst>
              </a:tr>
              <a:tr h="136556">
                <a:tc>
                  <a:txBody>
                    <a:bodyPr/>
                    <a:lstStyle/>
                    <a:p>
                      <a:pPr algn="ctr">
                        <a:lnSpc>
                          <a:spcPct val="107000"/>
                        </a:lnSpc>
                        <a:spcAft>
                          <a:spcPts val="0"/>
                        </a:spcAft>
                      </a:pPr>
                      <a:r>
                        <a:rPr lang="en-US" sz="1050" dirty="0" err="1">
                          <a:effectLst/>
                        </a:rPr>
                        <a:t>FS_eUEPO</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a:effectLst/>
                        </a:rPr>
                        <a:t>Study on enhancement of 5G UE Policy </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16"/>
                        </a:rPr>
                        <a:t>SP-190449.zip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15"/>
                  </a:ext>
                </a:extLst>
              </a:tr>
              <a:tr h="204614">
                <a:tc>
                  <a:txBody>
                    <a:bodyPr/>
                    <a:lstStyle/>
                    <a:p>
                      <a:pPr algn="ctr">
                        <a:lnSpc>
                          <a:spcPct val="107000"/>
                        </a:lnSpc>
                        <a:spcAft>
                          <a:spcPts val="0"/>
                        </a:spcAft>
                      </a:pPr>
                      <a:r>
                        <a:rPr lang="en-US" sz="1050" dirty="0">
                          <a:effectLst/>
                        </a:rPr>
                        <a:t>FS_UUI5</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the Usage of User Identifiers in the 5G System </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17"/>
                        </a:rPr>
                        <a:t>SP-190450.zip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16"/>
                  </a:ext>
                </a:extLst>
              </a:tr>
              <a:tr h="172854">
                <a:tc>
                  <a:txBody>
                    <a:bodyPr/>
                    <a:lstStyle/>
                    <a:p>
                      <a:pPr algn="ctr">
                        <a:lnSpc>
                          <a:spcPct val="107000"/>
                        </a:lnSpc>
                        <a:spcAft>
                          <a:spcPts val="0"/>
                        </a:spcAft>
                      </a:pPr>
                      <a:r>
                        <a:rPr lang="en-US" sz="1050">
                          <a:effectLst/>
                        </a:rPr>
                        <a:t>FS_SB_SMS</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service-based support for SMS in 5GC</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18"/>
                        </a:rPr>
                        <a:t>SP-190184.zip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17"/>
                  </a:ext>
                </a:extLst>
              </a:tr>
              <a:tr h="168317">
                <a:tc>
                  <a:txBody>
                    <a:bodyPr/>
                    <a:lstStyle/>
                    <a:p>
                      <a:pPr algn="ctr">
                        <a:lnSpc>
                          <a:spcPct val="107000"/>
                        </a:lnSpc>
                        <a:spcAft>
                          <a:spcPts val="0"/>
                        </a:spcAft>
                      </a:pPr>
                      <a:r>
                        <a:rPr lang="en-US" sz="1050" dirty="0">
                          <a:effectLst/>
                        </a:rPr>
                        <a:t>FS_UPCAS</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UPF enhancement for control and SBA</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19"/>
                        </a:rPr>
                        <a:t>SP-190187.zip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18"/>
                  </a:ext>
                </a:extLst>
              </a:tr>
              <a:tr h="386100">
                <a:tc>
                  <a:txBody>
                    <a:bodyPr/>
                    <a:lstStyle/>
                    <a:p>
                      <a:pPr algn="ctr">
                        <a:lnSpc>
                          <a:spcPct val="107000"/>
                        </a:lnSpc>
                        <a:spcAft>
                          <a:spcPts val="0"/>
                        </a:spcAft>
                      </a:pPr>
                      <a:r>
                        <a:rPr lang="en-US" sz="1050" dirty="0">
                          <a:effectLst/>
                        </a:rPr>
                        <a:t>FS_ATSSS_Ph2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Access Traffic Steering, Switch and Splitting support in the 5G system architecture Phase 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70.0%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20"/>
                        </a:rPr>
                        <a:t>SP-200095.zip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19"/>
                  </a:ext>
                </a:extLst>
              </a:tr>
              <a:tr h="227300">
                <a:tc>
                  <a:txBody>
                    <a:bodyPr/>
                    <a:lstStyle/>
                    <a:p>
                      <a:pPr algn="ctr">
                        <a:lnSpc>
                          <a:spcPct val="107000"/>
                        </a:lnSpc>
                        <a:spcAft>
                          <a:spcPts val="0"/>
                        </a:spcAft>
                      </a:pPr>
                      <a:r>
                        <a:rPr lang="en-US" sz="1050" dirty="0">
                          <a:effectLst/>
                        </a:rPr>
                        <a:t>FS_MPS2_St2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a:effectLst/>
                        </a:rPr>
                        <a:t>Rel-17</a:t>
                      </a:r>
                      <a:endParaRPr lang="en-US" sz="105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S2</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dirty="0">
                          <a:effectLst/>
                        </a:rPr>
                        <a:t>Study on Multimedia Priority Service (MPS) Phase 2, Stage 2 </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gn="ctr">
                        <a:lnSpc>
                          <a:spcPct val="107000"/>
                        </a:lnSpc>
                        <a:spcAft>
                          <a:spcPts val="0"/>
                        </a:spcAft>
                      </a:pPr>
                      <a:r>
                        <a:rPr lang="en-US" sz="1050" dirty="0">
                          <a:effectLst/>
                        </a:rPr>
                        <a:t>0%</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tc>
                  <a:txBody>
                    <a:bodyPr/>
                    <a:lstStyle/>
                    <a:p>
                      <a:pPr>
                        <a:lnSpc>
                          <a:spcPct val="107000"/>
                        </a:lnSpc>
                        <a:spcAft>
                          <a:spcPts val="0"/>
                        </a:spcAft>
                      </a:pPr>
                      <a:r>
                        <a:rPr lang="en-US" sz="1050" u="sng" dirty="0">
                          <a:effectLst/>
                          <a:hlinkClick r:id="rId21"/>
                        </a:rPr>
                        <a:t>SP-190629.zip</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21" marR="221" marT="221" marB="221" anchor="ctr"/>
                </a:tc>
                <a:extLst>
                  <a:ext uri="{0D108BD9-81ED-4DB2-BD59-A6C34878D82A}">
                    <a16:rowId xmlns:a16="http://schemas.microsoft.com/office/drawing/2014/main" xmlns="" val="10020"/>
                  </a:ext>
                </a:extLst>
              </a:tr>
            </a:tbl>
          </a:graphicData>
        </a:graphic>
      </p:graphicFrame>
    </p:spTree>
    <p:extLst>
      <p:ext uri="{BB962C8B-B14F-4D97-AF65-F5344CB8AC3E}">
        <p14:creationId xmlns:p14="http://schemas.microsoft.com/office/powerpoint/2010/main" val="245417447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SA2 WIDs (regular &amp; TEI)</a:t>
            </a:r>
          </a:p>
        </p:txBody>
      </p:sp>
      <p:graphicFrame>
        <p:nvGraphicFramePr>
          <p:cNvPr id="3" name="Table 2"/>
          <p:cNvGraphicFramePr>
            <a:graphicFrameLocks noGrp="1"/>
          </p:cNvGraphicFramePr>
          <p:nvPr>
            <p:extLst>
              <p:ext uri="{D42A27DB-BD31-4B8C-83A1-F6EECF244321}">
                <p14:modId xmlns:p14="http://schemas.microsoft.com/office/powerpoint/2010/main" val="1316685074"/>
              </p:ext>
            </p:extLst>
          </p:nvPr>
        </p:nvGraphicFramePr>
        <p:xfrm>
          <a:off x="1551012" y="1773050"/>
          <a:ext cx="7261183" cy="1381944"/>
        </p:xfrm>
        <a:graphic>
          <a:graphicData uri="http://schemas.openxmlformats.org/drawingml/2006/table">
            <a:tbl>
              <a:tblPr firstRow="1" firstCol="1" bandRow="1">
                <a:tableStyleId>{5C22544A-7EE6-4342-B048-85BDC9FD1C3A}</a:tableStyleId>
              </a:tblPr>
              <a:tblGrid>
                <a:gridCol w="1069427">
                  <a:extLst>
                    <a:ext uri="{9D8B030D-6E8A-4147-A177-3AD203B41FA5}">
                      <a16:colId xmlns:a16="http://schemas.microsoft.com/office/drawing/2014/main" xmlns="" val="20000"/>
                    </a:ext>
                  </a:extLst>
                </a:gridCol>
                <a:gridCol w="1069427">
                  <a:extLst>
                    <a:ext uri="{9D8B030D-6E8A-4147-A177-3AD203B41FA5}">
                      <a16:colId xmlns:a16="http://schemas.microsoft.com/office/drawing/2014/main" xmlns="" val="20001"/>
                    </a:ext>
                  </a:extLst>
                </a:gridCol>
                <a:gridCol w="1069427">
                  <a:extLst>
                    <a:ext uri="{9D8B030D-6E8A-4147-A177-3AD203B41FA5}">
                      <a16:colId xmlns:a16="http://schemas.microsoft.com/office/drawing/2014/main" xmlns="" val="20002"/>
                    </a:ext>
                  </a:extLst>
                </a:gridCol>
                <a:gridCol w="1914048">
                  <a:extLst>
                    <a:ext uri="{9D8B030D-6E8A-4147-A177-3AD203B41FA5}">
                      <a16:colId xmlns:a16="http://schemas.microsoft.com/office/drawing/2014/main" xmlns="" val="20003"/>
                    </a:ext>
                  </a:extLst>
                </a:gridCol>
                <a:gridCol w="1069427">
                  <a:extLst>
                    <a:ext uri="{9D8B030D-6E8A-4147-A177-3AD203B41FA5}">
                      <a16:colId xmlns:a16="http://schemas.microsoft.com/office/drawing/2014/main" xmlns="" val="20004"/>
                    </a:ext>
                  </a:extLst>
                </a:gridCol>
                <a:gridCol w="1069427">
                  <a:extLst>
                    <a:ext uri="{9D8B030D-6E8A-4147-A177-3AD203B41FA5}">
                      <a16:colId xmlns:a16="http://schemas.microsoft.com/office/drawing/2014/main" xmlns="" val="20005"/>
                    </a:ext>
                  </a:extLst>
                </a:gridCol>
              </a:tblGrid>
              <a:tr h="174503">
                <a:tc>
                  <a:txBody>
                    <a:bodyPr/>
                    <a:lstStyle/>
                    <a:p>
                      <a:pPr algn="ctr">
                        <a:lnSpc>
                          <a:spcPct val="107000"/>
                        </a:lnSpc>
                        <a:spcAft>
                          <a:spcPts val="0"/>
                        </a:spcAft>
                      </a:pPr>
                      <a:r>
                        <a:rPr lang="en-US" sz="1000" dirty="0">
                          <a:effectLst/>
                        </a:rPr>
                        <a:t>Acronym</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a:effectLst/>
                        </a:rPr>
                        <a:t>Rel</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a:effectLst/>
                        </a:rPr>
                        <a:t>Groups</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a:effectLst/>
                        </a:rPr>
                        <a:t>Name</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a:effectLst/>
                        </a:rPr>
                        <a:t>%</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dirty="0">
                          <a:effectLst/>
                        </a:rPr>
                        <a:t>WI-</a:t>
                      </a:r>
                      <a:r>
                        <a:rPr lang="en-US" sz="1000" dirty="0" err="1">
                          <a:effectLst/>
                        </a:rPr>
                        <a:t>tdoc</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xmlns="" val="10000"/>
                  </a:ext>
                </a:extLst>
              </a:tr>
              <a:tr h="333528">
                <a:tc>
                  <a:txBody>
                    <a:bodyPr/>
                    <a:lstStyle/>
                    <a:p>
                      <a:pPr>
                        <a:lnSpc>
                          <a:spcPct val="107000"/>
                        </a:lnSpc>
                        <a:spcAft>
                          <a:spcPts val="0"/>
                        </a:spcAft>
                      </a:pPr>
                      <a:r>
                        <a:rPr lang="en-US" sz="1000">
                          <a:effectLst/>
                        </a:rPr>
                        <a:t>5G_eLCS_ph2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Enhancement to the 5GC LoCation Services-Phase 2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a:effectLst/>
                          <a:hlinkClick r:id="rId2"/>
                        </a:rPr>
                        <a:t>SP-200082.zip</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xmlns="" val="10001"/>
                  </a:ext>
                </a:extLst>
              </a:tr>
              <a:tr h="174503">
                <a:tc>
                  <a:txBody>
                    <a:bodyPr/>
                    <a:lstStyle/>
                    <a:p>
                      <a:pPr>
                        <a:lnSpc>
                          <a:spcPct val="107000"/>
                        </a:lnSpc>
                        <a:spcAft>
                          <a:spcPts val="0"/>
                        </a:spcAft>
                      </a:pPr>
                      <a:r>
                        <a:rPr lang="en-US" sz="1000">
                          <a:effectLst/>
                        </a:rPr>
                        <a:t>MPS2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Stage 2 of MPS2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a:effectLst/>
                          <a:hlinkClick r:id="rId3"/>
                        </a:rPr>
                        <a:t>SP-200519.zip</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xmlns="" val="10002"/>
                  </a:ext>
                </a:extLst>
              </a:tr>
              <a:tr h="333528">
                <a:tc>
                  <a:txBody>
                    <a:bodyPr/>
                    <a:lstStyle/>
                    <a:p>
                      <a:pPr>
                        <a:lnSpc>
                          <a:spcPct val="107000"/>
                        </a:lnSpc>
                        <a:spcAft>
                          <a:spcPts val="0"/>
                        </a:spcAft>
                      </a:pPr>
                      <a:r>
                        <a:rPr lang="en-US" sz="1000">
                          <a:effectLst/>
                        </a:rPr>
                        <a:t>5G_AIS</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5G System Enhancement for Advanced Interactive Services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a:effectLst/>
                          <a:hlinkClick r:id="rId4"/>
                        </a:rPr>
                        <a:t>SP-190564.zip</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xmlns="" val="10003"/>
                  </a:ext>
                </a:extLst>
              </a:tr>
              <a:tr h="333528">
                <a:tc>
                  <a:txBody>
                    <a:bodyPr/>
                    <a:lstStyle/>
                    <a:p>
                      <a:pPr>
                        <a:lnSpc>
                          <a:spcPct val="107000"/>
                        </a:lnSpc>
                        <a:spcAft>
                          <a:spcPts val="0"/>
                        </a:spcAft>
                      </a:pPr>
                      <a:r>
                        <a:rPr lang="en-US" sz="1000">
                          <a:effectLst/>
                        </a:rPr>
                        <a:t>FLADN</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Supporting Flexible Local Area Data Network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dirty="0">
                          <a:effectLst/>
                          <a:hlinkClick r:id="rId5"/>
                        </a:rPr>
                        <a:t>SP-190563.zip</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xmlns="" val="10004"/>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050324113"/>
              </p:ext>
            </p:extLst>
          </p:nvPr>
        </p:nvGraphicFramePr>
        <p:xfrm>
          <a:off x="1551011" y="3313957"/>
          <a:ext cx="7261183" cy="3066456"/>
        </p:xfrm>
        <a:graphic>
          <a:graphicData uri="http://schemas.openxmlformats.org/drawingml/2006/table">
            <a:tbl>
              <a:tblPr firstRow="1" firstCol="1" bandRow="1">
                <a:tableStyleId>{5C22544A-7EE6-4342-B048-85BDC9FD1C3A}</a:tableStyleId>
              </a:tblPr>
              <a:tblGrid>
                <a:gridCol w="1069427">
                  <a:extLst>
                    <a:ext uri="{9D8B030D-6E8A-4147-A177-3AD203B41FA5}">
                      <a16:colId xmlns:a16="http://schemas.microsoft.com/office/drawing/2014/main" xmlns="" val="20000"/>
                    </a:ext>
                  </a:extLst>
                </a:gridCol>
                <a:gridCol w="1069427">
                  <a:extLst>
                    <a:ext uri="{9D8B030D-6E8A-4147-A177-3AD203B41FA5}">
                      <a16:colId xmlns:a16="http://schemas.microsoft.com/office/drawing/2014/main" xmlns="" val="20001"/>
                    </a:ext>
                  </a:extLst>
                </a:gridCol>
                <a:gridCol w="1069427">
                  <a:extLst>
                    <a:ext uri="{9D8B030D-6E8A-4147-A177-3AD203B41FA5}">
                      <a16:colId xmlns:a16="http://schemas.microsoft.com/office/drawing/2014/main" xmlns="" val="20002"/>
                    </a:ext>
                  </a:extLst>
                </a:gridCol>
                <a:gridCol w="1914048">
                  <a:extLst>
                    <a:ext uri="{9D8B030D-6E8A-4147-A177-3AD203B41FA5}">
                      <a16:colId xmlns:a16="http://schemas.microsoft.com/office/drawing/2014/main" xmlns="" val="20003"/>
                    </a:ext>
                  </a:extLst>
                </a:gridCol>
                <a:gridCol w="1069427">
                  <a:extLst>
                    <a:ext uri="{9D8B030D-6E8A-4147-A177-3AD203B41FA5}">
                      <a16:colId xmlns:a16="http://schemas.microsoft.com/office/drawing/2014/main" xmlns="" val="20004"/>
                    </a:ext>
                  </a:extLst>
                </a:gridCol>
                <a:gridCol w="1069427">
                  <a:extLst>
                    <a:ext uri="{9D8B030D-6E8A-4147-A177-3AD203B41FA5}">
                      <a16:colId xmlns:a16="http://schemas.microsoft.com/office/drawing/2014/main" xmlns="" val="20005"/>
                    </a:ext>
                  </a:extLst>
                </a:gridCol>
              </a:tblGrid>
              <a:tr h="333528">
                <a:tc>
                  <a:txBody>
                    <a:bodyPr/>
                    <a:lstStyle/>
                    <a:p>
                      <a:pPr algn="ctr">
                        <a:lnSpc>
                          <a:spcPct val="107000"/>
                        </a:lnSpc>
                        <a:spcAft>
                          <a:spcPts val="0"/>
                        </a:spcAft>
                      </a:pPr>
                      <a:r>
                        <a:rPr lang="en-US" sz="1000" dirty="0">
                          <a:effectLst/>
                        </a:rPr>
                        <a:t>Acronym</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a:effectLst/>
                        </a:rPr>
                        <a:t>Rel</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a:effectLst/>
                        </a:rPr>
                        <a:t>Groups</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a:effectLst/>
                        </a:rPr>
                        <a:t>Name</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a:effectLst/>
                        </a:rPr>
                        <a:t>%</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gn="ctr">
                        <a:lnSpc>
                          <a:spcPct val="107000"/>
                        </a:lnSpc>
                        <a:spcAft>
                          <a:spcPts val="0"/>
                        </a:spcAft>
                      </a:pPr>
                      <a:r>
                        <a:rPr lang="en-US" sz="1000" dirty="0">
                          <a:effectLst/>
                        </a:rPr>
                        <a:t>WI-</a:t>
                      </a:r>
                      <a:r>
                        <a:rPr lang="en-US" sz="1000" dirty="0" err="1">
                          <a:effectLst/>
                        </a:rPr>
                        <a:t>tdoc</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xmlns="" val="10000"/>
                  </a:ext>
                </a:extLst>
              </a:tr>
              <a:tr h="333528">
                <a:tc>
                  <a:txBody>
                    <a:bodyPr/>
                    <a:lstStyle/>
                    <a:p>
                      <a:pPr>
                        <a:lnSpc>
                          <a:spcPct val="107000"/>
                        </a:lnSpc>
                        <a:spcAft>
                          <a:spcPts val="0"/>
                        </a:spcAft>
                      </a:pPr>
                      <a:r>
                        <a:rPr lang="en-US" sz="1000" dirty="0">
                          <a:effectLst/>
                        </a:rPr>
                        <a:t>TEI17_SPSFAS</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solidFill>
                      <a:schemeClr val="accent4">
                        <a:lumMod val="60000"/>
                        <a:lumOff val="40000"/>
                      </a:schemeClr>
                    </a:solidFill>
                  </a:tcP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Same PCF Selection For AMF and SMF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dirty="0">
                          <a:effectLst/>
                          <a:hlinkClick r:id="rId6"/>
                        </a:rPr>
                        <a:t>SP-200447.zip</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xmlns="" val="10001"/>
                  </a:ext>
                </a:extLst>
              </a:tr>
              <a:tr h="333528">
                <a:tc>
                  <a:txBody>
                    <a:bodyPr/>
                    <a:lstStyle/>
                    <a:p>
                      <a:pPr>
                        <a:lnSpc>
                          <a:spcPct val="107000"/>
                        </a:lnSpc>
                        <a:spcAft>
                          <a:spcPts val="0"/>
                        </a:spcAft>
                      </a:pPr>
                      <a:r>
                        <a:rPr lang="en-US" sz="1000" dirty="0">
                          <a:effectLst/>
                        </a:rPr>
                        <a:t>TEI17_SE_RPS</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solidFill>
                      <a:schemeClr val="accent4">
                        <a:lumMod val="60000"/>
                        <a:lumOff val="40000"/>
                      </a:schemeClr>
                    </a:solidFill>
                  </a:tcP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System enhancement for Redundant PDU Session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a:effectLst/>
                          <a:hlinkClick r:id="rId7"/>
                        </a:rPr>
                        <a:t>SP-200448.zip</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xmlns="" val="10002"/>
                  </a:ext>
                </a:extLst>
              </a:tr>
              <a:tr h="333528">
                <a:tc>
                  <a:txBody>
                    <a:bodyPr/>
                    <a:lstStyle/>
                    <a:p>
                      <a:pPr>
                        <a:lnSpc>
                          <a:spcPct val="107000"/>
                        </a:lnSpc>
                        <a:spcAft>
                          <a:spcPts val="0"/>
                        </a:spcAft>
                      </a:pPr>
                      <a:r>
                        <a:rPr lang="en-US" sz="1000">
                          <a:effectLst/>
                        </a:rPr>
                        <a:t>TEI17_SAPES</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Support for Signed Attestation for Priority and Emergency Sessions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a:effectLst/>
                          <a:hlinkClick r:id="rId8"/>
                        </a:rPr>
                        <a:t>SP-200453.zip</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xmlns="" val="10003"/>
                  </a:ext>
                </a:extLst>
              </a:tr>
              <a:tr h="333528">
                <a:tc>
                  <a:txBody>
                    <a:bodyPr/>
                    <a:lstStyle/>
                    <a:p>
                      <a:pPr>
                        <a:lnSpc>
                          <a:spcPct val="107000"/>
                        </a:lnSpc>
                        <a:spcAft>
                          <a:spcPts val="0"/>
                        </a:spcAft>
                      </a:pPr>
                      <a:r>
                        <a:rPr lang="en-US" sz="1000">
                          <a:effectLst/>
                        </a:rPr>
                        <a:t>TEI17_DCAMP</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Dynamically Changing AM Policies in the 5GC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dirty="0">
                          <a:effectLst/>
                          <a:hlinkClick r:id="rId9"/>
                        </a:rPr>
                        <a:t>SP-200446.zip</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xmlns="" val="10004"/>
                  </a:ext>
                </a:extLst>
              </a:tr>
              <a:tr h="333528">
                <a:tc>
                  <a:txBody>
                    <a:bodyPr/>
                    <a:lstStyle/>
                    <a:p>
                      <a:pPr>
                        <a:lnSpc>
                          <a:spcPct val="107000"/>
                        </a:lnSpc>
                        <a:spcAft>
                          <a:spcPts val="0"/>
                        </a:spcAft>
                      </a:pPr>
                      <a:r>
                        <a:rPr lang="en-US" sz="1000">
                          <a:effectLst/>
                        </a:rPr>
                        <a:t>TEI17_IPU</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IP address pool information from UDM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dirty="0">
                          <a:effectLst/>
                          <a:hlinkClick r:id="rId10"/>
                        </a:rPr>
                        <a:t>SP-200454.zip</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xmlns="" val="10005"/>
                  </a:ext>
                </a:extLst>
              </a:tr>
              <a:tr h="333528">
                <a:tc>
                  <a:txBody>
                    <a:bodyPr/>
                    <a:lstStyle/>
                    <a:p>
                      <a:pPr>
                        <a:lnSpc>
                          <a:spcPct val="107000"/>
                        </a:lnSpc>
                        <a:spcAft>
                          <a:spcPts val="0"/>
                        </a:spcAft>
                      </a:pPr>
                      <a:r>
                        <a:rPr lang="en-US" sz="1000">
                          <a:effectLst/>
                        </a:rPr>
                        <a:t>TEI17_GEM</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Dynamic management of group-based event monitoring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dirty="0">
                          <a:effectLst/>
                          <a:hlinkClick r:id="rId11"/>
                        </a:rPr>
                        <a:t>SP-200455.zip</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xmlns="" val="10006"/>
                  </a:ext>
                </a:extLst>
              </a:tr>
              <a:tr h="333528">
                <a:tc>
                  <a:txBody>
                    <a:bodyPr/>
                    <a:lstStyle/>
                    <a:p>
                      <a:pPr>
                        <a:lnSpc>
                          <a:spcPct val="107000"/>
                        </a:lnSpc>
                        <a:spcAft>
                          <a:spcPts val="0"/>
                        </a:spcAft>
                      </a:pPr>
                      <a:r>
                        <a:rPr lang="en-US" sz="1000">
                          <a:effectLst/>
                        </a:rPr>
                        <a:t>TEI17_N3SLICE</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Support of different slices over different Non 3GPP access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dirty="0">
                          <a:effectLst/>
                          <a:hlinkClick r:id="rId12"/>
                        </a:rPr>
                        <a:t>SP-200456.zip</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xmlns="" val="10007"/>
                  </a:ext>
                </a:extLst>
              </a:tr>
              <a:tr h="333528">
                <a:tc>
                  <a:txBody>
                    <a:bodyPr/>
                    <a:lstStyle/>
                    <a:p>
                      <a:pPr>
                        <a:lnSpc>
                          <a:spcPct val="107000"/>
                        </a:lnSpc>
                        <a:spcAft>
                          <a:spcPts val="0"/>
                        </a:spcAft>
                      </a:pPr>
                      <a:r>
                        <a:rPr lang="en-US" sz="1000">
                          <a:effectLst/>
                        </a:rPr>
                        <a:t>TEI17_NIESGU</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Rel-17</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S2</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N7/N40 Interfaces Enhancements to Support GERAN and UTRAN </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a:effectLst/>
                        </a:rPr>
                        <a:t>0%</a:t>
                      </a:r>
                      <a:endParaRPr lang="en-US" sz="90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tc>
                  <a:txBody>
                    <a:bodyPr/>
                    <a:lstStyle/>
                    <a:p>
                      <a:pPr>
                        <a:lnSpc>
                          <a:spcPct val="107000"/>
                        </a:lnSpc>
                        <a:spcAft>
                          <a:spcPts val="0"/>
                        </a:spcAft>
                      </a:pPr>
                      <a:r>
                        <a:rPr lang="en-US" sz="1000" u="sng" dirty="0">
                          <a:effectLst/>
                          <a:hlinkClick r:id="rId13"/>
                        </a:rPr>
                        <a:t>SP-200457.zip</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7740" marR="7740" marT="7740" marB="7740" anchor="ct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35831676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SA3 Studies</a:t>
            </a:r>
          </a:p>
        </p:txBody>
      </p:sp>
      <p:graphicFrame>
        <p:nvGraphicFramePr>
          <p:cNvPr id="2" name="Table 1"/>
          <p:cNvGraphicFramePr>
            <a:graphicFrameLocks noGrp="1"/>
          </p:cNvGraphicFramePr>
          <p:nvPr>
            <p:extLst>
              <p:ext uri="{D42A27DB-BD31-4B8C-83A1-F6EECF244321}">
                <p14:modId xmlns:p14="http://schemas.microsoft.com/office/powerpoint/2010/main" val="3671486918"/>
              </p:ext>
            </p:extLst>
          </p:nvPr>
        </p:nvGraphicFramePr>
        <p:xfrm>
          <a:off x="1741250" y="1783100"/>
          <a:ext cx="7614468" cy="4392930"/>
        </p:xfrm>
        <a:graphic>
          <a:graphicData uri="http://schemas.openxmlformats.org/drawingml/2006/table">
            <a:tbl>
              <a:tblPr firstRow="1" firstCol="1" bandRow="1">
                <a:tableStyleId>{5C22544A-7EE6-4342-B048-85BDC9FD1C3A}</a:tableStyleId>
              </a:tblPr>
              <a:tblGrid>
                <a:gridCol w="1132126">
                  <a:extLst>
                    <a:ext uri="{9D8B030D-6E8A-4147-A177-3AD203B41FA5}">
                      <a16:colId xmlns:a16="http://schemas.microsoft.com/office/drawing/2014/main" xmlns="" val="20000"/>
                    </a:ext>
                  </a:extLst>
                </a:gridCol>
                <a:gridCol w="600112">
                  <a:extLst>
                    <a:ext uri="{9D8B030D-6E8A-4147-A177-3AD203B41FA5}">
                      <a16:colId xmlns:a16="http://schemas.microsoft.com/office/drawing/2014/main" xmlns="" val="20001"/>
                    </a:ext>
                  </a:extLst>
                </a:gridCol>
                <a:gridCol w="544035">
                  <a:extLst>
                    <a:ext uri="{9D8B030D-6E8A-4147-A177-3AD203B41FA5}">
                      <a16:colId xmlns:a16="http://schemas.microsoft.com/office/drawing/2014/main" xmlns="" val="20002"/>
                    </a:ext>
                  </a:extLst>
                </a:gridCol>
                <a:gridCol w="3981187">
                  <a:extLst>
                    <a:ext uri="{9D8B030D-6E8A-4147-A177-3AD203B41FA5}">
                      <a16:colId xmlns:a16="http://schemas.microsoft.com/office/drawing/2014/main" xmlns="" val="20003"/>
                    </a:ext>
                  </a:extLst>
                </a:gridCol>
                <a:gridCol w="544749">
                  <a:extLst>
                    <a:ext uri="{9D8B030D-6E8A-4147-A177-3AD203B41FA5}">
                      <a16:colId xmlns:a16="http://schemas.microsoft.com/office/drawing/2014/main" xmlns="" val="20004"/>
                    </a:ext>
                  </a:extLst>
                </a:gridCol>
                <a:gridCol w="812259">
                  <a:extLst>
                    <a:ext uri="{9D8B030D-6E8A-4147-A177-3AD203B41FA5}">
                      <a16:colId xmlns:a16="http://schemas.microsoft.com/office/drawing/2014/main" xmlns="" val="20005"/>
                    </a:ext>
                  </a:extLst>
                </a:gridCol>
              </a:tblGrid>
              <a:tr h="54873">
                <a:tc>
                  <a:txBody>
                    <a:bodyPr/>
                    <a:lstStyle/>
                    <a:p>
                      <a:pPr algn="ctr">
                        <a:lnSpc>
                          <a:spcPct val="107000"/>
                        </a:lnSpc>
                        <a:spcAft>
                          <a:spcPts val="0"/>
                        </a:spcAft>
                      </a:pPr>
                      <a:r>
                        <a:rPr lang="en-US" sz="1100" dirty="0">
                          <a:effectLst/>
                        </a:rPr>
                        <a:t>Acronym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err="1">
                          <a:effectLst/>
                        </a:rPr>
                        <a:t>Rel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Groups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Name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WI-tdoc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0"/>
                  </a:ext>
                </a:extLst>
              </a:tr>
              <a:tr h="154883">
                <a:tc>
                  <a:txBody>
                    <a:bodyPr/>
                    <a:lstStyle/>
                    <a:p>
                      <a:pPr algn="ctr">
                        <a:lnSpc>
                          <a:spcPct val="107000"/>
                        </a:lnSpc>
                        <a:spcAft>
                          <a:spcPts val="0"/>
                        </a:spcAft>
                      </a:pPr>
                      <a:r>
                        <a:rPr lang="en-US" sz="1100" dirty="0" err="1">
                          <a:effectLst/>
                        </a:rPr>
                        <a:t>FS_eNPN_SEC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enhanced security support for Non-Public Networks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2"/>
                        </a:rPr>
                        <a:t>SP-200353.zip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1"/>
                  </a:ext>
                </a:extLst>
              </a:tr>
              <a:tr h="154883">
                <a:tc>
                  <a:txBody>
                    <a:bodyPr/>
                    <a:lstStyle/>
                    <a:p>
                      <a:pPr algn="ctr">
                        <a:lnSpc>
                          <a:spcPct val="107000"/>
                        </a:lnSpc>
                        <a:spcAft>
                          <a:spcPts val="0"/>
                        </a:spcAft>
                      </a:pPr>
                      <a:r>
                        <a:rPr lang="en-US" sz="1100" dirty="0">
                          <a:effectLst/>
                        </a:rPr>
                        <a:t>FS_UAS_SEC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aspects of Unmanned Aerial Systems (UAS)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3"/>
                        </a:rPr>
                        <a:t>SP-200352.zip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2"/>
                  </a:ext>
                </a:extLst>
              </a:tr>
              <a:tr h="154883">
                <a:tc>
                  <a:txBody>
                    <a:bodyPr/>
                    <a:lstStyle/>
                    <a:p>
                      <a:pPr algn="ctr">
                        <a:lnSpc>
                          <a:spcPct val="107000"/>
                        </a:lnSpc>
                        <a:spcAft>
                          <a:spcPts val="0"/>
                        </a:spcAft>
                      </a:pPr>
                      <a:r>
                        <a:rPr lang="en-US" sz="1100" dirty="0" err="1">
                          <a:effectLst/>
                        </a:rPr>
                        <a:t>FS_IIoT_SEC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for enhanced support of Industrial IoT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4"/>
                        </a:rPr>
                        <a:t>SP-200355.zip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3"/>
                  </a:ext>
                </a:extLst>
              </a:tr>
              <a:tr h="204889">
                <a:tc>
                  <a:txBody>
                    <a:bodyPr/>
                    <a:lstStyle/>
                    <a:p>
                      <a:pPr algn="ctr">
                        <a:lnSpc>
                          <a:spcPct val="107000"/>
                        </a:lnSpc>
                        <a:spcAft>
                          <a:spcPts val="0"/>
                        </a:spcAft>
                      </a:pPr>
                      <a:r>
                        <a:rPr lang="en-US" sz="1100" dirty="0">
                          <a:effectLst/>
                        </a:rPr>
                        <a:t>FS_5MBS_SEC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Aspects of Enhancements for 5G Multicast-Broadcast Services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5"/>
                        </a:rPr>
                        <a:t>SP-200351.zip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4"/>
                  </a:ext>
                </a:extLst>
              </a:tr>
              <a:tr h="204889">
                <a:tc>
                  <a:txBody>
                    <a:bodyPr/>
                    <a:lstStyle/>
                    <a:p>
                      <a:pPr algn="ctr">
                        <a:lnSpc>
                          <a:spcPct val="107000"/>
                        </a:lnSpc>
                        <a:spcAft>
                          <a:spcPts val="0"/>
                        </a:spcAft>
                      </a:pPr>
                      <a:r>
                        <a:rPr lang="en-US" sz="1100" dirty="0" err="1">
                          <a:effectLst/>
                        </a:rPr>
                        <a:t>FS_eEDGE_Sec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Aspects of Enhancement of Support for Edge Computing in 5GC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6"/>
                        </a:rPr>
                        <a:t>SP-200347.zip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5"/>
                  </a:ext>
                </a:extLst>
              </a:tr>
              <a:tr h="104878">
                <a:tc>
                  <a:txBody>
                    <a:bodyPr/>
                    <a:lstStyle/>
                    <a:p>
                      <a:pPr algn="ctr">
                        <a:lnSpc>
                          <a:spcPct val="107000"/>
                        </a:lnSpc>
                        <a:spcAft>
                          <a:spcPts val="0"/>
                        </a:spcAft>
                      </a:pPr>
                      <a:r>
                        <a:rPr lang="en-US" sz="1100" dirty="0" err="1">
                          <a:effectLst/>
                        </a:rPr>
                        <a:t>FS_UP_IP_Sec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S3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User Plane Integrity Protection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85.00%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7"/>
                        </a:rPr>
                        <a:t>SP-181035.zip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6"/>
                  </a:ext>
                </a:extLst>
              </a:tr>
              <a:tr h="104878">
                <a:tc>
                  <a:txBody>
                    <a:bodyPr/>
                    <a:lstStyle/>
                    <a:p>
                      <a:pPr algn="ctr">
                        <a:lnSpc>
                          <a:spcPct val="107000"/>
                        </a:lnSpc>
                        <a:spcAft>
                          <a:spcPts val="0"/>
                        </a:spcAft>
                      </a:pPr>
                      <a:r>
                        <a:rPr lang="en-US" sz="1100" dirty="0">
                          <a:effectLst/>
                        </a:rPr>
                        <a:t>FS_UC3S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User Consent for 3GPP services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8"/>
                        </a:rPr>
                        <a:t>SP-200885.zip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7"/>
                  </a:ext>
                </a:extLst>
              </a:tr>
              <a:tr h="204889">
                <a:tc>
                  <a:txBody>
                    <a:bodyPr/>
                    <a:lstStyle/>
                    <a:p>
                      <a:pPr algn="ctr">
                        <a:lnSpc>
                          <a:spcPct val="107000"/>
                        </a:lnSpc>
                        <a:spcAft>
                          <a:spcPts val="0"/>
                        </a:spcAft>
                      </a:pPr>
                      <a:r>
                        <a:rPr lang="en-US" sz="1100" dirty="0">
                          <a:effectLst/>
                        </a:rPr>
                        <a:t>FS_5G_ProSe_Sec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Aspects of Enhancement for Proximity Based Services in 5GS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9"/>
                        </a:rPr>
                        <a:t>SP-200350.zip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8"/>
                  </a:ext>
                </a:extLst>
              </a:tr>
              <a:tr h="204889">
                <a:tc>
                  <a:txBody>
                    <a:bodyPr/>
                    <a:lstStyle/>
                    <a:p>
                      <a:pPr algn="ctr">
                        <a:lnSpc>
                          <a:spcPct val="107000"/>
                        </a:lnSpc>
                        <a:spcAft>
                          <a:spcPts val="0"/>
                        </a:spcAft>
                      </a:pPr>
                      <a:r>
                        <a:rPr lang="en-US" sz="1100" dirty="0" err="1">
                          <a:effectLst/>
                        </a:rPr>
                        <a:t>FS_eNA_SEC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S3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aspects of enablers for Network Automation (eNA) for the 5G system (5GS) Phase 2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0"/>
                        </a:rPr>
                        <a:t>SP-200722.zip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9"/>
                  </a:ext>
                </a:extLst>
              </a:tr>
              <a:tr h="154883">
                <a:tc>
                  <a:txBody>
                    <a:bodyPr/>
                    <a:lstStyle/>
                    <a:p>
                      <a:pPr algn="ctr">
                        <a:lnSpc>
                          <a:spcPct val="107000"/>
                        </a:lnSpc>
                        <a:spcAft>
                          <a:spcPts val="0"/>
                        </a:spcAft>
                      </a:pPr>
                      <a:r>
                        <a:rPr lang="en-US" sz="1100" dirty="0">
                          <a:effectLst/>
                        </a:rPr>
                        <a:t>FS_SEC_5GMSG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aspects of the 5GMSG Service (St1 in Rel16!)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1"/>
                        </a:rPr>
                        <a:t>SP-200878.zip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10"/>
                  </a:ext>
                </a:extLst>
              </a:tr>
              <a:tr h="104878">
                <a:tc>
                  <a:txBody>
                    <a:bodyPr/>
                    <a:lstStyle/>
                    <a:p>
                      <a:pPr algn="ctr">
                        <a:lnSpc>
                          <a:spcPct val="107000"/>
                        </a:lnSpc>
                        <a:spcAft>
                          <a:spcPts val="0"/>
                        </a:spcAft>
                      </a:pPr>
                      <a:r>
                        <a:rPr lang="en-US" sz="1100" dirty="0">
                          <a:effectLst/>
                        </a:rPr>
                        <a:t>FS_AMFREAL_SEC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the security of AMF re-allocation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2"/>
                        </a:rPr>
                        <a:t>SP-200721.zip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11"/>
                  </a:ext>
                </a:extLst>
              </a:tr>
              <a:tr h="154883">
                <a:tc>
                  <a:txBody>
                    <a:bodyPr/>
                    <a:lstStyle/>
                    <a:p>
                      <a:pPr algn="ctr">
                        <a:lnSpc>
                          <a:spcPct val="107000"/>
                        </a:lnSpc>
                        <a:spcAft>
                          <a:spcPts val="0"/>
                        </a:spcAft>
                      </a:pPr>
                      <a:r>
                        <a:rPr lang="en-US" sz="1100" dirty="0" err="1">
                          <a:effectLst/>
                        </a:rPr>
                        <a:t>FS_disagg_gNB_Sec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aspects of the Disaggregated gNB Architecture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a:effectLst/>
                          <a:hlinkClick r:id="rId13"/>
                        </a:rPr>
                        <a:t>SP-200349.zip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12"/>
                  </a:ext>
                </a:extLst>
              </a:tr>
              <a:tr h="154883">
                <a:tc>
                  <a:txBody>
                    <a:bodyPr/>
                    <a:lstStyle/>
                    <a:p>
                      <a:pPr algn="ctr">
                        <a:lnSpc>
                          <a:spcPct val="107000"/>
                        </a:lnSpc>
                        <a:spcAft>
                          <a:spcPts val="0"/>
                        </a:spcAft>
                      </a:pPr>
                      <a:r>
                        <a:rPr lang="en-US" sz="1100">
                          <a:effectLst/>
                        </a:rPr>
                        <a:t>FS_5GFBS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5G security enhancement against false base stations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83.00%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4"/>
                        </a:rPr>
                        <a:t>SP-180690.zip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13"/>
                  </a:ext>
                </a:extLst>
              </a:tr>
              <a:tr h="204889">
                <a:tc>
                  <a:txBody>
                    <a:bodyPr/>
                    <a:lstStyle/>
                    <a:p>
                      <a:pPr algn="ctr">
                        <a:lnSpc>
                          <a:spcPct val="107000"/>
                        </a:lnSpc>
                        <a:spcAft>
                          <a:spcPts val="0"/>
                        </a:spcAft>
                      </a:pPr>
                      <a:r>
                        <a:rPr lang="en-US" sz="1100">
                          <a:effectLst/>
                        </a:rPr>
                        <a:t>FS_VNP_SECAM_SCAS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SECAM and SCAS for 3GPP virtualized network products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60.0%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5"/>
                        </a:rPr>
                        <a:t>SP-180696.zip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14"/>
                  </a:ext>
                </a:extLst>
              </a:tr>
              <a:tr h="104878">
                <a:tc>
                  <a:txBody>
                    <a:bodyPr/>
                    <a:lstStyle/>
                    <a:p>
                      <a:pPr algn="ctr">
                        <a:lnSpc>
                          <a:spcPct val="107000"/>
                        </a:lnSpc>
                        <a:spcAft>
                          <a:spcPts val="0"/>
                        </a:spcAft>
                      </a:pPr>
                      <a:r>
                        <a:rPr lang="en-US" sz="1100">
                          <a:effectLst/>
                        </a:rPr>
                        <a:t>FS_SIV</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Security Impacts of Virtualisation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45.00%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6"/>
                        </a:rPr>
                        <a:t>SP-181236.zip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15"/>
                  </a:ext>
                </a:extLst>
              </a:tr>
              <a:tr h="154883">
                <a:tc>
                  <a:txBody>
                    <a:bodyPr/>
                    <a:lstStyle/>
                    <a:p>
                      <a:pPr algn="ctr">
                        <a:lnSpc>
                          <a:spcPct val="107000"/>
                        </a:lnSpc>
                        <a:spcAft>
                          <a:spcPts val="0"/>
                        </a:spcAft>
                      </a:pPr>
                      <a:r>
                        <a:rPr lang="en-US" sz="1100">
                          <a:effectLst/>
                        </a:rPr>
                        <a:t>FS_LTKUP_Detail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Study on Long Term Key Update Process (LTKUP) Detailed solutions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7"/>
                        </a:rPr>
                        <a:t>SP-181038.zip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16"/>
                  </a:ext>
                </a:extLst>
              </a:tr>
              <a:tr h="104878">
                <a:tc>
                  <a:txBody>
                    <a:bodyPr/>
                    <a:lstStyle/>
                    <a:p>
                      <a:pPr algn="ctr">
                        <a:lnSpc>
                          <a:spcPct val="107000"/>
                        </a:lnSpc>
                        <a:spcAft>
                          <a:spcPts val="0"/>
                        </a:spcAft>
                      </a:pPr>
                      <a:r>
                        <a:rPr lang="en-US" sz="1100">
                          <a:effectLst/>
                        </a:rPr>
                        <a:t>FS_AUTH_ENH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dirty="0">
                          <a:effectLst/>
                        </a:rPr>
                        <a:t>Study on authentication enhancements in 5GS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60.0%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8"/>
                        </a:rPr>
                        <a:t>SP-190713.zip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17"/>
                  </a:ext>
                </a:extLst>
              </a:tr>
            </a:tbl>
          </a:graphicData>
        </a:graphic>
      </p:graphicFrame>
    </p:spTree>
    <p:extLst>
      <p:ext uri="{BB962C8B-B14F-4D97-AF65-F5344CB8AC3E}">
        <p14:creationId xmlns:p14="http://schemas.microsoft.com/office/powerpoint/2010/main" val="54448401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836613" y="315913"/>
            <a:ext cx="10515600" cy="1325562"/>
          </a:xfrm>
        </p:spPr>
        <p:txBody>
          <a:bodyPr/>
          <a:lstStyle/>
          <a:p>
            <a:r>
              <a:rPr lang="en-US" altLang="en-US" dirty="0"/>
              <a:t>Executive Summary (for information)</a:t>
            </a:r>
          </a:p>
        </p:txBody>
      </p:sp>
      <p:sp>
        <p:nvSpPr>
          <p:cNvPr id="3" name="Content Placeholder 2"/>
          <p:cNvSpPr>
            <a:spLocks noGrp="1"/>
          </p:cNvSpPr>
          <p:nvPr>
            <p:ph idx="1"/>
          </p:nvPr>
        </p:nvSpPr>
        <p:spPr>
          <a:xfrm>
            <a:off x="126590" y="1843548"/>
            <a:ext cx="11809413" cy="4351338"/>
          </a:xfrm>
        </p:spPr>
        <p:txBody>
          <a:bodyPr/>
          <a:lstStyle/>
          <a:p>
            <a:pPr marL="357188" lvl="0" indent="-357188"/>
            <a:r>
              <a:rPr lang="en-US" sz="2000" dirty="0"/>
              <a:t>R17 stage 2 gets more time – SA2 to finish their Studies and start related WIDs in December 2020</a:t>
            </a:r>
          </a:p>
          <a:p>
            <a:pPr marL="357188" lvl="0" indent="-357188"/>
            <a:r>
              <a:rPr lang="en-US" sz="2000" dirty="0"/>
              <a:t>R17 timeline will be decided in December 2020 between SA, CT, RAN</a:t>
            </a:r>
          </a:p>
          <a:p>
            <a:pPr marL="357188" lvl="0" indent="-357188"/>
            <a:r>
              <a:rPr lang="en-US" sz="2000" dirty="0"/>
              <a:t>R18 timeline not discussed yet – depends on R17 decisions</a:t>
            </a:r>
          </a:p>
          <a:p>
            <a:pPr marL="357188" lvl="0" indent="-357188"/>
            <a:r>
              <a:rPr lang="en-US" sz="2000" dirty="0"/>
              <a:t>All meetings (WGs and TSGs) in H1/2021 will be planned as e-meetings</a:t>
            </a:r>
          </a:p>
          <a:p>
            <a:pPr marL="357188" indent="-357188">
              <a:defRPr/>
            </a:pPr>
            <a:r>
              <a:rPr lang="en-US" sz="2000" dirty="0"/>
              <a:t>All 3GPP officials elections postponed until PCG gives guidance</a:t>
            </a:r>
          </a:p>
          <a:p>
            <a:pPr marL="357188" indent="-357188"/>
            <a:r>
              <a:rPr lang="en-US" sz="2000" dirty="0"/>
              <a:t>E-Meeting output from WG meetings is stable and has high quality, this is reflected by the few issues which were brought up during SA plenary for technical discussion.</a:t>
            </a:r>
          </a:p>
          <a:p>
            <a:pPr marL="357188" indent="-357188"/>
            <a:r>
              <a:rPr lang="en-US" sz="2000" dirty="0"/>
              <a:t>Rel-16 (all specs and coding) frozen with few exceptions at SA#88-e, all exceptions closed at SA#89-e.</a:t>
            </a:r>
          </a:p>
          <a:p>
            <a:pPr marL="357188" indent="-357188"/>
            <a:r>
              <a:rPr lang="en-US" sz="2000" dirty="0"/>
              <a:t>Status of Work Items, Studies, as well as newly approved WID/SIDs are listed in the Annex</a:t>
            </a:r>
          </a:p>
          <a:p>
            <a:pPr marL="357188" indent="-357188"/>
            <a:endParaRPr lang="en-US" sz="2000" dirty="0"/>
          </a:p>
          <a:p>
            <a:pPr>
              <a:defRPr/>
            </a:pPr>
            <a:endParaRPr lang="en-US" sz="2000" dirty="0"/>
          </a:p>
        </p:txBody>
      </p:sp>
    </p:spTree>
    <p:extLst>
      <p:ext uri="{BB962C8B-B14F-4D97-AF65-F5344CB8AC3E}">
        <p14:creationId xmlns:p14="http://schemas.microsoft.com/office/powerpoint/2010/main" val="1087347944"/>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SA3 WIDs</a:t>
            </a:r>
          </a:p>
        </p:txBody>
      </p:sp>
      <p:graphicFrame>
        <p:nvGraphicFramePr>
          <p:cNvPr id="2" name="Table 1"/>
          <p:cNvGraphicFramePr>
            <a:graphicFrameLocks noGrp="1"/>
          </p:cNvGraphicFramePr>
          <p:nvPr>
            <p:extLst>
              <p:ext uri="{D42A27DB-BD31-4B8C-83A1-F6EECF244321}">
                <p14:modId xmlns:p14="http://schemas.microsoft.com/office/powerpoint/2010/main" val="604864749"/>
              </p:ext>
            </p:extLst>
          </p:nvPr>
        </p:nvGraphicFramePr>
        <p:xfrm>
          <a:off x="838200" y="2054226"/>
          <a:ext cx="7614468" cy="2754102"/>
        </p:xfrm>
        <a:graphic>
          <a:graphicData uri="http://schemas.openxmlformats.org/drawingml/2006/table">
            <a:tbl>
              <a:tblPr firstRow="1" firstCol="1" bandRow="1">
                <a:tableStyleId>{5C22544A-7EE6-4342-B048-85BDC9FD1C3A}</a:tableStyleId>
              </a:tblPr>
              <a:tblGrid>
                <a:gridCol w="1132126">
                  <a:extLst>
                    <a:ext uri="{9D8B030D-6E8A-4147-A177-3AD203B41FA5}">
                      <a16:colId xmlns:a16="http://schemas.microsoft.com/office/drawing/2014/main" xmlns="" val="20000"/>
                    </a:ext>
                  </a:extLst>
                </a:gridCol>
                <a:gridCol w="600112">
                  <a:extLst>
                    <a:ext uri="{9D8B030D-6E8A-4147-A177-3AD203B41FA5}">
                      <a16:colId xmlns:a16="http://schemas.microsoft.com/office/drawing/2014/main" xmlns="" val="20001"/>
                    </a:ext>
                  </a:extLst>
                </a:gridCol>
                <a:gridCol w="362331">
                  <a:extLst>
                    <a:ext uri="{9D8B030D-6E8A-4147-A177-3AD203B41FA5}">
                      <a16:colId xmlns:a16="http://schemas.microsoft.com/office/drawing/2014/main" xmlns="" val="20002"/>
                    </a:ext>
                  </a:extLst>
                </a:gridCol>
                <a:gridCol w="4162891">
                  <a:extLst>
                    <a:ext uri="{9D8B030D-6E8A-4147-A177-3AD203B41FA5}">
                      <a16:colId xmlns:a16="http://schemas.microsoft.com/office/drawing/2014/main" xmlns="" val="20003"/>
                    </a:ext>
                  </a:extLst>
                </a:gridCol>
                <a:gridCol w="544749">
                  <a:extLst>
                    <a:ext uri="{9D8B030D-6E8A-4147-A177-3AD203B41FA5}">
                      <a16:colId xmlns:a16="http://schemas.microsoft.com/office/drawing/2014/main" xmlns="" val="20004"/>
                    </a:ext>
                  </a:extLst>
                </a:gridCol>
                <a:gridCol w="812259">
                  <a:extLst>
                    <a:ext uri="{9D8B030D-6E8A-4147-A177-3AD203B41FA5}">
                      <a16:colId xmlns:a16="http://schemas.microsoft.com/office/drawing/2014/main" xmlns="" val="20005"/>
                    </a:ext>
                  </a:extLst>
                </a:gridCol>
              </a:tblGrid>
              <a:tr h="54873">
                <a:tc>
                  <a:txBody>
                    <a:bodyPr/>
                    <a:lstStyle/>
                    <a:p>
                      <a:pPr algn="ctr">
                        <a:lnSpc>
                          <a:spcPct val="107000"/>
                        </a:lnSpc>
                        <a:spcAft>
                          <a:spcPts val="0"/>
                        </a:spcAft>
                      </a:pPr>
                      <a:r>
                        <a:rPr lang="en-US" sz="1100" dirty="0">
                          <a:effectLst/>
                        </a:rPr>
                        <a:t>Acronym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Groups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Name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WI-tdoc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0"/>
                  </a:ext>
                </a:extLst>
              </a:tr>
              <a:tr h="54873">
                <a:tc>
                  <a:txBody>
                    <a:bodyPr/>
                    <a:lstStyle/>
                    <a:p>
                      <a:pPr algn="ctr">
                        <a:lnSpc>
                          <a:spcPct val="107000"/>
                        </a:lnSpc>
                        <a:spcAft>
                          <a:spcPts val="0"/>
                        </a:spcAft>
                      </a:pPr>
                      <a:r>
                        <a:rPr lang="en-US" sz="1100">
                          <a:effectLst/>
                        </a:rPr>
                        <a:t>AKMA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S3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SA3 aspects of AKMA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96.00%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a:effectLst/>
                          <a:hlinkClick r:id="rId2"/>
                        </a:rPr>
                        <a:t>SP-190711.zip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1"/>
                  </a:ext>
                </a:extLst>
              </a:tr>
              <a:tr h="104878">
                <a:tc>
                  <a:txBody>
                    <a:bodyPr/>
                    <a:lstStyle/>
                    <a:p>
                      <a:pPr algn="ctr">
                        <a:lnSpc>
                          <a:spcPct val="107000"/>
                        </a:lnSpc>
                        <a:spcAft>
                          <a:spcPts val="0"/>
                        </a:spcAft>
                      </a:pPr>
                      <a:r>
                        <a:rPr lang="en-US" sz="1100" dirty="0">
                          <a:effectLst/>
                        </a:rPr>
                        <a:t>MCXSec2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S3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Mission critical security enhancements phase 2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a:effectLst/>
                          <a:hlinkClick r:id="rId3"/>
                        </a:rPr>
                        <a:t>SP-200879.zip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2"/>
                  </a:ext>
                </a:extLst>
              </a:tr>
              <a:tr h="104878">
                <a:tc>
                  <a:txBody>
                    <a:bodyPr/>
                    <a:lstStyle/>
                    <a:p>
                      <a:pPr algn="ctr">
                        <a:lnSpc>
                          <a:spcPct val="107000"/>
                        </a:lnSpc>
                        <a:spcAft>
                          <a:spcPts val="0"/>
                        </a:spcAft>
                      </a:pPr>
                      <a:r>
                        <a:rPr lang="en-US" sz="1100" dirty="0">
                          <a:effectLst/>
                        </a:rPr>
                        <a:t>GBA_5G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Integration of GBA into 5GC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50.0%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4"/>
                        </a:rPr>
                        <a:t>SP-190714.zip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3"/>
                  </a:ext>
                </a:extLst>
              </a:tr>
              <a:tr h="104878">
                <a:tc>
                  <a:txBody>
                    <a:bodyPr/>
                    <a:lstStyle/>
                    <a:p>
                      <a:pPr algn="ctr">
                        <a:lnSpc>
                          <a:spcPct val="107000"/>
                        </a:lnSpc>
                        <a:spcAft>
                          <a:spcPts val="0"/>
                        </a:spcAft>
                      </a:pPr>
                      <a:r>
                        <a:rPr lang="en-US" sz="1100">
                          <a:effectLst/>
                        </a:rPr>
                        <a:t>SCAS_IMS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S3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Assurance Specification for IMS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40.0%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a:effectLst/>
                          <a:hlinkClick r:id="rId5"/>
                        </a:rPr>
                        <a:t>SP-191128.zip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4"/>
                  </a:ext>
                </a:extLst>
              </a:tr>
              <a:tr h="154883">
                <a:tc>
                  <a:txBody>
                    <a:bodyPr/>
                    <a:lstStyle/>
                    <a:p>
                      <a:pPr algn="ctr">
                        <a:lnSpc>
                          <a:spcPct val="107000"/>
                        </a:lnSpc>
                        <a:spcAft>
                          <a:spcPts val="0"/>
                        </a:spcAft>
                      </a:pPr>
                      <a:r>
                        <a:rPr lang="en-US" sz="1100">
                          <a:effectLst/>
                        </a:rPr>
                        <a:t>eSCAS_5G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Security Assurance Specification for 5G (eSCAS_5G)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13.00%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a:effectLst/>
                          <a:hlinkClick r:id="rId6"/>
                        </a:rPr>
                        <a:t>SP-200149.zip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5"/>
                  </a:ext>
                </a:extLst>
              </a:tr>
              <a:tr h="254894">
                <a:tc>
                  <a:txBody>
                    <a:bodyPr/>
                    <a:lstStyle/>
                    <a:p>
                      <a:pPr algn="ctr">
                        <a:lnSpc>
                          <a:spcPct val="107000"/>
                        </a:lnSpc>
                        <a:spcAft>
                          <a:spcPts val="0"/>
                        </a:spcAft>
                      </a:pPr>
                      <a:r>
                        <a:rPr lang="en-US" sz="1100" dirty="0">
                          <a:effectLst/>
                        </a:rPr>
                        <a:t>SCAS_5G_NSSAAF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eSCAS_5G for Network Slice-Specific Authentication and Authorization Function (NSSAAF)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7"/>
                        </a:rPr>
                        <a:t>SP-200720.zip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6"/>
                  </a:ext>
                </a:extLst>
              </a:tr>
              <a:tr h="104878">
                <a:tc>
                  <a:txBody>
                    <a:bodyPr/>
                    <a:lstStyle/>
                    <a:p>
                      <a:pPr algn="ctr">
                        <a:lnSpc>
                          <a:spcPct val="107000"/>
                        </a:lnSpc>
                        <a:spcAft>
                          <a:spcPts val="0"/>
                        </a:spcAft>
                      </a:pPr>
                      <a:r>
                        <a:rPr lang="en-US" sz="1100">
                          <a:effectLst/>
                        </a:rPr>
                        <a:t>SCAS_5G_N3IWF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eSCAS_5G for Non-3GPP InterWorking Function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8"/>
                        </a:rPr>
                        <a:t>SP-200146.zip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7"/>
                  </a:ext>
                </a:extLst>
              </a:tr>
              <a:tr h="104878">
                <a:tc>
                  <a:txBody>
                    <a:bodyPr/>
                    <a:lstStyle/>
                    <a:p>
                      <a:pPr algn="ctr">
                        <a:lnSpc>
                          <a:spcPct val="107000"/>
                        </a:lnSpc>
                        <a:spcAft>
                          <a:spcPts val="0"/>
                        </a:spcAft>
                      </a:pPr>
                      <a:r>
                        <a:rPr lang="en-US" sz="1100">
                          <a:effectLst/>
                        </a:rPr>
                        <a:t>SCAS_5G_NWDAF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eSCAS_5G for 5G NWDAF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9"/>
                        </a:rPr>
                        <a:t>SP-200147.zip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8"/>
                  </a:ext>
                </a:extLst>
              </a:tr>
              <a:tr h="104878">
                <a:tc>
                  <a:txBody>
                    <a:bodyPr/>
                    <a:lstStyle/>
                    <a:p>
                      <a:pPr algn="ctr">
                        <a:lnSpc>
                          <a:spcPct val="107000"/>
                        </a:lnSpc>
                        <a:spcAft>
                          <a:spcPts val="0"/>
                        </a:spcAft>
                      </a:pPr>
                      <a:r>
                        <a:rPr lang="en-US" sz="1100">
                          <a:effectLst/>
                        </a:rPr>
                        <a:t>SCAS_5G_SECOP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eSCAS_5G for Service Communication Proxy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0"/>
                        </a:rPr>
                        <a:t>SP-200148.zip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09"/>
                  </a:ext>
                </a:extLst>
              </a:tr>
              <a:tr h="104878">
                <a:tc>
                  <a:txBody>
                    <a:bodyPr/>
                    <a:lstStyle/>
                    <a:p>
                      <a:pPr algn="ctr">
                        <a:lnSpc>
                          <a:spcPct val="107000"/>
                        </a:lnSpc>
                        <a:spcAft>
                          <a:spcPts val="0"/>
                        </a:spcAft>
                      </a:pPr>
                      <a:r>
                        <a:rPr lang="en-US" sz="1100">
                          <a:effectLst/>
                        </a:rPr>
                        <a:t>SCAS_5G_IPUPS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eSCAS_5Gfor Inter PLMN UP Security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1"/>
                        </a:rPr>
                        <a:t>SP-200348.zip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10"/>
                  </a:ext>
                </a:extLst>
              </a:tr>
              <a:tr h="154883">
                <a:tc>
                  <a:txBody>
                    <a:bodyPr/>
                    <a:lstStyle/>
                    <a:p>
                      <a:pPr algn="ctr">
                        <a:lnSpc>
                          <a:spcPct val="107000"/>
                        </a:lnSpc>
                        <a:spcAft>
                          <a:spcPts val="0"/>
                        </a:spcAft>
                      </a:pPr>
                      <a:r>
                        <a:rPr lang="en-US" sz="1100" dirty="0" err="1">
                          <a:effectLst/>
                        </a:rPr>
                        <a:t>eUPIP_SEC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Enhancements to User Plane Integrity Protection Support in 5GS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2"/>
                        </a:rPr>
                        <a:t>SP-200719.zip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11"/>
                  </a:ext>
                </a:extLst>
              </a:tr>
              <a:tr h="104878">
                <a:tc>
                  <a:txBody>
                    <a:bodyPr/>
                    <a:lstStyle/>
                    <a:p>
                      <a:pPr algn="ctr">
                        <a:lnSpc>
                          <a:spcPct val="107000"/>
                        </a:lnSpc>
                        <a:spcAft>
                          <a:spcPts val="0"/>
                        </a:spcAft>
                      </a:pPr>
                      <a:r>
                        <a:rPr lang="en-US" sz="1100">
                          <a:effectLst/>
                        </a:rPr>
                        <a:t>LI17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dirty="0">
                          <a:effectLst/>
                        </a:rPr>
                        <a:t>S3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nSpc>
                          <a:spcPct val="107000"/>
                        </a:lnSpc>
                        <a:spcAft>
                          <a:spcPts val="0"/>
                        </a:spcAft>
                      </a:pPr>
                      <a:r>
                        <a:rPr lang="en-US" sz="1100">
                          <a:effectLst/>
                        </a:rPr>
                        <a:t>Lawful Interception Rel-17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tc>
                  <a:txBody>
                    <a:bodyPr/>
                    <a:lstStyle/>
                    <a:p>
                      <a:pPr algn="ctr">
                        <a:lnSpc>
                          <a:spcPct val="107000"/>
                        </a:lnSpc>
                        <a:spcAft>
                          <a:spcPts val="0"/>
                        </a:spcAft>
                      </a:pPr>
                      <a:r>
                        <a:rPr lang="en-US" sz="1100" u="sng" dirty="0">
                          <a:effectLst/>
                          <a:hlinkClick r:id="rId13"/>
                        </a:rPr>
                        <a:t>SP-190983.zip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2434" marR="2434" marT="2434" marB="2434" anchor="ctr"/>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3004100974"/>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SA4 Studies and WIDs</a:t>
            </a:r>
          </a:p>
        </p:txBody>
      </p:sp>
      <p:graphicFrame>
        <p:nvGraphicFramePr>
          <p:cNvPr id="2" name="Table 1"/>
          <p:cNvGraphicFramePr>
            <a:graphicFrameLocks noGrp="1"/>
          </p:cNvGraphicFramePr>
          <p:nvPr>
            <p:extLst>
              <p:ext uri="{D42A27DB-BD31-4B8C-83A1-F6EECF244321}">
                <p14:modId xmlns:p14="http://schemas.microsoft.com/office/powerpoint/2010/main" val="1437949318"/>
              </p:ext>
            </p:extLst>
          </p:nvPr>
        </p:nvGraphicFramePr>
        <p:xfrm>
          <a:off x="1099227" y="1825626"/>
          <a:ext cx="8219146" cy="4533129"/>
        </p:xfrm>
        <a:graphic>
          <a:graphicData uri="http://schemas.openxmlformats.org/drawingml/2006/table">
            <a:tbl>
              <a:tblPr firstRow="1" firstCol="1" bandRow="1">
                <a:tableStyleId>{5C22544A-7EE6-4342-B048-85BDC9FD1C3A}</a:tableStyleId>
              </a:tblPr>
              <a:tblGrid>
                <a:gridCol w="1166593">
                  <a:extLst>
                    <a:ext uri="{9D8B030D-6E8A-4147-A177-3AD203B41FA5}">
                      <a16:colId xmlns:a16="http://schemas.microsoft.com/office/drawing/2014/main" xmlns="" val="20000"/>
                    </a:ext>
                  </a:extLst>
                </a:gridCol>
                <a:gridCol w="469103">
                  <a:extLst>
                    <a:ext uri="{9D8B030D-6E8A-4147-A177-3AD203B41FA5}">
                      <a16:colId xmlns:a16="http://schemas.microsoft.com/office/drawing/2014/main" xmlns="" val="20001"/>
                    </a:ext>
                  </a:extLst>
                </a:gridCol>
                <a:gridCol w="644714">
                  <a:extLst>
                    <a:ext uri="{9D8B030D-6E8A-4147-A177-3AD203B41FA5}">
                      <a16:colId xmlns:a16="http://schemas.microsoft.com/office/drawing/2014/main" xmlns="" val="20002"/>
                    </a:ext>
                  </a:extLst>
                </a:gridCol>
                <a:gridCol w="4303040">
                  <a:extLst>
                    <a:ext uri="{9D8B030D-6E8A-4147-A177-3AD203B41FA5}">
                      <a16:colId xmlns:a16="http://schemas.microsoft.com/office/drawing/2014/main" xmlns="" val="20003"/>
                    </a:ext>
                  </a:extLst>
                </a:gridCol>
                <a:gridCol w="578559">
                  <a:extLst>
                    <a:ext uri="{9D8B030D-6E8A-4147-A177-3AD203B41FA5}">
                      <a16:colId xmlns:a16="http://schemas.microsoft.com/office/drawing/2014/main" xmlns="" val="20004"/>
                    </a:ext>
                  </a:extLst>
                </a:gridCol>
                <a:gridCol w="1057137">
                  <a:extLst>
                    <a:ext uri="{9D8B030D-6E8A-4147-A177-3AD203B41FA5}">
                      <a16:colId xmlns:a16="http://schemas.microsoft.com/office/drawing/2014/main" xmlns="" val="20005"/>
                    </a:ext>
                  </a:extLst>
                </a:gridCol>
              </a:tblGrid>
              <a:tr h="168351">
                <a:tc>
                  <a:txBody>
                    <a:bodyPr/>
                    <a:lstStyle/>
                    <a:p>
                      <a:pPr algn="ctr">
                        <a:lnSpc>
                          <a:spcPct val="107000"/>
                        </a:lnSpc>
                        <a:spcAft>
                          <a:spcPts val="0"/>
                        </a:spcAft>
                      </a:pPr>
                      <a:r>
                        <a:rPr lang="en-US" sz="1100" dirty="0">
                          <a:effectLst/>
                        </a:rPr>
                        <a:t>Acronym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err="1">
                          <a:effectLst/>
                        </a:rPr>
                        <a:t>Rel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Groups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WI-tdoc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xmlns="" val="10000"/>
                  </a:ext>
                </a:extLst>
              </a:tr>
              <a:tr h="321768">
                <a:tc>
                  <a:txBody>
                    <a:bodyPr/>
                    <a:lstStyle/>
                    <a:p>
                      <a:pPr algn="ctr">
                        <a:lnSpc>
                          <a:spcPct val="107000"/>
                        </a:lnSpc>
                        <a:spcAft>
                          <a:spcPts val="0"/>
                        </a:spcAft>
                      </a:pPr>
                      <a:r>
                        <a:rPr lang="en-US" sz="1100" dirty="0">
                          <a:effectLst/>
                        </a:rPr>
                        <a:t>FS_5GSTAR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S4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a:effectLst/>
                        </a:rPr>
                        <a:t>Study on 5G Glass-type AR/MR Devices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a:effectLst/>
                          <a:hlinkClick r:id="rId2"/>
                        </a:rPr>
                        <a:t>SP-200399.zip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xmlns="" val="10001"/>
                  </a:ext>
                </a:extLst>
              </a:tr>
              <a:tr h="321768">
                <a:tc>
                  <a:txBody>
                    <a:bodyPr/>
                    <a:lstStyle/>
                    <a:p>
                      <a:pPr algn="ctr">
                        <a:lnSpc>
                          <a:spcPct val="107000"/>
                        </a:lnSpc>
                        <a:spcAft>
                          <a:spcPts val="0"/>
                        </a:spcAft>
                      </a:pPr>
                      <a:r>
                        <a:rPr lang="en-US" sz="1100">
                          <a:effectLst/>
                        </a:rPr>
                        <a:t>FS_5GMS_Multicast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a:effectLst/>
                        </a:rPr>
                        <a:t>Study on Multicast Architecture Enhancements for 5G Media Streaming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3"/>
                        </a:rPr>
                        <a:t>SP-200238.zip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xmlns="" val="10002"/>
                  </a:ext>
                </a:extLst>
              </a:tr>
              <a:tr h="321768">
                <a:tc>
                  <a:txBody>
                    <a:bodyPr/>
                    <a:lstStyle/>
                    <a:p>
                      <a:pPr algn="ctr">
                        <a:lnSpc>
                          <a:spcPct val="107000"/>
                        </a:lnSpc>
                        <a:spcAft>
                          <a:spcPts val="0"/>
                        </a:spcAft>
                      </a:pPr>
                      <a:r>
                        <a:rPr lang="en-US" sz="1100" dirty="0">
                          <a:effectLst/>
                        </a:rPr>
                        <a:t>8K_VR_5G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a:effectLst/>
                        </a:rPr>
                        <a:t>Points for 8K VR 360 Video over 5G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4"/>
                        </a:rPr>
                        <a:t>SP-200667.zip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xmlns="" val="10003"/>
                  </a:ext>
                </a:extLst>
              </a:tr>
              <a:tr h="321768">
                <a:tc>
                  <a:txBody>
                    <a:bodyPr/>
                    <a:lstStyle/>
                    <a:p>
                      <a:pPr algn="ctr">
                        <a:lnSpc>
                          <a:spcPct val="107000"/>
                        </a:lnSpc>
                        <a:spcAft>
                          <a:spcPts val="0"/>
                        </a:spcAft>
                      </a:pPr>
                      <a:r>
                        <a:rPr lang="en-US" sz="1100" dirty="0" err="1">
                          <a:effectLst/>
                        </a:rPr>
                        <a:t>HInT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a:effectLst/>
                        </a:rPr>
                        <a:t>Extension for headset interface tests of UE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a:effectLst/>
                          <a:hlinkClick r:id="rId5"/>
                        </a:rPr>
                        <a:t>SP-200398.zip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xmlns="" val="10004"/>
                  </a:ext>
                </a:extLst>
              </a:tr>
              <a:tr h="321768">
                <a:tc>
                  <a:txBody>
                    <a:bodyPr/>
                    <a:lstStyle/>
                    <a:p>
                      <a:pPr algn="ctr">
                        <a:lnSpc>
                          <a:spcPct val="107000"/>
                        </a:lnSpc>
                        <a:spcAft>
                          <a:spcPts val="0"/>
                        </a:spcAft>
                      </a:pPr>
                      <a:r>
                        <a:rPr lang="en-US" sz="1100">
                          <a:effectLst/>
                        </a:rPr>
                        <a:t>ITT4RT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S4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dirty="0">
                          <a:effectLst/>
                        </a:rPr>
                        <a:t>Support of Immersive Teleconferencing and Telepresence for Remote Terminals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6"/>
                        </a:rPr>
                        <a:t>SP-180985.zip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xmlns="" val="10005"/>
                  </a:ext>
                </a:extLst>
              </a:tr>
              <a:tr h="321768">
                <a:tc>
                  <a:txBody>
                    <a:bodyPr/>
                    <a:lstStyle/>
                    <a:p>
                      <a:pPr algn="ctr">
                        <a:lnSpc>
                          <a:spcPct val="107000"/>
                        </a:lnSpc>
                        <a:spcAft>
                          <a:spcPts val="0"/>
                        </a:spcAft>
                      </a:pPr>
                      <a:r>
                        <a:rPr lang="en-US" sz="1100">
                          <a:effectLst/>
                        </a:rPr>
                        <a:t>ATIAS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S4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dirty="0">
                          <a:effectLst/>
                        </a:rPr>
                        <a:t>Terminal Audio quality performance and Test methods for Immersive Audio Services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7"/>
                        </a:rPr>
                        <a:t>SP-190040.zip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xmlns="" val="10006"/>
                  </a:ext>
                </a:extLst>
              </a:tr>
              <a:tr h="321768">
                <a:tc>
                  <a:txBody>
                    <a:bodyPr/>
                    <a:lstStyle/>
                    <a:p>
                      <a:pPr algn="ctr">
                        <a:lnSpc>
                          <a:spcPct val="107000"/>
                        </a:lnSpc>
                        <a:spcAft>
                          <a:spcPts val="0"/>
                        </a:spcAft>
                      </a:pPr>
                      <a:r>
                        <a:rPr lang="en-US" sz="1100">
                          <a:effectLst/>
                        </a:rPr>
                        <a:t>HaNTE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S4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dirty="0">
                          <a:effectLst/>
                        </a:rPr>
                        <a:t>Handsets Featuring Non-Traditional Earpieces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35.00%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8"/>
                        </a:rPr>
                        <a:t>SP-190989.zip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xmlns="" val="10007"/>
                  </a:ext>
                </a:extLst>
              </a:tr>
              <a:tr h="321768">
                <a:tc>
                  <a:txBody>
                    <a:bodyPr/>
                    <a:lstStyle/>
                    <a:p>
                      <a:pPr algn="ctr">
                        <a:lnSpc>
                          <a:spcPct val="107000"/>
                        </a:lnSpc>
                        <a:spcAft>
                          <a:spcPts val="0"/>
                        </a:spcAft>
                      </a:pPr>
                      <a:r>
                        <a:rPr lang="en-US" sz="1100">
                          <a:effectLst/>
                        </a:rPr>
                        <a:t>IVAS_Codec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dirty="0">
                          <a:effectLst/>
                        </a:rPr>
                        <a:t>EVS Codec Extension for Immersive Voice and Audio Services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27.00%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9"/>
                        </a:rPr>
                        <a:t>SP-170611.zip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xmlns="" val="10008"/>
                  </a:ext>
                </a:extLst>
              </a:tr>
              <a:tr h="321768">
                <a:tc>
                  <a:txBody>
                    <a:bodyPr/>
                    <a:lstStyle/>
                    <a:p>
                      <a:pPr algn="ctr">
                        <a:lnSpc>
                          <a:spcPct val="107000"/>
                        </a:lnSpc>
                        <a:spcAft>
                          <a:spcPts val="0"/>
                        </a:spcAft>
                      </a:pPr>
                      <a:r>
                        <a:rPr lang="en-US" sz="1100">
                          <a:effectLst/>
                        </a:rPr>
                        <a:t>FS_VR_CoGui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dirty="0">
                          <a:effectLst/>
                        </a:rPr>
                        <a:t>Study on VR Streaming Conformance and Guidelines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10"/>
                        </a:rPr>
                        <a:t>SP-190642.zip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xmlns="" val="10009"/>
                  </a:ext>
                </a:extLst>
              </a:tr>
              <a:tr h="321768">
                <a:tc>
                  <a:txBody>
                    <a:bodyPr/>
                    <a:lstStyle/>
                    <a:p>
                      <a:pPr algn="ctr">
                        <a:lnSpc>
                          <a:spcPct val="107000"/>
                        </a:lnSpc>
                        <a:spcAft>
                          <a:spcPts val="0"/>
                        </a:spcAft>
                      </a:pPr>
                      <a:r>
                        <a:rPr lang="en-US" sz="1100">
                          <a:effectLst/>
                        </a:rPr>
                        <a:t>FS_5GVideo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dirty="0">
                          <a:effectLst/>
                        </a:rPr>
                        <a:t>Study on 5G Video Codec Characteristics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11"/>
                        </a:rPr>
                        <a:t>SP-200052.zip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xmlns="" val="10010"/>
                  </a:ext>
                </a:extLst>
              </a:tr>
              <a:tr h="321768">
                <a:tc>
                  <a:txBody>
                    <a:bodyPr/>
                    <a:lstStyle/>
                    <a:p>
                      <a:pPr algn="ctr">
                        <a:lnSpc>
                          <a:spcPct val="107000"/>
                        </a:lnSpc>
                        <a:spcAft>
                          <a:spcPts val="0"/>
                        </a:spcAft>
                      </a:pPr>
                      <a:r>
                        <a:rPr lang="en-US" sz="1100">
                          <a:effectLst/>
                        </a:rPr>
                        <a:t>FS_FLUS_NBMP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a:effectLst/>
                        </a:rPr>
                        <a:t>Study on the use of NBMP in FLUS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12"/>
                        </a:rPr>
                        <a:t>SP-200053.zip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xmlns="" val="10011"/>
                  </a:ext>
                </a:extLst>
              </a:tr>
              <a:tr h="321768">
                <a:tc>
                  <a:txBody>
                    <a:bodyPr/>
                    <a:lstStyle/>
                    <a:p>
                      <a:pPr algn="ctr">
                        <a:lnSpc>
                          <a:spcPct val="107000"/>
                        </a:lnSpc>
                        <a:spcAft>
                          <a:spcPts val="0"/>
                        </a:spcAft>
                      </a:pPr>
                      <a:r>
                        <a:rPr lang="en-US" sz="1100">
                          <a:effectLst/>
                        </a:rPr>
                        <a:t>FS_EMSA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a:effectLst/>
                        </a:rPr>
                        <a:t>Study on Streaming Architecture extensions For Edge processing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15.00%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13"/>
                        </a:rPr>
                        <a:t>SP-200056.zip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xmlns="" val="10012"/>
                  </a:ext>
                </a:extLst>
              </a:tr>
              <a:tr h="321768">
                <a:tc>
                  <a:txBody>
                    <a:bodyPr/>
                    <a:lstStyle/>
                    <a:p>
                      <a:pPr algn="ctr">
                        <a:lnSpc>
                          <a:spcPct val="107000"/>
                        </a:lnSpc>
                        <a:spcAft>
                          <a:spcPts val="0"/>
                        </a:spcAft>
                      </a:pPr>
                      <a:r>
                        <a:rPr lang="en-US" sz="1100">
                          <a:effectLst/>
                        </a:rPr>
                        <a:t>FS_XRTraffic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dirty="0">
                          <a:effectLst/>
                        </a:rPr>
                        <a:t>S4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nSpc>
                          <a:spcPct val="107000"/>
                        </a:lnSpc>
                        <a:spcAft>
                          <a:spcPts val="0"/>
                        </a:spcAft>
                      </a:pPr>
                      <a:r>
                        <a:rPr lang="en-US" sz="1100">
                          <a:effectLst/>
                        </a:rPr>
                        <a:t>Study on Typical Traffic Characteristics for XR Services and other Media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tc>
                  <a:txBody>
                    <a:bodyPr/>
                    <a:lstStyle/>
                    <a:p>
                      <a:pPr algn="ctr">
                        <a:lnSpc>
                          <a:spcPct val="107000"/>
                        </a:lnSpc>
                        <a:spcAft>
                          <a:spcPts val="0"/>
                        </a:spcAft>
                      </a:pPr>
                      <a:r>
                        <a:rPr lang="en-US" sz="1100" u="sng" dirty="0">
                          <a:effectLst/>
                          <a:hlinkClick r:id="rId14"/>
                        </a:rPr>
                        <a:t>SP-200054.zip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7467" marR="7467" marT="7467" marB="7467" anchor="ctr"/>
                </a:tc>
                <a:extLst>
                  <a:ext uri="{0D108BD9-81ED-4DB2-BD59-A6C34878D82A}">
                    <a16:rowId xmlns:a16="http://schemas.microsoft.com/office/drawing/2014/main" xmlns="" val="10013"/>
                  </a:ext>
                </a:extLst>
              </a:tr>
            </a:tbl>
          </a:graphicData>
        </a:graphic>
      </p:graphicFrame>
    </p:spTree>
    <p:extLst>
      <p:ext uri="{BB962C8B-B14F-4D97-AF65-F5344CB8AC3E}">
        <p14:creationId xmlns:p14="http://schemas.microsoft.com/office/powerpoint/2010/main" val="584344915"/>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SA5 Studies </a:t>
            </a:r>
          </a:p>
        </p:txBody>
      </p:sp>
      <p:graphicFrame>
        <p:nvGraphicFramePr>
          <p:cNvPr id="3" name="Table 2"/>
          <p:cNvGraphicFramePr>
            <a:graphicFrameLocks noGrp="1"/>
          </p:cNvGraphicFramePr>
          <p:nvPr>
            <p:extLst>
              <p:ext uri="{D42A27DB-BD31-4B8C-83A1-F6EECF244321}">
                <p14:modId xmlns:p14="http://schemas.microsoft.com/office/powerpoint/2010/main" val="2074778288"/>
              </p:ext>
            </p:extLst>
          </p:nvPr>
        </p:nvGraphicFramePr>
        <p:xfrm>
          <a:off x="794426" y="1893571"/>
          <a:ext cx="8792749" cy="3273839"/>
        </p:xfrm>
        <a:graphic>
          <a:graphicData uri="http://schemas.openxmlformats.org/drawingml/2006/table">
            <a:tbl>
              <a:tblPr firstRow="1" firstCol="1" bandRow="1">
                <a:tableStyleId>{5C22544A-7EE6-4342-B048-85BDC9FD1C3A}</a:tableStyleId>
              </a:tblPr>
              <a:tblGrid>
                <a:gridCol w="1311584">
                  <a:extLst>
                    <a:ext uri="{9D8B030D-6E8A-4147-A177-3AD203B41FA5}">
                      <a16:colId xmlns:a16="http://schemas.microsoft.com/office/drawing/2014/main" xmlns="" val="20000"/>
                    </a:ext>
                  </a:extLst>
                </a:gridCol>
                <a:gridCol w="546628">
                  <a:extLst>
                    <a:ext uri="{9D8B030D-6E8A-4147-A177-3AD203B41FA5}">
                      <a16:colId xmlns:a16="http://schemas.microsoft.com/office/drawing/2014/main" xmlns="" val="20001"/>
                    </a:ext>
                  </a:extLst>
                </a:gridCol>
                <a:gridCol w="737312">
                  <a:extLst>
                    <a:ext uri="{9D8B030D-6E8A-4147-A177-3AD203B41FA5}">
                      <a16:colId xmlns:a16="http://schemas.microsoft.com/office/drawing/2014/main" xmlns="" val="20002"/>
                    </a:ext>
                  </a:extLst>
                </a:gridCol>
                <a:gridCol w="4324649">
                  <a:extLst>
                    <a:ext uri="{9D8B030D-6E8A-4147-A177-3AD203B41FA5}">
                      <a16:colId xmlns:a16="http://schemas.microsoft.com/office/drawing/2014/main" xmlns="" val="20003"/>
                    </a:ext>
                  </a:extLst>
                </a:gridCol>
                <a:gridCol w="661481">
                  <a:extLst>
                    <a:ext uri="{9D8B030D-6E8A-4147-A177-3AD203B41FA5}">
                      <a16:colId xmlns:a16="http://schemas.microsoft.com/office/drawing/2014/main" xmlns="" val="20004"/>
                    </a:ext>
                  </a:extLst>
                </a:gridCol>
                <a:gridCol w="1211095">
                  <a:extLst>
                    <a:ext uri="{9D8B030D-6E8A-4147-A177-3AD203B41FA5}">
                      <a16:colId xmlns:a16="http://schemas.microsoft.com/office/drawing/2014/main" xmlns="" val="20005"/>
                    </a:ext>
                  </a:extLst>
                </a:gridCol>
              </a:tblGrid>
              <a:tr h="0">
                <a:tc>
                  <a:txBody>
                    <a:bodyPr/>
                    <a:lstStyle/>
                    <a:p>
                      <a:pPr algn="ctr">
                        <a:lnSpc>
                          <a:spcPct val="107000"/>
                        </a:lnSpc>
                        <a:spcAft>
                          <a:spcPts val="0"/>
                        </a:spcAft>
                      </a:pPr>
                      <a:r>
                        <a:rPr lang="en-US" sz="1400" dirty="0">
                          <a:effectLst/>
                        </a:rPr>
                        <a:t>Acronym</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Rel</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Groups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Name</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WI-tdoc</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0"/>
                  </a:ext>
                </a:extLst>
              </a:tr>
              <a:tr h="152554">
                <a:tc>
                  <a:txBody>
                    <a:bodyPr/>
                    <a:lstStyle/>
                    <a:p>
                      <a:pPr algn="ctr">
                        <a:lnSpc>
                          <a:spcPct val="107000"/>
                        </a:lnSpc>
                        <a:spcAft>
                          <a:spcPts val="0"/>
                        </a:spcAft>
                      </a:pPr>
                      <a:r>
                        <a:rPr lang="en-US" sz="1400" dirty="0">
                          <a:effectLst/>
                        </a:rPr>
                        <a:t>FS_5GSAT_MO</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S5</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management and orchestration aspects with integrated satellite components in a 5G network</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70.0%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a:effectLst/>
                          <a:hlinkClick r:id="rId2"/>
                        </a:rPr>
                        <a:t>SP-190138.zip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1"/>
                  </a:ext>
                </a:extLst>
              </a:tr>
              <a:tr h="152554">
                <a:tc>
                  <a:txBody>
                    <a:bodyPr/>
                    <a:lstStyle/>
                    <a:p>
                      <a:pPr algn="ctr">
                        <a:lnSpc>
                          <a:spcPct val="107000"/>
                        </a:lnSpc>
                        <a:spcAft>
                          <a:spcPts val="0"/>
                        </a:spcAft>
                      </a:pPr>
                      <a:r>
                        <a:rPr lang="en-US" sz="1400" dirty="0">
                          <a:effectLst/>
                        </a:rPr>
                        <a:t>FS_EDGE_CH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S5</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charging aspects of Edge Computing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a:effectLst/>
                          <a:hlinkClick r:id="rId3"/>
                        </a:rPr>
                        <a:t>SP-200467.zip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2"/>
                  </a:ext>
                </a:extLst>
              </a:tr>
              <a:tr h="152554">
                <a:tc>
                  <a:txBody>
                    <a:bodyPr/>
                    <a:lstStyle/>
                    <a:p>
                      <a:pPr algn="ctr">
                        <a:lnSpc>
                          <a:spcPct val="107000"/>
                        </a:lnSpc>
                        <a:spcAft>
                          <a:spcPts val="0"/>
                        </a:spcAft>
                      </a:pPr>
                      <a:r>
                        <a:rPr lang="en-US" sz="1400" dirty="0" err="1">
                          <a:effectLst/>
                        </a:rPr>
                        <a:t>FS_Eedge_Mgt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S5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enhancements of edge computing management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15.00%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dirty="0">
                          <a:effectLst/>
                          <a:hlinkClick r:id="rId4"/>
                        </a:rPr>
                        <a:t>SP-200195.zip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3"/>
                  </a:ext>
                </a:extLst>
              </a:tr>
              <a:tr h="152554">
                <a:tc>
                  <a:txBody>
                    <a:bodyPr/>
                    <a:lstStyle/>
                    <a:p>
                      <a:pPr algn="ctr">
                        <a:lnSpc>
                          <a:spcPct val="107000"/>
                        </a:lnSpc>
                        <a:spcAft>
                          <a:spcPts val="0"/>
                        </a:spcAft>
                      </a:pPr>
                      <a:r>
                        <a:rPr lang="en-US" sz="1400" dirty="0">
                          <a:effectLst/>
                        </a:rPr>
                        <a:t>FS_5G_Prose_CH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S5</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charging aspects of Enhanced Proximity-based Services in 5GC</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dirty="0">
                          <a:effectLst/>
                          <a:hlinkClick r:id="rId5"/>
                        </a:rPr>
                        <a:t>SP-200767.zip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4"/>
                  </a:ext>
                </a:extLst>
              </a:tr>
              <a:tr h="152554">
                <a:tc>
                  <a:txBody>
                    <a:bodyPr/>
                    <a:lstStyle/>
                    <a:p>
                      <a:pPr algn="ctr">
                        <a:lnSpc>
                          <a:spcPct val="107000"/>
                        </a:lnSpc>
                        <a:spcAft>
                          <a:spcPts val="0"/>
                        </a:spcAft>
                      </a:pPr>
                      <a:r>
                        <a:rPr lang="en-US" sz="1400" dirty="0">
                          <a:effectLst/>
                        </a:rPr>
                        <a:t>FS_MNSAC</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S5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access control for management service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dirty="0">
                          <a:effectLst/>
                          <a:hlinkClick r:id="rId6"/>
                        </a:rPr>
                        <a:t>SP-200853.zip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5"/>
                  </a:ext>
                </a:extLst>
              </a:tr>
              <a:tr h="152554">
                <a:tc>
                  <a:txBody>
                    <a:bodyPr/>
                    <a:lstStyle/>
                    <a:p>
                      <a:pPr algn="ctr">
                        <a:lnSpc>
                          <a:spcPct val="107000"/>
                        </a:lnSpc>
                        <a:spcAft>
                          <a:spcPts val="0"/>
                        </a:spcAft>
                      </a:pPr>
                      <a:r>
                        <a:rPr lang="en-US" sz="1400" dirty="0">
                          <a:effectLst/>
                        </a:rPr>
                        <a:t>FS_YANG</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S5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dirty="0">
                          <a:effectLst/>
                        </a:rPr>
                        <a:t>Study on YANG PUSH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dirty="0">
                          <a:effectLst/>
                          <a:hlinkClick r:id="rId7"/>
                        </a:rPr>
                        <a:t>SP-200765.zip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6"/>
                  </a:ext>
                </a:extLst>
              </a:tr>
              <a:tr h="152554">
                <a:tc>
                  <a:txBody>
                    <a:bodyPr/>
                    <a:lstStyle/>
                    <a:p>
                      <a:pPr algn="ctr">
                        <a:lnSpc>
                          <a:spcPct val="107000"/>
                        </a:lnSpc>
                        <a:spcAft>
                          <a:spcPts val="0"/>
                        </a:spcAft>
                      </a:pPr>
                      <a:r>
                        <a:rPr lang="en-US" sz="1400" dirty="0">
                          <a:effectLst/>
                        </a:rPr>
                        <a:t>FS_5G_CIoT_CH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S5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charging aspects of 5GS CIoT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a:effectLst/>
                          <a:hlinkClick r:id="rId8"/>
                        </a:rPr>
                        <a:t>SP-200771.zip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7"/>
                  </a:ext>
                </a:extLst>
              </a:tr>
              <a:tr h="152554">
                <a:tc>
                  <a:txBody>
                    <a:bodyPr/>
                    <a:lstStyle/>
                    <a:p>
                      <a:pPr algn="ctr">
                        <a:lnSpc>
                          <a:spcPct val="107000"/>
                        </a:lnSpc>
                        <a:spcAft>
                          <a:spcPts val="0"/>
                        </a:spcAft>
                      </a:pPr>
                      <a:r>
                        <a:rPr lang="en-US" sz="1400">
                          <a:effectLst/>
                        </a:rPr>
                        <a:t>FS_NSMEN</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S5</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network slice management enhancement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5.00%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a:effectLst/>
                          <a:hlinkClick r:id="rId9"/>
                        </a:rPr>
                        <a:t>SP-200766.zip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8"/>
                  </a:ext>
                </a:extLst>
              </a:tr>
              <a:tr h="152554">
                <a:tc>
                  <a:txBody>
                    <a:bodyPr/>
                    <a:lstStyle/>
                    <a:p>
                      <a:pPr algn="ctr">
                        <a:lnSpc>
                          <a:spcPct val="107000"/>
                        </a:lnSpc>
                        <a:spcAft>
                          <a:spcPts val="0"/>
                        </a:spcAft>
                      </a:pPr>
                      <a:r>
                        <a:rPr lang="en-US" sz="1400">
                          <a:effectLst/>
                        </a:rPr>
                        <a:t>FS_eMDAS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S5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enhancement of Management Data Analytics Service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70.0%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dirty="0">
                          <a:effectLst/>
                          <a:hlinkClick r:id="rId10"/>
                        </a:rPr>
                        <a:t>SP-190930.zip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9"/>
                  </a:ext>
                </a:extLst>
              </a:tr>
              <a:tr h="152554">
                <a:tc>
                  <a:txBody>
                    <a:bodyPr/>
                    <a:lstStyle/>
                    <a:p>
                      <a:pPr algn="ctr">
                        <a:lnSpc>
                          <a:spcPct val="107000"/>
                        </a:lnSpc>
                        <a:spcAft>
                          <a:spcPts val="0"/>
                        </a:spcAft>
                      </a:pPr>
                      <a:r>
                        <a:rPr lang="en-US" sz="1400">
                          <a:effectLst/>
                        </a:rPr>
                        <a:t>FS_EE5G</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dirty="0">
                          <a:effectLst/>
                        </a:rPr>
                        <a:t>S5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400">
                          <a:effectLst/>
                        </a:rPr>
                        <a:t>Study on new aspects of EE for 5G networks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a:effectLst/>
                        </a:rPr>
                        <a:t>25.00%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400" u="sng" dirty="0">
                          <a:effectLst/>
                          <a:hlinkClick r:id="rId11"/>
                        </a:rPr>
                        <a:t>SP-200187.zip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10"/>
                  </a:ext>
                </a:extLst>
              </a:tr>
            </a:tbl>
          </a:graphicData>
        </a:graphic>
      </p:graphicFrame>
    </p:spTree>
    <p:extLst>
      <p:ext uri="{BB962C8B-B14F-4D97-AF65-F5344CB8AC3E}">
        <p14:creationId xmlns:p14="http://schemas.microsoft.com/office/powerpoint/2010/main" val="223350251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SA5 WIDs </a:t>
            </a:r>
          </a:p>
        </p:txBody>
      </p:sp>
      <p:graphicFrame>
        <p:nvGraphicFramePr>
          <p:cNvPr id="3" name="Table 2"/>
          <p:cNvGraphicFramePr>
            <a:graphicFrameLocks noGrp="1"/>
          </p:cNvGraphicFramePr>
          <p:nvPr>
            <p:extLst>
              <p:ext uri="{D42A27DB-BD31-4B8C-83A1-F6EECF244321}">
                <p14:modId xmlns:p14="http://schemas.microsoft.com/office/powerpoint/2010/main" val="4147994346"/>
              </p:ext>
            </p:extLst>
          </p:nvPr>
        </p:nvGraphicFramePr>
        <p:xfrm>
          <a:off x="1138139" y="2161233"/>
          <a:ext cx="8701322" cy="3542892"/>
        </p:xfrm>
        <a:graphic>
          <a:graphicData uri="http://schemas.openxmlformats.org/drawingml/2006/table">
            <a:tbl>
              <a:tblPr firstRow="1" firstCol="1" bandRow="1">
                <a:tableStyleId>{5C22544A-7EE6-4342-B048-85BDC9FD1C3A}</a:tableStyleId>
              </a:tblPr>
              <a:tblGrid>
                <a:gridCol w="865826">
                  <a:extLst>
                    <a:ext uri="{9D8B030D-6E8A-4147-A177-3AD203B41FA5}">
                      <a16:colId xmlns:a16="http://schemas.microsoft.com/office/drawing/2014/main" xmlns="" val="20000"/>
                    </a:ext>
                  </a:extLst>
                </a:gridCol>
                <a:gridCol w="513343">
                  <a:extLst>
                    <a:ext uri="{9D8B030D-6E8A-4147-A177-3AD203B41FA5}">
                      <a16:colId xmlns:a16="http://schemas.microsoft.com/office/drawing/2014/main" xmlns="" val="20001"/>
                    </a:ext>
                  </a:extLst>
                </a:gridCol>
                <a:gridCol w="477527">
                  <a:extLst>
                    <a:ext uri="{9D8B030D-6E8A-4147-A177-3AD203B41FA5}">
                      <a16:colId xmlns:a16="http://schemas.microsoft.com/office/drawing/2014/main" xmlns="" val="20002"/>
                    </a:ext>
                  </a:extLst>
                </a:gridCol>
                <a:gridCol w="5463088">
                  <a:extLst>
                    <a:ext uri="{9D8B030D-6E8A-4147-A177-3AD203B41FA5}">
                      <a16:colId xmlns:a16="http://schemas.microsoft.com/office/drawing/2014/main" xmlns="" val="20003"/>
                    </a:ext>
                  </a:extLst>
                </a:gridCol>
                <a:gridCol w="515712">
                  <a:extLst>
                    <a:ext uri="{9D8B030D-6E8A-4147-A177-3AD203B41FA5}">
                      <a16:colId xmlns:a16="http://schemas.microsoft.com/office/drawing/2014/main" xmlns="" val="20004"/>
                    </a:ext>
                  </a:extLst>
                </a:gridCol>
                <a:gridCol w="865826">
                  <a:extLst>
                    <a:ext uri="{9D8B030D-6E8A-4147-A177-3AD203B41FA5}">
                      <a16:colId xmlns:a16="http://schemas.microsoft.com/office/drawing/2014/main" xmlns="" val="20005"/>
                    </a:ext>
                  </a:extLst>
                </a:gridCol>
              </a:tblGrid>
              <a:tr h="79817">
                <a:tc>
                  <a:txBody>
                    <a:bodyPr/>
                    <a:lstStyle/>
                    <a:p>
                      <a:pPr algn="ctr">
                        <a:lnSpc>
                          <a:spcPct val="107000"/>
                        </a:lnSpc>
                        <a:spcAft>
                          <a:spcPts val="0"/>
                        </a:spcAft>
                      </a:pPr>
                      <a:r>
                        <a:rPr lang="en-US" sz="1100" dirty="0">
                          <a:effectLst/>
                        </a:rPr>
                        <a:t>Acronym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Groups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Name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WI-tdoc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0"/>
                  </a:ext>
                </a:extLst>
              </a:tr>
              <a:tr h="152554">
                <a:tc>
                  <a:txBody>
                    <a:bodyPr/>
                    <a:lstStyle/>
                    <a:p>
                      <a:pPr algn="ctr">
                        <a:lnSpc>
                          <a:spcPct val="107000"/>
                        </a:lnSpc>
                        <a:spcAft>
                          <a:spcPts val="0"/>
                        </a:spcAft>
                      </a:pPr>
                      <a:r>
                        <a:rPr lang="en-US" sz="1100" dirty="0">
                          <a:effectLst/>
                        </a:rPr>
                        <a:t>eSON_5G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Enhancements of Self-Organizing Networks (SON) for 5G networks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2.00%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a:effectLst/>
                          <a:hlinkClick r:id="rId2"/>
                        </a:rPr>
                        <a:t>SP-200194.zip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1"/>
                  </a:ext>
                </a:extLst>
              </a:tr>
              <a:tr h="152554">
                <a:tc>
                  <a:txBody>
                    <a:bodyPr/>
                    <a:lstStyle/>
                    <a:p>
                      <a:pPr algn="ctr">
                        <a:lnSpc>
                          <a:spcPct val="107000"/>
                        </a:lnSpc>
                        <a:spcAft>
                          <a:spcPts val="0"/>
                        </a:spcAft>
                      </a:pPr>
                      <a:r>
                        <a:rPr lang="en-US" sz="1100" dirty="0">
                          <a:effectLst/>
                        </a:rPr>
                        <a:t>ANL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100" dirty="0">
                          <a:effectLst/>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Autonomous network levels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5.00%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a:effectLst/>
                          <a:hlinkClick r:id="rId3"/>
                        </a:rPr>
                        <a:t>SP-200464.zip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2"/>
                  </a:ext>
                </a:extLst>
              </a:tr>
              <a:tr h="152554">
                <a:tc>
                  <a:txBody>
                    <a:bodyPr/>
                    <a:lstStyle/>
                    <a:p>
                      <a:pPr algn="ctr">
                        <a:lnSpc>
                          <a:spcPct val="107000"/>
                        </a:lnSpc>
                        <a:spcAft>
                          <a:spcPts val="0"/>
                        </a:spcAft>
                      </a:pPr>
                      <a:r>
                        <a:rPr lang="en-US" sz="1100" dirty="0">
                          <a:effectLst/>
                        </a:rPr>
                        <a:t>E_HOO</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100" dirty="0">
                          <a:effectLst/>
                        </a:rPr>
                        <a:t>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Enhancement of Handover Optimization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a:effectLst/>
                          <a:hlinkClick r:id="rId4"/>
                        </a:rPr>
                        <a:t>SP-200466.zip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3"/>
                  </a:ext>
                </a:extLst>
              </a:tr>
              <a:tr h="152554">
                <a:tc>
                  <a:txBody>
                    <a:bodyPr/>
                    <a:lstStyle/>
                    <a:p>
                      <a:pPr algn="ctr">
                        <a:lnSpc>
                          <a:spcPct val="107000"/>
                        </a:lnSpc>
                        <a:spcAft>
                          <a:spcPts val="0"/>
                        </a:spcAft>
                      </a:pPr>
                      <a:r>
                        <a:rPr lang="en-US" sz="1100" dirty="0">
                          <a:effectLst/>
                        </a:rPr>
                        <a:t>MADCOL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Management data collection control and discovery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a:effectLst/>
                          <a:hlinkClick r:id="rId5"/>
                        </a:rPr>
                        <a:t>SP-200465.zip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4"/>
                  </a:ext>
                </a:extLst>
              </a:tr>
              <a:tr h="152554">
                <a:tc>
                  <a:txBody>
                    <a:bodyPr/>
                    <a:lstStyle/>
                    <a:p>
                      <a:pPr algn="ctr">
                        <a:lnSpc>
                          <a:spcPct val="107000"/>
                        </a:lnSpc>
                        <a:spcAft>
                          <a:spcPts val="0"/>
                        </a:spcAft>
                      </a:pPr>
                      <a:r>
                        <a:rPr lang="en-US" sz="1100" dirty="0" err="1">
                          <a:effectLst/>
                        </a:rPr>
                        <a:t>eMEMTANE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dirty="0">
                          <a:effectLst/>
                        </a:rPr>
                        <a:t>Management of the enhanced tenant concept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6"/>
                        </a:rPr>
                        <a:t>SP-200463.zip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5"/>
                  </a:ext>
                </a:extLst>
              </a:tr>
              <a:tr h="152554">
                <a:tc>
                  <a:txBody>
                    <a:bodyPr/>
                    <a:lstStyle/>
                    <a:p>
                      <a:pPr algn="ctr">
                        <a:lnSpc>
                          <a:spcPct val="107000"/>
                        </a:lnSpc>
                        <a:spcAft>
                          <a:spcPts val="0"/>
                        </a:spcAft>
                      </a:pPr>
                      <a:r>
                        <a:rPr lang="en-US" sz="1100" dirty="0">
                          <a:effectLst/>
                        </a:rPr>
                        <a:t>ePM_KPI_5G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dirty="0">
                          <a:effectLst/>
                        </a:rPr>
                        <a:t>Enhancements of 5G performance measurements and KPIs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7"/>
                        </a:rPr>
                        <a:t>SP-200462.zip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6"/>
                  </a:ext>
                </a:extLst>
              </a:tr>
              <a:tr h="152554">
                <a:tc>
                  <a:txBody>
                    <a:bodyPr/>
                    <a:lstStyle/>
                    <a:p>
                      <a:pPr algn="ctr">
                        <a:lnSpc>
                          <a:spcPct val="107000"/>
                        </a:lnSpc>
                        <a:spcAft>
                          <a:spcPts val="0"/>
                        </a:spcAft>
                      </a:pPr>
                      <a:r>
                        <a:rPr lang="en-US" sz="1100">
                          <a:effectLst/>
                        </a:rPr>
                        <a:t>EE5GPLUS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dirty="0">
                          <a:effectLst/>
                        </a:rPr>
                        <a:t>Enhancements on EE for 5G networks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a:effectLst/>
                          <a:hlinkClick r:id="rId8"/>
                        </a:rPr>
                        <a:t>SP-200188.zip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7"/>
                  </a:ext>
                </a:extLst>
              </a:tr>
              <a:tr h="152554">
                <a:tc>
                  <a:txBody>
                    <a:bodyPr/>
                    <a:lstStyle/>
                    <a:p>
                      <a:pPr algn="ctr">
                        <a:lnSpc>
                          <a:spcPct val="107000"/>
                        </a:lnSpc>
                        <a:spcAft>
                          <a:spcPts val="0"/>
                        </a:spcAft>
                      </a:pPr>
                      <a:r>
                        <a:rPr lang="en-US" sz="1100">
                          <a:effectLst/>
                        </a:rPr>
                        <a:t>OAM_NPN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dirty="0">
                          <a:effectLst/>
                        </a:rPr>
                        <a:t>Management of non-public networks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a:effectLst/>
                          <a:hlinkClick r:id="rId9"/>
                        </a:rPr>
                        <a:t>SP-200189.zip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8"/>
                  </a:ext>
                </a:extLst>
              </a:tr>
              <a:tr h="152554">
                <a:tc>
                  <a:txBody>
                    <a:bodyPr/>
                    <a:lstStyle/>
                    <a:p>
                      <a:pPr algn="ctr">
                        <a:lnSpc>
                          <a:spcPct val="107000"/>
                        </a:lnSpc>
                        <a:spcAft>
                          <a:spcPts val="0"/>
                        </a:spcAft>
                      </a:pPr>
                      <a:r>
                        <a:rPr lang="en-US" sz="1100">
                          <a:effectLst/>
                        </a:rPr>
                        <a:t>EMA5SLA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dirty="0">
                          <a:effectLst/>
                        </a:rPr>
                        <a:t>Enhancement on Management Aspects of 5G Service-Level Agreement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0"/>
                        </a:rPr>
                        <a:t>SP-200190.zip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09"/>
                  </a:ext>
                </a:extLst>
              </a:tr>
              <a:tr h="152554">
                <a:tc>
                  <a:txBody>
                    <a:bodyPr/>
                    <a:lstStyle/>
                    <a:p>
                      <a:pPr algn="ctr">
                        <a:lnSpc>
                          <a:spcPct val="107000"/>
                        </a:lnSpc>
                        <a:spcAft>
                          <a:spcPts val="0"/>
                        </a:spcAft>
                      </a:pPr>
                      <a:r>
                        <a:rPr lang="en-US" sz="1100">
                          <a:effectLst/>
                        </a:rPr>
                        <a:t>e_5GMDT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dirty="0">
                          <a:effectLst/>
                        </a:rPr>
                        <a:t>Management of MDT enhancement in 5G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1"/>
                        </a:rPr>
                        <a:t>SP-200191.zip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10"/>
                  </a:ext>
                </a:extLst>
              </a:tr>
              <a:tr h="152554">
                <a:tc>
                  <a:txBody>
                    <a:bodyPr/>
                    <a:lstStyle/>
                    <a:p>
                      <a:pPr algn="ctr">
                        <a:lnSpc>
                          <a:spcPct val="107000"/>
                        </a:lnSpc>
                        <a:spcAft>
                          <a:spcPts val="0"/>
                        </a:spcAft>
                      </a:pPr>
                      <a:r>
                        <a:rPr lang="en-US" sz="1100">
                          <a:effectLst/>
                        </a:rPr>
                        <a:t>adNRM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dirty="0">
                          <a:effectLst/>
                        </a:rPr>
                        <a:t>Additional NRM features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2"/>
                        </a:rPr>
                        <a:t>SP-200192.zip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11"/>
                  </a:ext>
                </a:extLst>
              </a:tr>
              <a:tr h="152554">
                <a:tc>
                  <a:txBody>
                    <a:bodyPr/>
                    <a:lstStyle/>
                    <a:p>
                      <a:pPr algn="ctr">
                        <a:lnSpc>
                          <a:spcPct val="107000"/>
                        </a:lnSpc>
                        <a:spcAft>
                          <a:spcPts val="0"/>
                        </a:spcAft>
                      </a:pPr>
                      <a:r>
                        <a:rPr lang="en-US" sz="1100">
                          <a:effectLst/>
                        </a:rPr>
                        <a:t>eQoE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S5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Enhancement of QoE Measurement Collection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3"/>
                        </a:rPr>
                        <a:t>SP-200193.zip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12"/>
                  </a:ext>
                </a:extLst>
              </a:tr>
              <a:tr h="152554">
                <a:tc>
                  <a:txBody>
                    <a:bodyPr/>
                    <a:lstStyle/>
                    <a:p>
                      <a:pPr algn="ctr">
                        <a:lnSpc>
                          <a:spcPct val="107000"/>
                        </a:lnSpc>
                        <a:spcAft>
                          <a:spcPts val="0"/>
                        </a:spcAft>
                      </a:pPr>
                      <a:r>
                        <a:rPr lang="en-US" sz="1100">
                          <a:effectLst/>
                        </a:rPr>
                        <a:t>eCOSLA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S5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Closed loop SLS Assurance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4"/>
                        </a:rPr>
                        <a:t>SP-200196.zip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13"/>
                  </a:ext>
                </a:extLst>
              </a:tr>
              <a:tr h="152554">
                <a:tc>
                  <a:txBody>
                    <a:bodyPr/>
                    <a:lstStyle/>
                    <a:p>
                      <a:pPr algn="ctr">
                        <a:lnSpc>
                          <a:spcPct val="107000"/>
                        </a:lnSpc>
                        <a:spcAft>
                          <a:spcPts val="0"/>
                        </a:spcAft>
                      </a:pPr>
                      <a:r>
                        <a:rPr lang="en-US" sz="1100">
                          <a:effectLst/>
                        </a:rPr>
                        <a:t>5GSIMSCH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S5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IMS Charging in 5G System Architecture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30.0%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5"/>
                        </a:rPr>
                        <a:t>SP-190367.zip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14"/>
                  </a:ext>
                </a:extLst>
              </a:tr>
              <a:tr h="152554">
                <a:tc>
                  <a:txBody>
                    <a:bodyPr/>
                    <a:lstStyle/>
                    <a:p>
                      <a:pPr algn="ctr">
                        <a:lnSpc>
                          <a:spcPct val="107000"/>
                        </a:lnSpc>
                        <a:spcAft>
                          <a:spcPts val="0"/>
                        </a:spcAft>
                      </a:pPr>
                      <a:r>
                        <a:rPr lang="en-US" sz="1100">
                          <a:effectLst/>
                        </a:rPr>
                        <a:t>IDMS_MN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S5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Intent driven management service for mobile network</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55.00%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6"/>
                        </a:rPr>
                        <a:t>SP-180899.zip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15"/>
                  </a:ext>
                </a:extLst>
              </a:tr>
              <a:tr h="152554">
                <a:tc>
                  <a:txBody>
                    <a:bodyPr/>
                    <a:lstStyle/>
                    <a:p>
                      <a:pPr algn="ctr">
                        <a:lnSpc>
                          <a:spcPct val="107000"/>
                        </a:lnSpc>
                        <a:spcAft>
                          <a:spcPts val="0"/>
                        </a:spcAft>
                      </a:pPr>
                      <a:r>
                        <a:rPr lang="en-US" sz="1100">
                          <a:effectLst/>
                        </a:rPr>
                        <a:t>5GDMS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S5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Discovery of management services in 5G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7"/>
                        </a:rPr>
                        <a:t>SP-200770.zip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16"/>
                  </a:ext>
                </a:extLst>
              </a:tr>
              <a:tr h="152554">
                <a:tc>
                  <a:txBody>
                    <a:bodyPr/>
                    <a:lstStyle/>
                    <a:p>
                      <a:pPr algn="ctr">
                        <a:lnSpc>
                          <a:spcPct val="107000"/>
                        </a:lnSpc>
                        <a:spcAft>
                          <a:spcPts val="0"/>
                        </a:spcAft>
                      </a:pPr>
                      <a:r>
                        <a:rPr lang="en-US" sz="1100" dirty="0">
                          <a:effectLst/>
                        </a:rPr>
                        <a:t>TEI17_NIESGU</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S5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N40 Interface Enhancements to Support GERAN and UTRAN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8"/>
                        </a:rPr>
                        <a:t>SP-200854.zip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17"/>
                  </a:ext>
                </a:extLst>
              </a:tr>
              <a:tr h="152554">
                <a:tc>
                  <a:txBody>
                    <a:bodyPr/>
                    <a:lstStyle/>
                    <a:p>
                      <a:pPr algn="ctr">
                        <a:lnSpc>
                          <a:spcPct val="107000"/>
                        </a:lnSpc>
                        <a:spcAft>
                          <a:spcPts val="0"/>
                        </a:spcAft>
                      </a:pPr>
                      <a:r>
                        <a:rPr lang="en-US" sz="1100" dirty="0">
                          <a:effectLst/>
                        </a:rPr>
                        <a:t>5G_URLLC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solidFill>
                      <a:schemeClr val="accent4">
                        <a:lumMod val="60000"/>
                        <a:lumOff val="40000"/>
                      </a:schemeClr>
                    </a:solidFill>
                  </a:tcPr>
                </a:tc>
                <a:tc>
                  <a:txBody>
                    <a:bodyPr/>
                    <a:lstStyle/>
                    <a:p>
                      <a:pPr algn="ctr">
                        <a:lnSpc>
                          <a:spcPct val="107000"/>
                        </a:lnSpc>
                        <a:spcAft>
                          <a:spcPts val="0"/>
                        </a:spcAft>
                      </a:pPr>
                      <a:r>
                        <a:rPr lang="en-US" sz="1100">
                          <a:effectLst/>
                        </a:rPr>
                        <a:t>Rel-17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dirty="0">
                          <a:effectLst/>
                        </a:rPr>
                        <a:t>S5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nSpc>
                          <a:spcPct val="107000"/>
                        </a:lnSpc>
                        <a:spcAft>
                          <a:spcPts val="0"/>
                        </a:spcAft>
                      </a:pPr>
                      <a:r>
                        <a:rPr lang="en-US" sz="1100">
                          <a:effectLst/>
                        </a:rPr>
                        <a:t>Charging enhancement for URLLC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tc>
                  <a:txBody>
                    <a:bodyPr/>
                    <a:lstStyle/>
                    <a:p>
                      <a:pPr algn="ctr">
                        <a:lnSpc>
                          <a:spcPct val="107000"/>
                        </a:lnSpc>
                        <a:spcAft>
                          <a:spcPts val="0"/>
                        </a:spcAft>
                      </a:pPr>
                      <a:r>
                        <a:rPr lang="en-US" sz="1100" u="sng" dirty="0">
                          <a:effectLst/>
                          <a:hlinkClick r:id="rId19"/>
                        </a:rPr>
                        <a:t>SP-200769.zip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40" marR="3540" marT="3540" marB="3540" anchor="ctr"/>
                </a:tc>
                <a:extLst>
                  <a:ext uri="{0D108BD9-81ED-4DB2-BD59-A6C34878D82A}">
                    <a16:rowId xmlns:a16="http://schemas.microsoft.com/office/drawing/2014/main" xmlns="" val="10018"/>
                  </a:ext>
                </a:extLst>
              </a:tr>
            </a:tbl>
          </a:graphicData>
        </a:graphic>
      </p:graphicFrame>
    </p:spTree>
    <p:extLst>
      <p:ext uri="{BB962C8B-B14F-4D97-AF65-F5344CB8AC3E}">
        <p14:creationId xmlns:p14="http://schemas.microsoft.com/office/powerpoint/2010/main" val="260600936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SA6 Studies</a:t>
            </a:r>
          </a:p>
        </p:txBody>
      </p:sp>
      <p:graphicFrame>
        <p:nvGraphicFramePr>
          <p:cNvPr id="2" name="Table 1"/>
          <p:cNvGraphicFramePr>
            <a:graphicFrameLocks noGrp="1"/>
          </p:cNvGraphicFramePr>
          <p:nvPr>
            <p:extLst>
              <p:ext uri="{D42A27DB-BD31-4B8C-83A1-F6EECF244321}">
                <p14:modId xmlns:p14="http://schemas.microsoft.com/office/powerpoint/2010/main" val="3506864446"/>
              </p:ext>
            </p:extLst>
          </p:nvPr>
        </p:nvGraphicFramePr>
        <p:xfrm>
          <a:off x="890080" y="2331463"/>
          <a:ext cx="9507283" cy="2847367"/>
        </p:xfrm>
        <a:graphic>
          <a:graphicData uri="http://schemas.openxmlformats.org/drawingml/2006/table">
            <a:tbl>
              <a:tblPr firstRow="1" firstCol="1" bandRow="1">
                <a:tableStyleId>{5C22544A-7EE6-4342-B048-85BDC9FD1C3A}</a:tableStyleId>
              </a:tblPr>
              <a:tblGrid>
                <a:gridCol w="1175543">
                  <a:extLst>
                    <a:ext uri="{9D8B030D-6E8A-4147-A177-3AD203B41FA5}">
                      <a16:colId xmlns:a16="http://schemas.microsoft.com/office/drawing/2014/main" xmlns="" val="20000"/>
                    </a:ext>
                  </a:extLst>
                </a:gridCol>
                <a:gridCol w="622570">
                  <a:extLst>
                    <a:ext uri="{9D8B030D-6E8A-4147-A177-3AD203B41FA5}">
                      <a16:colId xmlns:a16="http://schemas.microsoft.com/office/drawing/2014/main" xmlns="" val="20001"/>
                    </a:ext>
                  </a:extLst>
                </a:gridCol>
                <a:gridCol w="734439">
                  <a:extLst>
                    <a:ext uri="{9D8B030D-6E8A-4147-A177-3AD203B41FA5}">
                      <a16:colId xmlns:a16="http://schemas.microsoft.com/office/drawing/2014/main" xmlns="" val="20002"/>
                    </a:ext>
                  </a:extLst>
                </a:gridCol>
                <a:gridCol w="5184842">
                  <a:extLst>
                    <a:ext uri="{9D8B030D-6E8A-4147-A177-3AD203B41FA5}">
                      <a16:colId xmlns:a16="http://schemas.microsoft.com/office/drawing/2014/main" xmlns="" val="20003"/>
                    </a:ext>
                  </a:extLst>
                </a:gridCol>
                <a:gridCol w="745144">
                  <a:extLst>
                    <a:ext uri="{9D8B030D-6E8A-4147-A177-3AD203B41FA5}">
                      <a16:colId xmlns:a16="http://schemas.microsoft.com/office/drawing/2014/main" xmlns="" val="20004"/>
                    </a:ext>
                  </a:extLst>
                </a:gridCol>
                <a:gridCol w="1044745">
                  <a:extLst>
                    <a:ext uri="{9D8B030D-6E8A-4147-A177-3AD203B41FA5}">
                      <a16:colId xmlns:a16="http://schemas.microsoft.com/office/drawing/2014/main" xmlns="" val="20005"/>
                    </a:ext>
                  </a:extLst>
                </a:gridCol>
              </a:tblGrid>
              <a:tr h="40751">
                <a:tc>
                  <a:txBody>
                    <a:bodyPr/>
                    <a:lstStyle/>
                    <a:p>
                      <a:pPr algn="ctr">
                        <a:lnSpc>
                          <a:spcPct val="107000"/>
                        </a:lnSpc>
                        <a:spcAft>
                          <a:spcPts val="0"/>
                        </a:spcAft>
                      </a:pPr>
                      <a:r>
                        <a:rPr lang="en-US" sz="1400" dirty="0">
                          <a:effectLst/>
                        </a:rPr>
                        <a:t>Acronym</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err="1">
                          <a:effectLst/>
                        </a:rPr>
                        <a:t>Rel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Groups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Name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WI-tdoc</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0"/>
                  </a:ext>
                </a:extLst>
              </a:tr>
              <a:tr h="368027">
                <a:tc>
                  <a:txBody>
                    <a:bodyPr/>
                    <a:lstStyle/>
                    <a:p>
                      <a:pPr algn="ctr">
                        <a:lnSpc>
                          <a:spcPct val="107000"/>
                        </a:lnSpc>
                        <a:spcAft>
                          <a:spcPts val="0"/>
                        </a:spcAft>
                      </a:pPr>
                      <a:r>
                        <a:rPr lang="en-US" sz="1400" dirty="0">
                          <a:effectLst/>
                        </a:rPr>
                        <a:t>FS_FFAPP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Study on application layer support for Factories of the Future in 5G network</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70.0%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u="sng">
                          <a:effectLst/>
                          <a:hlinkClick r:id="rId2"/>
                        </a:rPr>
                        <a:t>SP-200836.zip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1"/>
                  </a:ext>
                </a:extLst>
              </a:tr>
              <a:tr h="333577">
                <a:tc>
                  <a:txBody>
                    <a:bodyPr/>
                    <a:lstStyle/>
                    <a:p>
                      <a:pPr algn="ctr">
                        <a:lnSpc>
                          <a:spcPct val="107000"/>
                        </a:lnSpc>
                        <a:spcAft>
                          <a:spcPts val="0"/>
                        </a:spcAft>
                      </a:pPr>
                      <a:r>
                        <a:rPr lang="en-US" sz="1400">
                          <a:effectLst/>
                        </a:rPr>
                        <a:t>FS_UASAPP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Study on application layer support for Unmanned Aerial System (UAS)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55.00%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u="sng">
                          <a:effectLst/>
                          <a:hlinkClick r:id="rId3"/>
                        </a:rPr>
                        <a:t>SP-200111.zip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2"/>
                  </a:ext>
                </a:extLst>
              </a:tr>
              <a:tr h="333577">
                <a:tc>
                  <a:txBody>
                    <a:bodyPr/>
                    <a:lstStyle/>
                    <a:p>
                      <a:pPr algn="ctr">
                        <a:lnSpc>
                          <a:spcPct val="107000"/>
                        </a:lnSpc>
                        <a:spcAft>
                          <a:spcPts val="0"/>
                        </a:spcAft>
                      </a:pPr>
                      <a:r>
                        <a:rPr lang="en-US" sz="1400">
                          <a:effectLst/>
                        </a:rPr>
                        <a:t>FS_eV2XAPP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Study on enhancements to application layer support for V2X services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95.00%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u="sng" dirty="0">
                          <a:effectLst/>
                          <a:hlinkClick r:id="rId4"/>
                        </a:rPr>
                        <a:t>SP-200110.zip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3"/>
                  </a:ext>
                </a:extLst>
              </a:tr>
              <a:tr h="304869">
                <a:tc>
                  <a:txBody>
                    <a:bodyPr/>
                    <a:lstStyle/>
                    <a:p>
                      <a:pPr algn="ctr">
                        <a:lnSpc>
                          <a:spcPct val="107000"/>
                        </a:lnSpc>
                        <a:spcAft>
                          <a:spcPts val="0"/>
                        </a:spcAft>
                      </a:pPr>
                      <a:r>
                        <a:rPr lang="en-US" sz="1400">
                          <a:effectLst/>
                        </a:rPr>
                        <a:t>FS_enhMCLoc</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Study on location enhancements for mission critical services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90.0%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u="sng" dirty="0">
                          <a:effectLst/>
                          <a:hlinkClick r:id="rId5"/>
                        </a:rPr>
                        <a:t>SP-190725.zip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4"/>
                  </a:ext>
                </a:extLst>
              </a:tr>
              <a:tr h="350802">
                <a:tc>
                  <a:txBody>
                    <a:bodyPr/>
                    <a:lstStyle/>
                    <a:p>
                      <a:pPr algn="ctr">
                        <a:lnSpc>
                          <a:spcPct val="107000"/>
                        </a:lnSpc>
                        <a:spcAft>
                          <a:spcPts val="0"/>
                        </a:spcAft>
                      </a:pPr>
                      <a:r>
                        <a:rPr lang="en-US" sz="1400">
                          <a:effectLst/>
                        </a:rPr>
                        <a:t>FS_MC5MBS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Study on Mission Critical services over 5G multicast-broadcast system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100%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u="sng" dirty="0">
                          <a:effectLst/>
                          <a:hlinkClick r:id="rId6"/>
                        </a:rPr>
                        <a:t>SP-190929.zip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5"/>
                  </a:ext>
                </a:extLst>
              </a:tr>
              <a:tr h="281902">
                <a:tc>
                  <a:txBody>
                    <a:bodyPr/>
                    <a:lstStyle/>
                    <a:p>
                      <a:pPr algn="ctr">
                        <a:lnSpc>
                          <a:spcPct val="107000"/>
                        </a:lnSpc>
                        <a:spcAft>
                          <a:spcPts val="0"/>
                        </a:spcAft>
                      </a:pPr>
                      <a:r>
                        <a:rPr lang="en-US" sz="1400">
                          <a:effectLst/>
                        </a:rPr>
                        <a:t>FS_MCOver5GS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Study on Mission Critical services support over 5G System</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60.0%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u="sng" dirty="0">
                          <a:effectLst/>
                          <a:hlinkClick r:id="rId7"/>
                        </a:rPr>
                        <a:t>SP-200837.zip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6"/>
                  </a:ext>
                </a:extLst>
              </a:tr>
              <a:tr h="327835">
                <a:tc>
                  <a:txBody>
                    <a:bodyPr/>
                    <a:lstStyle/>
                    <a:p>
                      <a:pPr algn="ctr">
                        <a:lnSpc>
                          <a:spcPct val="107000"/>
                        </a:lnSpc>
                        <a:spcAft>
                          <a:spcPts val="0"/>
                        </a:spcAft>
                      </a:pPr>
                      <a:r>
                        <a:rPr lang="en-US" sz="1400">
                          <a:effectLst/>
                        </a:rPr>
                        <a:t>FS_EDGEAPP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Study on Application Architecture for enabling Edge Applications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100%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u="sng" dirty="0">
                          <a:effectLst/>
                          <a:hlinkClick r:id="rId8"/>
                        </a:rPr>
                        <a:t>SP-190065.zip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7"/>
                  </a:ext>
                </a:extLst>
              </a:tr>
              <a:tr h="178551">
                <a:tc>
                  <a:txBody>
                    <a:bodyPr/>
                    <a:lstStyle/>
                    <a:p>
                      <a:pPr algn="ctr">
                        <a:lnSpc>
                          <a:spcPct val="107000"/>
                        </a:lnSpc>
                        <a:spcAft>
                          <a:spcPts val="0"/>
                        </a:spcAft>
                      </a:pPr>
                      <a:r>
                        <a:rPr lang="en-US" sz="1400">
                          <a:effectLst/>
                        </a:rPr>
                        <a:t>FS_5GMARCH</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Study on support of the 5GMSG Service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65.00%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u="sng" dirty="0">
                          <a:effectLst/>
                          <a:hlinkClick r:id="rId9"/>
                        </a:rPr>
                        <a:t>SP-200835.zip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96674532"/>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SA6 WIDs</a:t>
            </a:r>
          </a:p>
        </p:txBody>
      </p:sp>
      <p:graphicFrame>
        <p:nvGraphicFramePr>
          <p:cNvPr id="2" name="Table 1"/>
          <p:cNvGraphicFramePr>
            <a:graphicFrameLocks noGrp="1"/>
          </p:cNvGraphicFramePr>
          <p:nvPr>
            <p:extLst>
              <p:ext uri="{D42A27DB-BD31-4B8C-83A1-F6EECF244321}">
                <p14:modId xmlns:p14="http://schemas.microsoft.com/office/powerpoint/2010/main" val="1839454977"/>
              </p:ext>
            </p:extLst>
          </p:nvPr>
        </p:nvGraphicFramePr>
        <p:xfrm>
          <a:off x="758757" y="2384966"/>
          <a:ext cx="9222153" cy="2548731"/>
        </p:xfrm>
        <a:graphic>
          <a:graphicData uri="http://schemas.openxmlformats.org/drawingml/2006/table">
            <a:tbl>
              <a:tblPr firstRow="1" firstCol="1" bandRow="1">
                <a:tableStyleId>{5C22544A-7EE6-4342-B048-85BDC9FD1C3A}</a:tableStyleId>
              </a:tblPr>
              <a:tblGrid>
                <a:gridCol w="1250005">
                  <a:extLst>
                    <a:ext uri="{9D8B030D-6E8A-4147-A177-3AD203B41FA5}">
                      <a16:colId xmlns:a16="http://schemas.microsoft.com/office/drawing/2014/main" xmlns="" val="20000"/>
                    </a:ext>
                  </a:extLst>
                </a:gridCol>
                <a:gridCol w="607978">
                  <a:extLst>
                    <a:ext uri="{9D8B030D-6E8A-4147-A177-3AD203B41FA5}">
                      <a16:colId xmlns:a16="http://schemas.microsoft.com/office/drawing/2014/main" xmlns="" val="20001"/>
                    </a:ext>
                  </a:extLst>
                </a:gridCol>
                <a:gridCol w="681269">
                  <a:extLst>
                    <a:ext uri="{9D8B030D-6E8A-4147-A177-3AD203B41FA5}">
                      <a16:colId xmlns:a16="http://schemas.microsoft.com/office/drawing/2014/main" xmlns="" val="20002"/>
                    </a:ext>
                  </a:extLst>
                </a:gridCol>
                <a:gridCol w="4747408">
                  <a:extLst>
                    <a:ext uri="{9D8B030D-6E8A-4147-A177-3AD203B41FA5}">
                      <a16:colId xmlns:a16="http://schemas.microsoft.com/office/drawing/2014/main" xmlns="" val="20003"/>
                    </a:ext>
                  </a:extLst>
                </a:gridCol>
                <a:gridCol w="724400">
                  <a:extLst>
                    <a:ext uri="{9D8B030D-6E8A-4147-A177-3AD203B41FA5}">
                      <a16:colId xmlns:a16="http://schemas.microsoft.com/office/drawing/2014/main" xmlns="" val="20004"/>
                    </a:ext>
                  </a:extLst>
                </a:gridCol>
                <a:gridCol w="1211093">
                  <a:extLst>
                    <a:ext uri="{9D8B030D-6E8A-4147-A177-3AD203B41FA5}">
                      <a16:colId xmlns:a16="http://schemas.microsoft.com/office/drawing/2014/main" xmlns="" val="20005"/>
                    </a:ext>
                  </a:extLst>
                </a:gridCol>
              </a:tblGrid>
              <a:tr h="40751">
                <a:tc>
                  <a:txBody>
                    <a:bodyPr/>
                    <a:lstStyle/>
                    <a:p>
                      <a:pPr algn="ctr">
                        <a:lnSpc>
                          <a:spcPct val="107000"/>
                        </a:lnSpc>
                        <a:spcAft>
                          <a:spcPts val="0"/>
                        </a:spcAft>
                      </a:pPr>
                      <a:r>
                        <a:rPr lang="en-US" sz="1400" dirty="0">
                          <a:effectLst/>
                        </a:rPr>
                        <a:t>Acronym</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err="1">
                          <a:effectLst/>
                        </a:rPr>
                        <a:t>Rel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Groups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dirty="0">
                          <a:effectLst/>
                        </a:rPr>
                        <a:t>Name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gn="ctr">
                        <a:lnSpc>
                          <a:spcPct val="107000"/>
                        </a:lnSpc>
                        <a:spcAft>
                          <a:spcPts val="0"/>
                        </a:spcAft>
                      </a:pPr>
                      <a:r>
                        <a:rPr lang="en-US" sz="1400">
                          <a:effectLst/>
                        </a:rPr>
                        <a:t>WI-tdoc</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0"/>
                  </a:ext>
                </a:extLst>
              </a:tr>
              <a:tr h="109651">
                <a:tc>
                  <a:txBody>
                    <a:bodyPr/>
                    <a:lstStyle/>
                    <a:p>
                      <a:pPr>
                        <a:lnSpc>
                          <a:spcPct val="107000"/>
                        </a:lnSpc>
                        <a:spcAft>
                          <a:spcPts val="0"/>
                        </a:spcAft>
                      </a:pPr>
                      <a:r>
                        <a:rPr lang="en-US" sz="1400" dirty="0">
                          <a:effectLst/>
                        </a:rPr>
                        <a:t>eMONASTERY2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Stage 2 of eMONASTERY2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100%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dirty="0">
                          <a:effectLst/>
                          <a:hlinkClick r:id="rId2"/>
                        </a:rPr>
                        <a:t>SP-191104.zip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1"/>
                  </a:ext>
                </a:extLst>
              </a:tr>
              <a:tr h="258935">
                <a:tc>
                  <a:txBody>
                    <a:bodyPr/>
                    <a:lstStyle/>
                    <a:p>
                      <a:pPr>
                        <a:lnSpc>
                          <a:spcPct val="107000"/>
                        </a:lnSpc>
                        <a:spcAft>
                          <a:spcPts val="0"/>
                        </a:spcAft>
                      </a:pPr>
                      <a:r>
                        <a:rPr lang="en-US" sz="1400" dirty="0">
                          <a:effectLst/>
                        </a:rPr>
                        <a:t>eV2XAPP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solidFill>
                      <a:schemeClr val="accent4">
                        <a:lumMod val="60000"/>
                        <a:lumOff val="40000"/>
                      </a:schemeClr>
                    </a:solidFill>
                  </a:tcPr>
                </a:tc>
                <a:tc>
                  <a:txBody>
                    <a:bodyPr/>
                    <a:lstStyle/>
                    <a:p>
                      <a:pP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Enhanced application layer support for V2X services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dirty="0">
                          <a:effectLst/>
                          <a:hlinkClick r:id="rId3"/>
                        </a:rPr>
                        <a:t>SP-200831.zip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2"/>
                  </a:ext>
                </a:extLst>
              </a:tr>
              <a:tr h="172810">
                <a:tc>
                  <a:txBody>
                    <a:bodyPr/>
                    <a:lstStyle/>
                    <a:p>
                      <a:pPr>
                        <a:lnSpc>
                          <a:spcPct val="107000"/>
                        </a:lnSpc>
                        <a:spcAft>
                          <a:spcPts val="0"/>
                        </a:spcAft>
                      </a:pPr>
                      <a:r>
                        <a:rPr lang="en-US" sz="1400" dirty="0">
                          <a:effectLst/>
                        </a:rPr>
                        <a:t>MCOver5GS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solidFill>
                      <a:schemeClr val="accent4">
                        <a:lumMod val="60000"/>
                        <a:lumOff val="40000"/>
                      </a:schemeClr>
                    </a:solidFill>
                  </a:tcPr>
                </a:tc>
                <a:tc>
                  <a:txBody>
                    <a:bodyPr/>
                    <a:lstStyle/>
                    <a:p>
                      <a:pP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Mission Critical Services over 5GS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a:effectLst/>
                          <a:hlinkClick r:id="rId4"/>
                        </a:rPr>
                        <a:t>SP-200833.zip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3"/>
                  </a:ext>
                </a:extLst>
              </a:tr>
              <a:tr h="109651">
                <a:tc>
                  <a:txBody>
                    <a:bodyPr/>
                    <a:lstStyle/>
                    <a:p>
                      <a:pPr>
                        <a:lnSpc>
                          <a:spcPct val="107000"/>
                        </a:lnSpc>
                        <a:spcAft>
                          <a:spcPts val="0"/>
                        </a:spcAft>
                      </a:pPr>
                      <a:r>
                        <a:rPr lang="en-US" sz="1400" dirty="0">
                          <a:effectLst/>
                        </a:rPr>
                        <a:t>eMCData3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solidFill>
                      <a:schemeClr val="accent4">
                        <a:lumMod val="60000"/>
                        <a:lumOff val="40000"/>
                      </a:schemeClr>
                    </a:solidFill>
                  </a:tcPr>
                </a:tc>
                <a:tc>
                  <a:txBody>
                    <a:bodyPr/>
                    <a:lstStyle/>
                    <a:p>
                      <a:pP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Mission Critical Data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27.00%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a:effectLst/>
                          <a:hlinkClick r:id="rId5"/>
                        </a:rPr>
                        <a:t>SP-191106.zip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4"/>
                  </a:ext>
                </a:extLst>
              </a:tr>
              <a:tr h="144101">
                <a:tc>
                  <a:txBody>
                    <a:bodyPr/>
                    <a:lstStyle/>
                    <a:p>
                      <a:pPr>
                        <a:lnSpc>
                          <a:spcPct val="107000"/>
                        </a:lnSpc>
                        <a:spcAft>
                          <a:spcPts val="0"/>
                        </a:spcAft>
                      </a:pPr>
                      <a:r>
                        <a:rPr lang="en-US" sz="1400">
                          <a:effectLst/>
                        </a:rPr>
                        <a:t>eMCData3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Overall aspects for eMCData3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70.0%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a:effectLst/>
                          <a:hlinkClick r:id="rId5"/>
                        </a:rPr>
                        <a:t>SP-191106.zip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5"/>
                  </a:ext>
                </a:extLst>
              </a:tr>
              <a:tr h="224485">
                <a:tc>
                  <a:txBody>
                    <a:bodyPr/>
                    <a:lstStyle/>
                    <a:p>
                      <a:pPr>
                        <a:lnSpc>
                          <a:spcPct val="107000"/>
                        </a:lnSpc>
                        <a:spcAft>
                          <a:spcPts val="0"/>
                        </a:spcAft>
                      </a:pPr>
                      <a:r>
                        <a:rPr lang="en-US" sz="1400" dirty="0">
                          <a:effectLst/>
                        </a:rPr>
                        <a:t>EDGEAPP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solidFill>
                      <a:schemeClr val="accent4">
                        <a:lumMod val="60000"/>
                        <a:lumOff val="40000"/>
                      </a:schemeClr>
                    </a:solidFill>
                  </a:tcPr>
                </a:tc>
                <a:tc>
                  <a:txBody>
                    <a:bodyPr/>
                    <a:lstStyle/>
                    <a:p>
                      <a:pP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Architecture for enabling Edge Applications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83.00%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a:effectLst/>
                          <a:hlinkClick r:id="rId6"/>
                        </a:rPr>
                        <a:t>SP-200109.zip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6"/>
                  </a:ext>
                </a:extLst>
              </a:tr>
              <a:tr h="224485">
                <a:tc>
                  <a:txBody>
                    <a:bodyPr/>
                    <a:lstStyle/>
                    <a:p>
                      <a:pPr>
                        <a:lnSpc>
                          <a:spcPct val="107000"/>
                        </a:lnSpc>
                        <a:spcAft>
                          <a:spcPts val="0"/>
                        </a:spcAft>
                      </a:pPr>
                      <a:r>
                        <a:rPr lang="en-US" sz="1400">
                          <a:effectLst/>
                        </a:rPr>
                        <a:t>EDGEAPP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Architecture for enabling Edge Applications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70.0%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a:effectLst/>
                          <a:hlinkClick r:id="rId7"/>
                        </a:rPr>
                        <a:t>SP-200886.zip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7"/>
                  </a:ext>
                </a:extLst>
              </a:tr>
              <a:tr h="218743">
                <a:tc>
                  <a:txBody>
                    <a:bodyPr/>
                    <a:lstStyle/>
                    <a:p>
                      <a:pPr>
                        <a:lnSpc>
                          <a:spcPct val="107000"/>
                        </a:lnSpc>
                        <a:spcAft>
                          <a:spcPts val="0"/>
                        </a:spcAft>
                      </a:pPr>
                      <a:r>
                        <a:rPr lang="en-US" sz="1400">
                          <a:effectLst/>
                        </a:rPr>
                        <a:t>MCIOPS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MC services support on IOPS mode of operation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95.00%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a:effectLst/>
                          <a:hlinkClick r:id="rId8"/>
                        </a:rPr>
                        <a:t>SP-190944.zip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8"/>
                  </a:ext>
                </a:extLst>
              </a:tr>
              <a:tr h="138359">
                <a:tc>
                  <a:txBody>
                    <a:bodyPr/>
                    <a:lstStyle/>
                    <a:p>
                      <a:pPr>
                        <a:lnSpc>
                          <a:spcPct val="107000"/>
                        </a:lnSpc>
                        <a:spcAft>
                          <a:spcPts val="0"/>
                        </a:spcAft>
                      </a:pPr>
                      <a:r>
                        <a:rPr lang="en-US" sz="1400">
                          <a:effectLst/>
                        </a:rPr>
                        <a:t>enh3MCPTT</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Rel-17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Stage 2 aspects of enh3MCPTT</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a:effectLst/>
                        </a:rPr>
                        <a:t>35.00%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a:effectLst/>
                          <a:hlinkClick r:id="rId9"/>
                        </a:rPr>
                        <a:t>SP-200108.zip</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09"/>
                  </a:ext>
                </a:extLst>
              </a:tr>
              <a:tr h="230227">
                <a:tc>
                  <a:txBody>
                    <a:bodyPr/>
                    <a:lstStyle/>
                    <a:p>
                      <a:pPr>
                        <a:lnSpc>
                          <a:spcPct val="107000"/>
                        </a:lnSpc>
                        <a:spcAft>
                          <a:spcPts val="0"/>
                        </a:spcAft>
                      </a:pPr>
                      <a:r>
                        <a:rPr lang="en-US" sz="1400" dirty="0">
                          <a:effectLst/>
                        </a:rPr>
                        <a:t>5GMARCH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solidFill>
                      <a:schemeClr val="accent4">
                        <a:lumMod val="60000"/>
                        <a:lumOff val="40000"/>
                      </a:schemeClr>
                    </a:solidFill>
                  </a:tcPr>
                </a:tc>
                <a:tc>
                  <a:txBody>
                    <a:bodyPr/>
                    <a:lstStyle/>
                    <a:p>
                      <a:pPr>
                        <a:lnSpc>
                          <a:spcPct val="107000"/>
                        </a:lnSpc>
                        <a:spcAft>
                          <a:spcPts val="0"/>
                        </a:spcAft>
                      </a:pPr>
                      <a:r>
                        <a:rPr lang="en-US" sz="1400" dirty="0">
                          <a:effectLst/>
                        </a:rPr>
                        <a:t>Rel-17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S6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Application Architecture for MSGin5G Service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dirty="0">
                          <a:effectLst/>
                        </a:rPr>
                        <a:t>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tc>
                  <a:txBody>
                    <a:bodyPr/>
                    <a:lstStyle/>
                    <a:p>
                      <a:pPr>
                        <a:lnSpc>
                          <a:spcPct val="107000"/>
                        </a:lnSpc>
                        <a:spcAft>
                          <a:spcPts val="0"/>
                        </a:spcAft>
                      </a:pPr>
                      <a:r>
                        <a:rPr lang="en-US" sz="1400" u="sng" dirty="0">
                          <a:effectLst/>
                          <a:hlinkClick r:id="rId10"/>
                        </a:rPr>
                        <a:t>SP-200832.zip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79" marR="279" marT="279" marB="279" anchor="ctr"/>
                </a:tc>
                <a:extLst>
                  <a:ext uri="{0D108BD9-81ED-4DB2-BD59-A6C34878D82A}">
                    <a16:rowId xmlns:a16="http://schemas.microsoft.com/office/drawing/2014/main" xmlns="" val="10010"/>
                  </a:ext>
                </a:extLst>
              </a:tr>
            </a:tbl>
          </a:graphicData>
        </a:graphic>
      </p:graphicFrame>
    </p:spTree>
    <p:extLst>
      <p:ext uri="{BB962C8B-B14F-4D97-AF65-F5344CB8AC3E}">
        <p14:creationId xmlns:p14="http://schemas.microsoft.com/office/powerpoint/2010/main" val="4275215957"/>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Rel-18 SA1 WIDs and Studies</a:t>
            </a:r>
          </a:p>
        </p:txBody>
      </p:sp>
      <p:graphicFrame>
        <p:nvGraphicFramePr>
          <p:cNvPr id="2" name="Table 1"/>
          <p:cNvGraphicFramePr>
            <a:graphicFrameLocks noGrp="1"/>
          </p:cNvGraphicFramePr>
          <p:nvPr>
            <p:extLst>
              <p:ext uri="{D42A27DB-BD31-4B8C-83A1-F6EECF244321}">
                <p14:modId xmlns:p14="http://schemas.microsoft.com/office/powerpoint/2010/main" val="4252510781"/>
              </p:ext>
            </p:extLst>
          </p:nvPr>
        </p:nvGraphicFramePr>
        <p:xfrm>
          <a:off x="1483469" y="1757533"/>
          <a:ext cx="7329791" cy="4659900"/>
        </p:xfrm>
        <a:graphic>
          <a:graphicData uri="http://schemas.openxmlformats.org/drawingml/2006/table">
            <a:tbl>
              <a:tblPr firstRow="1" firstCol="1" bandRow="1">
                <a:tableStyleId>{5C22544A-7EE6-4342-B048-85BDC9FD1C3A}</a:tableStyleId>
              </a:tblPr>
              <a:tblGrid>
                <a:gridCol w="904288">
                  <a:extLst>
                    <a:ext uri="{9D8B030D-6E8A-4147-A177-3AD203B41FA5}">
                      <a16:colId xmlns:a16="http://schemas.microsoft.com/office/drawing/2014/main" xmlns="" val="20000"/>
                    </a:ext>
                  </a:extLst>
                </a:gridCol>
                <a:gridCol w="561670">
                  <a:extLst>
                    <a:ext uri="{9D8B030D-6E8A-4147-A177-3AD203B41FA5}">
                      <a16:colId xmlns:a16="http://schemas.microsoft.com/office/drawing/2014/main" xmlns="" val="20001"/>
                    </a:ext>
                  </a:extLst>
                </a:gridCol>
                <a:gridCol w="421252">
                  <a:extLst>
                    <a:ext uri="{9D8B030D-6E8A-4147-A177-3AD203B41FA5}">
                      <a16:colId xmlns:a16="http://schemas.microsoft.com/office/drawing/2014/main" xmlns="" val="20002"/>
                    </a:ext>
                  </a:extLst>
                </a:gridCol>
                <a:gridCol w="3785654">
                  <a:extLst>
                    <a:ext uri="{9D8B030D-6E8A-4147-A177-3AD203B41FA5}">
                      <a16:colId xmlns:a16="http://schemas.microsoft.com/office/drawing/2014/main" xmlns="" val="20003"/>
                    </a:ext>
                  </a:extLst>
                </a:gridCol>
                <a:gridCol w="578521">
                  <a:extLst>
                    <a:ext uri="{9D8B030D-6E8A-4147-A177-3AD203B41FA5}">
                      <a16:colId xmlns:a16="http://schemas.microsoft.com/office/drawing/2014/main" xmlns="" val="20004"/>
                    </a:ext>
                  </a:extLst>
                </a:gridCol>
                <a:gridCol w="1078406">
                  <a:extLst>
                    <a:ext uri="{9D8B030D-6E8A-4147-A177-3AD203B41FA5}">
                      <a16:colId xmlns:a16="http://schemas.microsoft.com/office/drawing/2014/main" xmlns="" val="20005"/>
                    </a:ext>
                  </a:extLst>
                </a:gridCol>
              </a:tblGrid>
              <a:tr h="112199">
                <a:tc>
                  <a:txBody>
                    <a:bodyPr/>
                    <a:lstStyle/>
                    <a:p>
                      <a:pPr algn="ctr">
                        <a:lnSpc>
                          <a:spcPct val="107000"/>
                        </a:lnSpc>
                        <a:spcAft>
                          <a:spcPts val="0"/>
                        </a:spcAft>
                      </a:pPr>
                      <a:r>
                        <a:rPr lang="en-US" sz="1100" dirty="0">
                          <a:effectLst/>
                        </a:rPr>
                        <a:t>Acronym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gn="ctr">
                        <a:lnSpc>
                          <a:spcPct val="107000"/>
                        </a:lnSpc>
                        <a:spcAft>
                          <a:spcPts val="0"/>
                        </a:spcAft>
                      </a:pPr>
                      <a:r>
                        <a:rPr lang="en-US" sz="1100">
                          <a:effectLst/>
                        </a:rPr>
                        <a:t>Rel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gn="ctr">
                        <a:lnSpc>
                          <a:spcPct val="107000"/>
                        </a:lnSpc>
                        <a:spcAft>
                          <a:spcPts val="0"/>
                        </a:spcAft>
                      </a:pPr>
                      <a:r>
                        <a:rPr lang="en-US" sz="1100">
                          <a:effectLst/>
                        </a:rPr>
                        <a:t>Groups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gn="ctr">
                        <a:lnSpc>
                          <a:spcPct val="107000"/>
                        </a:lnSpc>
                        <a:spcAft>
                          <a:spcPts val="0"/>
                        </a:spcAft>
                      </a:pPr>
                      <a:r>
                        <a:rPr lang="en-US" sz="1100">
                          <a:effectLst/>
                        </a:rPr>
                        <a:t>Name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gn="ctr">
                        <a:lnSpc>
                          <a:spcPct val="107000"/>
                        </a:lnSpc>
                        <a:spcAft>
                          <a:spcPts val="0"/>
                        </a:spcAft>
                      </a:pPr>
                      <a:r>
                        <a:rPr lang="en-US" sz="1100">
                          <a:effectLst/>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gn="ctr">
                        <a:lnSpc>
                          <a:spcPct val="107000"/>
                        </a:lnSpc>
                        <a:spcAft>
                          <a:spcPts val="0"/>
                        </a:spcAft>
                      </a:pPr>
                      <a:r>
                        <a:rPr lang="en-US" sz="1100">
                          <a:effectLst/>
                        </a:rPr>
                        <a:t>WI-tdoc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xmlns="" val="10000"/>
                  </a:ext>
                </a:extLst>
              </a:tr>
              <a:tr h="214445">
                <a:tc>
                  <a:txBody>
                    <a:bodyPr/>
                    <a:lstStyle/>
                    <a:p>
                      <a:pPr>
                        <a:lnSpc>
                          <a:spcPct val="107000"/>
                        </a:lnSpc>
                        <a:spcAft>
                          <a:spcPts val="0"/>
                        </a:spcAft>
                      </a:pPr>
                      <a:r>
                        <a:rPr lang="en-US" sz="1100" dirty="0">
                          <a:effectLst/>
                        </a:rPr>
                        <a:t>SNA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Subscriber-aware Northbound API access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dirty="0">
                          <a:effectLst/>
                          <a:hlinkClick r:id="rId2"/>
                        </a:rPr>
                        <a:t>SP-200797.zip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xmlns="" val="10001"/>
                  </a:ext>
                </a:extLst>
              </a:tr>
              <a:tr h="316691">
                <a:tc>
                  <a:txBody>
                    <a:bodyPr/>
                    <a:lstStyle/>
                    <a:p>
                      <a:pPr>
                        <a:lnSpc>
                          <a:spcPct val="107000"/>
                        </a:lnSpc>
                        <a:spcAft>
                          <a:spcPts val="0"/>
                        </a:spcAft>
                      </a:pPr>
                      <a:r>
                        <a:rPr lang="en-US" sz="1100">
                          <a:effectLst/>
                        </a:rPr>
                        <a:t>FS_RAILSS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dirty="0">
                          <a:effectLst/>
                        </a:rPr>
                        <a:t>Study on Supporting of Railway Smart Station Services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3"/>
                        </a:rPr>
                        <a:t>SP-190838.zip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xmlns="" val="10002"/>
                  </a:ext>
                </a:extLst>
              </a:tr>
              <a:tr h="214445">
                <a:tc>
                  <a:txBody>
                    <a:bodyPr/>
                    <a:lstStyle/>
                    <a:p>
                      <a:pPr>
                        <a:lnSpc>
                          <a:spcPct val="107000"/>
                        </a:lnSpc>
                        <a:spcAft>
                          <a:spcPts val="0"/>
                        </a:spcAft>
                      </a:pPr>
                      <a:r>
                        <a:rPr lang="en-US" sz="1100" dirty="0" err="1">
                          <a:effectLst/>
                        </a:rPr>
                        <a:t>FS_OffNetRail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Off-Network for Rail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4"/>
                        </a:rPr>
                        <a:t>SP-200572.zip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xmlns="" val="10003"/>
                  </a:ext>
                </a:extLst>
              </a:tr>
              <a:tr h="214445">
                <a:tc>
                  <a:txBody>
                    <a:bodyPr/>
                    <a:lstStyle/>
                    <a:p>
                      <a:pPr>
                        <a:lnSpc>
                          <a:spcPct val="107000"/>
                        </a:lnSpc>
                        <a:spcAft>
                          <a:spcPts val="0"/>
                        </a:spcAft>
                      </a:pPr>
                      <a:r>
                        <a:rPr lang="en-US" sz="1100" dirty="0">
                          <a:effectLst/>
                        </a:rPr>
                        <a:t>FS_VMR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vehicle-mounted relays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dirty="0">
                          <a:effectLst/>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5"/>
                        </a:rPr>
                        <a:t>SP-200798.zip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xmlns="" val="10004"/>
                  </a:ext>
                </a:extLst>
              </a:tr>
              <a:tr h="316691">
                <a:tc>
                  <a:txBody>
                    <a:bodyPr/>
                    <a:lstStyle/>
                    <a:p>
                      <a:pPr>
                        <a:lnSpc>
                          <a:spcPct val="107000"/>
                        </a:lnSpc>
                        <a:spcAft>
                          <a:spcPts val="0"/>
                        </a:spcAft>
                      </a:pPr>
                      <a:r>
                        <a:rPr lang="en-US" sz="1100" dirty="0">
                          <a:effectLst/>
                        </a:rPr>
                        <a:t>FS_PALS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dirty="0">
                          <a:effectLst/>
                        </a:rPr>
                        <a:t>Study on 5G Networks Providing Access to Localized Services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6"/>
                        </a:rPr>
                        <a:t>SP-200799.zip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xmlns="" val="10005"/>
                  </a:ext>
                </a:extLst>
              </a:tr>
              <a:tr h="316691">
                <a:tc>
                  <a:txBody>
                    <a:bodyPr/>
                    <a:lstStyle/>
                    <a:p>
                      <a:pPr>
                        <a:lnSpc>
                          <a:spcPct val="107000"/>
                        </a:lnSpc>
                        <a:spcAft>
                          <a:spcPts val="0"/>
                        </a:spcAft>
                      </a:pPr>
                      <a:r>
                        <a:rPr lang="en-US" sz="1100" dirty="0">
                          <a:effectLst/>
                        </a:rPr>
                        <a:t>FS_EASNS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Enhanced Access to and Support of Network Slice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7"/>
                        </a:rPr>
                        <a:t>SP-200571.zip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xmlns="" val="10006"/>
                  </a:ext>
                </a:extLst>
              </a:tr>
              <a:tr h="214445">
                <a:tc>
                  <a:txBody>
                    <a:bodyPr/>
                    <a:lstStyle/>
                    <a:p>
                      <a:pPr>
                        <a:lnSpc>
                          <a:spcPct val="107000"/>
                        </a:lnSpc>
                        <a:spcAft>
                          <a:spcPts val="0"/>
                        </a:spcAft>
                      </a:pPr>
                      <a:r>
                        <a:rPr lang="en-US" sz="1100" dirty="0">
                          <a:effectLst/>
                        </a:rPr>
                        <a:t>FS_5TRS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5G Timing Resiliency System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8"/>
                        </a:rPr>
                        <a:t>SP-200573.zip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xmlns="" val="10007"/>
                  </a:ext>
                </a:extLst>
              </a:tr>
              <a:tr h="214445">
                <a:tc>
                  <a:txBody>
                    <a:bodyPr/>
                    <a:lstStyle/>
                    <a:p>
                      <a:pPr>
                        <a:lnSpc>
                          <a:spcPct val="107000"/>
                        </a:lnSpc>
                        <a:spcAft>
                          <a:spcPts val="0"/>
                        </a:spcAft>
                      </a:pPr>
                      <a:r>
                        <a:rPr lang="en-US" sz="1100" dirty="0">
                          <a:effectLst/>
                        </a:rPr>
                        <a:t>FS_5GSEI</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5G Smart Energy and Infrastructure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9"/>
                        </a:rPr>
                        <a:t>SP-200574.zip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xmlns="" val="10008"/>
                  </a:ext>
                </a:extLst>
              </a:tr>
              <a:tr h="214445">
                <a:tc>
                  <a:txBody>
                    <a:bodyPr/>
                    <a:lstStyle/>
                    <a:p>
                      <a:pPr>
                        <a:lnSpc>
                          <a:spcPct val="107000"/>
                        </a:lnSpc>
                        <a:spcAft>
                          <a:spcPts val="0"/>
                        </a:spcAft>
                      </a:pPr>
                      <a:r>
                        <a:rPr lang="en-US" sz="1100" dirty="0" err="1">
                          <a:effectLst/>
                        </a:rPr>
                        <a:t>FS_Ranging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Ranging-based Services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40.0%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dirty="0">
                          <a:effectLst/>
                          <a:hlinkClick r:id="rId10"/>
                        </a:rPr>
                        <a:t>SP-200575.zip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xmlns="" val="10009"/>
                  </a:ext>
                </a:extLst>
              </a:tr>
              <a:tr h="214445">
                <a:tc>
                  <a:txBody>
                    <a:bodyPr/>
                    <a:lstStyle/>
                    <a:p>
                      <a:pPr>
                        <a:lnSpc>
                          <a:spcPct val="107000"/>
                        </a:lnSpc>
                        <a:spcAft>
                          <a:spcPts val="0"/>
                        </a:spcAft>
                      </a:pPr>
                      <a:r>
                        <a:rPr lang="en-US" sz="1100" dirty="0" err="1">
                          <a:effectLst/>
                        </a:rPr>
                        <a:t>FS_Resident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dirty="0">
                          <a:effectLst/>
                        </a:rPr>
                        <a:t>Study on Enhancements for Residential 5G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30.0%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11"/>
                        </a:rPr>
                        <a:t>SP-200576.zip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xmlns="" val="10010"/>
                  </a:ext>
                </a:extLst>
              </a:tr>
              <a:tr h="214445">
                <a:tc>
                  <a:txBody>
                    <a:bodyPr/>
                    <a:lstStyle/>
                    <a:p>
                      <a:pPr>
                        <a:lnSpc>
                          <a:spcPct val="107000"/>
                        </a:lnSpc>
                        <a:spcAft>
                          <a:spcPts val="0"/>
                        </a:spcAft>
                      </a:pPr>
                      <a:r>
                        <a:rPr lang="en-US" sz="1100" dirty="0">
                          <a:effectLst/>
                        </a:rPr>
                        <a:t>FS_PIN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solidFill>
                      <a:schemeClr val="accent4">
                        <a:lumMod val="60000"/>
                        <a:lumOff val="40000"/>
                      </a:schemeClr>
                    </a:solidFill>
                  </a:tcP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Personal IoT Networks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12"/>
                        </a:rPr>
                        <a:t>SP-200592.zip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xmlns="" val="10011"/>
                  </a:ext>
                </a:extLst>
              </a:tr>
              <a:tr h="316691">
                <a:tc>
                  <a:txBody>
                    <a:bodyPr/>
                    <a:lstStyle/>
                    <a:p>
                      <a:pPr>
                        <a:lnSpc>
                          <a:spcPct val="107000"/>
                        </a:lnSpc>
                        <a:spcAft>
                          <a:spcPts val="0"/>
                        </a:spcAft>
                      </a:pPr>
                      <a:r>
                        <a:rPr lang="en-US" sz="1100">
                          <a:effectLst/>
                        </a:rPr>
                        <a:t>FS_MMTELin5G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evolution of IMS multimedia telephony service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15.00%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13"/>
                        </a:rPr>
                        <a:t>SP-190836.zip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xmlns="" val="10012"/>
                  </a:ext>
                </a:extLst>
              </a:tr>
              <a:tr h="521184">
                <a:tc>
                  <a:txBody>
                    <a:bodyPr/>
                    <a:lstStyle/>
                    <a:p>
                      <a:pPr>
                        <a:lnSpc>
                          <a:spcPct val="107000"/>
                        </a:lnSpc>
                        <a:spcAft>
                          <a:spcPts val="0"/>
                        </a:spcAft>
                      </a:pPr>
                      <a:r>
                        <a:rPr lang="en-US" sz="1100">
                          <a:effectLst/>
                        </a:rPr>
                        <a:t>FS_SACI_MCS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sharing administrative configuration between interconnected MCX Service systems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14"/>
                        </a:rPr>
                        <a:t>SP-190837.zip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xmlns="" val="10013"/>
                  </a:ext>
                </a:extLst>
              </a:tr>
              <a:tr h="521184">
                <a:tc>
                  <a:txBody>
                    <a:bodyPr/>
                    <a:lstStyle/>
                    <a:p>
                      <a:pPr>
                        <a:lnSpc>
                          <a:spcPct val="107000"/>
                        </a:lnSpc>
                        <a:spcAft>
                          <a:spcPts val="0"/>
                        </a:spcAft>
                      </a:pPr>
                      <a:r>
                        <a:rPr lang="en-US" sz="1100">
                          <a:effectLst/>
                        </a:rPr>
                        <a:t>FS_AMMT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Study on traffic characteristics and performance requirements for AI/ML model transfer in 5GS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40.0%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a:effectLst/>
                          <a:hlinkClick r:id="rId15"/>
                        </a:rPr>
                        <a:t>SP-191040.zip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xmlns="" val="10014"/>
                  </a:ext>
                </a:extLst>
              </a:tr>
              <a:tr h="214445">
                <a:tc>
                  <a:txBody>
                    <a:bodyPr/>
                    <a:lstStyle/>
                    <a:p>
                      <a:pPr>
                        <a:lnSpc>
                          <a:spcPct val="107000"/>
                        </a:lnSpc>
                        <a:spcAft>
                          <a:spcPts val="0"/>
                        </a:spcAft>
                      </a:pPr>
                      <a:r>
                        <a:rPr lang="en-US" sz="1100">
                          <a:effectLst/>
                        </a:rPr>
                        <a:t>FS_5GET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S1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Guidelines for Extra-territorial 5G Systems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tc>
                  <a:txBody>
                    <a:bodyPr/>
                    <a:lstStyle/>
                    <a:p>
                      <a:pPr>
                        <a:lnSpc>
                          <a:spcPct val="107000"/>
                        </a:lnSpc>
                        <a:spcAft>
                          <a:spcPts val="0"/>
                        </a:spcAft>
                      </a:pPr>
                      <a:r>
                        <a:rPr lang="en-US" sz="1100" u="sng" dirty="0">
                          <a:effectLst/>
                          <a:hlinkClick r:id="rId16"/>
                        </a:rPr>
                        <a:t>SP-191042.zip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976" marR="4976" marT="4976" marB="4976" anchor="ctr"/>
                </a:tc>
                <a:extLst>
                  <a:ext uri="{0D108BD9-81ED-4DB2-BD59-A6C34878D82A}">
                    <a16:rowId xmlns:a16="http://schemas.microsoft.com/office/drawing/2014/main" xmlns="" val="10015"/>
                  </a:ext>
                </a:extLst>
              </a:tr>
            </a:tbl>
          </a:graphicData>
        </a:graphic>
      </p:graphicFrame>
    </p:spTree>
    <p:extLst>
      <p:ext uri="{BB962C8B-B14F-4D97-AF65-F5344CB8AC3E}">
        <p14:creationId xmlns:p14="http://schemas.microsoft.com/office/powerpoint/2010/main" val="4286809129"/>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Rel-18 SA6 Studies</a:t>
            </a:r>
          </a:p>
        </p:txBody>
      </p:sp>
      <p:graphicFrame>
        <p:nvGraphicFramePr>
          <p:cNvPr id="3" name="Table 2"/>
          <p:cNvGraphicFramePr>
            <a:graphicFrameLocks noGrp="1"/>
          </p:cNvGraphicFramePr>
          <p:nvPr>
            <p:extLst>
              <p:ext uri="{D42A27DB-BD31-4B8C-83A1-F6EECF244321}">
                <p14:modId xmlns:p14="http://schemas.microsoft.com/office/powerpoint/2010/main" val="949456105"/>
              </p:ext>
            </p:extLst>
          </p:nvPr>
        </p:nvGraphicFramePr>
        <p:xfrm>
          <a:off x="1840708" y="2516188"/>
          <a:ext cx="9132319" cy="1035685"/>
        </p:xfrm>
        <a:graphic>
          <a:graphicData uri="http://schemas.openxmlformats.org/drawingml/2006/table">
            <a:tbl>
              <a:tblPr firstRow="1" firstCol="1" bandRow="1">
                <a:tableStyleId>{5C22544A-7EE6-4342-B048-85BDC9FD1C3A}</a:tableStyleId>
              </a:tblPr>
              <a:tblGrid>
                <a:gridCol w="2234764">
                  <a:extLst>
                    <a:ext uri="{9D8B030D-6E8A-4147-A177-3AD203B41FA5}">
                      <a16:colId xmlns:a16="http://schemas.microsoft.com/office/drawing/2014/main" xmlns="" val="20000"/>
                    </a:ext>
                  </a:extLst>
                </a:gridCol>
                <a:gridCol w="565355">
                  <a:extLst>
                    <a:ext uri="{9D8B030D-6E8A-4147-A177-3AD203B41FA5}">
                      <a16:colId xmlns:a16="http://schemas.microsoft.com/office/drawing/2014/main" xmlns="" val="20001"/>
                    </a:ext>
                  </a:extLst>
                </a:gridCol>
                <a:gridCol w="594851">
                  <a:extLst>
                    <a:ext uri="{9D8B030D-6E8A-4147-A177-3AD203B41FA5}">
                      <a16:colId xmlns:a16="http://schemas.microsoft.com/office/drawing/2014/main" xmlns="" val="20002"/>
                    </a:ext>
                  </a:extLst>
                </a:gridCol>
                <a:gridCol w="3618783">
                  <a:extLst>
                    <a:ext uri="{9D8B030D-6E8A-4147-A177-3AD203B41FA5}">
                      <a16:colId xmlns:a16="http://schemas.microsoft.com/office/drawing/2014/main" xmlns="" val="20003"/>
                    </a:ext>
                  </a:extLst>
                </a:gridCol>
                <a:gridCol w="545178">
                  <a:extLst>
                    <a:ext uri="{9D8B030D-6E8A-4147-A177-3AD203B41FA5}">
                      <a16:colId xmlns:a16="http://schemas.microsoft.com/office/drawing/2014/main" xmlns="" val="20004"/>
                    </a:ext>
                  </a:extLst>
                </a:gridCol>
                <a:gridCol w="1573388">
                  <a:extLst>
                    <a:ext uri="{9D8B030D-6E8A-4147-A177-3AD203B41FA5}">
                      <a16:colId xmlns:a16="http://schemas.microsoft.com/office/drawing/2014/main" xmlns="" val="20005"/>
                    </a:ext>
                  </a:extLst>
                </a:gridCol>
              </a:tblGrid>
              <a:tr h="0">
                <a:tc>
                  <a:txBody>
                    <a:bodyPr/>
                    <a:lstStyle/>
                    <a:p>
                      <a:pPr algn="ctr">
                        <a:lnSpc>
                          <a:spcPct val="107000"/>
                        </a:lnSpc>
                        <a:spcAft>
                          <a:spcPts val="0"/>
                        </a:spcAft>
                      </a:pPr>
                      <a:r>
                        <a:rPr lang="en-US" sz="1200" dirty="0">
                          <a:effectLst/>
                        </a:rPr>
                        <a:t>Acronym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0"/>
                        </a:spcAft>
                      </a:pPr>
                      <a:r>
                        <a:rPr lang="en-US" sz="1200">
                          <a:effectLst/>
                        </a:rPr>
                        <a:t>Rel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0"/>
                        </a:spcAft>
                      </a:pPr>
                      <a:r>
                        <a:rPr lang="en-US" sz="1200">
                          <a:effectLst/>
                        </a:rPr>
                        <a:t>Groups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0"/>
                        </a:spcAft>
                      </a:pPr>
                      <a:r>
                        <a:rPr lang="en-US" sz="1200" dirty="0">
                          <a:effectLst/>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0"/>
                        </a:spcAft>
                      </a:pPr>
                      <a:r>
                        <a:rPr lang="en-US" sz="12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0"/>
                        </a:spcAft>
                      </a:pPr>
                      <a:r>
                        <a:rPr lang="en-US" sz="1200" dirty="0">
                          <a:effectLst/>
                        </a:rPr>
                        <a:t>WI-</a:t>
                      </a:r>
                      <a:r>
                        <a:rPr lang="en-US" sz="1200" dirty="0" err="1">
                          <a:effectLst/>
                        </a:rPr>
                        <a:t>tdoc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xmlns="" val="10000"/>
                  </a:ext>
                </a:extLst>
              </a:tr>
              <a:tr h="0">
                <a:tc>
                  <a:txBody>
                    <a:bodyPr/>
                    <a:lstStyle/>
                    <a:p>
                      <a:pPr algn="ctr">
                        <a:lnSpc>
                          <a:spcPct val="107000"/>
                        </a:lnSpc>
                        <a:spcAft>
                          <a:spcPts val="0"/>
                        </a:spcAft>
                      </a:pPr>
                      <a:r>
                        <a:rPr lang="en-US" sz="1200" dirty="0" err="1">
                          <a:effectLst/>
                        </a:rPr>
                        <a:t>FS_IRail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solidFill>
                      <a:schemeClr val="accent4">
                        <a:lumMod val="60000"/>
                        <a:lumOff val="40000"/>
                      </a:schemeClr>
                    </a:solidFill>
                  </a:tcPr>
                </a:tc>
                <a:tc>
                  <a:txBody>
                    <a:bodyPr/>
                    <a:lstStyle/>
                    <a:p>
                      <a:pPr algn="ctr">
                        <a:lnSpc>
                          <a:spcPct val="107000"/>
                        </a:lnSpc>
                        <a:spcAft>
                          <a:spcPts val="0"/>
                        </a:spcAft>
                      </a:pPr>
                      <a:r>
                        <a:rPr lang="en-US" sz="1200" dirty="0">
                          <a:effectLst/>
                        </a:rPr>
                        <a:t>Rel-18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0"/>
                        </a:spcAft>
                      </a:pPr>
                      <a:r>
                        <a:rPr lang="en-US" sz="1200">
                          <a:effectLst/>
                        </a:rPr>
                        <a:t>S6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0"/>
                        </a:spcAft>
                      </a:pPr>
                      <a:r>
                        <a:rPr lang="en-US" sz="1200">
                          <a:effectLst/>
                        </a:rPr>
                        <a:t>Study of Interconnection and Migration Aspects for Railways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0"/>
                        </a:spcAft>
                      </a:pPr>
                      <a:r>
                        <a:rPr lang="en-US" sz="12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0"/>
                        </a:spcAft>
                      </a:pPr>
                      <a:r>
                        <a:rPr lang="en-US" sz="1200" u="sng" dirty="0">
                          <a:effectLst/>
                          <a:hlinkClick r:id="rId2"/>
                        </a:rPr>
                        <a:t>SP-200336.zip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xmlns="" val="10001"/>
                  </a:ext>
                </a:extLst>
              </a:tr>
              <a:tr h="0">
                <a:tc>
                  <a:txBody>
                    <a:bodyPr/>
                    <a:lstStyle/>
                    <a:p>
                      <a:pPr algn="ctr">
                        <a:lnSpc>
                          <a:spcPct val="107000"/>
                        </a:lnSpc>
                        <a:spcAft>
                          <a:spcPts val="0"/>
                        </a:spcAft>
                      </a:pPr>
                      <a:r>
                        <a:rPr lang="en-US" sz="1200" dirty="0">
                          <a:effectLst/>
                        </a:rPr>
                        <a:t>FS_MCGWUE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solidFill>
                      <a:schemeClr val="accent4">
                        <a:lumMod val="60000"/>
                        <a:lumOff val="40000"/>
                      </a:schemeClr>
                    </a:solidFill>
                  </a:tcPr>
                </a:tc>
                <a:tc>
                  <a:txBody>
                    <a:bodyPr/>
                    <a:lstStyle/>
                    <a:p>
                      <a:pPr algn="ctr">
                        <a:lnSpc>
                          <a:spcPct val="107000"/>
                        </a:lnSpc>
                        <a:spcAft>
                          <a:spcPts val="0"/>
                        </a:spcAft>
                      </a:pPr>
                      <a:r>
                        <a:rPr lang="en-US" sz="1200" dirty="0">
                          <a:effectLst/>
                        </a:rPr>
                        <a:t>Rel-18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0"/>
                        </a:spcAft>
                      </a:pPr>
                      <a:r>
                        <a:rPr lang="en-US" sz="1200" dirty="0">
                          <a:effectLst/>
                        </a:rPr>
                        <a:t>S6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0"/>
                        </a:spcAft>
                      </a:pPr>
                      <a:r>
                        <a:rPr lang="en-US" sz="1200">
                          <a:effectLst/>
                        </a:rPr>
                        <a:t>Study of Gateway UE function for Mission Critical Communication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0"/>
                        </a:spcAft>
                      </a:pPr>
                      <a:r>
                        <a:rPr lang="en-US" sz="1200">
                          <a:effectLst/>
                        </a:rPr>
                        <a:t>10.0%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0"/>
                        </a:spcAft>
                      </a:pPr>
                      <a:r>
                        <a:rPr lang="en-US" sz="1200" u="sng" dirty="0">
                          <a:effectLst/>
                          <a:hlinkClick r:id="rId3"/>
                        </a:rPr>
                        <a:t>SP-200335.zip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xmlns="" val="10002"/>
                  </a:ext>
                </a:extLst>
              </a:tr>
            </a:tbl>
          </a:graphicData>
        </a:graphic>
      </p:graphicFrame>
      <p:sp>
        <p:nvSpPr>
          <p:cNvPr id="4" name="Rectangle 1"/>
          <p:cNvSpPr>
            <a:spLocks noChangeArrowheads="1"/>
          </p:cNvSpPr>
          <p:nvPr/>
        </p:nvSpPr>
        <p:spPr bwMode="auto">
          <a:xfrm>
            <a:off x="1564712" y="205898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652220584"/>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3GPP SA Leadership</a:t>
            </a:r>
          </a:p>
        </p:txBody>
      </p:sp>
    </p:spTree>
    <p:extLst>
      <p:ext uri="{BB962C8B-B14F-4D97-AF65-F5344CB8AC3E}">
        <p14:creationId xmlns:p14="http://schemas.microsoft.com/office/powerpoint/2010/main" val="14638108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 altLang="en-US" dirty="0"/>
              <a:t>TSG SA Officials</a:t>
            </a:r>
            <a:endParaRPr lang="en-US" altLang="en-US" dirty="0"/>
          </a:p>
        </p:txBody>
      </p:sp>
      <p:sp>
        <p:nvSpPr>
          <p:cNvPr id="11267"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Georg Mayer</a:t>
            </a:r>
          </a:p>
          <a:p>
            <a:pPr>
              <a:lnSpc>
                <a:spcPct val="100000"/>
              </a:lnSpc>
              <a:spcBef>
                <a:spcPct val="0"/>
              </a:spcBef>
              <a:buFontTx/>
              <a:buNone/>
            </a:pPr>
            <a:r>
              <a:rPr lang="" altLang="en-US" sz="1800"/>
              <a:t>TSG SA Chairman</a:t>
            </a:r>
          </a:p>
          <a:p>
            <a:pPr>
              <a:lnSpc>
                <a:spcPct val="100000"/>
              </a:lnSpc>
              <a:spcBef>
                <a:spcPct val="0"/>
              </a:spcBef>
              <a:buFontTx/>
              <a:buNone/>
            </a:pPr>
            <a:r>
              <a:rPr lang="" altLang="en-US" sz="1800"/>
              <a:t>ETSI</a:t>
            </a:r>
          </a:p>
          <a:p>
            <a:pPr>
              <a:lnSpc>
                <a:spcPct val="100000"/>
              </a:lnSpc>
              <a:spcBef>
                <a:spcPct val="0"/>
              </a:spcBef>
              <a:buFontTx/>
              <a:buNone/>
            </a:pPr>
            <a:r>
              <a:rPr lang="" altLang="en-US" sz="1800"/>
              <a:t>georg.mayer@huawei.com</a:t>
            </a:r>
          </a:p>
          <a:p>
            <a:pPr>
              <a:buFontTx/>
              <a:buNone/>
            </a:pPr>
            <a:endParaRPr lang="" altLang="en-US" sz="1800"/>
          </a:p>
          <a:p>
            <a:pPr>
              <a:buFontTx/>
              <a:buNone/>
            </a:pPr>
            <a:endParaRPr lang="" altLang="en-US" sz="1800"/>
          </a:p>
          <a:p>
            <a:pPr>
              <a:buFontTx/>
              <a:buNone/>
            </a:pPr>
            <a:endParaRPr lang="en-US" altLang="en-US" sz="1800"/>
          </a:p>
        </p:txBody>
      </p:sp>
      <p:pic>
        <p:nvPicPr>
          <p:cNvPr id="11268" name="Picture 1"/>
          <p:cNvPicPr>
            <a:picLocks noChangeAspect="1"/>
          </p:cNvPicPr>
          <p:nvPr/>
        </p:nvPicPr>
        <p:blipFill>
          <a:blip r:embed="rId3">
            <a:extLst>
              <a:ext uri="{28A0092B-C50C-407E-A947-70E740481C1C}">
                <a14:useLocalDpi xmlns:a14="http://schemas.microsoft.com/office/drawing/2010/main" val="0"/>
              </a:ext>
            </a:extLst>
          </a:blip>
          <a:srcRect l="36179" t="11989" r="31245" b="35771"/>
          <a:stretch>
            <a:fillRect/>
          </a:stretch>
        </p:blipFill>
        <p:spPr bwMode="auto">
          <a:xfrm>
            <a:off x="838200" y="1973263"/>
            <a:ext cx="1228725"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ko-KR" altLang="en-US" sz="1800"/>
              <a:t>김래영 </a:t>
            </a:r>
            <a:r>
              <a:rPr lang="en-US" altLang="ko-KR" sz="1800"/>
              <a:t>  </a:t>
            </a:r>
            <a:r>
              <a:rPr lang="en-US" altLang="en-US" sz="1800">
                <a:ea typeface="Malgun Gothic" panose="020B0503020000020004" pitchFamily="34" charset="-127"/>
              </a:rPr>
              <a:t>Laeyoun</a:t>
            </a:r>
            <a:r>
              <a:rPr lang="" altLang="en-US" sz="1800">
                <a:ea typeface="Malgun Gothic" panose="020B0503020000020004" pitchFamily="34" charset="-127"/>
              </a:rPr>
              <a:t>g Kim</a:t>
            </a:r>
          </a:p>
          <a:p>
            <a:pPr>
              <a:lnSpc>
                <a:spcPct val="100000"/>
              </a:lnSpc>
              <a:spcBef>
                <a:spcPct val="0"/>
              </a:spcBef>
              <a:buFontTx/>
              <a:buNone/>
            </a:pPr>
            <a:r>
              <a:rPr lang="" altLang="en-US" sz="1800">
                <a:ea typeface="Malgun Gothic" panose="020B0503020000020004" pitchFamily="34" charset="-127"/>
              </a:rPr>
              <a:t>TSG SA Vicechair</a:t>
            </a:r>
          </a:p>
          <a:p>
            <a:pPr>
              <a:lnSpc>
                <a:spcPct val="100000"/>
              </a:lnSpc>
              <a:spcBef>
                <a:spcPct val="0"/>
              </a:spcBef>
              <a:buFontTx/>
              <a:buNone/>
            </a:pPr>
            <a:r>
              <a:rPr lang="" altLang="en-US" sz="1800">
                <a:ea typeface="Malgun Gothic" panose="020B0503020000020004" pitchFamily="34" charset="-127"/>
              </a:rPr>
              <a:t>TTA</a:t>
            </a:r>
          </a:p>
          <a:p>
            <a:pPr>
              <a:lnSpc>
                <a:spcPct val="100000"/>
              </a:lnSpc>
              <a:spcBef>
                <a:spcPct val="0"/>
              </a:spcBef>
              <a:buFontTx/>
              <a:buNone/>
            </a:pPr>
            <a:r>
              <a:rPr lang="en-US" altLang="en-US" sz="1800">
                <a:ea typeface="Malgun Gothic" panose="020B0503020000020004" pitchFamily="34" charset="-127"/>
              </a:rPr>
              <a:t>laeyoung.kim@lge.com</a:t>
            </a:r>
            <a:endParaRPr lang="" altLang="en-US" sz="1800">
              <a:ea typeface="Malgun Gothic" panose="020B0503020000020004" pitchFamily="34" charset="-127"/>
            </a:endParaRPr>
          </a:p>
          <a:p>
            <a:pPr>
              <a:lnSpc>
                <a:spcPct val="100000"/>
              </a:lnSpc>
              <a:spcBef>
                <a:spcPct val="0"/>
              </a:spcBef>
              <a:buFontTx/>
              <a:buNone/>
            </a:pPr>
            <a:endParaRPr lang="" altLang="en-US" sz="1800">
              <a:ea typeface="Malgun Gothic" panose="020B0503020000020004" pitchFamily="34" charset="-127"/>
            </a:endParaRPr>
          </a:p>
          <a:p>
            <a:pPr>
              <a:buFontTx/>
              <a:buNone/>
            </a:pPr>
            <a:endParaRPr lang="" altLang="en-US" sz="1800">
              <a:ea typeface="Malgun Gothic" panose="020B0503020000020004" pitchFamily="34" charset="-127"/>
            </a:endParaRPr>
          </a:p>
          <a:p>
            <a:pPr>
              <a:buFontTx/>
              <a:buNone/>
            </a:pPr>
            <a:endParaRPr lang="en-US" altLang="en-US" sz="1800">
              <a:ea typeface="Malgun Gothic" panose="020B0503020000020004" pitchFamily="34" charset="-127"/>
            </a:endParaRPr>
          </a:p>
        </p:txBody>
      </p:sp>
      <p:sp>
        <p:nvSpPr>
          <p:cNvPr id="11270"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G</a:t>
            </a:r>
            <a:r>
              <a:rPr lang="" altLang="en-US" sz="1800"/>
              <a:t>regory (Greg) Schumacher</a:t>
            </a:r>
          </a:p>
          <a:p>
            <a:pPr>
              <a:lnSpc>
                <a:spcPct val="100000"/>
              </a:lnSpc>
              <a:spcBef>
                <a:spcPct val="0"/>
              </a:spcBef>
              <a:buFontTx/>
              <a:buNone/>
            </a:pPr>
            <a:r>
              <a:rPr lang="" altLang="en-US" sz="1800"/>
              <a:t>TSG SA Vicechair</a:t>
            </a:r>
          </a:p>
          <a:p>
            <a:pPr>
              <a:lnSpc>
                <a:spcPct val="100000"/>
              </a:lnSpc>
              <a:spcBef>
                <a:spcPct val="0"/>
              </a:spcBef>
              <a:buFontTx/>
              <a:buNone/>
            </a:pPr>
            <a:r>
              <a:rPr lang="" altLang="en-US" sz="1800"/>
              <a:t>ATIS</a:t>
            </a:r>
          </a:p>
          <a:p>
            <a:pPr>
              <a:lnSpc>
                <a:spcPct val="100000"/>
              </a:lnSpc>
              <a:spcBef>
                <a:spcPct val="0"/>
              </a:spcBef>
              <a:buFontTx/>
              <a:buNone/>
            </a:pPr>
            <a:r>
              <a:rPr lang="en-US" altLang="en-US" sz="1800"/>
              <a:t>gregory.schumacher@sprint.com</a:t>
            </a:r>
            <a:endParaRPr lang="" altLang="en-US" sz="1800"/>
          </a:p>
          <a:p>
            <a:pPr>
              <a:buFontTx/>
              <a:buNone/>
            </a:pPr>
            <a:endParaRPr lang="en-US" altLang="en-US" sz="1800"/>
          </a:p>
        </p:txBody>
      </p:sp>
      <p:sp>
        <p:nvSpPr>
          <p:cNvPr id="11271"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ja-JP" altLang="en-US" sz="1800"/>
              <a:t>中野 裕介    </a:t>
            </a:r>
            <a:r>
              <a:rPr lang="" altLang="en-US" sz="1800">
                <a:ea typeface="MS PGothic" panose="020B0600070205080204" pitchFamily="34" charset="-128"/>
              </a:rPr>
              <a:t>Yusuke Nakano </a:t>
            </a: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ARIB</a:t>
            </a:r>
          </a:p>
          <a:p>
            <a:pPr>
              <a:lnSpc>
                <a:spcPct val="100000"/>
              </a:lnSpc>
              <a:spcBef>
                <a:spcPct val="0"/>
              </a:spcBef>
              <a:buFontTx/>
              <a:buNone/>
            </a:pPr>
            <a:r>
              <a:rPr lang="en-US" altLang="en-US" sz="1800">
                <a:ea typeface="MS PGothic" panose="020B0600070205080204" pitchFamily="34" charset="-128"/>
              </a:rPr>
              <a:t>you-nakano@kddi.com</a:t>
            </a:r>
          </a:p>
        </p:txBody>
      </p:sp>
      <p:sp>
        <p:nvSpPr>
          <p:cNvPr id="11272" name="Content Placeholder 2"/>
          <p:cNvSpPr txBox="1">
            <a:spLocks/>
          </p:cNvSpPr>
          <p:nvPr/>
        </p:nvSpPr>
        <p:spPr bwMode="auto">
          <a:xfrm>
            <a:off x="2162175" y="49403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Maurice Pope</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maurice.pope@etsi.org</a:t>
            </a:r>
          </a:p>
        </p:txBody>
      </p:sp>
      <p:pic>
        <p:nvPicPr>
          <p:cNvPr id="11273"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49975" y="4940300"/>
            <a:ext cx="130810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그림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62688" y="1931988"/>
            <a:ext cx="1044575"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5" name="Picture 1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8200" y="4848225"/>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6"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94413" y="3395663"/>
            <a:ext cx="1363662"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775154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TSG SA Dates</a:t>
            </a:r>
            <a:endParaRPr lang="en-GB" dirty="0"/>
          </a:p>
        </p:txBody>
      </p:sp>
      <p:sp>
        <p:nvSpPr>
          <p:cNvPr id="7" name="Content Placeholder 6"/>
          <p:cNvSpPr>
            <a:spLocks noGrp="1"/>
          </p:cNvSpPr>
          <p:nvPr>
            <p:ph idx="1"/>
          </p:nvPr>
        </p:nvSpPr>
        <p:spPr/>
        <p:txBody>
          <a:bodyPr/>
          <a:lstStyle/>
          <a:p>
            <a:r>
              <a:rPr lang="en-US" dirty="0"/>
              <a:t> Meetings since PCG 44</a:t>
            </a:r>
          </a:p>
          <a:p>
            <a:pPr lvl="1"/>
            <a:r>
              <a:rPr lang="en-US" dirty="0"/>
              <a:t>TSG SA 88-e – e-meeting, 30 June – 3 July 2020 (shifted by 2 weeks)</a:t>
            </a:r>
          </a:p>
          <a:p>
            <a:pPr lvl="1"/>
            <a:r>
              <a:rPr lang="en-US" dirty="0"/>
              <a:t>TSG SA 89-e – e-meeting, 15-21 September 2020</a:t>
            </a:r>
          </a:p>
          <a:p>
            <a:pPr lvl="2"/>
            <a:r>
              <a:rPr lang="en-US" dirty="0"/>
              <a:t>Technical discussions concluded till Friday (18 September), Monday for RAN/CT reporting</a:t>
            </a:r>
            <a:endParaRPr lang="en-GB" dirty="0"/>
          </a:p>
          <a:p>
            <a:r>
              <a:rPr lang="en-US" dirty="0"/>
              <a:t> Meetings before PCG 46</a:t>
            </a:r>
          </a:p>
          <a:p>
            <a:pPr lvl="1"/>
            <a:r>
              <a:rPr lang="en-US" dirty="0"/>
              <a:t>TSG SA 90-e – e-meeting, 8-14 December 2020</a:t>
            </a:r>
          </a:p>
          <a:p>
            <a:pPr lvl="2"/>
            <a:r>
              <a:rPr lang="en-US" dirty="0"/>
              <a:t>Technical discussions conclude on Friday (11 December)</a:t>
            </a:r>
          </a:p>
          <a:p>
            <a:pPr lvl="2"/>
            <a:r>
              <a:rPr lang="en-US" dirty="0"/>
              <a:t>Monday: RAN/CT/MCC reporting</a:t>
            </a:r>
          </a:p>
          <a:p>
            <a:pPr lvl="1"/>
            <a:r>
              <a:rPr lang="en-US" dirty="0"/>
              <a:t>TSG SA 91-e – planned as e-meeting, 23-29March 2020</a:t>
            </a:r>
          </a:p>
          <a:p>
            <a:pPr lvl="2"/>
            <a:r>
              <a:rPr lang="en-US" dirty="0"/>
              <a:t>Technical discussions conclude on Friday (26 March)</a:t>
            </a:r>
          </a:p>
          <a:p>
            <a:pPr lvl="2"/>
            <a:r>
              <a:rPr lang="en-US" dirty="0"/>
              <a:t>Monday: RAN/CT/MCC reporting</a:t>
            </a:r>
          </a:p>
          <a:p>
            <a:pPr lvl="2"/>
            <a:r>
              <a:rPr lang="en-US" dirty="0"/>
              <a:t>In case of elections, Thu 18, Fri 19, Mon 22 March might be used for elections only</a:t>
            </a:r>
          </a:p>
        </p:txBody>
      </p:sp>
    </p:spTree>
    <p:extLst>
      <p:ext uri="{BB962C8B-B14F-4D97-AF65-F5344CB8AC3E}">
        <p14:creationId xmlns:p14="http://schemas.microsoft.com/office/powerpoint/2010/main" val="3244840763"/>
      </p:ext>
    </p:extLst>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 altLang="en-US" dirty="0"/>
              <a:t>SA1 Officials</a:t>
            </a:r>
            <a:endParaRPr lang="en-US" altLang="en-US" dirty="0"/>
          </a:p>
        </p:txBody>
      </p:sp>
      <p:sp>
        <p:nvSpPr>
          <p:cNvPr id="12291"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José Luis Almodovar Chico</a:t>
            </a:r>
            <a:endParaRPr lang="" altLang="en-US" sz="1800"/>
          </a:p>
          <a:p>
            <a:pPr>
              <a:lnSpc>
                <a:spcPct val="100000"/>
              </a:lnSpc>
              <a:spcBef>
                <a:spcPct val="0"/>
              </a:spcBef>
              <a:buFontTx/>
              <a:buNone/>
            </a:pPr>
            <a:r>
              <a:rPr lang="" altLang="en-US" sz="1800"/>
              <a:t>SA1 Chairman</a:t>
            </a:r>
          </a:p>
          <a:p>
            <a:pPr>
              <a:lnSpc>
                <a:spcPct val="100000"/>
              </a:lnSpc>
              <a:spcBef>
                <a:spcPct val="0"/>
              </a:spcBef>
              <a:buFontTx/>
              <a:buNone/>
            </a:pPr>
            <a:r>
              <a:rPr lang="en-US" altLang="en-US" sz="1800"/>
              <a:t>ETSI</a:t>
            </a:r>
            <a:br>
              <a:rPr lang="en-US" altLang="en-US" sz="1800"/>
            </a:br>
            <a:r>
              <a:rPr lang="en-US" altLang="en-US" sz="1800"/>
              <a:t>jose.almodovarchico@tno.nl</a:t>
            </a:r>
            <a:endParaRPr lang="" altLang="en-US" sz="1800"/>
          </a:p>
          <a:p>
            <a:pPr>
              <a:buFontTx/>
              <a:buNone/>
            </a:pPr>
            <a:endParaRPr lang="en-US" altLang="en-US" sz="1800"/>
          </a:p>
        </p:txBody>
      </p:sp>
      <p:sp>
        <p:nvSpPr>
          <p:cNvPr id="12292" name="Content Placeholder 2"/>
          <p:cNvSpPr txBox="1">
            <a:spLocks/>
          </p:cNvSpPr>
          <p:nvPr/>
        </p:nvSpPr>
        <p:spPr bwMode="auto">
          <a:xfrm>
            <a:off x="7458075" y="206375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G</a:t>
            </a:r>
            <a:r>
              <a:rPr lang="" altLang="en-US" sz="1800"/>
              <a:t>regory (Greg) Schumacher</a:t>
            </a:r>
          </a:p>
          <a:p>
            <a:pPr>
              <a:lnSpc>
                <a:spcPct val="100000"/>
              </a:lnSpc>
              <a:spcBef>
                <a:spcPct val="0"/>
              </a:spcBef>
              <a:buFontTx/>
              <a:buNone/>
            </a:pPr>
            <a:r>
              <a:rPr lang="" altLang="en-US" sz="1800"/>
              <a:t>TSG SA1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gregory.schumacher@sprint.com</a:t>
            </a:r>
            <a:endParaRPr lang="" altLang="en-US" sz="1800"/>
          </a:p>
          <a:p>
            <a:pPr>
              <a:buFontTx/>
              <a:buNone/>
            </a:pPr>
            <a:endParaRPr lang="en-US" altLang="en-US" sz="1800"/>
          </a:p>
        </p:txBody>
      </p:sp>
      <p:sp>
        <p:nvSpPr>
          <p:cNvPr id="12293"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Alain Sultan</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alain.sultan@etsi.org</a:t>
            </a:r>
          </a:p>
        </p:txBody>
      </p:sp>
      <p:pic>
        <p:nvPicPr>
          <p:cNvPr id="12294" name="Picture 1"/>
          <p:cNvPicPr>
            <a:picLocks noChangeAspect="1"/>
          </p:cNvPicPr>
          <p:nvPr/>
        </p:nvPicPr>
        <p:blipFill>
          <a:blip r:embed="rId3">
            <a:extLst>
              <a:ext uri="{28A0092B-C50C-407E-A947-70E740481C1C}">
                <a14:useLocalDpi xmlns:a14="http://schemas.microsoft.com/office/drawing/2010/main" val="0"/>
              </a:ext>
            </a:extLst>
          </a:blip>
          <a:srcRect l="21619" t="20044" r="54732" b="51199"/>
          <a:stretch>
            <a:fillRect/>
          </a:stretch>
        </p:blipFill>
        <p:spPr bwMode="auto">
          <a:xfrm>
            <a:off x="1030288" y="2017713"/>
            <a:ext cx="1131887"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0288" y="4775200"/>
            <a:ext cx="1173162" cy="117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54725" y="2063750"/>
            <a:ext cx="1362075" cy="143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Content Placeholder 2"/>
          <p:cNvSpPr txBox="1">
            <a:spLocks/>
          </p:cNvSpPr>
          <p:nvPr/>
        </p:nvSpPr>
        <p:spPr bwMode="auto">
          <a:xfrm>
            <a:off x="7458075" y="3768725"/>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zh-CN" altLang="en-US" sz="1800" b="1">
                <a:ea typeface="Malgun Gothic" panose="020B0503020000020004" pitchFamily="34" charset="-127"/>
              </a:rPr>
              <a:t>夏 旭</a:t>
            </a:r>
            <a:r>
              <a:rPr lang="zh-CN" altLang="en-US" sz="1800">
                <a:ea typeface="Malgun Gothic" panose="020B0503020000020004" pitchFamily="34" charset="-127"/>
              </a:rPr>
              <a:t>     Xu Xia</a:t>
            </a:r>
          </a:p>
          <a:p>
            <a:pPr>
              <a:lnSpc>
                <a:spcPct val="100000"/>
              </a:lnSpc>
              <a:spcBef>
                <a:spcPct val="0"/>
              </a:spcBef>
              <a:buFontTx/>
              <a:buNone/>
            </a:pPr>
            <a:r>
              <a:rPr lang="zh-CN" altLang="en-US" sz="1800">
                <a:ea typeface="Malgun Gothic" panose="020B0503020000020004" pitchFamily="34" charset="-127"/>
              </a:rPr>
              <a:t>SA1 Vicechair</a:t>
            </a:r>
          </a:p>
          <a:p>
            <a:pPr>
              <a:lnSpc>
                <a:spcPct val="100000"/>
              </a:lnSpc>
              <a:spcBef>
                <a:spcPct val="0"/>
              </a:spcBef>
              <a:buFontTx/>
              <a:buNone/>
            </a:pPr>
            <a:r>
              <a:rPr lang="en-US" altLang="en-US" sz="1800">
                <a:ea typeface="Malgun Gothic" panose="020B0503020000020004" pitchFamily="34" charset="-127"/>
              </a:rPr>
              <a:t>CCSA</a:t>
            </a:r>
          </a:p>
          <a:p>
            <a:pPr>
              <a:lnSpc>
                <a:spcPct val="100000"/>
              </a:lnSpc>
              <a:spcBef>
                <a:spcPct val="0"/>
              </a:spcBef>
              <a:buFontTx/>
              <a:buNone/>
            </a:pPr>
            <a:r>
              <a:rPr lang="en-US" altLang="en-US" sz="1800">
                <a:ea typeface="Malgun Gothic" panose="020B0503020000020004" pitchFamily="34" charset="-127"/>
              </a:rPr>
              <a:t>xiaxu@chinatelecom.cn</a:t>
            </a:r>
            <a:endParaRPr lang="zh-CN" altLang="en-US" sz="1800">
              <a:ea typeface="Malgun Gothic" panose="020B0503020000020004" pitchFamily="34" charset="-127"/>
            </a:endParaRPr>
          </a:p>
          <a:p>
            <a:pPr>
              <a:buFontTx/>
              <a:buNone/>
            </a:pPr>
            <a:endParaRPr lang="zh-CN" altLang="en-US" sz="1800">
              <a:ea typeface="Malgun Gothic" panose="020B0503020000020004" pitchFamily="34" charset="-127"/>
            </a:endParaRPr>
          </a:p>
          <a:p>
            <a:pPr>
              <a:buFontTx/>
              <a:buNone/>
            </a:pPr>
            <a:endParaRPr lang="en-US" altLang="en-US" sz="1800">
              <a:ea typeface="Malgun Gothic" panose="020B0503020000020004" pitchFamily="34" charset="-127"/>
            </a:endParaRPr>
          </a:p>
        </p:txBody>
      </p:sp>
      <p:pic>
        <p:nvPicPr>
          <p:cNvPr id="12298" name="图片 10" descr="E:\IMG_030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8213" y="3617913"/>
            <a:ext cx="1366837"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6846432"/>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 altLang="en-US" dirty="0"/>
              <a:t>SA2 Officials</a:t>
            </a:r>
            <a:endParaRPr lang="en-US" altLang="en-US" dirty="0"/>
          </a:p>
        </p:txBody>
      </p:sp>
      <p:sp>
        <p:nvSpPr>
          <p:cNvPr id="13315"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Puneet Jain</a:t>
            </a:r>
          </a:p>
          <a:p>
            <a:pPr>
              <a:lnSpc>
                <a:spcPct val="100000"/>
              </a:lnSpc>
              <a:spcBef>
                <a:spcPct val="0"/>
              </a:spcBef>
              <a:buFontTx/>
              <a:buNone/>
            </a:pPr>
            <a:r>
              <a:rPr lang="" altLang="en-US" sz="1800"/>
              <a:t>SA2 Chairman</a:t>
            </a:r>
          </a:p>
          <a:p>
            <a:pPr>
              <a:lnSpc>
                <a:spcPct val="100000"/>
              </a:lnSpc>
              <a:spcBef>
                <a:spcPct val="0"/>
              </a:spcBef>
              <a:buFontTx/>
              <a:buNone/>
            </a:pPr>
            <a:r>
              <a:rPr lang="en-US" altLang="en-US" sz="1800"/>
              <a:t>ATIS</a:t>
            </a:r>
            <a:endParaRPr lang="" altLang="en-US" sz="1800"/>
          </a:p>
          <a:p>
            <a:pPr>
              <a:lnSpc>
                <a:spcPct val="100000"/>
              </a:lnSpc>
              <a:spcBef>
                <a:spcPct val="0"/>
              </a:spcBef>
              <a:buFontTx/>
              <a:buNone/>
            </a:pPr>
            <a:r>
              <a:rPr lang="en-US" altLang="en-US" sz="1800"/>
              <a:t>puneet.jain@intel.com</a:t>
            </a:r>
            <a:endParaRPr lang="" altLang="en-US" sz="1800"/>
          </a:p>
          <a:p>
            <a:pPr>
              <a:buFontTx/>
              <a:buNone/>
            </a:pPr>
            <a:endParaRPr lang="" altLang="en-US" sz="1800"/>
          </a:p>
          <a:p>
            <a:pPr>
              <a:buFontTx/>
              <a:buNone/>
            </a:pPr>
            <a:endParaRPr lang="" altLang="en-US" sz="1800"/>
          </a:p>
          <a:p>
            <a:pPr>
              <a:buFontTx/>
              <a:buNone/>
            </a:pPr>
            <a:endParaRPr lang="en-US" altLang="en-US" sz="1800"/>
          </a:p>
        </p:txBody>
      </p:sp>
      <p:sp>
        <p:nvSpPr>
          <p:cNvPr id="13316"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Andy Bennett</a:t>
            </a:r>
            <a:endParaRPr lang="" altLang="en-US" sz="1800"/>
          </a:p>
          <a:p>
            <a:pPr>
              <a:lnSpc>
                <a:spcPct val="100000"/>
              </a:lnSpc>
              <a:spcBef>
                <a:spcPct val="0"/>
              </a:spcBef>
              <a:buFontTx/>
              <a:buNone/>
            </a:pPr>
            <a:r>
              <a:rPr lang="" altLang="en-US" sz="1800"/>
              <a:t>SA2 Vicechair</a:t>
            </a:r>
          </a:p>
          <a:p>
            <a:pPr>
              <a:lnSpc>
                <a:spcPct val="100000"/>
              </a:lnSpc>
              <a:spcBef>
                <a:spcPct val="0"/>
              </a:spcBef>
              <a:buFontTx/>
              <a:buNone/>
            </a:pPr>
            <a:r>
              <a:rPr lang="en-US" altLang="en-US" sz="1800"/>
              <a:t>ETSI</a:t>
            </a:r>
            <a:endParaRPr lang="" altLang="en-US" sz="1800"/>
          </a:p>
          <a:p>
            <a:pPr>
              <a:lnSpc>
                <a:spcPct val="100000"/>
              </a:lnSpc>
              <a:spcBef>
                <a:spcPct val="0"/>
              </a:spcBef>
              <a:buFontTx/>
              <a:buNone/>
            </a:pPr>
            <a:r>
              <a:rPr lang="en-US" altLang="en-US" sz="1800"/>
              <a:t>a.bennett@samsung.com</a:t>
            </a:r>
            <a:endParaRPr lang="" altLang="en-US" sz="1800"/>
          </a:p>
          <a:p>
            <a:pPr>
              <a:lnSpc>
                <a:spcPct val="100000"/>
              </a:lnSpc>
              <a:spcBef>
                <a:spcPct val="0"/>
              </a:spcBef>
              <a:buFontTx/>
              <a:buNone/>
            </a:pPr>
            <a:endParaRPr lang="" altLang="en-US" sz="1800"/>
          </a:p>
          <a:p>
            <a:pPr>
              <a:buFontTx/>
              <a:buNone/>
            </a:pPr>
            <a:endParaRPr lang="" altLang="en-US" sz="1800"/>
          </a:p>
          <a:p>
            <a:pPr>
              <a:buFontTx/>
              <a:buNone/>
            </a:pPr>
            <a:endParaRPr lang="en-US" altLang="en-US" sz="1800"/>
          </a:p>
        </p:txBody>
      </p:sp>
      <p:sp>
        <p:nvSpPr>
          <p:cNvPr id="13317" name="Content Placeholder 2"/>
          <p:cNvSpPr txBox="1">
            <a:spLocks/>
          </p:cNvSpPr>
          <p:nvPr/>
        </p:nvSpPr>
        <p:spPr bwMode="auto">
          <a:xfrm>
            <a:off x="7458075" y="38274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zh-CN" altLang="en-US" sz="1800" b="1">
                <a:latin typeface="SimSun" panose="02010600030101010101" pitchFamily="2" charset="-122"/>
              </a:rPr>
              <a:t>孙滔</a:t>
            </a:r>
            <a:r>
              <a:rPr lang="zh-CN" altLang="en-US" sz="1800">
                <a:latin typeface="SimSun" panose="02010600030101010101" pitchFamily="2" charset="-122"/>
              </a:rPr>
              <a:t>  </a:t>
            </a:r>
            <a:r>
              <a:rPr lang="en-US" altLang="en-US" sz="1800">
                <a:ea typeface="SimSun" panose="02010600030101010101" pitchFamily="2" charset="-122"/>
              </a:rPr>
              <a:t>Tao Sun</a:t>
            </a:r>
            <a:endParaRPr lang="" altLang="en-US" sz="1800">
              <a:ea typeface="SimSun" panose="02010600030101010101" pitchFamily="2" charset="-122"/>
            </a:endParaRPr>
          </a:p>
          <a:p>
            <a:pPr>
              <a:lnSpc>
                <a:spcPct val="100000"/>
              </a:lnSpc>
              <a:spcBef>
                <a:spcPct val="0"/>
              </a:spcBef>
              <a:buFontTx/>
              <a:buNone/>
            </a:pPr>
            <a:r>
              <a:rPr lang="" altLang="en-US" sz="1800">
                <a:ea typeface="SimSun" panose="02010600030101010101" pitchFamily="2" charset="-122"/>
              </a:rPr>
              <a:t>SA2 Vicechair</a:t>
            </a:r>
          </a:p>
          <a:p>
            <a:pPr>
              <a:lnSpc>
                <a:spcPct val="100000"/>
              </a:lnSpc>
              <a:spcBef>
                <a:spcPct val="0"/>
              </a:spcBef>
              <a:buFontTx/>
              <a:buNone/>
            </a:pPr>
            <a:r>
              <a:rPr lang="en-US" altLang="en-US" sz="1800">
                <a:ea typeface="SimSun" panose="02010600030101010101" pitchFamily="2" charset="-122"/>
              </a:rPr>
              <a:t>CCSA</a:t>
            </a:r>
            <a:endParaRPr lang="" altLang="en-US" sz="1800">
              <a:ea typeface="SimSun" panose="02010600030101010101" pitchFamily="2" charset="-122"/>
            </a:endParaRPr>
          </a:p>
          <a:p>
            <a:pPr>
              <a:lnSpc>
                <a:spcPct val="100000"/>
              </a:lnSpc>
              <a:spcBef>
                <a:spcPct val="0"/>
              </a:spcBef>
              <a:buFontTx/>
              <a:buNone/>
            </a:pPr>
            <a:r>
              <a:rPr lang="en-US" altLang="en-US" sz="1800">
                <a:ea typeface="SimSun" panose="02010600030101010101" pitchFamily="2" charset="-122"/>
              </a:rPr>
              <a:t>suntao@chinamobile.com</a:t>
            </a:r>
            <a:endParaRPr lang="" altLang="en-US" sz="1800">
              <a:ea typeface="SimSun" panose="02010600030101010101" pitchFamily="2" charset="-122"/>
            </a:endParaRPr>
          </a:p>
          <a:p>
            <a:pPr>
              <a:buFontTx/>
              <a:buNone/>
            </a:pPr>
            <a:endParaRPr lang="en-US" altLang="en-US" sz="1800">
              <a:ea typeface="SimSun" panose="02010600030101010101" pitchFamily="2" charset="-122"/>
            </a:endParaRPr>
          </a:p>
        </p:txBody>
      </p:sp>
      <p:sp>
        <p:nvSpPr>
          <p:cNvPr id="13318"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Maurice Pope</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maurice.pope@etsi.org</a:t>
            </a:r>
          </a:p>
        </p:txBody>
      </p:sp>
      <p:pic>
        <p:nvPicPr>
          <p:cNvPr id="1331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0588" y="1973263"/>
            <a:ext cx="1271587" cy="127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19825" y="1973263"/>
            <a:ext cx="1225550"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8200" y="4775200"/>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1"/>
          <p:cNvPicPr>
            <a:picLocks noChangeAspect="1"/>
          </p:cNvPicPr>
          <p:nvPr/>
        </p:nvPicPr>
        <p:blipFill>
          <a:blip r:embed="rId6" cstate="print">
            <a:extLst>
              <a:ext uri="{28A0092B-C50C-407E-A947-70E740481C1C}">
                <a14:useLocalDpi xmlns:a14="http://schemas.microsoft.com/office/drawing/2010/main" val="0"/>
              </a:ext>
            </a:extLst>
          </a:blip>
          <a:srcRect l="23987" t="-139" r="19279" b="32143"/>
          <a:stretch>
            <a:fillRect/>
          </a:stretch>
        </p:blipFill>
        <p:spPr bwMode="auto">
          <a:xfrm>
            <a:off x="6215063" y="3827463"/>
            <a:ext cx="1230312" cy="139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7897380"/>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 altLang="en-US"/>
              <a:t>SA3 Officials (</a:t>
            </a:r>
            <a:r>
              <a:rPr lang="en-US" altLang="en-US"/>
              <a:t>December 2019)</a:t>
            </a:r>
          </a:p>
        </p:txBody>
      </p:sp>
      <p:sp>
        <p:nvSpPr>
          <p:cNvPr id="14339" name="Content Placeholder 2"/>
          <p:cNvSpPr txBox="1">
            <a:spLocks/>
          </p:cNvSpPr>
          <p:nvPr/>
        </p:nvSpPr>
        <p:spPr bwMode="auto">
          <a:xfrm>
            <a:off x="2162175" y="1973263"/>
            <a:ext cx="34544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Noamen Ben Henda</a:t>
            </a:r>
          </a:p>
          <a:p>
            <a:pPr>
              <a:lnSpc>
                <a:spcPct val="100000"/>
              </a:lnSpc>
              <a:spcBef>
                <a:spcPct val="0"/>
              </a:spcBef>
              <a:buFontTx/>
              <a:buNone/>
            </a:pPr>
            <a:r>
              <a:rPr lang="" altLang="en-US" sz="1800"/>
              <a:t>SA3 Chairman</a:t>
            </a:r>
            <a:endParaRPr lang="en-US" altLang="en-US" sz="1800"/>
          </a:p>
          <a:p>
            <a:pPr>
              <a:lnSpc>
                <a:spcPct val="100000"/>
              </a:lnSpc>
              <a:spcBef>
                <a:spcPct val="0"/>
              </a:spcBef>
              <a:buFontTx/>
              <a:buNone/>
            </a:pPr>
            <a:r>
              <a:rPr lang="en-US" altLang="en-US" sz="1800"/>
              <a:t>ETSI</a:t>
            </a:r>
            <a:endParaRPr lang="" altLang="en-US" sz="1800"/>
          </a:p>
          <a:p>
            <a:pPr>
              <a:lnSpc>
                <a:spcPct val="100000"/>
              </a:lnSpc>
              <a:spcBef>
                <a:spcPct val="0"/>
              </a:spcBef>
              <a:buFontTx/>
              <a:buNone/>
            </a:pPr>
            <a:r>
              <a:rPr lang="en-US" altLang="en-US" sz="1800"/>
              <a:t>noamen.ben.henda@ericsson.com</a:t>
            </a:r>
            <a:endParaRPr lang="" altLang="en-US" sz="1800"/>
          </a:p>
          <a:p>
            <a:pPr>
              <a:buFontTx/>
              <a:buNone/>
            </a:pPr>
            <a:endParaRPr lang="" altLang="en-US" sz="1800"/>
          </a:p>
          <a:p>
            <a:pPr>
              <a:buFontTx/>
              <a:buNone/>
            </a:pPr>
            <a:endParaRPr lang="" altLang="en-US" sz="1800"/>
          </a:p>
          <a:p>
            <a:pPr>
              <a:buFontTx/>
              <a:buNone/>
            </a:pPr>
            <a:endParaRPr lang="en-US" altLang="en-US" sz="1800"/>
          </a:p>
        </p:txBody>
      </p:sp>
      <p:sp>
        <p:nvSpPr>
          <p:cNvPr id="14340" name="Content Placeholder 2"/>
          <p:cNvSpPr txBox="1">
            <a:spLocks/>
          </p:cNvSpPr>
          <p:nvPr/>
        </p:nvSpPr>
        <p:spPr bwMode="auto">
          <a:xfrm>
            <a:off x="7924800" y="1973263"/>
            <a:ext cx="32893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SimSun" panose="02010600030101010101" pitchFamily="2" charset="-122"/>
              </a:rPr>
              <a:t>齐旻鹏  </a:t>
            </a:r>
            <a:r>
              <a:rPr lang="en-US" altLang="en-US" sz="1800"/>
              <a:t> Minpen Qi</a:t>
            </a:r>
          </a:p>
          <a:p>
            <a:pPr>
              <a:lnSpc>
                <a:spcPct val="100000"/>
              </a:lnSpc>
              <a:spcBef>
                <a:spcPct val="0"/>
              </a:spcBef>
              <a:buFontTx/>
              <a:buNone/>
            </a:pPr>
            <a:r>
              <a:rPr lang="en-US" altLang="en-US" sz="1800"/>
              <a:t>SA3 Vicechair</a:t>
            </a:r>
          </a:p>
          <a:p>
            <a:pPr>
              <a:lnSpc>
                <a:spcPct val="100000"/>
              </a:lnSpc>
              <a:spcBef>
                <a:spcPct val="0"/>
              </a:spcBef>
              <a:buFontTx/>
              <a:buNone/>
            </a:pPr>
            <a:r>
              <a:rPr lang="en-US" altLang="en-US" sz="1800"/>
              <a:t>CCSA</a:t>
            </a:r>
          </a:p>
          <a:p>
            <a:pPr>
              <a:lnSpc>
                <a:spcPct val="100000"/>
              </a:lnSpc>
              <a:spcBef>
                <a:spcPct val="0"/>
              </a:spcBef>
              <a:buFontTx/>
              <a:buNone/>
            </a:pPr>
            <a:r>
              <a:rPr lang="en-US" altLang="en-US" sz="1800"/>
              <a:t>qiminpeng@chinamobile.com</a:t>
            </a:r>
            <a:endParaRPr lang="" altLang="en-US" sz="1800"/>
          </a:p>
        </p:txBody>
      </p:sp>
      <p:sp>
        <p:nvSpPr>
          <p:cNvPr id="14341" name="Content Placeholder 2"/>
          <p:cNvSpPr txBox="1">
            <a:spLocks/>
          </p:cNvSpPr>
          <p:nvPr/>
        </p:nvSpPr>
        <p:spPr bwMode="auto">
          <a:xfrm>
            <a:off x="7924800" y="3660775"/>
            <a:ext cx="40100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Rajavelsamy Rajadurai</a:t>
            </a:r>
            <a:br>
              <a:rPr lang="en-US" altLang="en-US" sz="1800"/>
            </a:br>
            <a:r>
              <a:rPr lang="en-US" altLang="en-US" sz="1800"/>
              <a:t>SA3 Vicechair</a:t>
            </a:r>
          </a:p>
          <a:p>
            <a:pPr>
              <a:lnSpc>
                <a:spcPct val="100000"/>
              </a:lnSpc>
              <a:spcBef>
                <a:spcPct val="0"/>
              </a:spcBef>
              <a:buFontTx/>
              <a:buNone/>
            </a:pPr>
            <a:r>
              <a:rPr lang="en-US" altLang="en-US" sz="1800"/>
              <a:t>TTA</a:t>
            </a:r>
          </a:p>
          <a:p>
            <a:pPr>
              <a:lnSpc>
                <a:spcPct val="100000"/>
              </a:lnSpc>
              <a:spcBef>
                <a:spcPct val="0"/>
              </a:spcBef>
              <a:buFontTx/>
              <a:buNone/>
            </a:pPr>
            <a:r>
              <a:rPr lang="en-US" altLang="en-US" sz="1800"/>
              <a:t>rajvel@samsung.com </a:t>
            </a:r>
          </a:p>
        </p:txBody>
      </p:sp>
      <p:sp>
        <p:nvSpPr>
          <p:cNvPr id="14342"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Mirko Cano Soveri</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mirko.cano@etsi.org</a:t>
            </a:r>
          </a:p>
        </p:txBody>
      </p:sp>
      <p:pic>
        <p:nvPicPr>
          <p:cNvPr id="1434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775200"/>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1850" y="197326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1"/>
          <p:cNvPicPr>
            <a:picLocks noChangeAspect="1"/>
          </p:cNvPicPr>
          <p:nvPr/>
        </p:nvPicPr>
        <p:blipFill>
          <a:blip r:embed="rId5">
            <a:extLst>
              <a:ext uri="{28A0092B-C50C-407E-A947-70E740481C1C}">
                <a14:useLocalDpi xmlns:a14="http://schemas.microsoft.com/office/drawing/2010/main" val="0"/>
              </a:ext>
            </a:extLst>
          </a:blip>
          <a:srcRect b="18466"/>
          <a:stretch>
            <a:fillRect/>
          </a:stretch>
        </p:blipFill>
        <p:spPr bwMode="auto">
          <a:xfrm>
            <a:off x="6575425" y="1973263"/>
            <a:ext cx="122555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6"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73838" y="3586163"/>
            <a:ext cx="1227137" cy="140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2591387"/>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 altLang="en-US" dirty="0"/>
              <a:t>SA3-LI Officials</a:t>
            </a:r>
            <a:endParaRPr lang="en-US" altLang="en-US" dirty="0"/>
          </a:p>
        </p:txBody>
      </p:sp>
      <p:sp>
        <p:nvSpPr>
          <p:cNvPr id="15363" name="Content Placeholder 2"/>
          <p:cNvSpPr txBox="1">
            <a:spLocks/>
          </p:cNvSpPr>
          <p:nvPr/>
        </p:nvSpPr>
        <p:spPr bwMode="auto">
          <a:xfrm>
            <a:off x="2162175" y="1973263"/>
            <a:ext cx="34544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Alex Leadbeater</a:t>
            </a:r>
          </a:p>
          <a:p>
            <a:pPr>
              <a:lnSpc>
                <a:spcPct val="100000"/>
              </a:lnSpc>
              <a:spcBef>
                <a:spcPct val="0"/>
              </a:spcBef>
              <a:buFontTx/>
              <a:buNone/>
            </a:pPr>
            <a:r>
              <a:rPr lang="" altLang="en-US" sz="1800"/>
              <a:t>SA3-LI Chairman</a:t>
            </a:r>
            <a:endParaRPr lang="en-US" altLang="en-US" sz="1800"/>
          </a:p>
          <a:p>
            <a:pPr>
              <a:lnSpc>
                <a:spcPct val="100000"/>
              </a:lnSpc>
              <a:spcBef>
                <a:spcPct val="0"/>
              </a:spcBef>
              <a:buFontTx/>
              <a:buNone/>
            </a:pPr>
            <a:r>
              <a:rPr lang="en-US" altLang="en-US" sz="1800"/>
              <a:t>ETSI</a:t>
            </a:r>
            <a:endParaRPr lang="" altLang="en-US" sz="1800"/>
          </a:p>
          <a:p>
            <a:pPr>
              <a:lnSpc>
                <a:spcPct val="100000"/>
              </a:lnSpc>
              <a:spcBef>
                <a:spcPct val="0"/>
              </a:spcBef>
              <a:buFontTx/>
              <a:buNone/>
            </a:pPr>
            <a:r>
              <a:rPr lang="en-US" altLang="en-US" sz="1800"/>
              <a:t>alex.leadbeater@bt.com</a:t>
            </a:r>
            <a:endParaRPr lang="" altLang="en-US" sz="1800"/>
          </a:p>
          <a:p>
            <a:pPr>
              <a:buFontTx/>
              <a:buNone/>
            </a:pPr>
            <a:endParaRPr lang="" altLang="en-US" sz="1800"/>
          </a:p>
          <a:p>
            <a:pPr>
              <a:buFontTx/>
              <a:buNone/>
            </a:pPr>
            <a:endParaRPr lang="" altLang="en-US" sz="1800"/>
          </a:p>
          <a:p>
            <a:pPr>
              <a:buFontTx/>
              <a:buNone/>
            </a:pPr>
            <a:endParaRPr lang="en-US" altLang="en-US" sz="1800"/>
          </a:p>
        </p:txBody>
      </p:sp>
      <p:sp>
        <p:nvSpPr>
          <p:cNvPr id="15364" name="Content Placeholder 2"/>
          <p:cNvSpPr txBox="1">
            <a:spLocks/>
          </p:cNvSpPr>
          <p:nvPr/>
        </p:nvSpPr>
        <p:spPr bwMode="auto">
          <a:xfrm>
            <a:off x="7924800" y="1973263"/>
            <a:ext cx="3236913"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Maurizio Iovieno</a:t>
            </a:r>
            <a:endParaRPr lang="" altLang="en-US" sz="1800"/>
          </a:p>
          <a:p>
            <a:pPr>
              <a:lnSpc>
                <a:spcPct val="100000"/>
              </a:lnSpc>
              <a:spcBef>
                <a:spcPct val="0"/>
              </a:spcBef>
              <a:buFontTx/>
              <a:buNone/>
            </a:pPr>
            <a:r>
              <a:rPr lang="en-GB" altLang="en-US" sz="1800"/>
              <a:t>SA3-LI Vice-Chairman</a:t>
            </a:r>
          </a:p>
          <a:p>
            <a:pPr>
              <a:lnSpc>
                <a:spcPct val="100000"/>
              </a:lnSpc>
              <a:spcBef>
                <a:spcPct val="0"/>
              </a:spcBef>
              <a:buFontTx/>
              <a:buNone/>
            </a:pPr>
            <a:r>
              <a:rPr lang="en-GB" altLang="en-US" sz="1800"/>
              <a:t>ETSI</a:t>
            </a:r>
          </a:p>
          <a:p>
            <a:pPr>
              <a:lnSpc>
                <a:spcPct val="100000"/>
              </a:lnSpc>
              <a:spcBef>
                <a:spcPct val="0"/>
              </a:spcBef>
              <a:buFontTx/>
              <a:buNone/>
            </a:pPr>
            <a:r>
              <a:rPr lang="en-GB" altLang="en-US" sz="1800"/>
              <a:t>maurizio.iovieno@ericsson.com</a:t>
            </a:r>
          </a:p>
          <a:p>
            <a:pPr>
              <a:lnSpc>
                <a:spcPct val="100000"/>
              </a:lnSpc>
              <a:spcBef>
                <a:spcPct val="0"/>
              </a:spcBef>
              <a:buFontTx/>
              <a:buNone/>
            </a:pPr>
            <a:endParaRPr lang="" altLang="en-US" sz="1800"/>
          </a:p>
          <a:p>
            <a:pPr>
              <a:buFontTx/>
              <a:buNone/>
            </a:pPr>
            <a:endParaRPr lang="en-US" altLang="en-US" sz="1800"/>
          </a:p>
        </p:txBody>
      </p:sp>
      <p:sp>
        <p:nvSpPr>
          <p:cNvPr id="15365"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Carmine Rizzo</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carmine.rizzo@etsi.org</a:t>
            </a:r>
          </a:p>
        </p:txBody>
      </p:sp>
      <p:pic>
        <p:nvPicPr>
          <p:cNvPr id="153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973263"/>
            <a:ext cx="1181100" cy="148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8388" y="4435475"/>
            <a:ext cx="1114425"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4" descr="C:\Program Files (x86)\Microsoft Office\MEDIA\CAGCAT10\j0234687.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348413" y="1933575"/>
            <a:ext cx="1576387"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3635641"/>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 altLang="en-US" dirty="0"/>
              <a:t>SA4 Officials</a:t>
            </a:r>
            <a:endParaRPr lang="en-US" altLang="en-US" dirty="0"/>
          </a:p>
        </p:txBody>
      </p:sp>
      <p:sp>
        <p:nvSpPr>
          <p:cNvPr id="16387"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Frédéric Gabin</a:t>
            </a:r>
          </a:p>
          <a:p>
            <a:pPr>
              <a:lnSpc>
                <a:spcPct val="100000"/>
              </a:lnSpc>
              <a:spcBef>
                <a:spcPct val="0"/>
              </a:spcBef>
              <a:buFontTx/>
              <a:buNone/>
            </a:pPr>
            <a:r>
              <a:rPr lang="" altLang="en-US" sz="1800" dirty="0"/>
              <a:t>SA4 Chairman</a:t>
            </a:r>
          </a:p>
          <a:p>
            <a:pPr>
              <a:lnSpc>
                <a:spcPct val="100000"/>
              </a:lnSpc>
              <a:spcBef>
                <a:spcPct val="0"/>
              </a:spcBef>
              <a:buFontTx/>
              <a:buNone/>
            </a:pPr>
            <a:r>
              <a:rPr lang="" altLang="en-US" sz="1800" dirty="0"/>
              <a:t>ETSI</a:t>
            </a:r>
          </a:p>
          <a:p>
            <a:pPr>
              <a:lnSpc>
                <a:spcPct val="100000"/>
              </a:lnSpc>
              <a:spcBef>
                <a:spcPct val="0"/>
              </a:spcBef>
              <a:buFontTx/>
              <a:buNone/>
            </a:pPr>
            <a:r>
              <a:rPr lang="" altLang="en-US" sz="1800" dirty="0"/>
              <a:t>frederic.gabin@dolby.com</a:t>
            </a:r>
          </a:p>
        </p:txBody>
      </p:sp>
      <p:sp>
        <p:nvSpPr>
          <p:cNvPr id="16388"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Nikolai Leung</a:t>
            </a:r>
          </a:p>
          <a:p>
            <a:pPr>
              <a:lnSpc>
                <a:spcPct val="100000"/>
              </a:lnSpc>
              <a:spcBef>
                <a:spcPct val="0"/>
              </a:spcBef>
              <a:buFontTx/>
              <a:buNone/>
            </a:pPr>
            <a:r>
              <a:rPr lang="" altLang="en-US" sz="1800"/>
              <a:t>SA4 Vicechair</a:t>
            </a:r>
          </a:p>
          <a:p>
            <a:pPr>
              <a:lnSpc>
                <a:spcPct val="100000"/>
              </a:lnSpc>
              <a:spcBef>
                <a:spcPct val="0"/>
              </a:spcBef>
              <a:buFontTx/>
              <a:buNone/>
            </a:pPr>
            <a:r>
              <a:rPr lang="" altLang="en-US" sz="1800"/>
              <a:t>ATIS</a:t>
            </a:r>
          </a:p>
          <a:p>
            <a:pPr>
              <a:lnSpc>
                <a:spcPct val="100000"/>
              </a:lnSpc>
              <a:spcBef>
                <a:spcPct val="0"/>
              </a:spcBef>
              <a:buFontTx/>
              <a:buNone/>
            </a:pPr>
            <a:r>
              <a:rPr lang="en-US" altLang="en-US" sz="1800"/>
              <a:t>nleung@qti.qualcomm.com</a:t>
            </a:r>
            <a:endParaRPr lang="" altLang="en-US" sz="1800"/>
          </a:p>
          <a:p>
            <a:pPr>
              <a:buFontTx/>
              <a:buNone/>
            </a:pPr>
            <a:endParaRPr lang="en-US" altLang="en-US" sz="1800"/>
          </a:p>
        </p:txBody>
      </p:sp>
      <p:sp>
        <p:nvSpPr>
          <p:cNvPr id="16389" name="Content Placeholder 2"/>
          <p:cNvSpPr txBox="1">
            <a:spLocks/>
          </p:cNvSpPr>
          <p:nvPr/>
        </p:nvSpPr>
        <p:spPr bwMode="auto">
          <a:xfrm>
            <a:off x="7458075" y="35306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Gilles Teniou</a:t>
            </a:r>
          </a:p>
          <a:p>
            <a:pPr>
              <a:lnSpc>
                <a:spcPct val="100000"/>
              </a:lnSpc>
              <a:spcBef>
                <a:spcPct val="0"/>
              </a:spcBef>
              <a:buFontTx/>
              <a:buNone/>
            </a:pPr>
            <a:r>
              <a:rPr lang="" altLang="en-US" sz="1800"/>
              <a:t>SA4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gilles.teniou@orange.com</a:t>
            </a:r>
          </a:p>
        </p:txBody>
      </p:sp>
      <p:sp>
        <p:nvSpPr>
          <p:cNvPr id="16390"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Paolino Usai</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 altLang="en-US" sz="1800"/>
              <a:t>paolo.usai</a:t>
            </a:r>
            <a:r>
              <a:rPr lang="en-US" altLang="en-US" sz="1800"/>
              <a:t>@etsi.org</a:t>
            </a:r>
          </a:p>
        </p:txBody>
      </p:sp>
      <p:pic>
        <p:nvPicPr>
          <p:cNvPr id="1639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3125" y="1973263"/>
            <a:ext cx="12890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73800" y="3530600"/>
            <a:ext cx="1184275"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3" name="Picture 4" descr="A person looking at the camera&#10;&#10;Description automatically generated"/>
          <p:cNvPicPr>
            <a:picLocks noChangeAspect="1" noChangeArrowheads="1"/>
          </p:cNvPicPr>
          <p:nvPr/>
        </p:nvPicPr>
        <p:blipFill>
          <a:blip r:embed="rId5">
            <a:extLst>
              <a:ext uri="{28A0092B-C50C-407E-A947-70E740481C1C}">
                <a14:useLocalDpi xmlns:a14="http://schemas.microsoft.com/office/drawing/2010/main" val="0"/>
              </a:ext>
            </a:extLst>
          </a:blip>
          <a:srcRect l="25882" t="443" r="34225" b="31171"/>
          <a:stretch>
            <a:fillRect/>
          </a:stretch>
        </p:blipFill>
        <p:spPr bwMode="auto">
          <a:xfrm>
            <a:off x="6273800" y="1973263"/>
            <a:ext cx="1184275" cy="135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3125" y="4714875"/>
            <a:ext cx="1289050" cy="124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1059558"/>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 altLang="en-US"/>
              <a:t>SA5 Officials (</a:t>
            </a:r>
            <a:r>
              <a:rPr lang="en-US" altLang="en-US"/>
              <a:t>December 2019)</a:t>
            </a:r>
          </a:p>
        </p:txBody>
      </p:sp>
      <p:sp>
        <p:nvSpPr>
          <p:cNvPr id="17411" name="Content Placeholder 2"/>
          <p:cNvSpPr txBox="1">
            <a:spLocks/>
          </p:cNvSpPr>
          <p:nvPr/>
        </p:nvSpPr>
        <p:spPr bwMode="auto">
          <a:xfrm>
            <a:off x="2162175" y="1973263"/>
            <a:ext cx="32289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Thomas Tovinger</a:t>
            </a:r>
          </a:p>
          <a:p>
            <a:pPr>
              <a:lnSpc>
                <a:spcPct val="100000"/>
              </a:lnSpc>
              <a:spcBef>
                <a:spcPct val="0"/>
              </a:spcBef>
              <a:buFontTx/>
              <a:buNone/>
            </a:pPr>
            <a:r>
              <a:rPr lang="" altLang="en-US" sz="1800"/>
              <a:t>SA5 Chairman</a:t>
            </a:r>
          </a:p>
          <a:p>
            <a:pPr>
              <a:lnSpc>
                <a:spcPct val="100000"/>
              </a:lnSpc>
              <a:spcBef>
                <a:spcPct val="0"/>
              </a:spcBef>
              <a:buFontTx/>
              <a:buNone/>
            </a:pPr>
            <a:r>
              <a:rPr lang="" altLang="en-US" sz="1800"/>
              <a:t>ETSI</a:t>
            </a:r>
          </a:p>
          <a:p>
            <a:pPr>
              <a:lnSpc>
                <a:spcPct val="100000"/>
              </a:lnSpc>
              <a:spcBef>
                <a:spcPct val="0"/>
              </a:spcBef>
              <a:buFontTx/>
              <a:buNone/>
            </a:pPr>
            <a:r>
              <a:rPr lang="en-US" altLang="en-US" sz="1800"/>
              <a:t>thomas.tovinger@ericsson.com</a:t>
            </a:r>
            <a:endParaRPr lang="" altLang="en-US" sz="1800"/>
          </a:p>
          <a:p>
            <a:pPr>
              <a:buFontTx/>
              <a:buNone/>
            </a:pPr>
            <a:endParaRPr lang="" altLang="en-US" sz="1800"/>
          </a:p>
          <a:p>
            <a:pPr>
              <a:buFontTx/>
              <a:buNone/>
            </a:pPr>
            <a:endParaRPr lang="" altLang="en-US" sz="1800"/>
          </a:p>
          <a:p>
            <a:pPr>
              <a:buFontTx/>
              <a:buNone/>
            </a:pPr>
            <a:endParaRPr lang="en-US" altLang="en-US" sz="1800"/>
          </a:p>
        </p:txBody>
      </p:sp>
      <p:sp>
        <p:nvSpPr>
          <p:cNvPr id="17412"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zh-CN" altLang="en-US" sz="1800" b="1"/>
              <a:t>邹兰    </a:t>
            </a:r>
            <a:r>
              <a:rPr lang="en-US" altLang="en-US" sz="1800">
                <a:ea typeface="SimSun" panose="02010600030101010101" pitchFamily="2" charset="-122"/>
              </a:rPr>
              <a:t>Zou Lan</a:t>
            </a:r>
            <a:br>
              <a:rPr lang="en-US" altLang="en-US" sz="1800">
                <a:ea typeface="SimSun" panose="02010600030101010101" pitchFamily="2" charset="-122"/>
              </a:rPr>
            </a:br>
            <a:r>
              <a:rPr lang="" altLang="en-US" sz="1800">
                <a:ea typeface="SimSun" panose="02010600030101010101" pitchFamily="2" charset="-122"/>
              </a:rPr>
              <a:t>SA5 Vicechair</a:t>
            </a:r>
          </a:p>
          <a:p>
            <a:pPr>
              <a:lnSpc>
                <a:spcPct val="100000"/>
              </a:lnSpc>
              <a:spcBef>
                <a:spcPct val="0"/>
              </a:spcBef>
              <a:buFontTx/>
              <a:buNone/>
            </a:pPr>
            <a:r>
              <a:rPr lang="" altLang="en-US" sz="1800">
                <a:ea typeface="SimSun" panose="02010600030101010101" pitchFamily="2" charset="-122"/>
              </a:rPr>
              <a:t>CCSA</a:t>
            </a:r>
            <a:r>
              <a:rPr lang="en-US" altLang="en-US" sz="1800">
                <a:ea typeface="SimSun" panose="02010600030101010101" pitchFamily="2" charset="-122"/>
              </a:rPr>
              <a:t/>
            </a:r>
            <a:br>
              <a:rPr lang="en-US" altLang="en-US" sz="1800">
                <a:ea typeface="SimSun" panose="02010600030101010101" pitchFamily="2" charset="-122"/>
              </a:rPr>
            </a:br>
            <a:r>
              <a:rPr lang="en-US" altLang="en-US" sz="1800">
                <a:ea typeface="SimSun" panose="02010600030101010101" pitchFamily="2" charset="-122"/>
              </a:rPr>
              <a:t>zoulan@huawei.com</a:t>
            </a:r>
            <a:endParaRPr lang="" altLang="en-US" sz="1800">
              <a:ea typeface="SimSun" panose="02010600030101010101" pitchFamily="2" charset="-122"/>
            </a:endParaRPr>
          </a:p>
          <a:p>
            <a:pPr>
              <a:buFontTx/>
              <a:buNone/>
            </a:pPr>
            <a:endParaRPr lang="en-US" altLang="en-US" sz="1800">
              <a:ea typeface="SimSun" panose="02010600030101010101" pitchFamily="2" charset="-122"/>
            </a:endParaRPr>
          </a:p>
        </p:txBody>
      </p:sp>
      <p:sp>
        <p:nvSpPr>
          <p:cNvPr id="17413" name="Content Placeholder 2"/>
          <p:cNvSpPr txBox="1">
            <a:spLocks/>
          </p:cNvSpPr>
          <p:nvPr/>
        </p:nvSpPr>
        <p:spPr bwMode="auto">
          <a:xfrm>
            <a:off x="7458075" y="3759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Maryse Gardella</a:t>
            </a:r>
            <a:endParaRPr lang="" altLang="en-US" sz="1800"/>
          </a:p>
          <a:p>
            <a:pPr>
              <a:lnSpc>
                <a:spcPct val="100000"/>
              </a:lnSpc>
              <a:spcBef>
                <a:spcPct val="0"/>
              </a:spcBef>
              <a:buFontTx/>
              <a:buNone/>
            </a:pPr>
            <a:r>
              <a:rPr lang="" altLang="en-US" sz="1800"/>
              <a:t>SA5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maryse.gardella@nokia.com</a:t>
            </a:r>
          </a:p>
        </p:txBody>
      </p:sp>
      <p:sp>
        <p:nvSpPr>
          <p:cNvPr id="17414"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Mirko Cano Soveri</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mirko.cano@etsi.org</a:t>
            </a:r>
          </a:p>
        </p:txBody>
      </p:sp>
      <p:pic>
        <p:nvPicPr>
          <p:cNvPr id="1741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1850" y="197326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4775200"/>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图片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824038"/>
            <a:ext cx="1108075"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Picture 11" descr="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3694113"/>
            <a:ext cx="1179513" cy="139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0840741"/>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 altLang="en-US" dirty="0"/>
              <a:t>SA6 Officials</a:t>
            </a:r>
            <a:endParaRPr lang="en-US" altLang="en-US" dirty="0"/>
          </a:p>
        </p:txBody>
      </p:sp>
      <p:sp>
        <p:nvSpPr>
          <p:cNvPr id="18435" name="Content Placeholder 2"/>
          <p:cNvSpPr txBox="1">
            <a:spLocks/>
          </p:cNvSpPr>
          <p:nvPr/>
        </p:nvSpPr>
        <p:spPr bwMode="auto">
          <a:xfrm>
            <a:off x="2162175" y="1973263"/>
            <a:ext cx="362585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సురేష్ చిట్టూరి  </a:t>
            </a:r>
            <a:r>
              <a:rPr lang="" altLang="en-US" sz="1800"/>
              <a:t> Suresh Chitturi</a:t>
            </a:r>
          </a:p>
          <a:p>
            <a:pPr>
              <a:lnSpc>
                <a:spcPct val="100000"/>
              </a:lnSpc>
              <a:spcBef>
                <a:spcPct val="0"/>
              </a:spcBef>
              <a:buFontTx/>
              <a:buNone/>
            </a:pPr>
            <a:r>
              <a:rPr lang="" altLang="en-US" sz="1800"/>
              <a:t>SA6 Chairman</a:t>
            </a:r>
          </a:p>
          <a:p>
            <a:pPr>
              <a:lnSpc>
                <a:spcPct val="100000"/>
              </a:lnSpc>
              <a:spcBef>
                <a:spcPct val="0"/>
              </a:spcBef>
              <a:buFontTx/>
              <a:buNone/>
            </a:pPr>
            <a:r>
              <a:rPr lang="" altLang="en-US" sz="1800"/>
              <a:t>TTA</a:t>
            </a:r>
          </a:p>
          <a:p>
            <a:pPr>
              <a:lnSpc>
                <a:spcPct val="100000"/>
              </a:lnSpc>
              <a:spcBef>
                <a:spcPct val="0"/>
              </a:spcBef>
              <a:buFontTx/>
              <a:buNone/>
            </a:pPr>
            <a:r>
              <a:rPr lang="en-US" altLang="en-US" sz="1800"/>
              <a:t>s.chitturi@samsung.com</a:t>
            </a:r>
            <a:endParaRPr lang="" altLang="en-US" sz="1800"/>
          </a:p>
          <a:p>
            <a:pPr>
              <a:buFontTx/>
              <a:buNone/>
            </a:pPr>
            <a:endParaRPr lang="" altLang="en-US" sz="1800"/>
          </a:p>
          <a:p>
            <a:pPr>
              <a:buFontTx/>
              <a:buNone/>
            </a:pPr>
            <a:endParaRPr lang="" altLang="en-US" sz="1800"/>
          </a:p>
          <a:p>
            <a:pPr>
              <a:buFontTx/>
              <a:buNone/>
            </a:pPr>
            <a:endParaRPr lang="en-US" altLang="en-US" sz="1800"/>
          </a:p>
        </p:txBody>
      </p:sp>
      <p:sp>
        <p:nvSpPr>
          <p:cNvPr id="18436"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Alan Soloway</a:t>
            </a:r>
          </a:p>
          <a:p>
            <a:pPr>
              <a:lnSpc>
                <a:spcPct val="100000"/>
              </a:lnSpc>
              <a:spcBef>
                <a:spcPct val="0"/>
              </a:spcBef>
              <a:buFontTx/>
              <a:buNone/>
            </a:pPr>
            <a:r>
              <a:rPr lang="" altLang="en-US" sz="1800"/>
              <a:t>SA6 Vicechair</a:t>
            </a:r>
          </a:p>
          <a:p>
            <a:pPr>
              <a:lnSpc>
                <a:spcPct val="100000"/>
              </a:lnSpc>
              <a:spcBef>
                <a:spcPct val="0"/>
              </a:spcBef>
              <a:buFontTx/>
              <a:buNone/>
            </a:pPr>
            <a:r>
              <a:rPr lang="" altLang="en-US" sz="1800"/>
              <a:t>ATIS</a:t>
            </a:r>
          </a:p>
          <a:p>
            <a:pPr>
              <a:lnSpc>
                <a:spcPct val="100000"/>
              </a:lnSpc>
              <a:spcBef>
                <a:spcPct val="0"/>
              </a:spcBef>
              <a:buFontTx/>
              <a:buNone/>
            </a:pPr>
            <a:r>
              <a:rPr lang="en-US" altLang="en-US" sz="1800"/>
              <a:t>asoloway@</a:t>
            </a:r>
            <a:r>
              <a:rPr lang="" altLang="en-US" sz="1800"/>
              <a:t>qti.qualcomm.com</a:t>
            </a:r>
          </a:p>
          <a:p>
            <a:pPr>
              <a:buFontTx/>
              <a:buNone/>
            </a:pPr>
            <a:endParaRPr lang="en-US" altLang="en-US" sz="1800"/>
          </a:p>
        </p:txBody>
      </p:sp>
      <p:sp>
        <p:nvSpPr>
          <p:cNvPr id="18437" name="Content Placeholder 2"/>
          <p:cNvSpPr txBox="1">
            <a:spLocks/>
          </p:cNvSpPr>
          <p:nvPr/>
        </p:nvSpPr>
        <p:spPr bwMode="auto">
          <a:xfrm>
            <a:off x="7458075" y="38274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Jukka Vialen</a:t>
            </a:r>
          </a:p>
          <a:p>
            <a:pPr>
              <a:lnSpc>
                <a:spcPct val="100000"/>
              </a:lnSpc>
              <a:spcBef>
                <a:spcPct val="0"/>
              </a:spcBef>
              <a:buFontTx/>
              <a:buNone/>
            </a:pPr>
            <a:r>
              <a:rPr lang="" altLang="en-US" sz="1800"/>
              <a:t>SA6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jukka.vialen@airbus.com</a:t>
            </a:r>
            <a:endParaRPr lang="" altLang="en-US" sz="1800"/>
          </a:p>
          <a:p>
            <a:pPr>
              <a:buFontTx/>
              <a:buNone/>
            </a:pPr>
            <a:endParaRPr lang="en-US" altLang="en-US" sz="1800"/>
          </a:p>
        </p:txBody>
      </p:sp>
      <p:sp>
        <p:nvSpPr>
          <p:cNvPr id="18438"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Bernt Mattsson</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 altLang="en-US" sz="1800"/>
              <a:t>b</a:t>
            </a:r>
            <a:r>
              <a:rPr lang="en-US" altLang="en-US" sz="1800"/>
              <a:t>ernt.</a:t>
            </a:r>
            <a:r>
              <a:rPr lang="" altLang="en-US" sz="1800"/>
              <a:t>m</a:t>
            </a:r>
            <a:r>
              <a:rPr lang="en-US" altLang="en-US" sz="1800"/>
              <a:t>attsson@etsi.org</a:t>
            </a:r>
          </a:p>
        </p:txBody>
      </p:sp>
      <p:pic>
        <p:nvPicPr>
          <p:cNvPr id="1843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1850" y="197326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73775" y="1973263"/>
            <a:ext cx="1336675"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73775" y="3829050"/>
            <a:ext cx="136525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2" name="Pictur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1850" y="4775200"/>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578242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E-Meetings</a:t>
            </a:r>
            <a:endParaRPr lang="en-GB" dirty="0"/>
          </a:p>
        </p:txBody>
      </p:sp>
      <p:sp>
        <p:nvSpPr>
          <p:cNvPr id="7" name="Content Placeholder 6"/>
          <p:cNvSpPr>
            <a:spLocks noGrp="1"/>
          </p:cNvSpPr>
          <p:nvPr>
            <p:ph idx="1"/>
          </p:nvPr>
        </p:nvSpPr>
        <p:spPr>
          <a:xfrm>
            <a:off x="368710" y="1690688"/>
            <a:ext cx="10985090" cy="4351338"/>
          </a:xfrm>
        </p:spPr>
        <p:txBody>
          <a:bodyPr/>
          <a:lstStyle/>
          <a:p>
            <a:pPr marL="447675" indent="-447675"/>
            <a:r>
              <a:rPr lang="en-US" sz="2000" dirty="0"/>
              <a:t>Since last PCG meeting, all 3GPP SA and 3GPP SA WG meetings were held electronically.</a:t>
            </a:r>
          </a:p>
          <a:p>
            <a:pPr marL="447675" indent="-447675"/>
            <a:r>
              <a:rPr lang="en-US" sz="2000" dirty="0"/>
              <a:t>Participation and input is high, discussions on the mailing list and GoToMeeting/Webinar sessions are lively. </a:t>
            </a:r>
          </a:p>
          <a:p>
            <a:pPr marL="447675" indent="-447675"/>
            <a:r>
              <a:rPr lang="en-US" sz="2000" dirty="0"/>
              <a:t>E-Meeting output from WG meetings is stable and has high quality, this is reflected by the few issues which were brought up during SA plenary for technical discussion.</a:t>
            </a:r>
          </a:p>
          <a:p>
            <a:pPr marL="447675" lvl="0" indent="-447675"/>
            <a:r>
              <a:rPr lang="en-US" sz="2000" dirty="0"/>
              <a:t>All meetings (WGs and TSGs) in H1/2021 will be planned as e-meetings</a:t>
            </a:r>
          </a:p>
          <a:p>
            <a:pPr marL="447675" indent="-447675"/>
            <a:r>
              <a:rPr lang="en-US" sz="2000" dirty="0"/>
              <a:t>Tool support is improving constantly. </a:t>
            </a:r>
          </a:p>
          <a:p>
            <a:pPr marL="904875" lvl="1" indent="-447675"/>
            <a:r>
              <a:rPr lang="en-US" sz="1800" dirty="0"/>
              <a:t>GoToMeeting is stable, only very few delegates indicate temporary audio problems. </a:t>
            </a:r>
          </a:p>
          <a:p>
            <a:pPr marL="904875" lvl="1" indent="-447675"/>
            <a:r>
              <a:rPr lang="en-US" sz="1800" dirty="0"/>
              <a:t>Tohru tool (for raising hand during online session) is now part of the 3GPP web-services and works reliable, but still needs some minor improvements (MCC is informed about this). </a:t>
            </a:r>
          </a:p>
          <a:p>
            <a:pPr marL="447675" indent="-447675"/>
            <a:r>
              <a:rPr lang="en-US" sz="2000" dirty="0"/>
              <a:t>The new crisis annex, which allowed for e-voting and therefore also for Working Agreements, proves very helpful. Several groups already approved Working Agreements. So far no e-vote was held.</a:t>
            </a:r>
          </a:p>
          <a:p>
            <a:pPr marL="447675" indent="-447675"/>
            <a:r>
              <a:rPr lang="en-US" sz="2000" dirty="0"/>
              <a:t>Not all procedures are aligned across all TSGs/WGs, as different </a:t>
            </a:r>
            <a:r>
              <a:rPr lang="en-US" sz="2000" dirty="0" err="1"/>
              <a:t>groupos</a:t>
            </a:r>
            <a:r>
              <a:rPr lang="en-US" sz="2000" dirty="0"/>
              <a:t> have different composition, settings and cultures. This is also the case in face-2-face meetings</a:t>
            </a:r>
          </a:p>
          <a:p>
            <a:pPr marL="447675" indent="-447675"/>
            <a:endParaRPr lang="en-US" sz="2000" dirty="0"/>
          </a:p>
        </p:txBody>
      </p:sp>
    </p:spTree>
    <p:extLst>
      <p:ext uri="{BB962C8B-B14F-4D97-AF65-F5344CB8AC3E}">
        <p14:creationId xmlns:p14="http://schemas.microsoft.com/office/powerpoint/2010/main" val="951044061"/>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Release Progress and Planning</a:t>
            </a:r>
            <a:endParaRPr lang="en-GB" dirty="0"/>
          </a:p>
        </p:txBody>
      </p:sp>
      <p:sp>
        <p:nvSpPr>
          <p:cNvPr id="7" name="Content Placeholder 6"/>
          <p:cNvSpPr>
            <a:spLocks noGrp="1"/>
          </p:cNvSpPr>
          <p:nvPr>
            <p:ph idx="1"/>
          </p:nvPr>
        </p:nvSpPr>
        <p:spPr>
          <a:xfrm>
            <a:off x="368710" y="1789010"/>
            <a:ext cx="10985090" cy="4351338"/>
          </a:xfrm>
        </p:spPr>
        <p:txBody>
          <a:bodyPr/>
          <a:lstStyle/>
          <a:p>
            <a:pPr marL="447675" indent="-447675"/>
            <a:r>
              <a:rPr lang="en-US" sz="2000" dirty="0"/>
              <a:t>Rel-16</a:t>
            </a:r>
          </a:p>
          <a:p>
            <a:pPr lvl="1"/>
            <a:r>
              <a:rPr lang="en-US" sz="1800" dirty="0"/>
              <a:t>Practically all Rel-16 SA WIDs reached 100%, only three issues in the area of security, lawful interception and network management are still progressing</a:t>
            </a:r>
          </a:p>
          <a:p>
            <a:pPr lvl="1"/>
            <a:r>
              <a:rPr lang="en-US" sz="1800" dirty="0"/>
              <a:t>All specs and coding were frozen with few exceptions at SA#88, all exceptions closed at SA#89.</a:t>
            </a:r>
          </a:p>
          <a:p>
            <a:pPr marL="447675" indent="-447675"/>
            <a:r>
              <a:rPr lang="en-US" sz="2000" dirty="0"/>
              <a:t>Rel-17</a:t>
            </a:r>
            <a:endParaRPr lang="en-US" sz="1800" dirty="0"/>
          </a:p>
          <a:p>
            <a:pPr lvl="1"/>
            <a:r>
              <a:rPr lang="en-US" sz="1800" dirty="0"/>
              <a:t>Progress is stable, though (due to the crisis situation) slower than under normal circumstances.</a:t>
            </a:r>
          </a:p>
          <a:p>
            <a:pPr lvl="1"/>
            <a:r>
              <a:rPr lang="en-US" sz="1800" dirty="0"/>
              <a:t>Stage 1 completed already since over 9 month, stage 2 work in full progress</a:t>
            </a:r>
          </a:p>
          <a:p>
            <a:pPr lvl="1"/>
            <a:r>
              <a:rPr lang="en-US" sz="1800" dirty="0"/>
              <a:t>For R17 Timeline see next slide</a:t>
            </a:r>
          </a:p>
          <a:p>
            <a:pPr marL="447675" indent="-447675"/>
            <a:r>
              <a:rPr lang="en-US" sz="2000" dirty="0"/>
              <a:t>Rel-18 </a:t>
            </a:r>
          </a:p>
          <a:p>
            <a:pPr lvl="1"/>
            <a:r>
              <a:rPr lang="en-US" sz="1800" dirty="0"/>
              <a:t>Lots of new Study Item proposals in SA1, consolidation will be needed at one point</a:t>
            </a:r>
          </a:p>
          <a:p>
            <a:pPr lvl="1"/>
            <a:r>
              <a:rPr lang="en-US" sz="1800" dirty="0"/>
              <a:t>R18 timeline not decided yet, due to its dependency on the R17 timeline</a:t>
            </a:r>
          </a:p>
          <a:p>
            <a:pPr marL="447675" indent="-447675"/>
            <a:r>
              <a:rPr lang="en-US" sz="2000" dirty="0"/>
              <a:t>Status of Work Items, Studies, as well as newly approved WID/SIDs are listed in the Annex</a:t>
            </a:r>
          </a:p>
        </p:txBody>
      </p:sp>
    </p:spTree>
    <p:extLst>
      <p:ext uri="{BB962C8B-B14F-4D97-AF65-F5344CB8AC3E}">
        <p14:creationId xmlns:p14="http://schemas.microsoft.com/office/powerpoint/2010/main" val="1804831051"/>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Rel-17 Timeline</a:t>
            </a:r>
            <a:endParaRPr lang="en-GB" dirty="0"/>
          </a:p>
        </p:txBody>
      </p:sp>
      <p:sp>
        <p:nvSpPr>
          <p:cNvPr id="7" name="Content Placeholder 6"/>
          <p:cNvSpPr>
            <a:spLocks noGrp="1"/>
          </p:cNvSpPr>
          <p:nvPr>
            <p:ph idx="1"/>
          </p:nvPr>
        </p:nvSpPr>
        <p:spPr>
          <a:xfrm>
            <a:off x="368710" y="1789010"/>
            <a:ext cx="10985090" cy="4351338"/>
          </a:xfrm>
        </p:spPr>
        <p:txBody>
          <a:bodyPr/>
          <a:lstStyle/>
          <a:p>
            <a:pPr marL="447675" indent="-447675"/>
            <a:r>
              <a:rPr lang="en-US" sz="2200" dirty="0"/>
              <a:t>R17 freeze dates will be shifted into the future. How long will be decided in December TSG meetings jointly between SA, RAN and CT.</a:t>
            </a:r>
          </a:p>
          <a:p>
            <a:pPr marL="447675" indent="-447675"/>
            <a:r>
              <a:rPr lang="en-US" sz="2200" dirty="0"/>
              <a:t>Intention to </a:t>
            </a:r>
            <a:r>
              <a:rPr lang="en-US" sz="2200" i="1" dirty="0"/>
              <a:t>not </a:t>
            </a:r>
            <a:r>
              <a:rPr lang="en-US" sz="2200" dirty="0"/>
              <a:t>shift the Release continuously but to decide final freeze dates in December</a:t>
            </a:r>
          </a:p>
          <a:p>
            <a:pPr marL="447675" indent="-447675"/>
            <a:r>
              <a:rPr lang="en-US" sz="2200" dirty="0"/>
              <a:t>Down-scoping so far not envisaged, but might be needed towards the end of the release</a:t>
            </a:r>
          </a:p>
          <a:p>
            <a:pPr marL="447675" indent="-447675"/>
            <a:r>
              <a:rPr lang="en-US" sz="2200" dirty="0"/>
              <a:t>September SA plenary granted more time for stage 2 work already, else stage 2 would have needed to complete in December 2020.</a:t>
            </a:r>
          </a:p>
          <a:p>
            <a:pPr marL="447675" indent="-447675"/>
            <a:endParaRPr lang="en-US" sz="2200" dirty="0"/>
          </a:p>
          <a:p>
            <a:pPr marL="447675" indent="-447675"/>
            <a:endParaRPr lang="en-US" sz="2400" dirty="0"/>
          </a:p>
        </p:txBody>
      </p:sp>
    </p:spTree>
    <p:extLst>
      <p:ext uri="{BB962C8B-B14F-4D97-AF65-F5344CB8AC3E}">
        <p14:creationId xmlns:p14="http://schemas.microsoft.com/office/powerpoint/2010/main" val="301012389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hevron 73"/>
          <p:cNvSpPr>
            <a:spLocks noChangeArrowheads="1"/>
          </p:cNvSpPr>
          <p:nvPr/>
        </p:nvSpPr>
        <p:spPr bwMode="auto">
          <a:xfrm>
            <a:off x="-8466" y="2324101"/>
            <a:ext cx="817033" cy="309033"/>
          </a:xfrm>
          <a:prstGeom prst="chevron">
            <a:avLst>
              <a:gd name="adj" fmla="val 50331"/>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1333" b="1">
              <a:latin typeface="Arial" panose="020B0604020202020204" pitchFamily="34" charset="0"/>
            </a:endParaRPr>
          </a:p>
        </p:txBody>
      </p:sp>
      <p:sp>
        <p:nvSpPr>
          <p:cNvPr id="10243" name="Chevron 73"/>
          <p:cNvSpPr>
            <a:spLocks noChangeArrowheads="1"/>
          </p:cNvSpPr>
          <p:nvPr/>
        </p:nvSpPr>
        <p:spPr bwMode="auto">
          <a:xfrm>
            <a:off x="-42333" y="2874434"/>
            <a:ext cx="814917" cy="309033"/>
          </a:xfrm>
          <a:prstGeom prst="chevron">
            <a:avLst>
              <a:gd name="adj" fmla="val 50200"/>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1333" b="1">
              <a:latin typeface="Arial" panose="020B0604020202020204" pitchFamily="34" charset="0"/>
            </a:endParaRPr>
          </a:p>
        </p:txBody>
      </p:sp>
      <p:sp>
        <p:nvSpPr>
          <p:cNvPr id="10" name="Title 1"/>
          <p:cNvSpPr txBox="1">
            <a:spLocks/>
          </p:cNvSpPr>
          <p:nvPr/>
        </p:nvSpPr>
        <p:spPr bwMode="auto">
          <a:xfrm>
            <a:off x="1075267" y="-107950"/>
            <a:ext cx="10481733" cy="751417"/>
          </a:xfrm>
          <a:prstGeom prst="rect">
            <a:avLst/>
          </a:prstGeom>
          <a:noFill/>
          <a:ln>
            <a:noFill/>
          </a:ln>
        </p:spPr>
        <p:txBody>
          <a:bodyPr lIns="121907" tIns="60953" rIns="121907" bIns="60953" anchor="ctr"/>
          <a:lstStyle/>
          <a:p>
            <a:pPr algn="ctr">
              <a:defRPr/>
            </a:pPr>
            <a:r>
              <a:rPr lang="en-GB" sz="4267" kern="0" dirty="0">
                <a:solidFill>
                  <a:srgbClr val="FF0000"/>
                </a:solidFill>
                <a:latin typeface="+mj-lt"/>
                <a:ea typeface="ＭＳ Ｐゴシック" charset="0"/>
                <a:cs typeface="ＭＳ Ｐゴシック" charset="0"/>
              </a:rPr>
              <a:t>Post TSG#89e Releases timelines</a:t>
            </a:r>
            <a:endParaRPr lang="en-US" sz="4267" kern="0" dirty="0">
              <a:solidFill>
                <a:srgbClr val="FF0000"/>
              </a:solidFill>
              <a:latin typeface="+mj-lt"/>
              <a:ea typeface="ＭＳ Ｐゴシック" charset="0"/>
              <a:cs typeface="ＭＳ Ｐゴシック" charset="0"/>
            </a:endParaRPr>
          </a:p>
        </p:txBody>
      </p:sp>
      <p:sp>
        <p:nvSpPr>
          <p:cNvPr id="22" name="Rectangle 21"/>
          <p:cNvSpPr/>
          <p:nvPr/>
        </p:nvSpPr>
        <p:spPr bwMode="auto">
          <a:xfrm>
            <a:off x="7133167" y="1455588"/>
            <a:ext cx="3706284" cy="268817"/>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ea typeface="ＭＳ Ｐゴシック" charset="-128"/>
              <a:cs typeface="Arial" pitchFamily="34" charset="0"/>
            </a:endParaRPr>
          </a:p>
        </p:txBody>
      </p:sp>
      <p:cxnSp>
        <p:nvCxnSpPr>
          <p:cNvPr id="10247" name="Straight Connector 70"/>
          <p:cNvCxnSpPr>
            <a:cxnSpLocks noChangeShapeType="1"/>
          </p:cNvCxnSpPr>
          <p:nvPr/>
        </p:nvCxnSpPr>
        <p:spPr bwMode="auto">
          <a:xfrm flipV="1">
            <a:off x="8047567" y="1447121"/>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48" name="TextBox 71"/>
          <p:cNvSpPr txBox="1">
            <a:spLocks noChangeArrowheads="1"/>
          </p:cNvSpPr>
          <p:nvPr/>
        </p:nvSpPr>
        <p:spPr bwMode="auto">
          <a:xfrm>
            <a:off x="7682673" y="143865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95</a:t>
            </a:r>
            <a:endParaRPr lang="en-GB" altLang="en-US" sz="1333" b="1">
              <a:solidFill>
                <a:srgbClr val="FF0000"/>
              </a:solidFill>
              <a:latin typeface="Arial" panose="020B0604020202020204" pitchFamily="34" charset="0"/>
            </a:endParaRPr>
          </a:p>
        </p:txBody>
      </p:sp>
      <p:cxnSp>
        <p:nvCxnSpPr>
          <p:cNvPr id="10249" name="Straight Connector 72"/>
          <p:cNvCxnSpPr>
            <a:cxnSpLocks noChangeShapeType="1"/>
          </p:cNvCxnSpPr>
          <p:nvPr/>
        </p:nvCxnSpPr>
        <p:spPr bwMode="auto">
          <a:xfrm flipV="1">
            <a:off x="8983134" y="1447121"/>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50" name="TextBox 73"/>
          <p:cNvSpPr txBox="1">
            <a:spLocks noChangeArrowheads="1"/>
          </p:cNvSpPr>
          <p:nvPr/>
        </p:nvSpPr>
        <p:spPr bwMode="auto">
          <a:xfrm>
            <a:off x="8616122" y="143865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96</a:t>
            </a:r>
            <a:endParaRPr lang="en-GB" altLang="en-US" sz="1333" b="1">
              <a:solidFill>
                <a:srgbClr val="FF0000"/>
              </a:solidFill>
              <a:latin typeface="Arial" panose="020B0604020202020204" pitchFamily="34" charset="0"/>
            </a:endParaRPr>
          </a:p>
        </p:txBody>
      </p:sp>
      <p:cxnSp>
        <p:nvCxnSpPr>
          <p:cNvPr id="10251" name="Straight Connector 74"/>
          <p:cNvCxnSpPr>
            <a:cxnSpLocks noChangeShapeType="1"/>
          </p:cNvCxnSpPr>
          <p:nvPr/>
        </p:nvCxnSpPr>
        <p:spPr bwMode="auto">
          <a:xfrm flipV="1">
            <a:off x="9912351" y="1447121"/>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52" name="TextBox 75"/>
          <p:cNvSpPr txBox="1">
            <a:spLocks noChangeArrowheads="1"/>
          </p:cNvSpPr>
          <p:nvPr/>
        </p:nvSpPr>
        <p:spPr bwMode="auto">
          <a:xfrm>
            <a:off x="9562273" y="1430187"/>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97</a:t>
            </a:r>
            <a:endParaRPr lang="en-GB" altLang="en-US" sz="1333" b="1">
              <a:solidFill>
                <a:srgbClr val="FF0000"/>
              </a:solidFill>
              <a:latin typeface="Arial" panose="020B0604020202020204" pitchFamily="34" charset="0"/>
            </a:endParaRPr>
          </a:p>
        </p:txBody>
      </p:sp>
      <p:sp>
        <p:nvSpPr>
          <p:cNvPr id="10253" name="TextBox 77"/>
          <p:cNvSpPr txBox="1">
            <a:spLocks noChangeArrowheads="1"/>
          </p:cNvSpPr>
          <p:nvPr/>
        </p:nvSpPr>
        <p:spPr bwMode="auto">
          <a:xfrm>
            <a:off x="10414230" y="1430187"/>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98</a:t>
            </a:r>
            <a:endParaRPr lang="en-GB" altLang="en-US" sz="1333" b="1">
              <a:solidFill>
                <a:srgbClr val="FF0000"/>
              </a:solidFill>
              <a:latin typeface="Arial" panose="020B0604020202020204" pitchFamily="34" charset="0"/>
            </a:endParaRPr>
          </a:p>
        </p:txBody>
      </p:sp>
      <p:sp>
        <p:nvSpPr>
          <p:cNvPr id="31" name="Rectangle 30"/>
          <p:cNvSpPr/>
          <p:nvPr/>
        </p:nvSpPr>
        <p:spPr bwMode="auto">
          <a:xfrm>
            <a:off x="46567" y="1451355"/>
            <a:ext cx="3441700" cy="268817"/>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ea typeface="ＭＳ Ｐゴシック" charset="-128"/>
              <a:cs typeface="Arial" pitchFamily="34" charset="0"/>
            </a:endParaRPr>
          </a:p>
        </p:txBody>
      </p:sp>
      <p:cxnSp>
        <p:nvCxnSpPr>
          <p:cNvPr id="10255" name="Straight Connector 81"/>
          <p:cNvCxnSpPr>
            <a:cxnSpLocks noChangeShapeType="1"/>
          </p:cNvCxnSpPr>
          <p:nvPr/>
        </p:nvCxnSpPr>
        <p:spPr bwMode="auto">
          <a:xfrm flipV="1">
            <a:off x="797985" y="1451354"/>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56" name="TextBox 82"/>
          <p:cNvSpPr txBox="1">
            <a:spLocks noChangeArrowheads="1"/>
          </p:cNvSpPr>
          <p:nvPr/>
        </p:nvSpPr>
        <p:spPr bwMode="auto">
          <a:xfrm>
            <a:off x="447906" y="145135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87</a:t>
            </a:r>
            <a:endParaRPr lang="en-GB" altLang="en-US" sz="1333" b="1">
              <a:solidFill>
                <a:srgbClr val="FF0000"/>
              </a:solidFill>
              <a:latin typeface="Arial" panose="020B0604020202020204" pitchFamily="34" charset="0"/>
            </a:endParaRPr>
          </a:p>
        </p:txBody>
      </p:sp>
      <p:cxnSp>
        <p:nvCxnSpPr>
          <p:cNvPr id="10257" name="Straight Connector 83"/>
          <p:cNvCxnSpPr>
            <a:cxnSpLocks noChangeShapeType="1"/>
          </p:cNvCxnSpPr>
          <p:nvPr/>
        </p:nvCxnSpPr>
        <p:spPr bwMode="auto">
          <a:xfrm flipV="1">
            <a:off x="1733551" y="1451354"/>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58" name="TextBox 84"/>
          <p:cNvSpPr txBox="1">
            <a:spLocks noChangeArrowheads="1"/>
          </p:cNvSpPr>
          <p:nvPr/>
        </p:nvSpPr>
        <p:spPr bwMode="auto">
          <a:xfrm>
            <a:off x="1382414" y="145135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88</a:t>
            </a:r>
            <a:endParaRPr lang="en-GB" altLang="en-US" sz="1333" b="1">
              <a:solidFill>
                <a:srgbClr val="FF0000"/>
              </a:solidFill>
              <a:latin typeface="Arial" panose="020B0604020202020204" pitchFamily="34" charset="0"/>
            </a:endParaRPr>
          </a:p>
        </p:txBody>
      </p:sp>
      <p:cxnSp>
        <p:nvCxnSpPr>
          <p:cNvPr id="10259" name="Straight Connector 85"/>
          <p:cNvCxnSpPr>
            <a:cxnSpLocks noChangeShapeType="1"/>
          </p:cNvCxnSpPr>
          <p:nvPr/>
        </p:nvCxnSpPr>
        <p:spPr bwMode="auto">
          <a:xfrm flipV="1">
            <a:off x="2660651" y="1451354"/>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60" name="TextBox 86"/>
          <p:cNvSpPr txBox="1">
            <a:spLocks noChangeArrowheads="1"/>
          </p:cNvSpPr>
          <p:nvPr/>
        </p:nvSpPr>
        <p:spPr bwMode="auto">
          <a:xfrm>
            <a:off x="2311630" y="145135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89</a:t>
            </a:r>
            <a:endParaRPr lang="en-GB" altLang="en-US" sz="1333" b="1">
              <a:solidFill>
                <a:srgbClr val="FF0000"/>
              </a:solidFill>
              <a:latin typeface="Arial" panose="020B0604020202020204" pitchFamily="34" charset="0"/>
            </a:endParaRPr>
          </a:p>
        </p:txBody>
      </p:sp>
      <p:cxnSp>
        <p:nvCxnSpPr>
          <p:cNvPr id="10261" name="Straight Connector 87"/>
          <p:cNvCxnSpPr>
            <a:cxnSpLocks noChangeShapeType="1"/>
          </p:cNvCxnSpPr>
          <p:nvPr/>
        </p:nvCxnSpPr>
        <p:spPr bwMode="auto">
          <a:xfrm flipV="1">
            <a:off x="3496734" y="1451354"/>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62" name="TextBox 88"/>
          <p:cNvSpPr txBox="1">
            <a:spLocks noChangeArrowheads="1"/>
          </p:cNvSpPr>
          <p:nvPr/>
        </p:nvSpPr>
        <p:spPr bwMode="auto">
          <a:xfrm>
            <a:off x="3147714" y="145135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90</a:t>
            </a:r>
            <a:endParaRPr lang="en-GB" altLang="en-US" sz="1333" b="1">
              <a:solidFill>
                <a:srgbClr val="FF0000"/>
              </a:solidFill>
              <a:latin typeface="Arial" panose="020B0604020202020204" pitchFamily="34" charset="0"/>
            </a:endParaRPr>
          </a:p>
        </p:txBody>
      </p:sp>
      <p:cxnSp>
        <p:nvCxnSpPr>
          <p:cNvPr id="10265" name="Straight Connector 115"/>
          <p:cNvCxnSpPr>
            <a:cxnSpLocks noChangeShapeType="1"/>
          </p:cNvCxnSpPr>
          <p:nvPr/>
        </p:nvCxnSpPr>
        <p:spPr bwMode="auto">
          <a:xfrm>
            <a:off x="4406900"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6" name="TextBox 45"/>
          <p:cNvSpPr txBox="1"/>
          <p:nvPr/>
        </p:nvSpPr>
        <p:spPr>
          <a:xfrm>
            <a:off x="8193618" y="1043519"/>
            <a:ext cx="996949" cy="420564"/>
          </a:xfrm>
          <a:prstGeom prst="rect">
            <a:avLst/>
          </a:prstGeom>
          <a:noFill/>
        </p:spPr>
        <p:txBody>
          <a:bodyPr>
            <a:spAutoFit/>
          </a:bodyPr>
          <a:lstStyle/>
          <a:p>
            <a:pPr algn="ctr">
              <a:defRPr/>
            </a:pPr>
            <a:r>
              <a:rPr lang="en-GB" sz="2133" b="1" dirty="0">
                <a:ea typeface="ＭＳ Ｐゴシック" charset="-128"/>
              </a:rPr>
              <a:t>2022</a:t>
            </a:r>
            <a:endParaRPr lang="en-GB" sz="1400" b="1" dirty="0">
              <a:ea typeface="ＭＳ Ｐゴシック" charset="-128"/>
            </a:endParaRPr>
          </a:p>
        </p:txBody>
      </p:sp>
      <p:sp>
        <p:nvSpPr>
          <p:cNvPr id="47" name="TextBox 46"/>
          <p:cNvSpPr txBox="1"/>
          <p:nvPr/>
        </p:nvSpPr>
        <p:spPr>
          <a:xfrm>
            <a:off x="1138767" y="1043519"/>
            <a:ext cx="996951" cy="420564"/>
          </a:xfrm>
          <a:prstGeom prst="rect">
            <a:avLst/>
          </a:prstGeom>
          <a:noFill/>
        </p:spPr>
        <p:txBody>
          <a:bodyPr>
            <a:spAutoFit/>
          </a:bodyPr>
          <a:lstStyle/>
          <a:p>
            <a:pPr algn="ctr">
              <a:defRPr/>
            </a:pPr>
            <a:r>
              <a:rPr lang="en-GB" sz="2133" b="1" dirty="0">
                <a:ea typeface="ＭＳ Ｐゴシック" charset="-128"/>
              </a:rPr>
              <a:t>2020</a:t>
            </a:r>
            <a:endParaRPr lang="en-GB" sz="1400" b="1" dirty="0">
              <a:ea typeface="ＭＳ Ｐゴシック" charset="-128"/>
            </a:endParaRPr>
          </a:p>
        </p:txBody>
      </p:sp>
      <p:cxnSp>
        <p:nvCxnSpPr>
          <p:cNvPr id="10268" name="Straight Connector 114"/>
          <p:cNvCxnSpPr>
            <a:cxnSpLocks noChangeShapeType="1"/>
          </p:cNvCxnSpPr>
          <p:nvPr/>
        </p:nvCxnSpPr>
        <p:spPr bwMode="auto">
          <a:xfrm>
            <a:off x="692151"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269" name="Straight Connector 114"/>
          <p:cNvCxnSpPr>
            <a:cxnSpLocks noChangeShapeType="1"/>
          </p:cNvCxnSpPr>
          <p:nvPr/>
        </p:nvCxnSpPr>
        <p:spPr bwMode="auto">
          <a:xfrm>
            <a:off x="1621367"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270" name="Straight Connector 114"/>
          <p:cNvCxnSpPr>
            <a:cxnSpLocks noChangeShapeType="1"/>
          </p:cNvCxnSpPr>
          <p:nvPr/>
        </p:nvCxnSpPr>
        <p:spPr bwMode="auto">
          <a:xfrm>
            <a:off x="2686051"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10271" name="Rectangle 12"/>
          <p:cNvSpPr>
            <a:spLocks noChangeArrowheads="1"/>
          </p:cNvSpPr>
          <p:nvPr/>
        </p:nvSpPr>
        <p:spPr bwMode="auto">
          <a:xfrm>
            <a:off x="2025651" y="5791201"/>
            <a:ext cx="11599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a:solidFill>
                  <a:srgbClr val="000000"/>
                </a:solidFill>
                <a:latin typeface="Arial" panose="020B0604020202020204" pitchFamily="34" charset="0"/>
              </a:rPr>
              <a:t>Today</a:t>
            </a:r>
          </a:p>
        </p:txBody>
      </p:sp>
      <p:sp>
        <p:nvSpPr>
          <p:cNvPr id="10272" name="TextBox 112"/>
          <p:cNvSpPr txBox="1">
            <a:spLocks noChangeArrowheads="1"/>
          </p:cNvSpPr>
          <p:nvPr/>
        </p:nvSpPr>
        <p:spPr bwMode="auto">
          <a:xfrm>
            <a:off x="10054019" y="2012951"/>
            <a:ext cx="142058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67" b="1">
                <a:solidFill>
                  <a:srgbClr val="00B050"/>
                </a:solidFill>
                <a:latin typeface="Arial" panose="020B0604020202020204" pitchFamily="34" charset="0"/>
              </a:rPr>
              <a:t>Release 17</a:t>
            </a:r>
            <a:endParaRPr lang="en-GB" altLang="en-US" sz="1600" b="1">
              <a:solidFill>
                <a:srgbClr val="00B050"/>
              </a:solidFill>
              <a:latin typeface="Arial" panose="020B0604020202020204" pitchFamily="34" charset="0"/>
            </a:endParaRPr>
          </a:p>
        </p:txBody>
      </p:sp>
      <p:sp>
        <p:nvSpPr>
          <p:cNvPr id="69" name="Rectangle 68"/>
          <p:cNvSpPr/>
          <p:nvPr/>
        </p:nvSpPr>
        <p:spPr bwMode="auto">
          <a:xfrm>
            <a:off x="3500967" y="1449238"/>
            <a:ext cx="3666067" cy="268816"/>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ea typeface="ＭＳ Ｐゴシック" charset="-128"/>
              <a:cs typeface="Arial" pitchFamily="34" charset="0"/>
            </a:endParaRPr>
          </a:p>
        </p:txBody>
      </p:sp>
      <p:cxnSp>
        <p:nvCxnSpPr>
          <p:cNvPr id="10274" name="Straight Connector 48"/>
          <p:cNvCxnSpPr>
            <a:cxnSpLocks noChangeShapeType="1"/>
          </p:cNvCxnSpPr>
          <p:nvPr/>
        </p:nvCxnSpPr>
        <p:spPr bwMode="auto">
          <a:xfrm flipV="1">
            <a:off x="4421718" y="1449238"/>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75" name="TextBox 61"/>
          <p:cNvSpPr txBox="1">
            <a:spLocks noChangeArrowheads="1"/>
          </p:cNvSpPr>
          <p:nvPr/>
        </p:nvSpPr>
        <p:spPr bwMode="auto">
          <a:xfrm>
            <a:off x="4072697" y="1449238"/>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91</a:t>
            </a:r>
            <a:endParaRPr lang="en-GB" altLang="en-US" sz="1333" b="1">
              <a:solidFill>
                <a:srgbClr val="FF0000"/>
              </a:solidFill>
              <a:latin typeface="Arial" panose="020B0604020202020204" pitchFamily="34" charset="0"/>
            </a:endParaRPr>
          </a:p>
        </p:txBody>
      </p:sp>
      <p:cxnSp>
        <p:nvCxnSpPr>
          <p:cNvPr id="10276" name="Straight Connector 62"/>
          <p:cNvCxnSpPr>
            <a:cxnSpLocks noChangeShapeType="1"/>
          </p:cNvCxnSpPr>
          <p:nvPr/>
        </p:nvCxnSpPr>
        <p:spPr bwMode="auto">
          <a:xfrm flipV="1">
            <a:off x="5357285" y="1449238"/>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77" name="TextBox 63"/>
          <p:cNvSpPr txBox="1">
            <a:spLocks noChangeArrowheads="1"/>
          </p:cNvSpPr>
          <p:nvPr/>
        </p:nvSpPr>
        <p:spPr bwMode="auto">
          <a:xfrm>
            <a:off x="5008263" y="1449238"/>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92</a:t>
            </a:r>
            <a:endParaRPr lang="en-GB" altLang="en-US" sz="1333" b="1">
              <a:solidFill>
                <a:srgbClr val="FF0000"/>
              </a:solidFill>
              <a:latin typeface="Arial" panose="020B0604020202020204" pitchFamily="34" charset="0"/>
            </a:endParaRPr>
          </a:p>
        </p:txBody>
      </p:sp>
      <p:cxnSp>
        <p:nvCxnSpPr>
          <p:cNvPr id="10278" name="Straight Connector 64"/>
          <p:cNvCxnSpPr>
            <a:cxnSpLocks noChangeShapeType="1"/>
          </p:cNvCxnSpPr>
          <p:nvPr/>
        </p:nvCxnSpPr>
        <p:spPr bwMode="auto">
          <a:xfrm flipV="1">
            <a:off x="6286500" y="1449238"/>
            <a:ext cx="10584"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79" name="TextBox 65"/>
          <p:cNvSpPr txBox="1">
            <a:spLocks noChangeArrowheads="1"/>
          </p:cNvSpPr>
          <p:nvPr/>
        </p:nvSpPr>
        <p:spPr bwMode="auto">
          <a:xfrm>
            <a:off x="5935363" y="1449238"/>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93</a:t>
            </a:r>
            <a:endParaRPr lang="en-GB" altLang="en-US" sz="1333" b="1">
              <a:solidFill>
                <a:srgbClr val="FF0000"/>
              </a:solidFill>
              <a:latin typeface="Arial" panose="020B0604020202020204" pitchFamily="34" charset="0"/>
            </a:endParaRPr>
          </a:p>
        </p:txBody>
      </p:sp>
      <p:cxnSp>
        <p:nvCxnSpPr>
          <p:cNvPr id="10280" name="Straight Connector 66"/>
          <p:cNvCxnSpPr>
            <a:cxnSpLocks noChangeShapeType="1"/>
          </p:cNvCxnSpPr>
          <p:nvPr/>
        </p:nvCxnSpPr>
        <p:spPr bwMode="auto">
          <a:xfrm flipV="1">
            <a:off x="7120467" y="1449238"/>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81" name="TextBox 67"/>
          <p:cNvSpPr txBox="1">
            <a:spLocks noChangeArrowheads="1"/>
          </p:cNvSpPr>
          <p:nvPr/>
        </p:nvSpPr>
        <p:spPr bwMode="auto">
          <a:xfrm>
            <a:off x="6771447" y="1449238"/>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94</a:t>
            </a:r>
            <a:endParaRPr lang="en-GB" altLang="en-US" sz="1333" b="1">
              <a:solidFill>
                <a:srgbClr val="FF0000"/>
              </a:solidFill>
              <a:latin typeface="Arial" panose="020B0604020202020204" pitchFamily="34" charset="0"/>
            </a:endParaRPr>
          </a:p>
        </p:txBody>
      </p:sp>
      <p:sp>
        <p:nvSpPr>
          <p:cNvPr id="78" name="TextBox 77"/>
          <p:cNvSpPr txBox="1"/>
          <p:nvPr/>
        </p:nvSpPr>
        <p:spPr>
          <a:xfrm>
            <a:off x="4487334" y="1045635"/>
            <a:ext cx="996951" cy="420564"/>
          </a:xfrm>
          <a:prstGeom prst="rect">
            <a:avLst/>
          </a:prstGeom>
          <a:noFill/>
        </p:spPr>
        <p:txBody>
          <a:bodyPr>
            <a:spAutoFit/>
          </a:bodyPr>
          <a:lstStyle/>
          <a:p>
            <a:pPr algn="ctr">
              <a:defRPr/>
            </a:pPr>
            <a:r>
              <a:rPr lang="en-GB" sz="2133" b="1" dirty="0">
                <a:ea typeface="ＭＳ Ｐゴシック" charset="-128"/>
              </a:rPr>
              <a:t>2021</a:t>
            </a:r>
            <a:endParaRPr lang="en-GB" sz="1400" b="1" dirty="0">
              <a:ea typeface="ＭＳ Ｐゴシック" charset="-128"/>
            </a:endParaRPr>
          </a:p>
        </p:txBody>
      </p:sp>
      <p:cxnSp>
        <p:nvCxnSpPr>
          <p:cNvPr id="10283" name="Straight Connector 114"/>
          <p:cNvCxnSpPr>
            <a:cxnSpLocks noChangeShapeType="1"/>
          </p:cNvCxnSpPr>
          <p:nvPr/>
        </p:nvCxnSpPr>
        <p:spPr bwMode="auto">
          <a:xfrm>
            <a:off x="10773833" y="1223433"/>
            <a:ext cx="0" cy="4633384"/>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sp>
        <p:nvSpPr>
          <p:cNvPr id="10284" name="TextBox 116"/>
          <p:cNvSpPr txBox="1">
            <a:spLocks noChangeArrowheads="1"/>
          </p:cNvSpPr>
          <p:nvPr/>
        </p:nvSpPr>
        <p:spPr bwMode="auto">
          <a:xfrm>
            <a:off x="152200" y="1099987"/>
            <a:ext cx="7200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TSG#</a:t>
            </a:r>
            <a:endParaRPr lang="en-GB" altLang="en-US" sz="1333" b="1">
              <a:solidFill>
                <a:srgbClr val="FF0000"/>
              </a:solidFill>
              <a:latin typeface="Arial" panose="020B0604020202020204" pitchFamily="34" charset="0"/>
            </a:endParaRPr>
          </a:p>
        </p:txBody>
      </p:sp>
      <p:cxnSp>
        <p:nvCxnSpPr>
          <p:cNvPr id="10285" name="Straight Connector 97"/>
          <p:cNvCxnSpPr>
            <a:cxnSpLocks noChangeShapeType="1"/>
          </p:cNvCxnSpPr>
          <p:nvPr/>
        </p:nvCxnSpPr>
        <p:spPr bwMode="auto">
          <a:xfrm>
            <a:off x="400051" y="5511800"/>
            <a:ext cx="11557000" cy="0"/>
          </a:xfrm>
          <a:prstGeom prst="line">
            <a:avLst/>
          </a:prstGeom>
          <a:noFill/>
          <a:ln w="38100" algn="ctr">
            <a:solidFill>
              <a:srgbClr val="00CC00"/>
            </a:solidFill>
            <a:round/>
            <a:headEnd/>
            <a:tailEnd/>
          </a:ln>
          <a:extLst>
            <a:ext uri="{909E8E84-426E-40DD-AFC4-6F175D3DCCD1}">
              <a14:hiddenFill xmlns:a14="http://schemas.microsoft.com/office/drawing/2010/main">
                <a:noFill/>
              </a14:hiddenFill>
            </a:ext>
          </a:extLst>
        </p:spPr>
      </p:cxnSp>
      <p:sp>
        <p:nvSpPr>
          <p:cNvPr id="10286" name="TextBox 112"/>
          <p:cNvSpPr txBox="1">
            <a:spLocks noChangeArrowheads="1"/>
          </p:cNvSpPr>
          <p:nvPr/>
        </p:nvSpPr>
        <p:spPr bwMode="auto">
          <a:xfrm>
            <a:off x="10025444" y="5628217"/>
            <a:ext cx="142058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67" b="1">
                <a:solidFill>
                  <a:srgbClr val="00B050"/>
                </a:solidFill>
                <a:latin typeface="Arial" panose="020B0604020202020204" pitchFamily="34" charset="0"/>
              </a:rPr>
              <a:t>Release 18</a:t>
            </a:r>
            <a:endParaRPr lang="en-GB" altLang="en-US" sz="1600" b="1">
              <a:solidFill>
                <a:srgbClr val="00B050"/>
              </a:solidFill>
              <a:latin typeface="Arial" panose="020B0604020202020204" pitchFamily="34" charset="0"/>
            </a:endParaRPr>
          </a:p>
        </p:txBody>
      </p:sp>
      <p:sp>
        <p:nvSpPr>
          <p:cNvPr id="72" name="Chevron 79"/>
          <p:cNvSpPr/>
          <p:nvPr/>
        </p:nvSpPr>
        <p:spPr bwMode="auto">
          <a:xfrm>
            <a:off x="5689601" y="5118100"/>
            <a:ext cx="2315633" cy="321733"/>
          </a:xfrm>
          <a:prstGeom prst="chevron">
            <a:avLst/>
          </a:prstGeom>
          <a:solidFill>
            <a:srgbClr val="FFC000">
              <a:alpha val="29020"/>
            </a:srgbClr>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1067" b="1" dirty="0">
                <a:ea typeface="ＭＳ Ｐゴシック" charset="-128"/>
              </a:rPr>
              <a:t>RAN4’s Perf </a:t>
            </a:r>
          </a:p>
        </p:txBody>
      </p:sp>
      <p:sp>
        <p:nvSpPr>
          <p:cNvPr id="80" name="Rectangle 79"/>
          <p:cNvSpPr/>
          <p:nvPr/>
        </p:nvSpPr>
        <p:spPr bwMode="auto">
          <a:xfrm>
            <a:off x="10814051" y="1440771"/>
            <a:ext cx="1322916" cy="268816"/>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ea typeface="ＭＳ Ｐゴシック" charset="-128"/>
              <a:cs typeface="Arial" pitchFamily="34" charset="0"/>
            </a:endParaRPr>
          </a:p>
        </p:txBody>
      </p:sp>
      <p:cxnSp>
        <p:nvCxnSpPr>
          <p:cNvPr id="10290" name="Straight Connector 48"/>
          <p:cNvCxnSpPr>
            <a:cxnSpLocks noChangeShapeType="1"/>
          </p:cNvCxnSpPr>
          <p:nvPr/>
        </p:nvCxnSpPr>
        <p:spPr bwMode="auto">
          <a:xfrm flipV="1">
            <a:off x="11544301" y="1413254"/>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91" name="TextBox 61"/>
          <p:cNvSpPr txBox="1">
            <a:spLocks noChangeArrowheads="1"/>
          </p:cNvSpPr>
          <p:nvPr/>
        </p:nvSpPr>
        <p:spPr bwMode="auto">
          <a:xfrm>
            <a:off x="11163530" y="1436538"/>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99</a:t>
            </a:r>
            <a:endParaRPr lang="en-GB" altLang="en-US" sz="1333" b="1">
              <a:solidFill>
                <a:srgbClr val="FF0000"/>
              </a:solidFill>
              <a:latin typeface="Arial" panose="020B0604020202020204" pitchFamily="34" charset="0"/>
            </a:endParaRPr>
          </a:p>
        </p:txBody>
      </p:sp>
      <p:cxnSp>
        <p:nvCxnSpPr>
          <p:cNvPr id="10292" name="Straight Connector 114"/>
          <p:cNvCxnSpPr>
            <a:cxnSpLocks noChangeShapeType="1"/>
          </p:cNvCxnSpPr>
          <p:nvPr/>
        </p:nvCxnSpPr>
        <p:spPr bwMode="auto">
          <a:xfrm>
            <a:off x="11544300" y="1214967"/>
            <a:ext cx="0" cy="46333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86" name="TextBox 85"/>
          <p:cNvSpPr txBox="1"/>
          <p:nvPr/>
        </p:nvSpPr>
        <p:spPr>
          <a:xfrm>
            <a:off x="11322052" y="1060453"/>
            <a:ext cx="994833" cy="420564"/>
          </a:xfrm>
          <a:prstGeom prst="rect">
            <a:avLst/>
          </a:prstGeom>
          <a:noFill/>
        </p:spPr>
        <p:txBody>
          <a:bodyPr>
            <a:spAutoFit/>
          </a:bodyPr>
          <a:lstStyle/>
          <a:p>
            <a:pPr algn="ctr">
              <a:defRPr/>
            </a:pPr>
            <a:r>
              <a:rPr lang="en-GB" sz="2133" b="1" dirty="0">
                <a:ea typeface="ＭＳ Ｐゴシック" charset="-128"/>
              </a:rPr>
              <a:t>2023</a:t>
            </a:r>
            <a:endParaRPr lang="en-GB" sz="1400" b="1" dirty="0">
              <a:ea typeface="ＭＳ Ｐゴシック" charset="-128"/>
            </a:endParaRPr>
          </a:p>
        </p:txBody>
      </p:sp>
      <p:sp>
        <p:nvSpPr>
          <p:cNvPr id="87" name="Chevron 79"/>
          <p:cNvSpPr/>
          <p:nvPr/>
        </p:nvSpPr>
        <p:spPr bwMode="auto">
          <a:xfrm>
            <a:off x="4690534" y="4751918"/>
            <a:ext cx="2487084" cy="300567"/>
          </a:xfrm>
          <a:prstGeom prst="chevron">
            <a:avLst/>
          </a:prstGeom>
          <a:solidFill>
            <a:srgbClr val="FFC00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1067" b="1" dirty="0">
                <a:ea typeface="ＭＳ Ｐゴシック" charset="-128"/>
              </a:rPr>
              <a:t>ASN.1 </a:t>
            </a:r>
          </a:p>
        </p:txBody>
      </p:sp>
      <p:sp>
        <p:nvSpPr>
          <p:cNvPr id="90" name="Chevron 79"/>
          <p:cNvSpPr/>
          <p:nvPr/>
        </p:nvSpPr>
        <p:spPr bwMode="auto">
          <a:xfrm>
            <a:off x="2895601" y="3856567"/>
            <a:ext cx="3433233" cy="328084"/>
          </a:xfrm>
          <a:prstGeom prst="chevron">
            <a:avLst/>
          </a:prstGeom>
          <a:solidFill>
            <a:srgbClr val="FFC00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1400" b="1" dirty="0">
                <a:ea typeface="ＭＳ Ｐゴシック" charset="-128"/>
              </a:rPr>
              <a:t>"RAN </a:t>
            </a:r>
            <a:r>
              <a:rPr lang="fr-FR" sz="1400" b="1" dirty="0" err="1">
                <a:ea typeface="ＭＳ Ｐゴシック" charset="-128"/>
              </a:rPr>
              <a:t>Completion</a:t>
            </a:r>
            <a:r>
              <a:rPr lang="fr-FR" sz="1400" b="1" dirty="0">
                <a:ea typeface="ＭＳ Ｐゴシック" charset="-128"/>
              </a:rPr>
              <a:t>" </a:t>
            </a:r>
            <a:r>
              <a:rPr lang="fr-FR" sz="1067" b="1" dirty="0">
                <a:ea typeface="ＭＳ Ｐゴシック" charset="-128"/>
              </a:rPr>
              <a:t>(RAN2/3/4core</a:t>
            </a:r>
            <a:r>
              <a:rPr lang="fr-FR" sz="1200" b="1" dirty="0">
                <a:ea typeface="ＭＳ Ｐゴシック" charset="-128"/>
              </a:rPr>
              <a:t>)</a:t>
            </a:r>
          </a:p>
        </p:txBody>
      </p:sp>
      <p:sp>
        <p:nvSpPr>
          <p:cNvPr id="89" name="Chevron 58"/>
          <p:cNvSpPr/>
          <p:nvPr/>
        </p:nvSpPr>
        <p:spPr bwMode="auto">
          <a:xfrm>
            <a:off x="2849034" y="4258734"/>
            <a:ext cx="3433233" cy="277284"/>
          </a:xfrm>
          <a:prstGeom prst="chevron">
            <a:avLst/>
          </a:prstGeom>
          <a:solidFill>
            <a:srgbClr val="00B0F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1600" b="1" dirty="0">
                <a:ea typeface="ＭＳ Ｐゴシック" charset="-128"/>
                <a:cs typeface="Arial" pitchFamily="34" charset="0"/>
              </a:rPr>
              <a:t>Stage 3 (CT, SA St.3 </a:t>
            </a:r>
            <a:r>
              <a:rPr lang="fr-FR" sz="1600" b="1" dirty="0" err="1">
                <a:ea typeface="ＭＳ Ｐゴシック" charset="-128"/>
                <a:cs typeface="Arial" pitchFamily="34" charset="0"/>
              </a:rPr>
              <a:t>WGs</a:t>
            </a:r>
            <a:r>
              <a:rPr lang="fr-FR" sz="1600" b="1" dirty="0">
                <a:ea typeface="ＭＳ Ｐゴシック" charset="-128"/>
                <a:cs typeface="Arial" pitchFamily="34" charset="0"/>
              </a:rPr>
              <a:t>) </a:t>
            </a:r>
          </a:p>
        </p:txBody>
      </p:sp>
      <p:cxnSp>
        <p:nvCxnSpPr>
          <p:cNvPr id="10297" name="Straight Connector 114"/>
          <p:cNvCxnSpPr>
            <a:cxnSpLocks noChangeShapeType="1"/>
          </p:cNvCxnSpPr>
          <p:nvPr/>
        </p:nvCxnSpPr>
        <p:spPr bwMode="auto">
          <a:xfrm>
            <a:off x="9886951" y="1223433"/>
            <a:ext cx="0" cy="46333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66" name="Chevron 60"/>
          <p:cNvSpPr/>
          <p:nvPr/>
        </p:nvSpPr>
        <p:spPr bwMode="auto">
          <a:xfrm>
            <a:off x="19051" y="2324100"/>
            <a:ext cx="3494616" cy="296333"/>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defRPr/>
            </a:pPr>
            <a:r>
              <a:rPr lang="fr-FR" sz="1600" b="1" dirty="0">
                <a:ea typeface="ＭＳ Ｐゴシック" charset="-128"/>
                <a:cs typeface="Arial" pitchFamily="34" charset="0"/>
              </a:rPr>
              <a:t>Stage 2 (SA2, SA6,…) </a:t>
            </a:r>
            <a:r>
              <a:rPr lang="fr-FR" sz="1600" b="1" dirty="0" err="1">
                <a:ea typeface="ＭＳ Ｐゴシック" charset="-128"/>
                <a:cs typeface="Arial" pitchFamily="34" charset="0"/>
              </a:rPr>
              <a:t>Studies</a:t>
            </a:r>
            <a:endParaRPr lang="fr-FR" sz="1600" b="1" dirty="0">
              <a:ea typeface="ＭＳ Ｐゴシック" charset="-128"/>
              <a:cs typeface="Arial" pitchFamily="34" charset="0"/>
            </a:endParaRPr>
          </a:p>
        </p:txBody>
      </p:sp>
      <p:cxnSp>
        <p:nvCxnSpPr>
          <p:cNvPr id="10299" name="Straight Connector 114"/>
          <p:cNvCxnSpPr>
            <a:cxnSpLocks noChangeShapeType="1"/>
          </p:cNvCxnSpPr>
          <p:nvPr/>
        </p:nvCxnSpPr>
        <p:spPr bwMode="auto">
          <a:xfrm>
            <a:off x="8030633" y="1223433"/>
            <a:ext cx="0" cy="46333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300" name="Straight Connector 114"/>
          <p:cNvCxnSpPr>
            <a:cxnSpLocks noChangeShapeType="1"/>
          </p:cNvCxnSpPr>
          <p:nvPr/>
        </p:nvCxnSpPr>
        <p:spPr bwMode="auto">
          <a:xfrm>
            <a:off x="8959851" y="1223433"/>
            <a:ext cx="0" cy="46333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301" name="Straight Connector 114"/>
          <p:cNvCxnSpPr>
            <a:cxnSpLocks noChangeShapeType="1"/>
          </p:cNvCxnSpPr>
          <p:nvPr/>
        </p:nvCxnSpPr>
        <p:spPr bwMode="auto">
          <a:xfrm>
            <a:off x="6354233"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302" name="Straight Connector 114"/>
          <p:cNvCxnSpPr>
            <a:cxnSpLocks noChangeShapeType="1"/>
          </p:cNvCxnSpPr>
          <p:nvPr/>
        </p:nvCxnSpPr>
        <p:spPr bwMode="auto">
          <a:xfrm>
            <a:off x="5334000"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303" name="Straight Connector 11"/>
          <p:cNvCxnSpPr>
            <a:cxnSpLocks noChangeShapeType="1"/>
          </p:cNvCxnSpPr>
          <p:nvPr/>
        </p:nvCxnSpPr>
        <p:spPr bwMode="auto">
          <a:xfrm>
            <a:off x="2671233" y="1013884"/>
            <a:ext cx="0" cy="4842933"/>
          </a:xfrm>
          <a:prstGeom prst="line">
            <a:avLst/>
          </a:prstGeom>
          <a:noFill/>
          <a:ln w="25400" algn="ctr">
            <a:solidFill>
              <a:srgbClr val="C00000"/>
            </a:solidFill>
            <a:round/>
            <a:headEnd/>
            <a:tailEnd/>
          </a:ln>
          <a:extLst>
            <a:ext uri="{909E8E84-426E-40DD-AFC4-6F175D3DCCD1}">
              <a14:hiddenFill xmlns:a14="http://schemas.microsoft.com/office/drawing/2010/main">
                <a:noFill/>
              </a14:hiddenFill>
            </a:ext>
          </a:extLst>
        </p:spPr>
      </p:cxnSp>
      <p:cxnSp>
        <p:nvCxnSpPr>
          <p:cNvPr id="10304" name="Straight Connector 114"/>
          <p:cNvCxnSpPr>
            <a:cxnSpLocks noChangeShapeType="1"/>
          </p:cNvCxnSpPr>
          <p:nvPr/>
        </p:nvCxnSpPr>
        <p:spPr bwMode="auto">
          <a:xfrm>
            <a:off x="3477684" y="1225551"/>
            <a:ext cx="0" cy="4633383"/>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sp>
        <p:nvSpPr>
          <p:cNvPr id="77" name="Chevron 60"/>
          <p:cNvSpPr/>
          <p:nvPr/>
        </p:nvSpPr>
        <p:spPr bwMode="auto">
          <a:xfrm>
            <a:off x="3145368" y="3369734"/>
            <a:ext cx="2264833" cy="277284"/>
          </a:xfrm>
          <a:prstGeom prst="chevron">
            <a:avLst/>
          </a:prstGeom>
          <a:solidFill>
            <a:srgbClr val="FFC00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sz="1200" b="1" dirty="0">
                <a:ea typeface="ＭＳ Ｐゴシック" charset="-128"/>
              </a:rPr>
              <a:t>RAN1</a:t>
            </a:r>
          </a:p>
        </p:txBody>
      </p:sp>
      <p:sp>
        <p:nvSpPr>
          <p:cNvPr id="10306" name="TextBox 1"/>
          <p:cNvSpPr txBox="1">
            <a:spLocks noChangeArrowheads="1"/>
          </p:cNvSpPr>
          <p:nvPr/>
        </p:nvSpPr>
        <p:spPr bwMode="auto">
          <a:xfrm>
            <a:off x="3185584" y="5557077"/>
            <a:ext cx="59586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2400" dirty="0">
                <a:solidFill>
                  <a:srgbClr val="92D050"/>
                </a:solidFill>
              </a:rPr>
              <a:t>Rel-18 schedule open, depends on Rel-17</a:t>
            </a:r>
            <a:endParaRPr lang="en-GB" altLang="en-US" sz="1400" dirty="0">
              <a:solidFill>
                <a:srgbClr val="92D050"/>
              </a:solidFill>
            </a:endParaRPr>
          </a:p>
        </p:txBody>
      </p:sp>
      <p:sp>
        <p:nvSpPr>
          <p:cNvPr id="10307" name="TextBox 1"/>
          <p:cNvSpPr txBox="1">
            <a:spLocks noChangeArrowheads="1"/>
          </p:cNvSpPr>
          <p:nvPr/>
        </p:nvSpPr>
        <p:spPr bwMode="auto">
          <a:xfrm>
            <a:off x="-67733" y="1951567"/>
            <a:ext cx="8326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600" dirty="0"/>
              <a:t>(SA1’s Stage 1 &amp; “RAN content definition” completed TSG#86)</a:t>
            </a:r>
          </a:p>
        </p:txBody>
      </p:sp>
      <p:sp>
        <p:nvSpPr>
          <p:cNvPr id="107" name="Chevron 60"/>
          <p:cNvSpPr/>
          <p:nvPr/>
        </p:nvSpPr>
        <p:spPr bwMode="auto">
          <a:xfrm>
            <a:off x="-42333" y="2885018"/>
            <a:ext cx="3494617" cy="296333"/>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defRPr/>
            </a:pPr>
            <a:r>
              <a:rPr lang="fr-FR" sz="1600" b="1" dirty="0">
                <a:ea typeface="ＭＳ Ｐゴシック" charset="-128"/>
                <a:cs typeface="Arial" pitchFamily="34" charset="0"/>
              </a:rPr>
              <a:t>Stage 2 (SA2, SA6,…) Normative</a:t>
            </a:r>
          </a:p>
        </p:txBody>
      </p:sp>
      <p:cxnSp>
        <p:nvCxnSpPr>
          <p:cNvPr id="10309" name="Straight Connector 76"/>
          <p:cNvCxnSpPr>
            <a:cxnSpLocks noChangeShapeType="1"/>
          </p:cNvCxnSpPr>
          <p:nvPr/>
        </p:nvCxnSpPr>
        <p:spPr bwMode="auto">
          <a:xfrm flipV="1">
            <a:off x="10797117" y="1447121"/>
            <a:ext cx="14816"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10310" name="Straight Connector 114"/>
          <p:cNvCxnSpPr>
            <a:cxnSpLocks noChangeShapeType="1"/>
          </p:cNvCxnSpPr>
          <p:nvPr/>
        </p:nvCxnSpPr>
        <p:spPr bwMode="auto">
          <a:xfrm>
            <a:off x="7147984" y="1198033"/>
            <a:ext cx="0" cy="4633384"/>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sp>
        <p:nvSpPr>
          <p:cNvPr id="10311" name="TextBox 1"/>
          <p:cNvSpPr txBox="1">
            <a:spLocks noChangeArrowheads="1"/>
          </p:cNvSpPr>
          <p:nvPr/>
        </p:nvSpPr>
        <p:spPr bwMode="auto">
          <a:xfrm>
            <a:off x="8197851" y="6125634"/>
            <a:ext cx="44807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a:t>Note: starting dates not representative </a:t>
            </a:r>
          </a:p>
        </p:txBody>
      </p:sp>
      <p:sp>
        <p:nvSpPr>
          <p:cNvPr id="83" name="Rectangle 82"/>
          <p:cNvSpPr/>
          <p:nvPr/>
        </p:nvSpPr>
        <p:spPr bwMode="auto">
          <a:xfrm>
            <a:off x="66296" y="2818111"/>
            <a:ext cx="8962118" cy="2641600"/>
          </a:xfrm>
          <a:prstGeom prst="rect">
            <a:avLst/>
          </a:prstGeom>
          <a:solidFill>
            <a:schemeClr val="bg1">
              <a:lumMod val="85000"/>
              <a:alpha val="47000"/>
            </a:schemeClr>
          </a:solidFill>
          <a:ln w="9525" cap="flat" cmpd="sng" algn="ctr">
            <a:solidFill>
              <a:schemeClr val="tx1"/>
            </a:solidFill>
            <a:prstDash val="solid"/>
            <a:round/>
            <a:headEnd type="none" w="med" len="med"/>
            <a:tailEnd type="none" w="med" len="med"/>
          </a:ln>
          <a:effectLst/>
        </p:spPr>
        <p:txBody>
          <a:bodyPr/>
          <a:lstStyle/>
          <a:p>
            <a:pPr algn="r">
              <a:defRPr/>
            </a:pPr>
            <a:r>
              <a:rPr lang="en-GB" sz="1600" b="1" dirty="0">
                <a:solidFill>
                  <a:srgbClr val="FF0000"/>
                </a:solidFill>
                <a:effectLst>
                  <a:outerShdw blurRad="38100" dist="38100" dir="2700000" algn="tl">
                    <a:srgbClr val="000000">
                      <a:alpha val="43137"/>
                    </a:srgbClr>
                  </a:outerShdw>
                </a:effectLst>
                <a:latin typeface="Arial" charset="0"/>
              </a:rPr>
              <a:t>Will be shifted by at least +3 months, decision @TSG#90</a:t>
            </a:r>
          </a:p>
        </p:txBody>
      </p:sp>
    </p:spTree>
    <p:extLst>
      <p:ext uri="{BB962C8B-B14F-4D97-AF65-F5344CB8AC3E}">
        <p14:creationId xmlns:p14="http://schemas.microsoft.com/office/powerpoint/2010/main" val="329494693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836613" y="315913"/>
            <a:ext cx="10515600" cy="1325562"/>
          </a:xfrm>
        </p:spPr>
        <p:txBody>
          <a:bodyPr/>
          <a:lstStyle/>
          <a:p>
            <a:r>
              <a:rPr lang="en-US" altLang="en-US" dirty="0"/>
              <a:t>Some Technical Issues – For Information</a:t>
            </a:r>
          </a:p>
        </p:txBody>
      </p:sp>
      <p:sp>
        <p:nvSpPr>
          <p:cNvPr id="3" name="Content Placeholder 2"/>
          <p:cNvSpPr>
            <a:spLocks noGrp="1"/>
          </p:cNvSpPr>
          <p:nvPr>
            <p:ph idx="1"/>
          </p:nvPr>
        </p:nvSpPr>
        <p:spPr>
          <a:xfrm>
            <a:off x="189706" y="1838632"/>
            <a:ext cx="11809413" cy="4351338"/>
          </a:xfrm>
        </p:spPr>
        <p:txBody>
          <a:bodyPr/>
          <a:lstStyle/>
          <a:p>
            <a:pPr marL="357188" indent="-357188">
              <a:defRPr/>
            </a:pPr>
            <a:r>
              <a:rPr lang="en-US" sz="2000" dirty="0"/>
              <a:t>Two New Working Agreements:</a:t>
            </a:r>
          </a:p>
          <a:p>
            <a:pPr marL="814388" lvl="1" indent="-357188">
              <a:defRPr/>
            </a:pPr>
            <a:r>
              <a:rPr lang="en-US" sz="1600" dirty="0"/>
              <a:t>SA#88-e: EAP-AKA’ / SUPI – R15 &amp; R16 CRs (SP-200549, SP-200550) approved, was not challenged, therefore approved</a:t>
            </a:r>
          </a:p>
          <a:p>
            <a:pPr marL="814388" lvl="1" indent="-357188">
              <a:defRPr/>
            </a:pPr>
            <a:r>
              <a:rPr lang="en-US" sz="1600" dirty="0"/>
              <a:t>SA#89-e: GUTI reallocation for </a:t>
            </a:r>
            <a:r>
              <a:rPr lang="en-US" sz="1600" dirty="0" err="1"/>
              <a:t>CIoT</a:t>
            </a:r>
            <a:r>
              <a:rPr lang="en-US" sz="1600" dirty="0"/>
              <a:t> endorsed (SP-200870), possible challenge which would lead to vote in December TSGs</a:t>
            </a:r>
          </a:p>
          <a:p>
            <a:pPr marL="357188" indent="-357188">
              <a:defRPr/>
            </a:pPr>
            <a:r>
              <a:rPr lang="en-US" sz="2000" dirty="0"/>
              <a:t>UPIP (user plane integrity protection) added to R16 – SA3 CR approved + SA3 WID approved</a:t>
            </a:r>
          </a:p>
          <a:p>
            <a:pPr marL="357188" lvl="0" indent="-357188"/>
            <a:r>
              <a:rPr lang="en-US" sz="2000" dirty="0"/>
              <a:t>Broadcasting acknowledged to be part of R17</a:t>
            </a:r>
          </a:p>
          <a:p>
            <a:pPr marL="357188" lvl="0" indent="-357188"/>
            <a:r>
              <a:rPr lang="en-US" sz="2000" dirty="0"/>
              <a:t>AKMA (authentication key management for applications) – existing SA material proposed to be shifted to R17, SA3 &amp; SA1 will provide related CRs in Q4, CT started related work in R17 only.</a:t>
            </a:r>
          </a:p>
          <a:p>
            <a:pPr marL="357188" lvl="0" indent="-357188"/>
            <a:r>
              <a:rPr lang="en-US" sz="2000" dirty="0"/>
              <a:t>MINT (Minimization of Service Interruption) – stage 2 will be done by CT1, as requested (SP-200880)</a:t>
            </a:r>
          </a:p>
          <a:p>
            <a:pPr marL="538163" indent="-538163">
              <a:defRPr/>
            </a:pPr>
            <a:endParaRPr lang="en-US" sz="2000" dirty="0"/>
          </a:p>
          <a:p>
            <a:pPr>
              <a:defRPr/>
            </a:pPr>
            <a:endParaRPr lang="en-US" sz="2000" dirty="0"/>
          </a:p>
        </p:txBody>
      </p:sp>
    </p:spTree>
    <p:extLst>
      <p:ext uri="{BB962C8B-B14F-4D97-AF65-F5344CB8AC3E}">
        <p14:creationId xmlns:p14="http://schemas.microsoft.com/office/powerpoint/2010/main" val="308169846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Cross-TSG Coordination </a:t>
            </a:r>
            <a:endParaRPr lang="en-GB" dirty="0"/>
          </a:p>
        </p:txBody>
      </p:sp>
      <p:sp>
        <p:nvSpPr>
          <p:cNvPr id="3" name="Content Placeholder 2"/>
          <p:cNvSpPr>
            <a:spLocks noGrp="1"/>
          </p:cNvSpPr>
          <p:nvPr>
            <p:ph idx="1"/>
          </p:nvPr>
        </p:nvSpPr>
        <p:spPr/>
        <p:txBody>
          <a:bodyPr/>
          <a:lstStyle/>
          <a:p>
            <a:pPr marL="447675" indent="-447675"/>
            <a:r>
              <a:rPr lang="en-GB" sz="2400" dirty="0"/>
              <a:t>As RAN and SA plenary meetings are overlapping Tuesday to Friday during the week, SA decided to extend it’s meeting to Monday. The Monday is only used for reporting from RAN, CT and MCC, i.e. no technical discussions on contributions will take place. This secures that e-mail discussions are not needed over the weekend.</a:t>
            </a:r>
          </a:p>
          <a:p>
            <a:pPr marL="447675" indent="-447675"/>
            <a:r>
              <a:rPr lang="en-GB" sz="2400" dirty="0"/>
              <a:t>Joint SA/RAN/CT GoToMeeting Session planned for December (will only be held if needed</a:t>
            </a:r>
            <a:r>
              <a:rPr lang="en-GB" sz="2400" dirty="0" smtClean="0"/>
              <a:t>).</a:t>
            </a:r>
          </a:p>
          <a:p>
            <a:pPr marL="447675" indent="-447675"/>
            <a:r>
              <a:rPr lang="en-GB" sz="2400" dirty="0" smtClean="0"/>
              <a:t>TSG Chairs hold (since June 2019) regular monthly coordination calls, usually having at least one or two additional calls during the month. Further coordination between TSG officials is done frequently by e-mail, IM’s etc.</a:t>
            </a:r>
          </a:p>
          <a:p>
            <a:pPr marL="447675" indent="-447675"/>
            <a:endParaRPr lang="en-GB" sz="2400" dirty="0"/>
          </a:p>
        </p:txBody>
      </p:sp>
    </p:spTree>
    <p:extLst>
      <p:ext uri="{BB962C8B-B14F-4D97-AF65-F5344CB8AC3E}">
        <p14:creationId xmlns:p14="http://schemas.microsoft.com/office/powerpoint/2010/main" val="534856726"/>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45993</TotalTime>
  <Words>3770</Words>
  <Application>Microsoft Office PowerPoint</Application>
  <PresentationFormat>Widescreen</PresentationFormat>
  <Paragraphs>1237</Paragraphs>
  <Slides>36</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36</vt:i4>
      </vt:variant>
    </vt:vector>
  </HeadingPairs>
  <TitlesOfParts>
    <vt:vector size="47" baseType="lpstr">
      <vt:lpstr>Malgun Gothic</vt:lpstr>
      <vt:lpstr>Malgun Gothic</vt:lpstr>
      <vt:lpstr>MS PGothic</vt:lpstr>
      <vt:lpstr>MS PGothic</vt:lpstr>
      <vt:lpstr>宋体</vt:lpstr>
      <vt:lpstr>宋体</vt:lpstr>
      <vt:lpstr>Arial</vt:lpstr>
      <vt:lpstr>Calibri</vt:lpstr>
      <vt:lpstr>Calibri Light</vt:lpstr>
      <vt:lpstr>Times New Roman</vt:lpstr>
      <vt:lpstr>Office Theme</vt:lpstr>
      <vt:lpstr>3GPP TSG SA  Management Report</vt:lpstr>
      <vt:lpstr>Executive Summary (for information)</vt:lpstr>
      <vt:lpstr>TSG SA Dates</vt:lpstr>
      <vt:lpstr>E-Meetings</vt:lpstr>
      <vt:lpstr>Release Progress and Planning</vt:lpstr>
      <vt:lpstr>Rel-17 Timeline</vt:lpstr>
      <vt:lpstr>PowerPoint Presentation</vt:lpstr>
      <vt:lpstr>Some Technical Issues – For Information</vt:lpstr>
      <vt:lpstr>Cross-TSG Coordination </vt:lpstr>
      <vt:lpstr>Improvements</vt:lpstr>
      <vt:lpstr>For PCG Action</vt:lpstr>
      <vt:lpstr>Acknowledgements</vt:lpstr>
      <vt:lpstr>Thank You!</vt:lpstr>
      <vt:lpstr>Annex</vt:lpstr>
      <vt:lpstr>3GPP SA Ongoing Work</vt:lpstr>
      <vt:lpstr>SA Rel-16 WIDs below 100%</vt:lpstr>
      <vt:lpstr>Rel-17 SA2 Study Items</vt:lpstr>
      <vt:lpstr>Rel-17 SA2 WIDs (regular &amp; TEI)</vt:lpstr>
      <vt:lpstr>Rel-17 SA3 Studies</vt:lpstr>
      <vt:lpstr>Rel-17 SA3 WIDs</vt:lpstr>
      <vt:lpstr>Rel-17 SA4 Studies and WIDs</vt:lpstr>
      <vt:lpstr>Rel-17 SA5 Studies </vt:lpstr>
      <vt:lpstr>Rel-17 SA5 WIDs </vt:lpstr>
      <vt:lpstr>Rel-17 SA6 Studies</vt:lpstr>
      <vt:lpstr>Rel-17 SA6 WIDs</vt:lpstr>
      <vt:lpstr>Rel-18 SA1 WIDs and Studies</vt:lpstr>
      <vt:lpstr>Rel-18 SA6 Studies</vt:lpstr>
      <vt:lpstr>3GPP SA Leadership</vt:lpstr>
      <vt:lpstr>TSG SA Officials</vt:lpstr>
      <vt:lpstr>SA1 Officials</vt:lpstr>
      <vt:lpstr>SA2 Officials</vt:lpstr>
      <vt:lpstr>SA3 Officials (December 2019)</vt:lpstr>
      <vt:lpstr>SA3-LI Officials</vt:lpstr>
      <vt:lpstr>SA4 Officials</vt:lpstr>
      <vt:lpstr>SA5 Officials (December 2019)</vt:lpstr>
      <vt:lpstr>SA6 Officials</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Georg Mayer</cp:lastModifiedBy>
  <cp:revision>902</cp:revision>
  <dcterms:created xsi:type="dcterms:W3CDTF">2010-02-05T13:52:04Z</dcterms:created>
  <dcterms:modified xsi:type="dcterms:W3CDTF">2020-09-28T13:59:30Z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1600256034</vt:lpwstr>
  </property>
</Properties>
</file>