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2"/>
  </p:notesMasterIdLst>
  <p:sldIdLst>
    <p:sldId id="496" r:id="rId2"/>
    <p:sldId id="499" r:id="rId3"/>
    <p:sldId id="506" r:id="rId4"/>
    <p:sldId id="503" r:id="rId5"/>
    <p:sldId id="504" r:id="rId6"/>
    <p:sldId id="505" r:id="rId7"/>
    <p:sldId id="507" r:id="rId8"/>
    <p:sldId id="489" r:id="rId9"/>
    <p:sldId id="508" r:id="rId10"/>
    <p:sldId id="50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11"/>
    <p:restoredTop sz="94694"/>
  </p:normalViewPr>
  <p:slideViewPr>
    <p:cSldViewPr snapToGrid="0">
      <p:cViewPr varScale="1">
        <p:scale>
          <a:sx n="121" d="100"/>
          <a:sy n="121" d="100"/>
        </p:scale>
        <p:origin x="1008" y="176"/>
      </p:cViewPr>
      <p:guideLst>
        <p:guide orient="horz" pos="59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041F1-A3B8-4ACF-8669-18E149D91B95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1D0A2-F54F-4945-B392-5A5313C1A9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959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334962" y="603225"/>
            <a:ext cx="8836248" cy="646699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79288" y="1913759"/>
            <a:ext cx="10721931" cy="3636144"/>
          </a:xfrm>
          <a:prstGeom prst="rect">
            <a:avLst/>
          </a:prstGeom>
        </p:spPr>
        <p:txBody>
          <a:bodyPr vert="horz"/>
          <a:lstStyle>
            <a:lvl1pPr>
              <a:buFont typeface="Arial" panose="020B0604020202020204" pitchFamily="34" charset="0"/>
              <a:buChar char="•"/>
              <a:defRPr sz="20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6C6114-1830-554C-9969-C45217AE3F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867" y="478842"/>
            <a:ext cx="2257512" cy="89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2217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297510" y="1913759"/>
            <a:ext cx="5203709" cy="2583576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2664971" y="391454"/>
            <a:ext cx="8836248" cy="973993"/>
          </a:xfrm>
          <a:prstGeom prst="rect">
            <a:avLst/>
          </a:prstGeom>
        </p:spPr>
        <p:txBody>
          <a:bodyPr vert="horz"/>
          <a:lstStyle>
            <a:lvl1pPr algn="l">
              <a:defRPr sz="4267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79292" y="1913759"/>
            <a:ext cx="5195249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32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5DEF12-335E-134C-AF87-C6431A9383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975" y="430718"/>
            <a:ext cx="2257512" cy="89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216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330511" y="1913759"/>
            <a:ext cx="5170711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32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97075" y="1913759"/>
            <a:ext cx="5203709" cy="2583576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2664971" y="391454"/>
            <a:ext cx="8836248" cy="973993"/>
          </a:xfrm>
          <a:prstGeom prst="rect">
            <a:avLst/>
          </a:prstGeom>
        </p:spPr>
        <p:txBody>
          <a:bodyPr vert="horz"/>
          <a:lstStyle>
            <a:lvl1pPr algn="l">
              <a:defRPr sz="4267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A36017-AFEF-8E4E-B8A9-1C12A6FC2C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710" y="430718"/>
            <a:ext cx="2257512" cy="89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416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B325D1-0E58-0744-92C2-62178E9886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445" y="460488"/>
            <a:ext cx="2257512" cy="89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00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886A3-78DD-5842-83B6-40F815C1596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C1988 TCCA_PPT Template 0817 v1.2.jp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460" y="1"/>
            <a:ext cx="12173080" cy="685647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914400" y="5720883"/>
            <a:ext cx="10363200" cy="597055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>
                <a:ln>
                  <a:noFill/>
                </a:ln>
                <a:solidFill>
                  <a:srgbClr val="3BC6E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Critical communications for all professional users</a:t>
            </a:r>
          </a:p>
        </p:txBody>
      </p:sp>
    </p:spTree>
    <p:extLst>
      <p:ext uri="{BB962C8B-B14F-4D97-AF65-F5344CB8AC3E}">
        <p14:creationId xmlns:p14="http://schemas.microsoft.com/office/powerpoint/2010/main" val="841925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hf hdr="0" ftr="0" dt="0"/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Highlights/2020_Issue01/Flip_v01/mobile/index.html#p=16" TargetMode="External"/><Relationship Id="rId2" Type="http://schemas.openxmlformats.org/officeDocument/2006/relationships/hyperlink" Target="https://www.youtube.com/watch?v=97jnjtw1TS0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30BF1-0DCF-8043-8CDD-D6652E270563}"/>
              </a:ext>
            </a:extLst>
          </p:cNvPr>
          <p:cNvSpPr txBox="1">
            <a:spLocks/>
          </p:cNvSpPr>
          <p:nvPr/>
        </p:nvSpPr>
        <p:spPr>
          <a:xfrm>
            <a:off x="2916945" y="4520477"/>
            <a:ext cx="3179482" cy="893920"/>
          </a:xfrm>
          <a:prstGeom prst="rect">
            <a:avLst/>
          </a:prstGeom>
        </p:spPr>
        <p:txBody>
          <a:bodyPr/>
          <a:lstStyle>
            <a:lvl1pPr algn="ctr" defTabSz="609585" rtl="0" eaLnBrk="1" latinLnBrk="0" hangingPunct="1"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/>
              <a:t>Tony </a:t>
            </a:r>
            <a:r>
              <a:rPr lang="en-GB" sz="2400" dirty="0" err="1"/>
              <a:t>Gray</a:t>
            </a:r>
            <a:br>
              <a:rPr lang="en-GB" sz="2400" dirty="0"/>
            </a:br>
            <a:r>
              <a:rPr lang="en-GB" sz="2400" dirty="0"/>
              <a:t>Chief Executive, TCCA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C08B059-7B33-1549-AF09-C810F6A002D5}"/>
              </a:ext>
            </a:extLst>
          </p:cNvPr>
          <p:cNvSpPr txBox="1">
            <a:spLocks/>
          </p:cNvSpPr>
          <p:nvPr/>
        </p:nvSpPr>
        <p:spPr>
          <a:xfrm>
            <a:off x="1219958" y="2134518"/>
            <a:ext cx="9658298" cy="1333492"/>
          </a:xfrm>
          <a:prstGeom prst="rect">
            <a:avLst/>
          </a:prstGeom>
        </p:spPr>
        <p:txBody>
          <a:bodyPr vert="horz"/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rgbClr val="3BC6E8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09585">
              <a:spcBef>
                <a:spcPts val="800"/>
              </a:spcBef>
              <a:spcAft>
                <a:spcPts val="800"/>
              </a:spcAft>
            </a:pPr>
            <a:r>
              <a:rPr lang="en-GB" u="sng" dirty="0">
                <a:solidFill>
                  <a:schemeClr val="tx1"/>
                </a:solidFill>
              </a:rPr>
              <a:t>MRPs Update:</a:t>
            </a:r>
          </a:p>
          <a:p>
            <a:pPr defTabSz="609585">
              <a:spcBef>
                <a:spcPts val="800"/>
              </a:spcBef>
              <a:spcAft>
                <a:spcPts val="800"/>
              </a:spcAft>
            </a:pPr>
            <a:r>
              <a:rPr lang="en-GB" i="1" dirty="0">
                <a:solidFill>
                  <a:schemeClr val="tx1"/>
                </a:solidFill>
              </a:rPr>
              <a:t>Test &amp; certification initiatives for Mission Critical 4G/5G</a:t>
            </a:r>
            <a:endParaRPr lang="en-GB" i="1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71261C-0809-7B47-8908-D5D90737FB08}"/>
              </a:ext>
            </a:extLst>
          </p:cNvPr>
          <p:cNvSpPr/>
          <p:nvPr/>
        </p:nvSpPr>
        <p:spPr>
          <a:xfrm>
            <a:off x="4506686" y="3842464"/>
            <a:ext cx="3189527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GB" dirty="0"/>
              <a:t>PCG#45-e, 28</a:t>
            </a:r>
            <a:r>
              <a:rPr lang="en-GB" baseline="30000" dirty="0"/>
              <a:t>th</a:t>
            </a:r>
            <a:r>
              <a:rPr lang="en-GB" dirty="0"/>
              <a:t> September 2020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2CD1F4-E1EC-FF42-B3C6-D84F22B11887}"/>
              </a:ext>
            </a:extLst>
          </p:cNvPr>
          <p:cNvSpPr txBox="1">
            <a:spLocks/>
          </p:cNvSpPr>
          <p:nvPr/>
        </p:nvSpPr>
        <p:spPr>
          <a:xfrm>
            <a:off x="6095999" y="4514866"/>
            <a:ext cx="3920360" cy="893920"/>
          </a:xfrm>
          <a:prstGeom prst="rect">
            <a:avLst/>
          </a:prstGeom>
        </p:spPr>
        <p:txBody>
          <a:bodyPr vert="horz"/>
          <a:lstStyle>
            <a:lvl1pPr algn="ctr" defTabSz="609585" rtl="0" eaLnBrk="1" latinLnBrk="0" hangingPunct="1">
              <a:spcBef>
                <a:spcPct val="0"/>
              </a:spcBef>
              <a:buNone/>
              <a:defRPr sz="4267" b="1" i="0" kern="1200">
                <a:solidFill>
                  <a:srgbClr val="3BC6E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0" dirty="0">
                <a:solidFill>
                  <a:schemeClr val="tx1"/>
                </a:solidFill>
              </a:rPr>
              <a:t>Chris Hogg</a:t>
            </a:r>
          </a:p>
          <a:p>
            <a:r>
              <a:rPr lang="en-GB" sz="2400" b="0" dirty="0">
                <a:solidFill>
                  <a:schemeClr val="tx1"/>
                </a:solidFill>
              </a:rPr>
              <a:t>Programme Manager, GCF</a:t>
            </a:r>
          </a:p>
        </p:txBody>
      </p:sp>
    </p:spTree>
    <p:extLst>
      <p:ext uri="{BB962C8B-B14F-4D97-AF65-F5344CB8AC3E}">
        <p14:creationId xmlns:p14="http://schemas.microsoft.com/office/powerpoint/2010/main" val="746591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4029BC-7A8A-C143-8BC8-F3871A44B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info…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41F11BD-89D9-134C-9FD9-740E418443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Webinar: Moving Forward with Mission Critical Communications.</a:t>
            </a:r>
            <a:endParaRPr lang="en-US" dirty="0"/>
          </a:p>
          <a:p>
            <a:r>
              <a:rPr lang="en-US" dirty="0">
                <a:hlinkClick r:id="rId3"/>
              </a:rPr>
              <a:t>Article in 3GPP ‘Highlights’ magazine: Certification of Mission Critical Products.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188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8AA2B-86D8-E940-88CE-48123410B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certification?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F22845-BF46-394E-81A4-D4041C5F46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9289" y="1913759"/>
            <a:ext cx="5674063" cy="3636144"/>
          </a:xfrm>
        </p:spPr>
        <p:txBody>
          <a:bodyPr/>
          <a:lstStyle/>
          <a:p>
            <a:r>
              <a:rPr lang="en-US" dirty="0"/>
              <a:t>Mission Critical services </a:t>
            </a:r>
            <a:r>
              <a:rPr lang="en-US" b="1" dirty="0"/>
              <a:t>must</a:t>
            </a:r>
            <a:r>
              <a:rPr lang="en-US" dirty="0"/>
              <a:t> be reliable</a:t>
            </a:r>
            <a:br>
              <a:rPr lang="en-US" dirty="0"/>
            </a:br>
            <a:r>
              <a:rPr lang="en-US" dirty="0"/>
              <a:t>(lives can depend on it)</a:t>
            </a:r>
          </a:p>
          <a:p>
            <a:r>
              <a:rPr lang="en-US" dirty="0"/>
              <a:t>Products (Devices, Applications and Servers)</a:t>
            </a:r>
            <a:br>
              <a:rPr lang="en-US" dirty="0"/>
            </a:br>
            <a:r>
              <a:rPr lang="en-US" dirty="0"/>
              <a:t>need to interoperate with each other:</a:t>
            </a:r>
          </a:p>
          <a:p>
            <a:pPr lvl="1"/>
            <a:r>
              <a:rPr lang="en-US" sz="2000" dirty="0"/>
              <a:t>Multi-vendor</a:t>
            </a:r>
          </a:p>
          <a:p>
            <a:pPr lvl="1"/>
            <a:r>
              <a:rPr lang="en-US" sz="2000" dirty="0"/>
              <a:t>Multi-operator</a:t>
            </a:r>
          </a:p>
          <a:p>
            <a:pPr lvl="1"/>
            <a:r>
              <a:rPr lang="en-US" sz="2000" dirty="0"/>
              <a:t>Multi-service provider</a:t>
            </a:r>
          </a:p>
          <a:p>
            <a:r>
              <a:rPr lang="en-US" dirty="0"/>
              <a:t>Certification of Compliance to Standards</a:t>
            </a:r>
            <a:br>
              <a:rPr lang="en-US" dirty="0"/>
            </a:br>
            <a:r>
              <a:rPr lang="en-US" dirty="0"/>
              <a:t>is a key-way of achieving interoperability</a:t>
            </a:r>
          </a:p>
          <a:p>
            <a:r>
              <a:rPr lang="en-US" dirty="0"/>
              <a:t>Reduce deployment costs and time to market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D2E1E4-63F5-BA4E-A77B-43A6C058B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824" y="2415180"/>
            <a:ext cx="5005776" cy="245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143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A6E39D1-5DEE-C045-A446-3A9EB040B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Mission Critical Agreement Group (MCAG)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7D28A6E-59D5-1944-A995-7172A42D95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9289" y="1913759"/>
            <a:ext cx="6094478" cy="3636144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GCF has established a new working group: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dirty="0"/>
              <a:t>Mission Critical Agreement Group (MCAG) </a:t>
            </a:r>
          </a:p>
          <a:p>
            <a:r>
              <a:rPr lang="en-US" sz="1800" dirty="0"/>
              <a:t>Has taken over the work from the </a:t>
            </a:r>
            <a:br>
              <a:rPr lang="en-US" sz="1800" dirty="0"/>
            </a:br>
            <a:r>
              <a:rPr lang="en-US" sz="1800" dirty="0"/>
              <a:t>GCF-TCCA Joint Task Force</a:t>
            </a:r>
          </a:p>
          <a:p>
            <a:endParaRPr lang="en-US" sz="1800" dirty="0"/>
          </a:p>
          <a:p>
            <a:r>
              <a:rPr lang="en-US" sz="1800" dirty="0"/>
              <a:t>Continue ongoing development of mission critical certification</a:t>
            </a:r>
          </a:p>
          <a:p>
            <a:endParaRPr lang="en-US" sz="1800" dirty="0"/>
          </a:p>
          <a:p>
            <a:r>
              <a:rPr lang="en-US" sz="1800" dirty="0"/>
              <a:t>Will manage and prioritize certification for future phases</a:t>
            </a:r>
          </a:p>
          <a:p>
            <a:endParaRPr lang="en-US" sz="1800" dirty="0"/>
          </a:p>
          <a:p>
            <a:r>
              <a:rPr lang="en-US" sz="1800" dirty="0"/>
              <a:t>Open to all GCF and TCCA members</a:t>
            </a:r>
          </a:p>
          <a:p>
            <a:endParaRPr lang="en-US" sz="1400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1E79E6B-9B80-1B49-9335-3A2EA5EECE16}"/>
              </a:ext>
            </a:extLst>
          </p:cNvPr>
          <p:cNvSpPr/>
          <p:nvPr/>
        </p:nvSpPr>
        <p:spPr>
          <a:xfrm>
            <a:off x="7902399" y="1855913"/>
            <a:ext cx="3595816" cy="951478"/>
          </a:xfrm>
          <a:prstGeom prst="roundRect">
            <a:avLst/>
          </a:prstGeom>
          <a:solidFill>
            <a:srgbClr val="A7DB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1E2649"/>
                </a:solidFill>
              </a:rPr>
              <a:t>GCF Steering Group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F7D13A6-C5CF-DE46-8B38-443E2981117D}"/>
              </a:ext>
            </a:extLst>
          </p:cNvPr>
          <p:cNvSpPr/>
          <p:nvPr/>
        </p:nvSpPr>
        <p:spPr>
          <a:xfrm>
            <a:off x="7902399" y="3193849"/>
            <a:ext cx="1440000" cy="54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MCAG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FDE0087-137D-9F46-9732-ED42A0127A6E}"/>
              </a:ext>
            </a:extLst>
          </p:cNvPr>
          <p:cNvSpPr/>
          <p:nvPr/>
        </p:nvSpPr>
        <p:spPr>
          <a:xfrm>
            <a:off x="10058216" y="5265393"/>
            <a:ext cx="1440000" cy="540000"/>
          </a:xfrm>
          <a:prstGeom prst="roundRect">
            <a:avLst/>
          </a:prstGeom>
          <a:solidFill>
            <a:srgbClr val="A7DB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1E2649"/>
                </a:solidFill>
              </a:rPr>
              <a:t>IAG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EB49AC1-4751-1E45-8A96-CC1AB32A5204}"/>
              </a:ext>
            </a:extLst>
          </p:cNvPr>
          <p:cNvCxnSpPr>
            <a:cxnSpLocks/>
          </p:cNvCxnSpPr>
          <p:nvPr/>
        </p:nvCxnSpPr>
        <p:spPr>
          <a:xfrm flipV="1">
            <a:off x="8864446" y="2807391"/>
            <a:ext cx="0" cy="3864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8">
            <a:extLst>
              <a:ext uri="{FF2B5EF4-FFF2-40B4-BE49-F238E27FC236}">
                <a16:creationId xmlns:a16="http://schemas.microsoft.com/office/drawing/2014/main" id="{0838AD5B-C7E0-8545-A30D-F70272F8B5FA}"/>
              </a:ext>
            </a:extLst>
          </p:cNvPr>
          <p:cNvSpPr/>
          <p:nvPr/>
        </p:nvSpPr>
        <p:spPr>
          <a:xfrm>
            <a:off x="9339611" y="4574879"/>
            <a:ext cx="1440000" cy="540000"/>
          </a:xfrm>
          <a:prstGeom prst="roundRect">
            <a:avLst/>
          </a:prstGeom>
          <a:solidFill>
            <a:srgbClr val="A7DB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1E2649"/>
                </a:solidFill>
              </a:rPr>
              <a:t>FTAG</a:t>
            </a:r>
          </a:p>
        </p:txBody>
      </p:sp>
      <p:sp>
        <p:nvSpPr>
          <p:cNvPr id="12" name="Rounded Rectangle 8">
            <a:extLst>
              <a:ext uri="{FF2B5EF4-FFF2-40B4-BE49-F238E27FC236}">
                <a16:creationId xmlns:a16="http://schemas.microsoft.com/office/drawing/2014/main" id="{FEA38749-5E43-EE47-B097-864E21EABE46}"/>
              </a:ext>
            </a:extLst>
          </p:cNvPr>
          <p:cNvSpPr/>
          <p:nvPr/>
        </p:nvSpPr>
        <p:spPr>
          <a:xfrm>
            <a:off x="8621005" y="3884364"/>
            <a:ext cx="1440000" cy="540000"/>
          </a:xfrm>
          <a:prstGeom prst="roundRect">
            <a:avLst/>
          </a:prstGeom>
          <a:solidFill>
            <a:srgbClr val="A7DB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1E2649"/>
                </a:solidFill>
              </a:rPr>
              <a:t>CAG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6598620-BF31-1B40-9F25-858C752FF117}"/>
              </a:ext>
            </a:extLst>
          </p:cNvPr>
          <p:cNvCxnSpPr>
            <a:cxnSpLocks/>
          </p:cNvCxnSpPr>
          <p:nvPr/>
        </p:nvCxnSpPr>
        <p:spPr>
          <a:xfrm flipV="1">
            <a:off x="9648857" y="2795749"/>
            <a:ext cx="0" cy="10886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D5A259-A346-4841-A47C-7A0866C11A2D}"/>
              </a:ext>
            </a:extLst>
          </p:cNvPr>
          <p:cNvCxnSpPr>
            <a:cxnSpLocks/>
          </p:cNvCxnSpPr>
          <p:nvPr/>
        </p:nvCxnSpPr>
        <p:spPr>
          <a:xfrm flipV="1">
            <a:off x="10460163" y="2808126"/>
            <a:ext cx="0" cy="17667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6A24321-DF78-2545-AF7C-7CFDCE28BF55}"/>
              </a:ext>
            </a:extLst>
          </p:cNvPr>
          <p:cNvCxnSpPr>
            <a:cxnSpLocks/>
          </p:cNvCxnSpPr>
          <p:nvPr/>
        </p:nvCxnSpPr>
        <p:spPr>
          <a:xfrm flipV="1">
            <a:off x="11177339" y="2808127"/>
            <a:ext cx="0" cy="24572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9797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8A84D9-FD09-9842-B57F-2D4BF8ACB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Certification scope (phase 1)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1CB4B21-059F-3640-A83B-ECDA83A698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8758" y="1451084"/>
            <a:ext cx="5100419" cy="3636144"/>
          </a:xfrm>
        </p:spPr>
        <p:txBody>
          <a:bodyPr/>
          <a:lstStyle/>
          <a:p>
            <a:pPr marL="342900" indent="-342900"/>
            <a:r>
              <a:rPr lang="en-US" sz="1800" dirty="0"/>
              <a:t>Device certification only (in first phase)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MCX feature assessed as part of overall GCF device certification.</a:t>
            </a:r>
          </a:p>
          <a:p>
            <a:pPr marL="342900" indent="-342900"/>
            <a:endParaRPr lang="en-US" sz="1800" dirty="0"/>
          </a:p>
          <a:p>
            <a:pPr marL="342900" indent="-342900"/>
            <a:r>
              <a:rPr lang="en-US" sz="1800" dirty="0"/>
              <a:t>Certification will be conducted under GCF rules and processes.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Must be a GCF member to certify.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Certification test must be conducted by a GCF Recognized Test Organization (RTO).</a:t>
            </a:r>
          </a:p>
          <a:p>
            <a:pPr marL="342900" indent="-342900"/>
            <a:endParaRPr lang="en-US" sz="1800" dirty="0"/>
          </a:p>
          <a:p>
            <a:pPr marL="342900" indent="-342900"/>
            <a:r>
              <a:rPr lang="en-US" sz="1800" dirty="0"/>
              <a:t>Limited MCX feature set that focuses on key features in use today.</a:t>
            </a:r>
          </a:p>
          <a:p>
            <a:pPr marL="342900" indent="-342900"/>
            <a:endParaRPr lang="en-US" sz="1800" dirty="0"/>
          </a:p>
          <a:p>
            <a:pPr marL="342900" indent="-342900"/>
            <a:r>
              <a:rPr lang="en-US" sz="1800" dirty="0"/>
              <a:t>3GPP Release 15 onwards.</a:t>
            </a:r>
          </a:p>
          <a:p>
            <a:endParaRPr lang="en-US" sz="18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202F1E-9DDF-1546-A9DA-7F050CD6B23F}"/>
              </a:ext>
            </a:extLst>
          </p:cNvPr>
          <p:cNvSpPr txBox="1">
            <a:spLocks/>
          </p:cNvSpPr>
          <p:nvPr/>
        </p:nvSpPr>
        <p:spPr>
          <a:xfrm>
            <a:off x="217314" y="5665079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D6E218D-B367-0A4D-8A23-CF077712436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6BE5DF7-24A9-2B48-9C15-A0619F6AACED}"/>
              </a:ext>
            </a:extLst>
          </p:cNvPr>
          <p:cNvSpPr/>
          <p:nvPr/>
        </p:nvSpPr>
        <p:spPr>
          <a:xfrm>
            <a:off x="372907" y="1451084"/>
            <a:ext cx="5064370" cy="443838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Scope of (GCF) Mission Critical Certification for </a:t>
            </a:r>
            <a:r>
              <a:rPr lang="en-US" b="1" dirty="0"/>
              <a:t>devices with integrated  MCX client apps </a:t>
            </a:r>
            <a:endParaRPr lang="en-US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83320F8-7149-0C4D-A34C-4EDBE05BCAFD}"/>
              </a:ext>
            </a:extLst>
          </p:cNvPr>
          <p:cNvSpPr/>
          <p:nvPr/>
        </p:nvSpPr>
        <p:spPr>
          <a:xfrm>
            <a:off x="885860" y="1551773"/>
            <a:ext cx="1629508" cy="31886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</a:t>
            </a:r>
          </a:p>
          <a:p>
            <a:pPr algn="ctr"/>
            <a:r>
              <a:rPr lang="en-US" dirty="0"/>
              <a:t>(3GPP stack)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08D62E51-ACB7-3F4D-AB70-4E7729E54FC1}"/>
              </a:ext>
            </a:extLst>
          </p:cNvPr>
          <p:cNvSpPr/>
          <p:nvPr/>
        </p:nvSpPr>
        <p:spPr>
          <a:xfrm>
            <a:off x="3184990" y="1551773"/>
            <a:ext cx="1629508" cy="31886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</a:t>
            </a:r>
          </a:p>
          <a:p>
            <a:pPr algn="ctr"/>
            <a:r>
              <a:rPr lang="en-US" dirty="0"/>
              <a:t>(3GPP stack)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D865BC-2056-C342-B810-B14B8AB05C8C}"/>
              </a:ext>
            </a:extLst>
          </p:cNvPr>
          <p:cNvSpPr txBox="1"/>
          <p:nvPr/>
        </p:nvSpPr>
        <p:spPr>
          <a:xfrm>
            <a:off x="1092755" y="4874789"/>
            <a:ext cx="1215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Short Term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C3EA5D-11FD-4340-B757-9FDCC3209D75}"/>
              </a:ext>
            </a:extLst>
          </p:cNvPr>
          <p:cNvSpPr txBox="1"/>
          <p:nvPr/>
        </p:nvSpPr>
        <p:spPr>
          <a:xfrm>
            <a:off x="3328854" y="4881514"/>
            <a:ext cx="1159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Long Term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C549B1C5-6FA0-C643-A470-ED0AFF7C20B1}"/>
              </a:ext>
            </a:extLst>
          </p:cNvPr>
          <p:cNvSpPr/>
          <p:nvPr/>
        </p:nvSpPr>
        <p:spPr>
          <a:xfrm>
            <a:off x="3328854" y="1826019"/>
            <a:ext cx="1348007" cy="74428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MCX Client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CEF197C-DF27-0243-B203-C9288DC10D67}"/>
              </a:ext>
            </a:extLst>
          </p:cNvPr>
          <p:cNvSpPr/>
          <p:nvPr/>
        </p:nvSpPr>
        <p:spPr>
          <a:xfrm>
            <a:off x="1029138" y="1826019"/>
            <a:ext cx="1342950" cy="74428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MCX Client</a:t>
            </a:r>
          </a:p>
          <a:p>
            <a:pPr algn="ctr"/>
            <a:r>
              <a:rPr lang="en-US" sz="1200" dirty="0"/>
              <a:t>(Limited Testing)</a:t>
            </a:r>
          </a:p>
        </p:txBody>
      </p:sp>
    </p:spTree>
    <p:extLst>
      <p:ext uri="{BB962C8B-B14F-4D97-AF65-F5344CB8AC3E}">
        <p14:creationId xmlns:p14="http://schemas.microsoft.com/office/powerpoint/2010/main" val="4191420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2A6CA20-0C4C-D549-A993-D6ED2E44F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892" y="465026"/>
            <a:ext cx="8213236" cy="973993"/>
          </a:xfrm>
        </p:spPr>
        <p:txBody>
          <a:bodyPr/>
          <a:lstStyle/>
          <a:p>
            <a:r>
              <a:rPr lang="en-US" sz="3200" dirty="0"/>
              <a:t>High level scope phase 1 MCX features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F97861-C78F-F342-B634-A61271C5F3D0}"/>
              </a:ext>
            </a:extLst>
          </p:cNvPr>
          <p:cNvSpPr txBox="1"/>
          <p:nvPr/>
        </p:nvSpPr>
        <p:spPr>
          <a:xfrm>
            <a:off x="537510" y="1906423"/>
            <a:ext cx="5760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Registration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mission critical bearer setup, user authentication, service authorisation, key retrieval, user profile and group configuration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Group Call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/>
              <a:t>pre-arranged &amp; chat, on demand, Floor Control, Priorities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Emergency Group Call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Imminent Peril Group Call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r>
              <a:rPr lang="en-GB" sz="2000" dirty="0">
                <a:solidFill>
                  <a:srgbClr val="C00000"/>
                </a:solidFill>
              </a:rPr>
              <a:t>*All communication encrypted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EC6561-234F-D844-A254-F4A7AD05C97B}"/>
              </a:ext>
            </a:extLst>
          </p:cNvPr>
          <p:cNvSpPr txBox="1"/>
          <p:nvPr/>
        </p:nvSpPr>
        <p:spPr>
          <a:xfrm>
            <a:off x="6297510" y="1906423"/>
            <a:ext cx="5760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Private Call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/>
              <a:t>on demand, manual and automatic commencement mode, with and without floor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Affiliation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/>
              <a:t>from user &amp; dispatcher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Location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Ambience Listening Call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>
                    <a:lumMod val="50000"/>
                  </a:schemeClr>
                </a:solidFill>
              </a:rPr>
              <a:t>Short Data Service (SDS) - MCDATA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>
                    <a:lumMod val="50000"/>
                  </a:schemeClr>
                </a:solidFill>
              </a:rPr>
              <a:t>Enhanced Status – MCDATA</a:t>
            </a:r>
          </a:p>
        </p:txBody>
      </p:sp>
    </p:spTree>
    <p:extLst>
      <p:ext uri="{BB962C8B-B14F-4D97-AF65-F5344CB8AC3E}">
        <p14:creationId xmlns:p14="http://schemas.microsoft.com/office/powerpoint/2010/main" val="2764499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C03E96-CFEA-1F49-9848-09147A8DE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4962" y="603225"/>
            <a:ext cx="7145369" cy="646699"/>
          </a:xfrm>
        </p:spPr>
        <p:txBody>
          <a:bodyPr/>
          <a:lstStyle/>
          <a:p>
            <a:r>
              <a:rPr lang="en-US" sz="3200" dirty="0"/>
              <a:t>How will MCX devices be certification tested?</a:t>
            </a:r>
          </a:p>
        </p:txBody>
      </p:sp>
      <p:pic>
        <p:nvPicPr>
          <p:cNvPr id="6" name="Picture 5" descr="A picture containing person, outdoor, holding, man&#10;&#10;Description automatically generated">
            <a:extLst>
              <a:ext uri="{FF2B5EF4-FFF2-40B4-BE49-F238E27FC236}">
                <a16:creationId xmlns:a16="http://schemas.microsoft.com/office/drawing/2014/main" id="{CB98157B-4A59-F440-9F01-BF9C73E6D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933" y="2107145"/>
            <a:ext cx="4552383" cy="2433071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3EF5EA9F-5FF2-8A49-9611-95EC26498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933" y="4614098"/>
            <a:ext cx="1524936" cy="95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B05A989-8CBD-EF4F-ADB3-550341B8B843}"/>
              </a:ext>
            </a:extLst>
          </p:cNvPr>
          <p:cNvGrpSpPr/>
          <p:nvPr/>
        </p:nvGrpSpPr>
        <p:grpSpPr>
          <a:xfrm>
            <a:off x="8536780" y="4843824"/>
            <a:ext cx="1363966" cy="568253"/>
            <a:chOff x="3666208" y="4615666"/>
            <a:chExt cx="4446015" cy="1281261"/>
          </a:xfrm>
        </p:grpSpPr>
        <p:sp>
          <p:nvSpPr>
            <p:cNvPr id="9" name="Left-Right Arrow 28">
              <a:extLst>
                <a:ext uri="{FF2B5EF4-FFF2-40B4-BE49-F238E27FC236}">
                  <a16:creationId xmlns:a16="http://schemas.microsoft.com/office/drawing/2014/main" id="{1226C08B-4B34-0E47-87F6-F189BE3BF5E8}"/>
                </a:ext>
              </a:extLst>
            </p:cNvPr>
            <p:cNvSpPr/>
            <p:nvPr/>
          </p:nvSpPr>
          <p:spPr>
            <a:xfrm>
              <a:off x="6177970" y="5232524"/>
              <a:ext cx="368424" cy="15145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Left-Right Arrow 29">
              <a:extLst>
                <a:ext uri="{FF2B5EF4-FFF2-40B4-BE49-F238E27FC236}">
                  <a16:creationId xmlns:a16="http://schemas.microsoft.com/office/drawing/2014/main" id="{A072DD61-45F7-9E4A-B7A3-671DAA94A098}"/>
                </a:ext>
              </a:extLst>
            </p:cNvPr>
            <p:cNvSpPr/>
            <p:nvPr/>
          </p:nvSpPr>
          <p:spPr>
            <a:xfrm>
              <a:off x="4219600" y="5232524"/>
              <a:ext cx="368424" cy="15145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580018C8-829E-7246-9EEF-8503D2FF74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66208" y="4797944"/>
              <a:ext cx="522442" cy="1020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C96CEBF2-A9A5-5E4E-8711-0330A829A5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93159" y="4615666"/>
              <a:ext cx="1519064" cy="1281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">
              <a:extLst>
                <a:ext uri="{FF2B5EF4-FFF2-40B4-BE49-F238E27FC236}">
                  <a16:creationId xmlns:a16="http://schemas.microsoft.com/office/drawing/2014/main" id="{A961EEA6-5F52-2843-A744-EB3A396E23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617923" y="4986462"/>
              <a:ext cx="1520263" cy="617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">
            <a:extLst>
              <a:ext uri="{FF2B5EF4-FFF2-40B4-BE49-F238E27FC236}">
                <a16:creationId xmlns:a16="http://schemas.microsoft.com/office/drawing/2014/main" id="{54A6E9FA-8C14-8547-B818-ACD408120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140" y="4827344"/>
            <a:ext cx="1120176" cy="74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5AF5C2-1071-144F-9BC7-76755E798051}"/>
              </a:ext>
            </a:extLst>
          </p:cNvPr>
          <p:cNvSpPr txBox="1"/>
          <p:nvPr/>
        </p:nvSpPr>
        <p:spPr>
          <a:xfrm>
            <a:off x="474346" y="2005872"/>
            <a:ext cx="507452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LTE (Radio, signaling protocols)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Conformance testing (Network simulator)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Interoperability testing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Live network Field Trials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Integrated MCX app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Field Trials.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GCF and TCCA are working with GSMA’s Field Trial Development Group to define </a:t>
            </a:r>
            <a:r>
              <a:rPr lang="en-US" b="1" dirty="0"/>
              <a:t>field trial test cases for MCX phase 1 GCF Certification.</a:t>
            </a:r>
          </a:p>
        </p:txBody>
      </p:sp>
    </p:spTree>
    <p:extLst>
      <p:ext uri="{BB962C8B-B14F-4D97-AF65-F5344CB8AC3E}">
        <p14:creationId xmlns:p14="http://schemas.microsoft.com/office/powerpoint/2010/main" val="2148214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17CF8FC-44BD-8442-B8B6-6C3D56C56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to End Certification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84A5623-5AF3-2E4A-95FF-27CD1744BD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9289" y="1913759"/>
            <a:ext cx="6598974" cy="3636144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Future work of MCAG may include:</a:t>
            </a:r>
          </a:p>
          <a:p>
            <a:pPr marL="0" indent="0">
              <a:buNone/>
            </a:pPr>
            <a:endParaRPr lang="en-US" sz="900" dirty="0"/>
          </a:p>
          <a:p>
            <a:r>
              <a:rPr lang="en-US" sz="1800" b="1" dirty="0"/>
              <a:t>Additional MCX Features</a:t>
            </a:r>
          </a:p>
          <a:p>
            <a:pPr lvl="1"/>
            <a:r>
              <a:rPr lang="en-US" sz="1800" dirty="0"/>
              <a:t>which are not included in phase 1 yet</a:t>
            </a:r>
          </a:p>
          <a:p>
            <a:pPr lvl="1"/>
            <a:endParaRPr lang="en-US" sz="900" dirty="0"/>
          </a:p>
          <a:p>
            <a:r>
              <a:rPr lang="en-US" sz="1800" b="1" dirty="0"/>
              <a:t>Additional Interfaces and Products</a:t>
            </a:r>
            <a:r>
              <a:rPr lang="en-US" sz="1800" dirty="0"/>
              <a:t>, </a:t>
            </a:r>
            <a:r>
              <a:rPr lang="en-US" sz="1800" dirty="0" err="1"/>
              <a:t>e.g</a:t>
            </a:r>
            <a:r>
              <a:rPr lang="en-US" sz="1800" dirty="0"/>
              <a:t>:</a:t>
            </a:r>
          </a:p>
          <a:p>
            <a:pPr lvl="1"/>
            <a:r>
              <a:rPr lang="en-US" sz="1800" dirty="0"/>
              <a:t>Standalone MCX client certification</a:t>
            </a:r>
          </a:p>
          <a:p>
            <a:pPr lvl="1"/>
            <a:r>
              <a:rPr lang="en-US" sz="1800" dirty="0"/>
              <a:t>MCX server certification</a:t>
            </a:r>
          </a:p>
          <a:p>
            <a:pPr lvl="1"/>
            <a:r>
              <a:rPr lang="en-US" sz="1800" dirty="0"/>
              <a:t>Assessing Interworking to legacy systems (TETRA, P25, …)</a:t>
            </a:r>
          </a:p>
          <a:p>
            <a:pPr marL="457200" lvl="1" indent="0">
              <a:buNone/>
            </a:pPr>
            <a:endParaRPr lang="en-US" sz="900" dirty="0"/>
          </a:p>
          <a:p>
            <a:r>
              <a:rPr lang="en-US" sz="1800" b="1" dirty="0"/>
              <a:t>Integration of new testing processes</a:t>
            </a:r>
          </a:p>
          <a:p>
            <a:pPr lvl="1"/>
            <a:r>
              <a:rPr lang="en-US" sz="1800" dirty="0"/>
              <a:t>e.g. lab-based conformance testing</a:t>
            </a:r>
          </a:p>
          <a:p>
            <a:pPr lvl="1"/>
            <a:r>
              <a:rPr lang="en-US" sz="1800" dirty="0"/>
              <a:t>when test equipment is commercially available</a:t>
            </a:r>
          </a:p>
          <a:p>
            <a:endParaRPr lang="en-US" sz="1800" dirty="0"/>
          </a:p>
        </p:txBody>
      </p:sp>
      <p:pic>
        <p:nvPicPr>
          <p:cNvPr id="7" name="Picture 6" descr="A picture containing computer&#10;&#10;Description automatically generated">
            <a:extLst>
              <a:ext uri="{FF2B5EF4-FFF2-40B4-BE49-F238E27FC236}">
                <a16:creationId xmlns:a16="http://schemas.microsoft.com/office/drawing/2014/main" id="{041C7928-9DD4-524B-8CEA-3934D2987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5239" y="2128140"/>
            <a:ext cx="1798019" cy="1829237"/>
          </a:xfrm>
          <a:prstGeom prst="rect">
            <a:avLst/>
          </a:prstGeom>
        </p:spPr>
      </p:pic>
      <p:pic>
        <p:nvPicPr>
          <p:cNvPr id="8" name="Picture 7" descr="A close up of a device&#10;&#10;Description automatically generated">
            <a:extLst>
              <a:ext uri="{FF2B5EF4-FFF2-40B4-BE49-F238E27FC236}">
                <a16:creationId xmlns:a16="http://schemas.microsoft.com/office/drawing/2014/main" id="{830B1C67-9FB4-CF42-9A50-9469DE89D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890627" y="1953287"/>
            <a:ext cx="498158" cy="1193059"/>
          </a:xfrm>
          <a:prstGeom prst="rect">
            <a:avLst/>
          </a:prstGeom>
        </p:spPr>
      </p:pic>
      <p:pic>
        <p:nvPicPr>
          <p:cNvPr id="9" name="Picture 8" descr="A picture containing computer&#10;&#10;Description automatically generated">
            <a:extLst>
              <a:ext uri="{FF2B5EF4-FFF2-40B4-BE49-F238E27FC236}">
                <a16:creationId xmlns:a16="http://schemas.microsoft.com/office/drawing/2014/main" id="{49D1A1A8-49C7-7440-9144-F1D3DF2C8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9016" y="2619173"/>
            <a:ext cx="1798019" cy="1829237"/>
          </a:xfrm>
          <a:prstGeom prst="rect">
            <a:avLst/>
          </a:prstGeom>
        </p:spPr>
      </p:pic>
      <p:pic>
        <p:nvPicPr>
          <p:cNvPr id="10" name="Picture 9" descr="A close up of a device&#10;&#10;Description automatically generated">
            <a:extLst>
              <a:ext uri="{FF2B5EF4-FFF2-40B4-BE49-F238E27FC236}">
                <a16:creationId xmlns:a16="http://schemas.microsoft.com/office/drawing/2014/main" id="{9CC6F2B9-3A56-A449-B41E-0CFB8B196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915334" y="2128140"/>
            <a:ext cx="498158" cy="1193059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B386EDB-BBDE-8940-8412-A4A5F57C70B8}"/>
              </a:ext>
            </a:extLst>
          </p:cNvPr>
          <p:cNvCxnSpPr>
            <a:cxnSpLocks/>
          </p:cNvCxnSpPr>
          <p:nvPr/>
        </p:nvCxnSpPr>
        <p:spPr>
          <a:xfrm>
            <a:off x="7139706" y="2850771"/>
            <a:ext cx="1166819" cy="2659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6CF30F-E30B-024F-9C2F-6E0367CCBFB3}"/>
              </a:ext>
            </a:extLst>
          </p:cNvPr>
          <p:cNvCxnSpPr>
            <a:cxnSpLocks/>
          </p:cNvCxnSpPr>
          <p:nvPr/>
        </p:nvCxnSpPr>
        <p:spPr>
          <a:xfrm>
            <a:off x="8896209" y="3027149"/>
            <a:ext cx="980690" cy="5066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ADBEFD3-0B80-6548-BC65-96CD98CA4395}"/>
              </a:ext>
            </a:extLst>
          </p:cNvPr>
          <p:cNvCxnSpPr>
            <a:cxnSpLocks/>
          </p:cNvCxnSpPr>
          <p:nvPr/>
        </p:nvCxnSpPr>
        <p:spPr>
          <a:xfrm>
            <a:off x="10179706" y="4082275"/>
            <a:ext cx="644102" cy="11253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loud 13">
            <a:extLst>
              <a:ext uri="{FF2B5EF4-FFF2-40B4-BE49-F238E27FC236}">
                <a16:creationId xmlns:a16="http://schemas.microsoft.com/office/drawing/2014/main" id="{F5B39465-60CB-4147-8B41-AD485193EDC6}"/>
              </a:ext>
            </a:extLst>
          </p:cNvPr>
          <p:cNvSpPr/>
          <p:nvPr/>
        </p:nvSpPr>
        <p:spPr>
          <a:xfrm>
            <a:off x="9939527" y="4784301"/>
            <a:ext cx="1587500" cy="846666"/>
          </a:xfrm>
          <a:prstGeom prst="cloud">
            <a:avLst/>
          </a:prstGeom>
          <a:solidFill>
            <a:srgbClr val="A7DB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988A3"/>
                </a:solidFill>
              </a:rPr>
              <a:t>TETRA P25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B42BEA2-F230-7049-B367-EE017E3A5AD0}"/>
              </a:ext>
            </a:extLst>
          </p:cNvPr>
          <p:cNvCxnSpPr>
            <a:cxnSpLocks/>
          </p:cNvCxnSpPr>
          <p:nvPr/>
        </p:nvCxnSpPr>
        <p:spPr>
          <a:xfrm flipV="1">
            <a:off x="10466943" y="3116728"/>
            <a:ext cx="737094" cy="4014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606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E211-30E8-9A4B-B3FB-9DAC9FE68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7462" y="623850"/>
            <a:ext cx="8836248" cy="641184"/>
          </a:xfrm>
        </p:spPr>
        <p:txBody>
          <a:bodyPr/>
          <a:lstStyle/>
          <a:p>
            <a:r>
              <a:rPr lang="en-GB" dirty="0"/>
              <a:t>NIST grant to                    consortium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F3C601-ADB7-1346-81BC-9D1042C9E4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5034" y="2167430"/>
            <a:ext cx="10721931" cy="3566105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GB" sz="1800" dirty="0"/>
              <a:t>MCS-</a:t>
            </a:r>
            <a:r>
              <a:rPr lang="en-GB" sz="1800" dirty="0" err="1"/>
              <a:t>TaaSting</a:t>
            </a:r>
            <a:r>
              <a:rPr lang="en-GB" sz="1800" dirty="0"/>
              <a:t> will define, develop &amp; validate flexible MCS standards testing tools and certification processes based on complete and accurate 3GPP RAN5 TS &amp; TTCN3 code suite and tests.</a:t>
            </a:r>
          </a:p>
          <a:p>
            <a:pPr>
              <a:buFont typeface="Wingdings" pitchFamily="2" charset="2"/>
              <a:buChar char="§"/>
            </a:pPr>
            <a:r>
              <a:rPr lang="en-GB" sz="1800" dirty="0"/>
              <a:t>Consortium partners:</a:t>
            </a:r>
          </a:p>
          <a:p>
            <a:pPr lvl="1">
              <a:buSzPct val="75000"/>
              <a:buFont typeface="Courier New" panose="02070309020205020404" pitchFamily="49" charset="0"/>
              <a:buChar char="o"/>
            </a:pPr>
            <a:r>
              <a:rPr lang="en-GB" sz="1600" b="1" i="1" dirty="0"/>
              <a:t>University of the Basque Country (UPV/EHU), Nemergent Solutions, GridGears, </a:t>
            </a:r>
            <a:r>
              <a:rPr lang="en-GB" sz="1600" b="1" i="1" dirty="0">
                <a:solidFill>
                  <a:srgbClr val="FF0000"/>
                </a:solidFill>
              </a:rPr>
              <a:t>TCCA</a:t>
            </a:r>
            <a:r>
              <a:rPr lang="en-GB" sz="1600" b="1" i="1" dirty="0"/>
              <a:t>, PSTA, Sonim, Enensys and Texas A&amp;M University (TAMU).</a:t>
            </a:r>
          </a:p>
          <a:p>
            <a:pPr>
              <a:buFont typeface="Wingdings" pitchFamily="2" charset="2"/>
              <a:buChar char="§"/>
            </a:pPr>
            <a:r>
              <a:rPr lang="en-GB" sz="1800" dirty="0"/>
              <a:t>An MCS IP-based test engine will be developed following 3GPP RAN5 testing models. This tester will later be made available via both:</a:t>
            </a:r>
          </a:p>
          <a:p>
            <a:pPr lvl="1">
              <a:buSzPct val="75000"/>
              <a:buFont typeface="Courier New" panose="02070309020205020404" pitchFamily="49" charset="0"/>
              <a:buChar char="o"/>
            </a:pPr>
            <a:r>
              <a:rPr lang="en-GB" sz="1600" dirty="0"/>
              <a:t>Cloud-based service using the new MCS Testing-as-a-Service paradigm</a:t>
            </a:r>
          </a:p>
          <a:p>
            <a:pPr lvl="1">
              <a:buSzPct val="75000"/>
              <a:buFont typeface="Courier New" panose="02070309020205020404" pitchFamily="49" charset="0"/>
              <a:buChar char="o"/>
            </a:pPr>
            <a:r>
              <a:rPr lang="en-GB" sz="1600" dirty="0"/>
              <a:t>LTE (including RF) testing hardware</a:t>
            </a:r>
          </a:p>
          <a:p>
            <a:pPr>
              <a:buFont typeface="Wingdings" pitchFamily="2" charset="2"/>
              <a:buChar char="§"/>
            </a:pPr>
            <a:r>
              <a:rPr lang="en-GB" sz="1800" dirty="0"/>
              <a:t>MCS-</a:t>
            </a:r>
            <a:r>
              <a:rPr lang="en-GB" sz="1800" dirty="0" err="1"/>
              <a:t>TaaSting</a:t>
            </a:r>
            <a:r>
              <a:rPr lang="en-GB" sz="1800" dirty="0"/>
              <a:t> will also develop a streamlined testing process specifically for mission critical services which will later be evaluated in a test lab environment to check the tester and test cases as well as the certification processes.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4BB474-E264-0147-BDAB-2082028FA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50" y="239067"/>
            <a:ext cx="1507533" cy="180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206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4AC77F4-89DE-A541-B5CA-C964CD910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2408D4-9B10-264E-8BFC-5538C99041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GCF and TCCA have partnered to advance Mission Critical certification</a:t>
            </a:r>
          </a:p>
          <a:p>
            <a:endParaRPr lang="en-US" dirty="0"/>
          </a:p>
          <a:p>
            <a:r>
              <a:rPr lang="en-US" dirty="0"/>
              <a:t>The GCF-TCCA Joint Taskforce has now concluded its work leading to an agreement on how and what to certify in a first phase:</a:t>
            </a:r>
          </a:p>
          <a:p>
            <a:pPr lvl="1"/>
            <a:r>
              <a:rPr lang="en-US" sz="2000" dirty="0"/>
              <a:t>LTE devices with integrated MCX clients</a:t>
            </a:r>
          </a:p>
          <a:p>
            <a:pPr lvl="1"/>
            <a:r>
              <a:rPr lang="en-US" sz="2000" dirty="0"/>
              <a:t>Assessed under GCF rules</a:t>
            </a:r>
          </a:p>
          <a:p>
            <a:pPr lvl="1"/>
            <a:r>
              <a:rPr lang="en-US" sz="2000" dirty="0"/>
              <a:t>Working with GSMA to define TS.11 Field Trial test cases for MCX features</a:t>
            </a:r>
          </a:p>
          <a:p>
            <a:pPr lvl="1"/>
            <a:endParaRPr lang="en-US" sz="2000" dirty="0"/>
          </a:p>
          <a:p>
            <a:r>
              <a:rPr lang="en-US" dirty="0"/>
              <a:t>Mission Critical Agreement Group (MCAG) has been established as a permanent GCF group to manage and develop MC certification going forward.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503811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733</Words>
  <Application>Microsoft Macintosh PowerPoint</Application>
  <PresentationFormat>Widescreen</PresentationFormat>
  <Paragraphs>131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Courier New</vt:lpstr>
      <vt:lpstr>Wingdings</vt:lpstr>
      <vt:lpstr>2_Office Theme</vt:lpstr>
      <vt:lpstr>PowerPoint Presentation</vt:lpstr>
      <vt:lpstr>Why certification? </vt:lpstr>
      <vt:lpstr>Mission Critical Agreement Group (MCAG)</vt:lpstr>
      <vt:lpstr>Certification scope (phase 1)</vt:lpstr>
      <vt:lpstr>High level scope phase 1 MCX features</vt:lpstr>
      <vt:lpstr>How will MCX devices be certification tested?</vt:lpstr>
      <vt:lpstr>End to End Certification</vt:lpstr>
      <vt:lpstr>NIST grant to                    consortium</vt:lpstr>
      <vt:lpstr>Summary</vt:lpstr>
      <vt:lpstr>More info…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GCF-TCCA Workshop Mission Critical Broadband Testing and Certification CCBG#20, 6 Nov 2019, Tallinn</dc:title>
  <dc:creator>Harald Ludwig</dc:creator>
  <cp:lastModifiedBy>Chris Hogg</cp:lastModifiedBy>
  <cp:revision>58</cp:revision>
  <dcterms:created xsi:type="dcterms:W3CDTF">2020-01-08T10:23:04Z</dcterms:created>
  <dcterms:modified xsi:type="dcterms:W3CDTF">2020-09-18T10:35:42Z</dcterms:modified>
</cp:coreProperties>
</file>