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7"/>
  </p:notesMasterIdLst>
  <p:sldIdLst>
    <p:sldId id="434" r:id="rId3"/>
    <p:sldId id="435" r:id="rId4"/>
    <p:sldId id="445" r:id="rId5"/>
    <p:sldId id="451" r:id="rId6"/>
    <p:sldId id="453" r:id="rId7"/>
    <p:sldId id="454" r:id="rId8"/>
    <p:sldId id="447" r:id="rId9"/>
    <p:sldId id="458" r:id="rId10"/>
    <p:sldId id="460" r:id="rId11"/>
    <p:sldId id="455" r:id="rId12"/>
    <p:sldId id="459" r:id="rId13"/>
    <p:sldId id="457" r:id="rId14"/>
    <p:sldId id="456" r:id="rId15"/>
    <p:sldId id="452" r:id="rId16"/>
  </p:sldIdLst>
  <p:sldSz cx="132588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7A7"/>
    <a:srgbClr val="C800BE"/>
    <a:srgbClr val="FA7100"/>
    <a:srgbClr val="53FFA1"/>
    <a:srgbClr val="92D050"/>
    <a:srgbClr val="0066FF"/>
    <a:srgbClr val="FF5B5B"/>
    <a:srgbClr val="663300"/>
    <a:srgbClr val="1E9657"/>
    <a:srgbClr val="FF9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14" autoAdjust="0"/>
    <p:restoredTop sz="94660"/>
  </p:normalViewPr>
  <p:slideViewPr>
    <p:cSldViewPr snapToGrid="0">
      <p:cViewPr varScale="1">
        <p:scale>
          <a:sx n="200" d="100"/>
          <a:sy n="200" d="100"/>
        </p:scale>
        <p:origin x="451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6088" y="1143000"/>
            <a:ext cx="59658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46088" y="1143000"/>
            <a:ext cx="59658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476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4"/>
            <a:ext cx="1204776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05521" y="1440000"/>
            <a:ext cx="1204776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10" indent="-306910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85" indent="-302676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79" indent="-228594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91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9928" y="6198577"/>
            <a:ext cx="1463271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6273" y="372339"/>
            <a:ext cx="1193292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06280" y="717056"/>
            <a:ext cx="11930092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007067" y="6319707"/>
            <a:ext cx="2226020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6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03" y="5"/>
            <a:ext cx="5595857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0" y="5"/>
            <a:ext cx="2532062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6473" y="52922"/>
            <a:ext cx="1719501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4411" y="2130434"/>
            <a:ext cx="1126998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8422" y="3839308"/>
            <a:ext cx="928116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6273" y="372337"/>
            <a:ext cx="1193292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06277" y="717056"/>
            <a:ext cx="11930092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n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1" y="1440000"/>
            <a:ext cx="1204776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05521" y="1435200"/>
            <a:ext cx="1204776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05521" y="1435200"/>
            <a:ext cx="1204776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0" y="1440000"/>
            <a:ext cx="581508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838199" y="1440000"/>
            <a:ext cx="581508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838199" y="1440000"/>
            <a:ext cx="581508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05520" y="1440000"/>
            <a:ext cx="581508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0" y="1440000"/>
            <a:ext cx="375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49992" y="1440000"/>
            <a:ext cx="375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894880" y="1440000"/>
            <a:ext cx="375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05102" y="1440000"/>
            <a:ext cx="37584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892013" y="1440000"/>
            <a:ext cx="37584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747125" y="1440000"/>
            <a:ext cx="37584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70620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80688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90756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07699" y="6421388"/>
            <a:ext cx="365401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26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903654" y="228600"/>
            <a:ext cx="870569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04375" y="1454152"/>
            <a:ext cx="12163108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25027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RAN report to PCG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Chairman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035574-B5A7-4C6E-BA23-F668BA985190}"/>
              </a:ext>
            </a:extLst>
          </p:cNvPr>
          <p:cNvSpPr txBox="1"/>
          <p:nvPr/>
        </p:nvSpPr>
        <p:spPr>
          <a:xfrm>
            <a:off x="10048613" y="595223"/>
            <a:ext cx="1154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PCG45_05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Notable Rel-16 technical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19170" lvl="2" indent="0">
              <a:buNone/>
            </a:pPr>
            <a:endParaRPr lang="en-US" sz="1334" dirty="0"/>
          </a:p>
          <a:p>
            <a:r>
              <a:rPr lang="en-US" sz="2400" dirty="0"/>
              <a:t>6GHz spectrum band - Consensus way forward was found at RAN#89-E:</a:t>
            </a:r>
          </a:p>
          <a:p>
            <a:pPr lvl="1"/>
            <a:r>
              <a:rPr lang="en-US" sz="1867" dirty="0"/>
              <a:t>Company RAN4 CRs approved on NR-Unlicensed 6GHz to constitute the baseline</a:t>
            </a:r>
          </a:p>
          <a:p>
            <a:pPr lvl="1"/>
            <a:r>
              <a:rPr lang="en-US" sz="1867" dirty="0"/>
              <a:t>Remaining RAN4 NR-Unlicensed 6GHz work will be finalized by December, Exception sheet approved</a:t>
            </a:r>
          </a:p>
          <a:p>
            <a:pPr lvl="1"/>
            <a:r>
              <a:rPr lang="en-US" sz="1867" dirty="0"/>
              <a:t>New RAN4 WID approved for European lower-6 GHz </a:t>
            </a:r>
            <a:r>
              <a:rPr lang="en-US" sz="1867" i="1" dirty="0"/>
              <a:t>_unlicensed_</a:t>
            </a:r>
            <a:r>
              <a:rPr lang="en-US" sz="1867" dirty="0"/>
              <a:t> band</a:t>
            </a:r>
          </a:p>
          <a:p>
            <a:pPr lvl="2"/>
            <a:r>
              <a:rPr lang="en-US" sz="1400" dirty="0"/>
              <a:t>Work will only start when spectrum regulations become available</a:t>
            </a:r>
          </a:p>
          <a:p>
            <a:pPr lvl="1"/>
            <a:r>
              <a:rPr lang="en-US" sz="1867" dirty="0"/>
              <a:t>New RAN4 WID approved to address specification work for 6GHz </a:t>
            </a:r>
            <a:r>
              <a:rPr lang="en-US" sz="1867" i="1" dirty="0"/>
              <a:t>_licensed_</a:t>
            </a:r>
            <a:r>
              <a:rPr lang="en-US" sz="1867" dirty="0"/>
              <a:t> band (incl Europe, Russia and China)</a:t>
            </a:r>
          </a:p>
          <a:p>
            <a:pPr lvl="2"/>
            <a:r>
              <a:rPr lang="en-US" sz="1400" dirty="0"/>
              <a:t>Work will only start when spectrum regulations become available</a:t>
            </a:r>
          </a:p>
          <a:p>
            <a:endParaRPr lang="en-US" sz="2400" dirty="0"/>
          </a:p>
          <a:p>
            <a:r>
              <a:rPr lang="en-US" sz="2400" dirty="0"/>
              <a:t>5G-ACIA request for URLLC and IIOT simulations</a:t>
            </a:r>
          </a:p>
          <a:p>
            <a:pPr lvl="1"/>
            <a:r>
              <a:rPr lang="en-US" sz="1867" dirty="0"/>
              <a:t>RAN#89-E concluded to do performance simulations on URLLC and </a:t>
            </a:r>
            <a:r>
              <a:rPr lang="en-US" sz="1867" dirty="0" err="1"/>
              <a:t>IIoT</a:t>
            </a:r>
            <a:r>
              <a:rPr lang="en-US" sz="1867" dirty="0"/>
              <a:t>, and will aim to deliver answer in March</a:t>
            </a:r>
          </a:p>
          <a:p>
            <a:pPr lvl="1"/>
            <a:r>
              <a:rPr lang="en-US" sz="1867" dirty="0"/>
              <a:t>The first phase will include determining what features to consider part of URLLC. </a:t>
            </a:r>
          </a:p>
          <a:p>
            <a:pPr lvl="1"/>
            <a:r>
              <a:rPr lang="en-US" sz="1867" dirty="0"/>
              <a:t>Activity managed at RAN plenary level with technical discussions taking place on RAN1_NR mailing list</a:t>
            </a:r>
          </a:p>
          <a:p>
            <a:pPr lvl="1"/>
            <a:endParaRPr lang="en-US" sz="1867" dirty="0"/>
          </a:p>
        </p:txBody>
      </p:sp>
    </p:spTree>
    <p:extLst>
      <p:ext uri="{BB962C8B-B14F-4D97-AF65-F5344CB8AC3E}">
        <p14:creationId xmlns:p14="http://schemas.microsoft.com/office/powerpoint/2010/main" val="67014269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Notable Rel-17 technical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19170" lvl="2" indent="0">
              <a:buNone/>
            </a:pPr>
            <a:endParaRPr lang="en-US" sz="1334" dirty="0"/>
          </a:p>
          <a:p>
            <a:r>
              <a:rPr lang="en-US" sz="2400" dirty="0"/>
              <a:t>RAN4 non-spectrum package for Rel-17 approved with a concise list of objectives</a:t>
            </a:r>
          </a:p>
          <a:p>
            <a:pPr lvl="1"/>
            <a:r>
              <a:rPr lang="en-US" sz="1867" dirty="0"/>
              <a:t>FR1 RF enhancements</a:t>
            </a:r>
          </a:p>
          <a:p>
            <a:pPr lvl="1"/>
            <a:r>
              <a:rPr lang="en-US" sz="1867" dirty="0"/>
              <a:t>FR2 RF enhancements</a:t>
            </a:r>
          </a:p>
          <a:p>
            <a:pPr lvl="1"/>
            <a:r>
              <a:rPr lang="en-US" sz="1867" dirty="0"/>
              <a:t>RRM enhancements</a:t>
            </a:r>
          </a:p>
          <a:p>
            <a:pPr lvl="1"/>
            <a:r>
              <a:rPr lang="en-US" sz="1867" dirty="0"/>
              <a:t>NR measurement gap enhancements</a:t>
            </a:r>
          </a:p>
          <a:p>
            <a:pPr lvl="1"/>
            <a:r>
              <a:rPr lang="en-US" sz="1867" dirty="0" err="1"/>
              <a:t>Demod</a:t>
            </a:r>
            <a:r>
              <a:rPr lang="en-US" sz="1867" dirty="0"/>
              <a:t> enhancements</a:t>
            </a:r>
          </a:p>
          <a:p>
            <a:pPr lvl="1"/>
            <a:r>
              <a:rPr lang="en-US" sz="1867" dirty="0"/>
              <a:t>High Speed Train functions for both FR1 and FR2</a:t>
            </a:r>
          </a:p>
          <a:p>
            <a:pPr lvl="1"/>
            <a:r>
              <a:rPr lang="en-US" sz="1867" dirty="0"/>
              <a:t>Downlink 1024QAM</a:t>
            </a:r>
          </a:p>
          <a:p>
            <a:pPr lvl="1"/>
            <a:r>
              <a:rPr lang="en-US" sz="1867" dirty="0"/>
              <a:t>New Channel Bandwidths</a:t>
            </a:r>
          </a:p>
          <a:p>
            <a:pPr lvl="1"/>
            <a:r>
              <a:rPr lang="en-US" sz="1867" dirty="0"/>
              <a:t>Some further item(s) may be added to the package in December depending on analysis of workload and new proposals (e.g. Air-to-Ground, Repeaters)</a:t>
            </a:r>
          </a:p>
          <a:p>
            <a:endParaRPr lang="en-US" sz="1334" dirty="0"/>
          </a:p>
          <a:p>
            <a:pPr lvl="1"/>
            <a:endParaRPr lang="en-US" sz="1867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4798172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ITU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375" y="1252222"/>
            <a:ext cx="12163108" cy="4830233"/>
          </a:xfrm>
        </p:spPr>
        <p:txBody>
          <a:bodyPr/>
          <a:lstStyle/>
          <a:p>
            <a:pPr marL="1219170" lvl="2" indent="0">
              <a:buNone/>
            </a:pPr>
            <a:endParaRPr lang="en-US" sz="1334" dirty="0"/>
          </a:p>
          <a:p>
            <a:r>
              <a:rPr lang="en-GB" sz="2400" dirty="0"/>
              <a:t>5 Liaisons generated to ITU through TSG-SA and PCG</a:t>
            </a:r>
          </a:p>
          <a:p>
            <a:pPr marL="876286" lvl="1" indent="-342900"/>
            <a:r>
              <a:rPr lang="en-GB" sz="1867" dirty="0"/>
              <a:t>RP-202054: 3GPP spectrum related activities relevant to WRC-19 resolutions</a:t>
            </a:r>
          </a:p>
          <a:p>
            <a:pPr marL="876286" lvl="1" indent="-342900"/>
            <a:r>
              <a:rPr lang="en-GB" sz="1867" dirty="0"/>
              <a:t>RP-202055: 3GPP LTE and NR V2X input to the ITU c-V2X report</a:t>
            </a:r>
          </a:p>
          <a:p>
            <a:pPr marL="876286" lvl="1" indent="-342900"/>
            <a:r>
              <a:rPr lang="en-GB" sz="1867" dirty="0"/>
              <a:t>RP-202056: Update to the LTE IMT-Advanced submission</a:t>
            </a:r>
          </a:p>
          <a:p>
            <a:pPr marL="876286" lvl="1" indent="-342900"/>
            <a:r>
              <a:rPr lang="en-GB" sz="1867" dirty="0"/>
              <a:t>RP-202057: Essentially the same content as 2055 but in response to query on Connected Automated Vehicles</a:t>
            </a:r>
          </a:p>
          <a:p>
            <a:pPr marL="876286" lvl="1" indent="-342900"/>
            <a:r>
              <a:rPr lang="en-GB" sz="1867" dirty="0"/>
              <a:t>RP-202058: Updating the 3GPP names to the official ITU documentation</a:t>
            </a:r>
          </a:p>
          <a:p>
            <a:endParaRPr lang="en-US" sz="2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9BC1C7C-012A-4343-8B24-E8D4732DC3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199856"/>
              </p:ext>
            </p:extLst>
          </p:nvPr>
        </p:nvGraphicFramePr>
        <p:xfrm>
          <a:off x="1475509" y="3968886"/>
          <a:ext cx="10307782" cy="2566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5855">
                  <a:extLst>
                    <a:ext uri="{9D8B030D-6E8A-4147-A177-3AD203B41FA5}">
                      <a16:colId xmlns:a16="http://schemas.microsoft.com/office/drawing/2014/main" val="2303661933"/>
                    </a:ext>
                  </a:extLst>
                </a:gridCol>
                <a:gridCol w="4738254">
                  <a:extLst>
                    <a:ext uri="{9D8B030D-6E8A-4147-A177-3AD203B41FA5}">
                      <a16:colId xmlns:a16="http://schemas.microsoft.com/office/drawing/2014/main" val="1995179486"/>
                    </a:ext>
                  </a:extLst>
                </a:gridCol>
                <a:gridCol w="314036">
                  <a:extLst>
                    <a:ext uri="{9D8B030D-6E8A-4147-A177-3AD203B41FA5}">
                      <a16:colId xmlns:a16="http://schemas.microsoft.com/office/drawing/2014/main" val="1372023557"/>
                    </a:ext>
                  </a:extLst>
                </a:gridCol>
                <a:gridCol w="267855">
                  <a:extLst>
                    <a:ext uri="{9D8B030D-6E8A-4147-A177-3AD203B41FA5}">
                      <a16:colId xmlns:a16="http://schemas.microsoft.com/office/drawing/2014/main" val="3667259740"/>
                    </a:ext>
                  </a:extLst>
                </a:gridCol>
                <a:gridCol w="1985818">
                  <a:extLst>
                    <a:ext uri="{9D8B030D-6E8A-4147-A177-3AD203B41FA5}">
                      <a16:colId xmlns:a16="http://schemas.microsoft.com/office/drawing/2014/main" val="84822094"/>
                    </a:ext>
                  </a:extLst>
                </a:gridCol>
                <a:gridCol w="790698">
                  <a:extLst>
                    <a:ext uri="{9D8B030D-6E8A-4147-A177-3AD203B41FA5}">
                      <a16:colId xmlns:a16="http://schemas.microsoft.com/office/drawing/2014/main" val="1768248422"/>
                    </a:ext>
                  </a:extLst>
                </a:gridCol>
                <a:gridCol w="1435266">
                  <a:extLst>
                    <a:ext uri="{9D8B030D-6E8A-4147-A177-3AD203B41FA5}">
                      <a16:colId xmlns:a16="http://schemas.microsoft.com/office/drawing/2014/main" val="987868896"/>
                    </a:ext>
                  </a:extLst>
                </a:gridCol>
              </a:tblGrid>
              <a:tr h="455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Tdoc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Title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Type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To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Report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Abstract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ReplyTo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 anchor="ctr"/>
                </a:tc>
                <a:extLst>
                  <a:ext uri="{0D108BD9-81ED-4DB2-BD59-A6C34878D82A}">
                    <a16:rowId xmlns:a16="http://schemas.microsoft.com/office/drawing/2014/main" val="305179223"/>
                  </a:ext>
                </a:extLst>
              </a:tr>
              <a:tr h="1163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RP-202054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Draft reply LTI to ITU_WRC_LS_200428 = RP-200547 on 3GPP’s activities related to WRC-19 Resolutions (to: PCG; cc: -; contact: Ericsson)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LS out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PCG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LS will be provided to PCG before it will be sent to ITU Secretary-General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based on RP-201433 = RT-200037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ITU_WRC_LS_200428 = RP-200547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extLst>
                  <a:ext uri="{0D108BD9-81ED-4DB2-BD59-A6C34878D82A}">
                    <a16:rowId xmlns:a16="http://schemas.microsoft.com/office/drawing/2014/main" val="1426380805"/>
                  </a:ext>
                </a:extLst>
              </a:tr>
              <a:tr h="1284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RP-202055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Draft reply LTI to ITU-R WP5D/TEMP/58(Rev.1) = RP-200043 on draft new report ITU-R.M[IMT.C-V2X] - Application of the terrestrial component of IMT for cellular-V2X (to: SA; cc: -; contact: Huawei)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LS out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LS will be provided to SA from where it goes for review to PCG and then to: ITU-R WP5D (cc: ITU-R WP5A)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based on RP-201431 = RT-200040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ITU-R WP5D/TEMP/58(Rev.1) = RP-200043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extLst>
                  <a:ext uri="{0D108BD9-81ED-4DB2-BD59-A6C34878D82A}">
                    <a16:rowId xmlns:a16="http://schemas.microsoft.com/office/drawing/2014/main" val="2850343927"/>
                  </a:ext>
                </a:extLst>
              </a:tr>
              <a:tr h="1284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RP-202056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Draft reply LTI to ITU-R WP5D/TEMP/39 = RP-200037 on update submission for LTE-Advanced towards Revision 5 of Recommendation ITU-R M.2012 (to: SA; cc: -; contact: Telecom Italia)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LS out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LS will be provided to SA from where it goes for review to PCG and then to: ITU-R WP5D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based on RP-201432 = RT-200041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ITU-R WP5D/TEMP/39 = RP-200037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extLst>
                  <a:ext uri="{0D108BD9-81ED-4DB2-BD59-A6C34878D82A}">
                    <a16:rowId xmlns:a16="http://schemas.microsoft.com/office/drawing/2014/main" val="3530347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RP-202057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Draft reply LTI to ITU-R WP5A/TEMP/29(Rev.1) = RP-201429 on Connected Automated Vehicles (CAV) (to: SA; cc: -; contact: Huawei)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LS out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LS will be provided to SA from where it goes for review to PCG and then to: ITU-R WP5A (cc: ITU-R WP5D)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based on RP-201430 = RT-200039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ITU-R WP5A/TEMP/29(Rev.1) = RP-201429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extLst>
                  <a:ext uri="{0D108BD9-81ED-4DB2-BD59-A6C34878D82A}">
                    <a16:rowId xmlns:a16="http://schemas.microsoft.com/office/drawing/2014/main" val="2442018982"/>
                  </a:ext>
                </a:extLst>
              </a:tr>
              <a:tr h="1644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RP-202058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Draft reply LTI to ITU-R WP5D_TEMP_159 = RP-201427 on LS to RIT/SRIT Proponents on the completion and conclusions of steps 5 to 7 of the IMT-2020 process for the first release of new Recommendation ITU-R M.[IMT-2020.SPECS] (to: SA; cc: -; contact: ZTE)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LS in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LS will be provided to SA from where it goes for review to PCG and then to: ITU-R WP5D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based on RP-201439 = RT-200042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ITU-R WP5D_TEMP_159 = RP-201427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394" marR="9394" marT="9394" marB="9394"/>
                </a:tc>
                <a:extLst>
                  <a:ext uri="{0D108BD9-81ED-4DB2-BD59-A6C34878D82A}">
                    <a16:rowId xmlns:a16="http://schemas.microsoft.com/office/drawing/2014/main" val="5448726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335695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 handling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19170" lvl="2" indent="0">
              <a:buNone/>
            </a:pPr>
            <a:endParaRPr lang="en-US" sz="1334" dirty="0"/>
          </a:p>
          <a:p>
            <a:r>
              <a:rPr lang="en-US" sz="2400" dirty="0"/>
              <a:t>Different TSGs handle TEI work differently</a:t>
            </a:r>
          </a:p>
          <a:p>
            <a:pPr lvl="1"/>
            <a:r>
              <a:rPr lang="en-US" sz="1867" dirty="0"/>
              <a:t>Current text in 21.900 does not cover the needs of all TSGs</a:t>
            </a:r>
          </a:p>
          <a:p>
            <a:r>
              <a:rPr lang="en-US" sz="2400" dirty="0"/>
              <a:t>RAN plans to further explore the details of TEI handling in an email discussion that is to be conducted 5-16/October on the </a:t>
            </a:r>
            <a:r>
              <a:rPr lang="en-US" sz="2400" dirty="0" err="1"/>
              <a:t>RAN_Drafts</a:t>
            </a:r>
            <a:r>
              <a:rPr lang="en-US" sz="2400" dirty="0"/>
              <a:t> exploder</a:t>
            </a:r>
          </a:p>
          <a:p>
            <a:r>
              <a:rPr lang="en-US" sz="2400" dirty="0"/>
              <a:t>Main focus is on traceability aspects of TEI CRs</a:t>
            </a:r>
          </a:p>
          <a:p>
            <a:r>
              <a:rPr lang="en-US" sz="2400" dirty="0"/>
              <a:t>Once there is consensus around best practices for TEI work 21.900 may need to be updated</a:t>
            </a:r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7776105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3CC67-0E8F-44C6-9720-DD1B7839C2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4530853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>
                <a:sym typeface="Wingdings" panose="05000000000000000000" pitchFamily="2" charset="2"/>
              </a:rPr>
              <a:t> RAN meeting timeplan until June 2021</a:t>
            </a:r>
          </a:p>
          <a:p>
            <a:r>
              <a:rPr lang="en-US" sz="3600" dirty="0">
                <a:sym typeface="Wingdings" panose="05000000000000000000" pitchFamily="2" charset="2"/>
              </a:rPr>
              <a:t> Preparing for TSG E-elections</a:t>
            </a:r>
          </a:p>
          <a:p>
            <a:r>
              <a:rPr lang="en-US" sz="3600" dirty="0">
                <a:sym typeface="Wingdings" panose="05000000000000000000" pitchFamily="2" charset="2"/>
              </a:rPr>
              <a:t> Release 16 stability</a:t>
            </a:r>
          </a:p>
          <a:p>
            <a:r>
              <a:rPr lang="en-US" sz="3600" dirty="0">
                <a:sym typeface="Wingdings" panose="05000000000000000000" pitchFamily="2" charset="2"/>
              </a:rPr>
              <a:t> Release 17 timeline considerations</a:t>
            </a:r>
          </a:p>
          <a:p>
            <a:r>
              <a:rPr lang="en-US" sz="3600" dirty="0">
                <a:sym typeface="Wingdings" panose="05000000000000000000" pitchFamily="2" charset="2"/>
              </a:rPr>
              <a:t> Technical topics (Rel-15, Rel-16, Rel-17)</a:t>
            </a:r>
          </a:p>
          <a:p>
            <a:r>
              <a:rPr lang="en-US" sz="3600" dirty="0">
                <a:sym typeface="Wingdings" panose="05000000000000000000" pitchFamily="2" charset="2"/>
              </a:rPr>
              <a:t> ITU matters</a:t>
            </a:r>
          </a:p>
          <a:p>
            <a:r>
              <a:rPr lang="en-US" sz="3600" dirty="0">
                <a:sym typeface="Wingdings" panose="05000000000000000000" pitchFamily="2" charset="2"/>
              </a:rPr>
              <a:t>Handling TEI work</a:t>
            </a:r>
          </a:p>
          <a:p>
            <a:pPr marL="0" indent="0">
              <a:buNone/>
            </a:pPr>
            <a:endParaRPr lang="en-US" dirty="0">
              <a:sym typeface="Wingdings" panose="05000000000000000000" pitchFamily="2" charset="2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5849337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8" name="Rectangle: Rounded Corners 117">
            <a:extLst>
              <a:ext uri="{FF2B5EF4-FFF2-40B4-BE49-F238E27FC236}">
                <a16:creationId xmlns:a16="http://schemas.microsoft.com/office/drawing/2014/main" id="{DD721602-B007-4FC1-BCBB-B16620BDA6E7}"/>
              </a:ext>
            </a:extLst>
          </p:cNvPr>
          <p:cNvSpPr/>
          <p:nvPr/>
        </p:nvSpPr>
        <p:spPr>
          <a:xfrm>
            <a:off x="9877210" y="3828770"/>
            <a:ext cx="787576" cy="42027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DAD18A45-3849-45A8-87E8-F3FCD8718EA6}"/>
              </a:ext>
            </a:extLst>
          </p:cNvPr>
          <p:cNvSpPr/>
          <p:nvPr/>
        </p:nvSpPr>
        <p:spPr>
          <a:xfrm>
            <a:off x="11504150" y="2655065"/>
            <a:ext cx="374507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8" name="Rectangle: Rounded Corners 217">
            <a:extLst>
              <a:ext uri="{FF2B5EF4-FFF2-40B4-BE49-F238E27FC236}">
                <a16:creationId xmlns:a16="http://schemas.microsoft.com/office/drawing/2014/main" id="{51B69A0B-0107-4A30-9950-6D8F325BF631}"/>
              </a:ext>
            </a:extLst>
          </p:cNvPr>
          <p:cNvSpPr/>
          <p:nvPr/>
        </p:nvSpPr>
        <p:spPr>
          <a:xfrm>
            <a:off x="9486551" y="2655065"/>
            <a:ext cx="362476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23" name="Rectangle: Rounded Corners 222">
            <a:extLst>
              <a:ext uri="{FF2B5EF4-FFF2-40B4-BE49-F238E27FC236}">
                <a16:creationId xmlns:a16="http://schemas.microsoft.com/office/drawing/2014/main" id="{E552400C-19BD-4B02-A9D4-DB1E850D1BA1}"/>
              </a:ext>
            </a:extLst>
          </p:cNvPr>
          <p:cNvSpPr/>
          <p:nvPr/>
        </p:nvSpPr>
        <p:spPr>
          <a:xfrm>
            <a:off x="12703657" y="2655235"/>
            <a:ext cx="324580" cy="37590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32" name="Rectangle: Rounded Corners 131">
            <a:extLst>
              <a:ext uri="{FF2B5EF4-FFF2-40B4-BE49-F238E27FC236}">
                <a16:creationId xmlns:a16="http://schemas.microsoft.com/office/drawing/2014/main" id="{D4C8BA77-A9E4-420C-893E-AEAFB35728FB}"/>
              </a:ext>
            </a:extLst>
          </p:cNvPr>
          <p:cNvSpPr/>
          <p:nvPr/>
        </p:nvSpPr>
        <p:spPr>
          <a:xfrm>
            <a:off x="7708531" y="3879243"/>
            <a:ext cx="422667" cy="2520020"/>
          </a:xfrm>
          <a:prstGeom prst="roundRect">
            <a:avLst/>
          </a:prstGeom>
          <a:solidFill>
            <a:srgbClr val="FFA7A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136B9D76-671A-4114-A5EF-257CB2FA11D3}"/>
              </a:ext>
            </a:extLst>
          </p:cNvPr>
          <p:cNvSpPr/>
          <p:nvPr/>
        </p:nvSpPr>
        <p:spPr>
          <a:xfrm>
            <a:off x="5462023" y="3171978"/>
            <a:ext cx="766347" cy="266720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83D11D1-CF70-4C6D-8A90-D0C44AD2585F}"/>
              </a:ext>
            </a:extLst>
          </p:cNvPr>
          <p:cNvSpPr/>
          <p:nvPr/>
        </p:nvSpPr>
        <p:spPr>
          <a:xfrm>
            <a:off x="140780" y="1460050"/>
            <a:ext cx="182359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0F5F700-E026-4737-95EC-F66EFC79D78B}"/>
              </a:ext>
            </a:extLst>
          </p:cNvPr>
          <p:cNvSpPr/>
          <p:nvPr/>
        </p:nvSpPr>
        <p:spPr>
          <a:xfrm>
            <a:off x="3448315" y="1459234"/>
            <a:ext cx="681180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F6C95BE4-1856-4546-A967-765162494C2B}"/>
              </a:ext>
            </a:extLst>
          </p:cNvPr>
          <p:cNvSpPr/>
          <p:nvPr/>
        </p:nvSpPr>
        <p:spPr>
          <a:xfrm>
            <a:off x="2016765" y="1460050"/>
            <a:ext cx="1393181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420DDBC1-9A51-43E7-8195-209AB00E294A}"/>
              </a:ext>
            </a:extLst>
          </p:cNvPr>
          <p:cNvSpPr/>
          <p:nvPr/>
        </p:nvSpPr>
        <p:spPr>
          <a:xfrm>
            <a:off x="4277603" y="1459234"/>
            <a:ext cx="75211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45FF60B4-EDF6-4400-8301-354946DFA94E}"/>
              </a:ext>
            </a:extLst>
          </p:cNvPr>
          <p:cNvSpPr/>
          <p:nvPr/>
        </p:nvSpPr>
        <p:spPr>
          <a:xfrm>
            <a:off x="5061044" y="1459234"/>
            <a:ext cx="156834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E790F1C2-75B2-44B5-B958-31294EFD3297}"/>
              </a:ext>
            </a:extLst>
          </p:cNvPr>
          <p:cNvSpPr/>
          <p:nvPr/>
        </p:nvSpPr>
        <p:spPr>
          <a:xfrm>
            <a:off x="6664540" y="1458418"/>
            <a:ext cx="189294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</p:txBody>
      </p:sp>
      <p:cxnSp>
        <p:nvCxnSpPr>
          <p:cNvPr id="150" name="Straight Connector 12">
            <a:extLst>
              <a:ext uri="{FF2B5EF4-FFF2-40B4-BE49-F238E27FC236}">
                <a16:creationId xmlns:a16="http://schemas.microsoft.com/office/drawing/2014/main" id="{F446E106-9459-4B09-ABDF-24B7EAB59634}"/>
              </a:ext>
            </a:extLst>
          </p:cNvPr>
          <p:cNvCxnSpPr>
            <a:cxnSpLocks/>
          </p:cNvCxnSpPr>
          <p:nvPr/>
        </p:nvCxnSpPr>
        <p:spPr bwMode="auto">
          <a:xfrm flipV="1">
            <a:off x="508898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12">
            <a:extLst>
              <a:ext uri="{FF2B5EF4-FFF2-40B4-BE49-F238E27FC236}">
                <a16:creationId xmlns:a16="http://schemas.microsoft.com/office/drawing/2014/main" id="{2B6DA14A-6BD0-4FD3-8E54-4E6331A61674}"/>
              </a:ext>
            </a:extLst>
          </p:cNvPr>
          <p:cNvCxnSpPr>
            <a:cxnSpLocks/>
          </p:cNvCxnSpPr>
          <p:nvPr/>
        </p:nvCxnSpPr>
        <p:spPr bwMode="auto">
          <a:xfrm flipV="1">
            <a:off x="904362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Straight Connector 12">
            <a:extLst>
              <a:ext uri="{FF2B5EF4-FFF2-40B4-BE49-F238E27FC236}">
                <a16:creationId xmlns:a16="http://schemas.microsoft.com/office/drawing/2014/main" id="{0CA84296-3EFF-46C3-84CF-5463661AB2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307623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" name="Straight Connector 12">
            <a:extLst>
              <a:ext uri="{FF2B5EF4-FFF2-40B4-BE49-F238E27FC236}">
                <a16:creationId xmlns:a16="http://schemas.microsoft.com/office/drawing/2014/main" id="{D0D9632F-A54E-4D5D-A45E-7766B2822C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712189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12">
            <a:extLst>
              <a:ext uri="{FF2B5EF4-FFF2-40B4-BE49-F238E27FC236}">
                <a16:creationId xmlns:a16="http://schemas.microsoft.com/office/drawing/2014/main" id="{6B1AE3FA-CE81-45AE-A56A-5A4A9AFB5196}"/>
              </a:ext>
            </a:extLst>
          </p:cNvPr>
          <p:cNvCxnSpPr>
            <a:cxnSpLocks/>
          </p:cNvCxnSpPr>
          <p:nvPr/>
        </p:nvCxnSpPr>
        <p:spPr bwMode="auto">
          <a:xfrm flipV="1">
            <a:off x="2123881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" name="Straight Connector 12">
            <a:extLst>
              <a:ext uri="{FF2B5EF4-FFF2-40B4-BE49-F238E27FC236}">
                <a16:creationId xmlns:a16="http://schemas.microsoft.com/office/drawing/2014/main" id="{4307E4A6-5C95-47E6-8A1F-0CB01487943B}"/>
              </a:ext>
            </a:extLst>
          </p:cNvPr>
          <p:cNvCxnSpPr>
            <a:cxnSpLocks/>
          </p:cNvCxnSpPr>
          <p:nvPr/>
        </p:nvCxnSpPr>
        <p:spPr bwMode="auto">
          <a:xfrm flipV="1">
            <a:off x="2518302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6" name="Straight Connector 12">
            <a:extLst>
              <a:ext uri="{FF2B5EF4-FFF2-40B4-BE49-F238E27FC236}">
                <a16:creationId xmlns:a16="http://schemas.microsoft.com/office/drawing/2014/main" id="{FDCCCB89-70AA-449E-A585-4C58D3429E20}"/>
              </a:ext>
            </a:extLst>
          </p:cNvPr>
          <p:cNvCxnSpPr>
            <a:cxnSpLocks/>
          </p:cNvCxnSpPr>
          <p:nvPr/>
        </p:nvCxnSpPr>
        <p:spPr bwMode="auto">
          <a:xfrm flipV="1">
            <a:off x="2927412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7" name="Straight Connector 12">
            <a:extLst>
              <a:ext uri="{FF2B5EF4-FFF2-40B4-BE49-F238E27FC236}">
                <a16:creationId xmlns:a16="http://schemas.microsoft.com/office/drawing/2014/main" id="{01C7E078-30EC-47E0-9AF4-778BB7EEAF9B}"/>
              </a:ext>
            </a:extLst>
          </p:cNvPr>
          <p:cNvCxnSpPr>
            <a:cxnSpLocks/>
          </p:cNvCxnSpPr>
          <p:nvPr/>
        </p:nvCxnSpPr>
        <p:spPr bwMode="auto">
          <a:xfrm flipV="1">
            <a:off x="3330028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id="{172B18F1-FE51-47EA-9006-291FE3E2056C}"/>
              </a:ext>
            </a:extLst>
          </p:cNvPr>
          <p:cNvCxnSpPr>
            <a:cxnSpLocks/>
          </p:cNvCxnSpPr>
          <p:nvPr/>
        </p:nvCxnSpPr>
        <p:spPr bwMode="auto">
          <a:xfrm flipV="1">
            <a:off x="3727278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9" name="Straight Connector 12">
            <a:extLst>
              <a:ext uri="{FF2B5EF4-FFF2-40B4-BE49-F238E27FC236}">
                <a16:creationId xmlns:a16="http://schemas.microsoft.com/office/drawing/2014/main" id="{AC2BB892-A304-4E28-8B0E-7A2FD2619A47}"/>
              </a:ext>
            </a:extLst>
          </p:cNvPr>
          <p:cNvCxnSpPr>
            <a:cxnSpLocks/>
          </p:cNvCxnSpPr>
          <p:nvPr/>
        </p:nvCxnSpPr>
        <p:spPr bwMode="auto">
          <a:xfrm flipV="1">
            <a:off x="4129494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0" name="Straight Connector 12">
            <a:extLst>
              <a:ext uri="{FF2B5EF4-FFF2-40B4-BE49-F238E27FC236}">
                <a16:creationId xmlns:a16="http://schemas.microsoft.com/office/drawing/2014/main" id="{DFAC7D98-F24C-484E-ADC0-FF43912499EA}"/>
              </a:ext>
            </a:extLst>
          </p:cNvPr>
          <p:cNvCxnSpPr>
            <a:cxnSpLocks/>
          </p:cNvCxnSpPr>
          <p:nvPr/>
        </p:nvCxnSpPr>
        <p:spPr bwMode="auto">
          <a:xfrm flipV="1">
            <a:off x="4193002" y="2162271"/>
            <a:ext cx="0" cy="4377371"/>
          </a:xfrm>
          <a:prstGeom prst="line">
            <a:avLst/>
          </a:prstGeom>
          <a:noFill/>
          <a:ln w="571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1" name="Straight Connector 12">
            <a:extLst>
              <a:ext uri="{FF2B5EF4-FFF2-40B4-BE49-F238E27FC236}">
                <a16:creationId xmlns:a16="http://schemas.microsoft.com/office/drawing/2014/main" id="{386EB7EE-CB9B-408E-AB3C-A67EF993FB4F}"/>
              </a:ext>
            </a:extLst>
          </p:cNvPr>
          <p:cNvCxnSpPr>
            <a:cxnSpLocks/>
          </p:cNvCxnSpPr>
          <p:nvPr/>
        </p:nvCxnSpPr>
        <p:spPr bwMode="auto">
          <a:xfrm flipV="1">
            <a:off x="4647980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5038344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Straight Connector 12">
            <a:extLst>
              <a:ext uri="{FF2B5EF4-FFF2-40B4-BE49-F238E27FC236}">
                <a16:creationId xmlns:a16="http://schemas.microsoft.com/office/drawing/2014/main" id="{11589924-E064-48BB-92A3-49797166CB68}"/>
              </a:ext>
            </a:extLst>
          </p:cNvPr>
          <p:cNvCxnSpPr>
            <a:cxnSpLocks/>
          </p:cNvCxnSpPr>
          <p:nvPr/>
        </p:nvCxnSpPr>
        <p:spPr bwMode="auto">
          <a:xfrm flipV="1">
            <a:off x="5450912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6250174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6657699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7057017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7460900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7858774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A22A6F19-86DE-4E8B-B5D4-67CBB8727F08}"/>
              </a:ext>
            </a:extLst>
          </p:cNvPr>
          <p:cNvSpPr/>
          <p:nvPr/>
        </p:nvSpPr>
        <p:spPr>
          <a:xfrm>
            <a:off x="7880576" y="2655235"/>
            <a:ext cx="328588" cy="37590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E7DE0EC0-73F8-4885-85DD-697FDC81C9F6}"/>
              </a:ext>
            </a:extLst>
          </p:cNvPr>
          <p:cNvSpPr/>
          <p:nvPr/>
        </p:nvSpPr>
        <p:spPr>
          <a:xfrm>
            <a:off x="537219" y="2655065"/>
            <a:ext cx="362476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id="{0639BF20-3931-40B7-A7B8-34029C2C6B7B}"/>
              </a:ext>
            </a:extLst>
          </p:cNvPr>
          <p:cNvSpPr/>
          <p:nvPr/>
        </p:nvSpPr>
        <p:spPr>
          <a:xfrm>
            <a:off x="2547689" y="2655065"/>
            <a:ext cx="374507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3716214" y="2651595"/>
            <a:ext cx="359692" cy="37590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83" name="Rectangle: Rounded Corners 182">
            <a:extLst>
              <a:ext uri="{FF2B5EF4-FFF2-40B4-BE49-F238E27FC236}">
                <a16:creationId xmlns:a16="http://schemas.microsoft.com/office/drawing/2014/main" id="{F562715C-349B-4102-95DB-AC1AE5357AEF}"/>
              </a:ext>
            </a:extLst>
          </p:cNvPr>
          <p:cNvSpPr/>
          <p:nvPr/>
        </p:nvSpPr>
        <p:spPr>
          <a:xfrm>
            <a:off x="6683643" y="2651595"/>
            <a:ext cx="362476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C467D48E-4C19-4A96-B4FD-7E9B4E95210C}"/>
              </a:ext>
            </a:extLst>
          </p:cNvPr>
          <p:cNvSpPr/>
          <p:nvPr/>
        </p:nvSpPr>
        <p:spPr>
          <a:xfrm>
            <a:off x="4277603" y="2651595"/>
            <a:ext cx="362476" cy="420271"/>
          </a:xfrm>
          <a:prstGeom prst="roundRect">
            <a:avLst/>
          </a:prstGeom>
          <a:solidFill>
            <a:srgbClr val="53FFA1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8C04AEE7-EACE-499E-8E62-23437A324FD4}"/>
              </a:ext>
            </a:extLst>
          </p:cNvPr>
          <p:cNvSpPr/>
          <p:nvPr/>
        </p:nvSpPr>
        <p:spPr>
          <a:xfrm>
            <a:off x="7876229" y="3879242"/>
            <a:ext cx="386524" cy="252002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85766">
              <a:defRPr/>
            </a:pPr>
            <a:endParaRPr lang="en-US" sz="1100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195" name="Rectangle: Rounded Corners 194">
            <a:extLst>
              <a:ext uri="{FF2B5EF4-FFF2-40B4-BE49-F238E27FC236}">
                <a16:creationId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1342727" y="3828771"/>
            <a:ext cx="1151717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(4+4+5)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3739694" y="3875603"/>
            <a:ext cx="377311" cy="2523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</a:t>
            </a: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2141895" y="5931021"/>
            <a:ext cx="780345" cy="420271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1726702" y="5418909"/>
            <a:ext cx="767381" cy="420271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8801FFA4-C935-4B58-8AE0-3C0B6B0861BA}"/>
              </a:ext>
            </a:extLst>
          </p:cNvPr>
          <p:cNvSpPr/>
          <p:nvPr/>
        </p:nvSpPr>
        <p:spPr>
          <a:xfrm>
            <a:off x="1737601" y="4890275"/>
            <a:ext cx="775738" cy="420271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1735097" y="4360651"/>
            <a:ext cx="765390" cy="420271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6451185" y="-5210444"/>
            <a:ext cx="322985" cy="12966421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00"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4729119" y="840356"/>
            <a:ext cx="3190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Confirmed as E-meetings by default </a:t>
            </a:r>
          </a:p>
          <a:p>
            <a:endParaRPr lang="en-US" sz="1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99067" y="2540579"/>
            <a:ext cx="13064479" cy="584355"/>
          </a:xfrm>
          <a:prstGeom prst="rect">
            <a:avLst/>
          </a:prstGeom>
          <a:solidFill>
            <a:srgbClr val="D9D9D9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00" dirty="0">
              <a:latin typeface="Arial" charset="0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69E6ACF1-C34D-4F9A-A747-B723E9C8D31C}"/>
              </a:ext>
            </a:extLst>
          </p:cNvPr>
          <p:cNvSpPr/>
          <p:nvPr/>
        </p:nvSpPr>
        <p:spPr>
          <a:xfrm>
            <a:off x="526150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4FFEB767-7A6A-4A3C-A2C5-30AE97531E30}"/>
              </a:ext>
            </a:extLst>
          </p:cNvPr>
          <p:cNvSpPr/>
          <p:nvPr/>
        </p:nvSpPr>
        <p:spPr>
          <a:xfrm>
            <a:off x="929449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F682DC7-4652-42F3-A8F4-BF5F00EC8081}"/>
              </a:ext>
            </a:extLst>
          </p:cNvPr>
          <p:cNvSpPr/>
          <p:nvPr/>
        </p:nvSpPr>
        <p:spPr>
          <a:xfrm>
            <a:off x="1332748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876EBB6D-81A0-46F7-989A-19339F332C4C}"/>
              </a:ext>
            </a:extLst>
          </p:cNvPr>
          <p:cNvSpPr/>
          <p:nvPr/>
        </p:nvSpPr>
        <p:spPr>
          <a:xfrm>
            <a:off x="1736047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2-6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D212ADDC-FB2D-472D-941D-EAEA159C4D85}"/>
              </a:ext>
            </a:extLst>
          </p:cNvPr>
          <p:cNvSpPr/>
          <p:nvPr/>
        </p:nvSpPr>
        <p:spPr>
          <a:xfrm>
            <a:off x="2136122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9-13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F569A298-177D-45B9-ACE8-DB74D8230DC4}"/>
              </a:ext>
            </a:extLst>
          </p:cNvPr>
          <p:cNvSpPr/>
          <p:nvPr/>
        </p:nvSpPr>
        <p:spPr>
          <a:xfrm>
            <a:off x="2539421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5B1A9508-4D14-4365-A4D7-A11B3E678F0F}"/>
              </a:ext>
            </a:extLst>
          </p:cNvPr>
          <p:cNvSpPr/>
          <p:nvPr/>
        </p:nvSpPr>
        <p:spPr>
          <a:xfrm>
            <a:off x="2948699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C9EB29F6-8FC0-4853-BFD8-FE7B07ECFFD6}"/>
              </a:ext>
            </a:extLst>
          </p:cNvPr>
          <p:cNvSpPr/>
          <p:nvPr/>
        </p:nvSpPr>
        <p:spPr>
          <a:xfrm>
            <a:off x="3351998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30-4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1CCA6497-2946-413B-8F29-10A89EBE4585}"/>
              </a:ext>
            </a:extLst>
          </p:cNvPr>
          <p:cNvSpPr/>
          <p:nvPr/>
        </p:nvSpPr>
        <p:spPr>
          <a:xfrm>
            <a:off x="3752073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7-11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C4005D3B-A1E8-4A12-8587-FFE678029C62}"/>
              </a:ext>
            </a:extLst>
          </p:cNvPr>
          <p:cNvSpPr/>
          <p:nvPr/>
        </p:nvSpPr>
        <p:spPr>
          <a:xfrm>
            <a:off x="4261491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93E225A5-56F9-4F74-ADAE-1941E0FFD46B}"/>
              </a:ext>
            </a:extLst>
          </p:cNvPr>
          <p:cNvSpPr/>
          <p:nvPr/>
        </p:nvSpPr>
        <p:spPr>
          <a:xfrm>
            <a:off x="4664790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5064865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5468164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5871463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6274762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6674837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7078136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7481435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7884734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122" name="Rectangle: Rounded Corners 121">
            <a:extLst>
              <a:ext uri="{FF2B5EF4-FFF2-40B4-BE49-F238E27FC236}">
                <a16:creationId xmlns:a16="http://schemas.microsoft.com/office/drawing/2014/main" id="{6CB81F5D-31D5-4457-ACCD-E2E02A40DDD2}"/>
              </a:ext>
            </a:extLst>
          </p:cNvPr>
          <p:cNvSpPr/>
          <p:nvPr/>
        </p:nvSpPr>
        <p:spPr>
          <a:xfrm>
            <a:off x="6265775" y="5931021"/>
            <a:ext cx="765284" cy="420271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34" name="Rectangle: Rounded Corners 133">
            <a:extLst>
              <a:ext uri="{FF2B5EF4-FFF2-40B4-BE49-F238E27FC236}">
                <a16:creationId xmlns:a16="http://schemas.microsoft.com/office/drawing/2014/main" id="{BF00A85F-9779-48C5-9E2D-EE5798C0C521}"/>
              </a:ext>
            </a:extLst>
          </p:cNvPr>
          <p:cNvSpPr/>
          <p:nvPr/>
        </p:nvSpPr>
        <p:spPr>
          <a:xfrm>
            <a:off x="4669100" y="3828771"/>
            <a:ext cx="752607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182880" rIns="0" bIns="36576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</p:txBody>
      </p:sp>
      <p:sp>
        <p:nvSpPr>
          <p:cNvPr id="196" name="Rectangle: Rounded Corners 195">
            <a:extLst>
              <a:ext uri="{FF2B5EF4-FFF2-40B4-BE49-F238E27FC236}">
                <a16:creationId xmlns:a16="http://schemas.microsoft.com/office/drawing/2014/main" id="{9CF33AC0-8245-41A9-8249-11570E70F309}"/>
              </a:ext>
            </a:extLst>
          </p:cNvPr>
          <p:cNvSpPr/>
          <p:nvPr/>
        </p:nvSpPr>
        <p:spPr>
          <a:xfrm>
            <a:off x="4677978" y="5418909"/>
            <a:ext cx="766794" cy="420271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36576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34046CC4-907E-4BB2-9D7A-8E83AC184393}"/>
              </a:ext>
            </a:extLst>
          </p:cNvPr>
          <p:cNvSpPr/>
          <p:nvPr/>
        </p:nvSpPr>
        <p:spPr>
          <a:xfrm>
            <a:off x="4665786" y="4905352"/>
            <a:ext cx="782535" cy="420271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99" name="Rectangle: Rounded Corners 198">
            <a:extLst>
              <a:ext uri="{FF2B5EF4-FFF2-40B4-BE49-F238E27FC236}">
                <a16:creationId xmlns:a16="http://schemas.microsoft.com/office/drawing/2014/main" id="{F0C933E5-C77C-4B6D-9CC4-F0228821CF6A}"/>
              </a:ext>
            </a:extLst>
          </p:cNvPr>
          <p:cNvSpPr/>
          <p:nvPr/>
        </p:nvSpPr>
        <p:spPr>
          <a:xfrm>
            <a:off x="4675165" y="4360651"/>
            <a:ext cx="760617" cy="420271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86DDB80F-F721-4DA2-879D-5EFA2831114D}"/>
              </a:ext>
            </a:extLst>
          </p:cNvPr>
          <p:cNvSpPr/>
          <p:nvPr/>
        </p:nvSpPr>
        <p:spPr>
          <a:xfrm>
            <a:off x="8592637" y="1460050"/>
            <a:ext cx="1668851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</p:txBody>
      </p:sp>
      <p:sp>
        <p:nvSpPr>
          <p:cNvPr id="206" name="Rectangle 205">
            <a:extLst>
              <a:ext uri="{FF2B5EF4-FFF2-40B4-BE49-F238E27FC236}">
                <a16:creationId xmlns:a16="http://schemas.microsoft.com/office/drawing/2014/main" id="{87505F28-0473-45DA-9F4F-ADC5BD2D3484}"/>
              </a:ext>
            </a:extLst>
          </p:cNvPr>
          <p:cNvSpPr/>
          <p:nvPr/>
        </p:nvSpPr>
        <p:spPr>
          <a:xfrm>
            <a:off x="12007970" y="1459234"/>
            <a:ext cx="107613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</p:txBody>
      </p:sp>
      <p:sp>
        <p:nvSpPr>
          <p:cNvPr id="207" name="Rectangle 206">
            <a:extLst>
              <a:ext uri="{FF2B5EF4-FFF2-40B4-BE49-F238E27FC236}">
                <a16:creationId xmlns:a16="http://schemas.microsoft.com/office/drawing/2014/main" id="{52404E96-7C2D-42BC-81A6-79E36A32DD4A}"/>
              </a:ext>
            </a:extLst>
          </p:cNvPr>
          <p:cNvSpPr/>
          <p:nvPr/>
        </p:nvSpPr>
        <p:spPr>
          <a:xfrm>
            <a:off x="10296635" y="1460050"/>
            <a:ext cx="1668843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8669411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9064875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9468136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9872702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10678815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1087925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1490541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6" name="Straight Connector 12">
            <a:extLst>
              <a:ext uri="{FF2B5EF4-FFF2-40B4-BE49-F238E27FC236}">
                <a16:creationId xmlns:a16="http://schemas.microsoft.com/office/drawing/2014/main" id="{3579E115-AA48-406F-9B8D-C582BFC1991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887791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7" name="Straight Connector 12">
            <a:extLst>
              <a:ext uri="{FF2B5EF4-FFF2-40B4-BE49-F238E27FC236}">
                <a16:creationId xmlns:a16="http://schemas.microsoft.com/office/drawing/2014/main" id="{D9221150-9F5A-4605-8316-1347138E0C7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290007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8286588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29-2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8686663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9089962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9493261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9896560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10296635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3-7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10699934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11109212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236" name="Rectangle 235">
            <a:extLst>
              <a:ext uri="{FF2B5EF4-FFF2-40B4-BE49-F238E27FC236}">
                <a16:creationId xmlns:a16="http://schemas.microsoft.com/office/drawing/2014/main" id="{5CE0A1C6-D937-48AE-B2C6-A79483C94E07}"/>
              </a:ext>
            </a:extLst>
          </p:cNvPr>
          <p:cNvSpPr/>
          <p:nvPr/>
        </p:nvSpPr>
        <p:spPr>
          <a:xfrm>
            <a:off x="11512511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21864778-86C8-4D2A-A8D6-0CF4FA1F29B2}"/>
              </a:ext>
            </a:extLst>
          </p:cNvPr>
          <p:cNvSpPr/>
          <p:nvPr/>
        </p:nvSpPr>
        <p:spPr>
          <a:xfrm>
            <a:off x="11912586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31-4</a:t>
            </a:r>
          </a:p>
        </p:txBody>
      </p:sp>
      <p:sp>
        <p:nvSpPr>
          <p:cNvPr id="238" name="Rectangle 237">
            <a:extLst>
              <a:ext uri="{FF2B5EF4-FFF2-40B4-BE49-F238E27FC236}">
                <a16:creationId xmlns:a16="http://schemas.microsoft.com/office/drawing/2014/main" id="{A7CC5620-AA47-4838-9D6E-303ABAC0445C}"/>
              </a:ext>
            </a:extLst>
          </p:cNvPr>
          <p:cNvSpPr/>
          <p:nvPr/>
        </p:nvSpPr>
        <p:spPr>
          <a:xfrm>
            <a:off x="12315885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7-11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8262753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1" name="Rectangle 240">
            <a:extLst>
              <a:ext uri="{FF2B5EF4-FFF2-40B4-BE49-F238E27FC236}">
                <a16:creationId xmlns:a16="http://schemas.microsoft.com/office/drawing/2014/main" id="{09217085-EC32-486B-8907-37BB83A9F0F8}"/>
              </a:ext>
            </a:extLst>
          </p:cNvPr>
          <p:cNvSpPr/>
          <p:nvPr/>
        </p:nvSpPr>
        <p:spPr>
          <a:xfrm>
            <a:off x="12719184" y="2119250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71E39890-53F3-4F7D-B746-5D718711349F}"/>
              </a:ext>
            </a:extLst>
          </p:cNvPr>
          <p:cNvSpPr/>
          <p:nvPr/>
        </p:nvSpPr>
        <p:spPr>
          <a:xfrm>
            <a:off x="129469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cxnSp>
        <p:nvCxnSpPr>
          <p:cNvPr id="251" name="Straight Connector 12">
            <a:extLst>
              <a:ext uri="{FF2B5EF4-FFF2-40B4-BE49-F238E27FC236}">
                <a16:creationId xmlns:a16="http://schemas.microsoft.com/office/drawing/2014/main" id="{568FB49D-9FF4-4DD4-BD37-EDB81814730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99081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2" name="Straight Connector 12">
            <a:extLst>
              <a:ext uri="{FF2B5EF4-FFF2-40B4-BE49-F238E27FC236}">
                <a16:creationId xmlns:a16="http://schemas.microsoft.com/office/drawing/2014/main" id="{C25D509E-C181-456A-8C16-5CD222FDD17E}"/>
              </a:ext>
            </a:extLst>
          </p:cNvPr>
          <p:cNvCxnSpPr>
            <a:cxnSpLocks/>
          </p:cNvCxnSpPr>
          <p:nvPr/>
        </p:nvCxnSpPr>
        <p:spPr bwMode="auto">
          <a:xfrm flipV="1">
            <a:off x="13095891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7" name="Rectangle: Rounded Corners 256">
            <a:extLst>
              <a:ext uri="{FF2B5EF4-FFF2-40B4-BE49-F238E27FC236}">
                <a16:creationId xmlns:a16="http://schemas.microsoft.com/office/drawing/2014/main" id="{7B854F67-0DAB-4103-AB4C-9362D7596BFA}"/>
              </a:ext>
            </a:extLst>
          </p:cNvPr>
          <p:cNvSpPr/>
          <p:nvPr/>
        </p:nvSpPr>
        <p:spPr>
          <a:xfrm>
            <a:off x="12706565" y="3879242"/>
            <a:ext cx="386524" cy="252002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85766">
              <a:defRPr/>
            </a:pPr>
            <a:endParaRPr lang="en-US" sz="1100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</p:txBody>
      </p:sp>
      <p:sp>
        <p:nvSpPr>
          <p:cNvPr id="260" name="Rectangle: Rounded Corners 259">
            <a:extLst>
              <a:ext uri="{FF2B5EF4-FFF2-40B4-BE49-F238E27FC236}">
                <a16:creationId xmlns:a16="http://schemas.microsoft.com/office/drawing/2014/main" id="{F1D681A8-1083-4670-9BC3-3C2EEB2AB53D}"/>
              </a:ext>
            </a:extLst>
          </p:cNvPr>
          <p:cNvSpPr/>
          <p:nvPr/>
        </p:nvSpPr>
        <p:spPr>
          <a:xfrm>
            <a:off x="11096630" y="5931021"/>
            <a:ext cx="765284" cy="420271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23" name="Rectangle: Rounded Corners 122">
            <a:extLst>
              <a:ext uri="{FF2B5EF4-FFF2-40B4-BE49-F238E27FC236}">
                <a16:creationId xmlns:a16="http://schemas.microsoft.com/office/drawing/2014/main" id="{0F15EE4C-7157-40B0-8D44-14FA0CD44962}"/>
              </a:ext>
            </a:extLst>
          </p:cNvPr>
          <p:cNvSpPr/>
          <p:nvPr/>
        </p:nvSpPr>
        <p:spPr>
          <a:xfrm>
            <a:off x="11242785" y="5418909"/>
            <a:ext cx="550115" cy="420271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(3+4)</a:t>
            </a:r>
          </a:p>
        </p:txBody>
      </p:sp>
      <p:sp>
        <p:nvSpPr>
          <p:cNvPr id="126" name="Rectangle: Rounded Corners 125">
            <a:extLst>
              <a:ext uri="{FF2B5EF4-FFF2-40B4-BE49-F238E27FC236}">
                <a16:creationId xmlns:a16="http://schemas.microsoft.com/office/drawing/2014/main" id="{2CE0ABCB-D23E-4105-820B-48D05D76B4CF}"/>
              </a:ext>
            </a:extLst>
          </p:cNvPr>
          <p:cNvSpPr/>
          <p:nvPr/>
        </p:nvSpPr>
        <p:spPr>
          <a:xfrm>
            <a:off x="11110065" y="4890275"/>
            <a:ext cx="775738" cy="420271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33" name="Rectangle: Rounded Corners 132">
            <a:extLst>
              <a:ext uri="{FF2B5EF4-FFF2-40B4-BE49-F238E27FC236}">
                <a16:creationId xmlns:a16="http://schemas.microsoft.com/office/drawing/2014/main" id="{F5172F87-3A95-4682-9C2C-113B893200BC}"/>
              </a:ext>
            </a:extLst>
          </p:cNvPr>
          <p:cNvSpPr/>
          <p:nvPr/>
        </p:nvSpPr>
        <p:spPr>
          <a:xfrm>
            <a:off x="9087679" y="4360651"/>
            <a:ext cx="573906" cy="420271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116" name="Rectangle: Rounded Corners 115">
            <a:extLst>
              <a:ext uri="{FF2B5EF4-FFF2-40B4-BE49-F238E27FC236}">
                <a16:creationId xmlns:a16="http://schemas.microsoft.com/office/drawing/2014/main" id="{9E1A2E68-E9FB-42FB-8C54-8303C3EAA29A}"/>
              </a:ext>
            </a:extLst>
          </p:cNvPr>
          <p:cNvSpPr/>
          <p:nvPr/>
        </p:nvSpPr>
        <p:spPr>
          <a:xfrm>
            <a:off x="9087782" y="3828771"/>
            <a:ext cx="573799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36576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117" name="Rectangle: Rounded Corners 116">
            <a:extLst>
              <a:ext uri="{FF2B5EF4-FFF2-40B4-BE49-F238E27FC236}">
                <a16:creationId xmlns:a16="http://schemas.microsoft.com/office/drawing/2014/main" id="{AE15AB87-CFDD-42C5-92C8-B460A1B0D7B1}"/>
              </a:ext>
            </a:extLst>
          </p:cNvPr>
          <p:cNvSpPr/>
          <p:nvPr/>
        </p:nvSpPr>
        <p:spPr>
          <a:xfrm>
            <a:off x="11242786" y="3828771"/>
            <a:ext cx="566360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36576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(3+4)</a:t>
            </a:r>
          </a:p>
        </p:txBody>
      </p: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1675" y="90584"/>
            <a:ext cx="8705691" cy="719652"/>
          </a:xfrm>
        </p:spPr>
        <p:txBody>
          <a:bodyPr/>
          <a:lstStyle/>
          <a:p>
            <a:r>
              <a:rPr lang="en-US" dirty="0"/>
              <a:t>Endorsed RAN meeting plan</a:t>
            </a:r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614431DD-E522-4F7F-AA8B-9D80BE4FA567}"/>
              </a:ext>
            </a:extLst>
          </p:cNvPr>
          <p:cNvSpPr/>
          <p:nvPr/>
        </p:nvSpPr>
        <p:spPr>
          <a:xfrm>
            <a:off x="2942227" y="3171978"/>
            <a:ext cx="370317" cy="266720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21" name="Rectangle: Rounded Corners 120">
            <a:extLst>
              <a:ext uri="{FF2B5EF4-FFF2-40B4-BE49-F238E27FC236}">
                <a16:creationId xmlns:a16="http://schemas.microsoft.com/office/drawing/2014/main" id="{D55FE1EE-2FE6-480D-845C-55898C42EBA8}"/>
              </a:ext>
            </a:extLst>
          </p:cNvPr>
          <p:cNvSpPr/>
          <p:nvPr/>
        </p:nvSpPr>
        <p:spPr>
          <a:xfrm>
            <a:off x="8289938" y="3171978"/>
            <a:ext cx="491750" cy="3227286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56562301-9430-4FA9-BF5C-8597C2908F53}"/>
              </a:ext>
            </a:extLst>
          </p:cNvPr>
          <p:cNvSpPr/>
          <p:nvPr/>
        </p:nvSpPr>
        <p:spPr>
          <a:xfrm>
            <a:off x="11236420" y="4360651"/>
            <a:ext cx="573906" cy="420271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(3+4)</a:t>
            </a:r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A1D9218E-CDF1-469C-90D7-12FAB1D2E2E2}"/>
              </a:ext>
            </a:extLst>
          </p:cNvPr>
          <p:cNvSpPr/>
          <p:nvPr/>
        </p:nvSpPr>
        <p:spPr>
          <a:xfrm>
            <a:off x="9877210" y="4360651"/>
            <a:ext cx="787576" cy="42027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8253A6DA-E5E2-4B32-BC0F-7A6BBB84A519}"/>
              </a:ext>
            </a:extLst>
          </p:cNvPr>
          <p:cNvSpPr/>
          <p:nvPr/>
        </p:nvSpPr>
        <p:spPr>
          <a:xfrm>
            <a:off x="9094080" y="5418909"/>
            <a:ext cx="573904" cy="420271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386BD343-4AFE-481F-90B1-A3DA61B468D9}"/>
              </a:ext>
            </a:extLst>
          </p:cNvPr>
          <p:cNvSpPr/>
          <p:nvPr/>
        </p:nvSpPr>
        <p:spPr>
          <a:xfrm>
            <a:off x="9877210" y="5418908"/>
            <a:ext cx="787576" cy="42027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70069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61069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elements of the proposed plan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19170" lvl="2" indent="0">
              <a:buNone/>
            </a:pPr>
            <a:endParaRPr lang="en-US" sz="1334" dirty="0"/>
          </a:p>
          <a:p>
            <a:r>
              <a:rPr lang="en-US" sz="2000" dirty="0"/>
              <a:t>Quarters with multiple WG meetings may have staggered handling of items</a:t>
            </a:r>
          </a:p>
          <a:p>
            <a:pPr lvl="1"/>
            <a:r>
              <a:rPr lang="en-US" sz="1800" dirty="0"/>
              <a:t>Initial soft-staggering of topics is shown in the TU allocation tables, subject to further refining in future RAN </a:t>
            </a:r>
            <a:r>
              <a:rPr lang="en-US" sz="1800" dirty="0" err="1"/>
              <a:t>plenarie</a:t>
            </a:r>
            <a:endParaRPr lang="en-US" sz="1200" dirty="0"/>
          </a:p>
          <a:p>
            <a:r>
              <a:rPr lang="en-US" sz="1800" dirty="0"/>
              <a:t>Tightening of scope for some existing WIs may be addressed at December plenary to ensure timely progress</a:t>
            </a:r>
          </a:p>
          <a:p>
            <a:pPr lvl="1"/>
            <a:r>
              <a:rPr lang="en-US" sz="1600" dirty="0"/>
              <a:t>Potential follow-on Work Items of Study Items will need a very well defined tight scope!</a:t>
            </a:r>
            <a:endParaRPr lang="en-US" sz="2000" b="1" u="sng" dirty="0">
              <a:solidFill>
                <a:srgbClr val="FF0000"/>
              </a:solidFill>
            </a:endParaRPr>
          </a:p>
          <a:p>
            <a:r>
              <a:rPr lang="en-US" sz="2000" b="1" u="sng" dirty="0">
                <a:solidFill>
                  <a:srgbClr val="FF0000"/>
                </a:solidFill>
              </a:rPr>
              <a:t>Inactive periods</a:t>
            </a:r>
            <a:r>
              <a:rPr lang="en-US" sz="2000" dirty="0"/>
              <a:t> are installed between meetings to allow proper internal preparation and observe key regional holidays</a:t>
            </a:r>
          </a:p>
          <a:p>
            <a:pPr lvl="1"/>
            <a:r>
              <a:rPr lang="en-US" sz="1800" dirty="0"/>
              <a:t>No email discussions are allowed on any WG reflector or TSG_RAN or </a:t>
            </a:r>
            <a:r>
              <a:rPr lang="en-US" sz="1800" dirty="0" err="1"/>
              <a:t>TSG_RAN_Drafts</a:t>
            </a:r>
            <a:r>
              <a:rPr lang="en-US" sz="1800" dirty="0"/>
              <a:t> reflector during these periods. </a:t>
            </a:r>
            <a:br>
              <a:rPr lang="en-US" sz="1800" dirty="0"/>
            </a:br>
            <a:r>
              <a:rPr lang="en-US" sz="1800" dirty="0"/>
              <a:t>No GTW sessions are allowed, not even informal ones.</a:t>
            </a:r>
          </a:p>
          <a:p>
            <a:pPr lvl="1"/>
            <a:r>
              <a:rPr lang="en-US" sz="1800" dirty="0"/>
              <a:t>23-29/Nov (Thanksgiving)</a:t>
            </a:r>
          </a:p>
          <a:p>
            <a:pPr lvl="1"/>
            <a:r>
              <a:rPr lang="en-US" sz="1800" dirty="0"/>
              <a:t>21/Dec – 3/January (</a:t>
            </a:r>
            <a:r>
              <a:rPr lang="en-US" sz="1800" dirty="0" err="1"/>
              <a:t>Christmas+New</a:t>
            </a:r>
            <a:r>
              <a:rPr lang="en-US" sz="1800" dirty="0"/>
              <a:t> Year)</a:t>
            </a:r>
          </a:p>
          <a:p>
            <a:pPr lvl="1"/>
            <a:r>
              <a:rPr lang="en-US" sz="1800" dirty="0"/>
              <a:t>8-21/Feb (Lunar New Year)</a:t>
            </a:r>
          </a:p>
          <a:p>
            <a:pPr lvl="1"/>
            <a:r>
              <a:rPr lang="en-US" sz="1800" dirty="0"/>
              <a:t>29/March – 5/April (Easter)</a:t>
            </a:r>
          </a:p>
          <a:p>
            <a:pPr lvl="1"/>
            <a:r>
              <a:rPr lang="en-US" sz="1800" dirty="0"/>
              <a:t>26/April-9/May</a:t>
            </a:r>
            <a:endParaRPr lang="en-US" sz="2000" dirty="0"/>
          </a:p>
          <a:p>
            <a:pPr marL="609585" lvl="1" indent="0">
              <a:buNone/>
            </a:pPr>
            <a:r>
              <a:rPr lang="en-US" sz="1867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517761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Preparing for TSG E-elections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19170" lvl="2" indent="0">
              <a:buNone/>
            </a:pPr>
            <a:endParaRPr lang="en-US" sz="1334" dirty="0"/>
          </a:p>
          <a:p>
            <a:r>
              <a:rPr lang="en-US" sz="2400" dirty="0"/>
              <a:t>PCG#45 to decide on when and how to commence with election in 3GPP</a:t>
            </a:r>
          </a:p>
          <a:p>
            <a:endParaRPr lang="en-US" sz="2400" dirty="0"/>
          </a:p>
          <a:p>
            <a:r>
              <a:rPr lang="en-US" sz="2400" dirty="0"/>
              <a:t>In case TSG elections are to be held in March/2021, RAN#91-E will have 2 days set aside exclusively for conducting E-election rounds on Thursday and Friday before the normal meeting week</a:t>
            </a:r>
          </a:p>
          <a:p>
            <a:pPr lvl="1"/>
            <a:r>
              <a:rPr lang="en-US" sz="1800" dirty="0"/>
              <a:t>We are waiting eagerly for the Electronic voting tool in order to devise detail process and timing for the different rounds</a:t>
            </a:r>
          </a:p>
          <a:p>
            <a:pPr lvl="1"/>
            <a:r>
              <a:rPr lang="en-US" sz="1800" dirty="0"/>
              <a:t>It is desirable for the detailed E-election process to follow the normal f2f election process as much as possible</a:t>
            </a:r>
          </a:p>
          <a:p>
            <a:pPr lvl="2"/>
            <a:r>
              <a:rPr lang="en-US" sz="1400" dirty="0"/>
              <a:t>Once E-election tool is available and we gain understanding of all it’s details, </a:t>
            </a:r>
            <a:r>
              <a:rPr lang="en-US" sz="1400" b="1" u="sng" dirty="0">
                <a:solidFill>
                  <a:srgbClr val="FF0000"/>
                </a:solidFill>
              </a:rPr>
              <a:t>revising Annex I may be necessary</a:t>
            </a:r>
            <a:r>
              <a:rPr lang="en-US" sz="1400" dirty="0"/>
              <a:t> to adjust practicalities (e.g. length of election round, </a:t>
            </a:r>
            <a:r>
              <a:rPr lang="en-US" sz="1400" dirty="0" err="1"/>
              <a:t>etc</a:t>
            </a:r>
            <a:r>
              <a:rPr lang="en-US" sz="1400" dirty="0"/>
              <a:t>…)</a:t>
            </a:r>
          </a:p>
          <a:p>
            <a:pPr lvl="1"/>
            <a:r>
              <a:rPr lang="en-US" sz="1800" b="1" u="sng" dirty="0">
                <a:solidFill>
                  <a:srgbClr val="FF0000"/>
                </a:solidFill>
              </a:rPr>
              <a:t>Full trial run is necessary</a:t>
            </a:r>
            <a:r>
              <a:rPr lang="en-US" sz="1800" dirty="0"/>
              <a:t> at the December plenary mimicking the actual leadership election dynamics as much as possible</a:t>
            </a:r>
          </a:p>
          <a:p>
            <a:pPr lvl="1"/>
            <a:r>
              <a:rPr lang="en-US" sz="1800" dirty="0"/>
              <a:t>Only if this December trial run is fully successful can the formal election commence in March/2021</a:t>
            </a:r>
            <a:endParaRPr lang="en-US" sz="1050" dirty="0"/>
          </a:p>
          <a:p>
            <a:endParaRPr lang="en-US" sz="2400" dirty="0"/>
          </a:p>
          <a:p>
            <a:pPr marL="609585" lvl="1" indent="0">
              <a:buNone/>
            </a:pPr>
            <a:r>
              <a:rPr lang="en-US" sz="1867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9038658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19170" lvl="2" indent="0">
              <a:buNone/>
            </a:pPr>
            <a:endParaRPr lang="en-US" sz="1334" dirty="0"/>
          </a:p>
          <a:p>
            <a:r>
              <a:rPr lang="en-US" sz="2400" dirty="0"/>
              <a:t>Guidance to implementations will be added to the RRC specs on 3GPP website specification page</a:t>
            </a:r>
          </a:p>
          <a:p>
            <a:pPr lvl="1"/>
            <a:r>
              <a:rPr lang="en-US" sz="1867" dirty="0"/>
              <a:t>On the 38.331 specification webpage, add </a:t>
            </a:r>
            <a:r>
              <a:rPr lang="en-US" sz="1867" i="1" dirty="0"/>
              <a:t>“A UE or network vendor wishing to support Rel-16 must use version 16.2.0 or later of TS 38.331”</a:t>
            </a:r>
            <a:r>
              <a:rPr lang="en-US" sz="1867" dirty="0"/>
              <a:t>. This is the September version of 38.331.</a:t>
            </a:r>
          </a:p>
          <a:p>
            <a:pPr lvl="1"/>
            <a:r>
              <a:rPr lang="en-US" sz="1867" dirty="0"/>
              <a:t>On the 36.331 specification webpage, add </a:t>
            </a:r>
            <a:r>
              <a:rPr lang="en-US" sz="1867" i="1" dirty="0"/>
              <a:t>“A UE or network vendor wishing to support Rel-16 must use version 16.2.0 or later of TS 36.331”. </a:t>
            </a:r>
            <a:r>
              <a:rPr lang="en-US" sz="1867" dirty="0"/>
              <a:t>This is the September version of 36.331.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It is understood that the bar for potential non-backwards compatible changes to Rel-16 from Q4 onwards will be very high</a:t>
            </a:r>
          </a:p>
        </p:txBody>
      </p:sp>
    </p:spTree>
    <p:extLst>
      <p:ext uri="{BB962C8B-B14F-4D97-AF65-F5344CB8AC3E}">
        <p14:creationId xmlns:p14="http://schemas.microsoft.com/office/powerpoint/2010/main" val="92855299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traight Connector 10">
            <a:extLst>
              <a:ext uri="{FF2B5EF4-FFF2-40B4-BE49-F238E27FC236}">
                <a16:creationId xmlns:a16="http://schemas.microsoft.com/office/drawing/2014/main" id="{F02DD00D-F20E-4EF7-B5B3-217F8F82410C}"/>
              </a:ext>
            </a:extLst>
          </p:cNvPr>
          <p:cNvCxnSpPr>
            <a:cxnSpLocks/>
          </p:cNvCxnSpPr>
          <p:nvPr/>
        </p:nvCxnSpPr>
        <p:spPr bwMode="auto">
          <a:xfrm flipV="1">
            <a:off x="11367768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Connector 11">
            <a:extLst>
              <a:ext uri="{FF2B5EF4-FFF2-40B4-BE49-F238E27FC236}">
                <a16:creationId xmlns:a16="http://schemas.microsoft.com/office/drawing/2014/main" id="{D5FA4B6C-3433-40FB-A1D7-0556728CAB0D}"/>
              </a:ext>
            </a:extLst>
          </p:cNvPr>
          <p:cNvCxnSpPr>
            <a:cxnSpLocks/>
          </p:cNvCxnSpPr>
          <p:nvPr/>
        </p:nvCxnSpPr>
        <p:spPr bwMode="auto">
          <a:xfrm flipV="1">
            <a:off x="4691376" y="1819759"/>
            <a:ext cx="0" cy="2014537"/>
          </a:xfrm>
          <a:prstGeom prst="line">
            <a:avLst/>
          </a:prstGeom>
          <a:noFill/>
          <a:ln w="190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3887" y="-83820"/>
            <a:ext cx="8005233" cy="1143000"/>
          </a:xfrm>
        </p:spPr>
        <p:txBody>
          <a:bodyPr/>
          <a:lstStyle/>
          <a:p>
            <a:r>
              <a:rPr lang="en-US" dirty="0"/>
              <a:t>Release 17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775" y="4111539"/>
            <a:ext cx="12055845" cy="1102358"/>
          </a:xfrm>
        </p:spPr>
        <p:txBody>
          <a:bodyPr/>
          <a:lstStyle/>
          <a:p>
            <a:pPr marL="1219170" lvl="2" indent="0">
              <a:buNone/>
            </a:pPr>
            <a:endParaRPr lang="en-US" sz="1200" dirty="0"/>
          </a:p>
          <a:p>
            <a:r>
              <a:rPr lang="en-US" sz="2000" dirty="0"/>
              <a:t>The RAN leadership is committed to facilitate delivering Rel-17 with minimal additional delay</a:t>
            </a:r>
            <a:endParaRPr lang="en-US" sz="1600" dirty="0"/>
          </a:p>
          <a:p>
            <a:pPr lvl="1"/>
            <a:r>
              <a:rPr lang="en-US" sz="1600" dirty="0"/>
              <a:t>Detailed analysis still needed to understand what is feasible </a:t>
            </a:r>
            <a:r>
              <a:rPr lang="en-US" sz="1600" dirty="0">
                <a:sym typeface="Wingdings" panose="05000000000000000000" pitchFamily="2" charset="2"/>
              </a:rPr>
              <a:t> </a:t>
            </a:r>
            <a:r>
              <a:rPr lang="en-US" sz="1600" dirty="0"/>
              <a:t>Overall timeline decision to be taken only in December</a:t>
            </a:r>
          </a:p>
          <a:p>
            <a:pPr lvl="1"/>
            <a:r>
              <a:rPr lang="en-US" sz="1600" dirty="0"/>
              <a:t>Leadership will provide detailed analysis (TUs, </a:t>
            </a:r>
            <a:r>
              <a:rPr lang="en-US" sz="1600" dirty="0" err="1"/>
              <a:t>etc</a:t>
            </a:r>
            <a:r>
              <a:rPr lang="en-US" sz="1600" dirty="0"/>
              <a:t>…) for December</a:t>
            </a:r>
          </a:p>
          <a:p>
            <a:r>
              <a:rPr lang="en-US" sz="2000" dirty="0"/>
              <a:t>TSG#90 (December) will firmly commit to a new timeline, and RAN#90 will endorse a detailed RAN planning (meetings and TUs) to meet this timeline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1F9EE4-B4E5-4550-8534-27840D3A1A4C}"/>
              </a:ext>
            </a:extLst>
          </p:cNvPr>
          <p:cNvSpPr/>
          <p:nvPr/>
        </p:nvSpPr>
        <p:spPr>
          <a:xfrm>
            <a:off x="300355" y="1192700"/>
            <a:ext cx="4364037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76B6BD-8DDC-4A1C-B0A9-1E8874A62C31}"/>
              </a:ext>
            </a:extLst>
          </p:cNvPr>
          <p:cNvSpPr/>
          <p:nvPr/>
        </p:nvSpPr>
        <p:spPr>
          <a:xfrm>
            <a:off x="1406842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1847F31-DB1D-4C50-A97C-36A4AE4D808F}"/>
              </a:ext>
            </a:extLst>
          </p:cNvPr>
          <p:cNvSpPr/>
          <p:nvPr/>
        </p:nvSpPr>
        <p:spPr>
          <a:xfrm>
            <a:off x="2511742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53901E-216B-460B-A28C-D3EDB2B1A4BE}"/>
              </a:ext>
            </a:extLst>
          </p:cNvPr>
          <p:cNvSpPr/>
          <p:nvPr/>
        </p:nvSpPr>
        <p:spPr>
          <a:xfrm>
            <a:off x="3618226" y="1856275"/>
            <a:ext cx="1046162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8C010E-FE73-4BDA-9636-80892212DF64}"/>
              </a:ext>
            </a:extLst>
          </p:cNvPr>
          <p:cNvSpPr/>
          <p:nvPr/>
        </p:nvSpPr>
        <p:spPr>
          <a:xfrm>
            <a:off x="300355" y="1865800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8D59D8E-0217-4C61-8016-175352D48F37}"/>
              </a:ext>
            </a:extLst>
          </p:cNvPr>
          <p:cNvSpPr/>
          <p:nvPr/>
        </p:nvSpPr>
        <p:spPr>
          <a:xfrm>
            <a:off x="4724717" y="1183175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5876E3-F735-475B-B5CB-250088E6EE5B}"/>
              </a:ext>
            </a:extLst>
          </p:cNvPr>
          <p:cNvSpPr/>
          <p:nvPr/>
        </p:nvSpPr>
        <p:spPr>
          <a:xfrm>
            <a:off x="4724717" y="1865800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cxnSp>
        <p:nvCxnSpPr>
          <p:cNvPr id="11" name="Straight Connector 8">
            <a:extLst>
              <a:ext uri="{FF2B5EF4-FFF2-40B4-BE49-F238E27FC236}">
                <a16:creationId xmlns:a16="http://schemas.microsoft.com/office/drawing/2014/main" id="{5283A872-62C3-45C9-B089-949E184DBC92}"/>
              </a:ext>
            </a:extLst>
          </p:cNvPr>
          <p:cNvCxnSpPr>
            <a:cxnSpLocks/>
          </p:cNvCxnSpPr>
          <p:nvPr/>
        </p:nvCxnSpPr>
        <p:spPr bwMode="auto">
          <a:xfrm flipV="1">
            <a:off x="2478401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4AD7A686-2E02-410C-9FA7-E165EED9342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73501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Straight Connector 10">
            <a:extLst>
              <a:ext uri="{FF2B5EF4-FFF2-40B4-BE49-F238E27FC236}">
                <a16:creationId xmlns:a16="http://schemas.microsoft.com/office/drawing/2014/main" id="{520254D0-8C79-4FF4-8FBD-A316E545F0A2}"/>
              </a:ext>
            </a:extLst>
          </p:cNvPr>
          <p:cNvCxnSpPr>
            <a:cxnSpLocks/>
          </p:cNvCxnSpPr>
          <p:nvPr/>
        </p:nvCxnSpPr>
        <p:spPr bwMode="auto">
          <a:xfrm flipV="1">
            <a:off x="3588063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Straight Connector 12">
            <a:extLst>
              <a:ext uri="{FF2B5EF4-FFF2-40B4-BE49-F238E27FC236}">
                <a16:creationId xmlns:a16="http://schemas.microsoft.com/office/drawing/2014/main" id="{DD9C66FB-10E7-4D03-96BF-B2036C58A398}"/>
              </a:ext>
            </a:extLst>
          </p:cNvPr>
          <p:cNvCxnSpPr>
            <a:cxnSpLocks/>
          </p:cNvCxnSpPr>
          <p:nvPr/>
        </p:nvCxnSpPr>
        <p:spPr bwMode="auto">
          <a:xfrm flipV="1">
            <a:off x="5794688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0C3384E-76E6-40FE-8206-0EF6CD8B4948}"/>
              </a:ext>
            </a:extLst>
          </p:cNvPr>
          <p:cNvSpPr/>
          <p:nvPr/>
        </p:nvSpPr>
        <p:spPr>
          <a:xfrm>
            <a:off x="2038663" y="3051659"/>
            <a:ext cx="922338" cy="48260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44C7443-44B7-4DAB-BAE7-E963D34B2BAF}"/>
              </a:ext>
            </a:extLst>
          </p:cNvPr>
          <p:cNvSpPr/>
          <p:nvPr/>
        </p:nvSpPr>
        <p:spPr>
          <a:xfrm>
            <a:off x="3145155" y="3097700"/>
            <a:ext cx="923925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8F01ECA-0DB3-4F8B-A14A-6A56A8D0EED0}"/>
              </a:ext>
            </a:extLst>
          </p:cNvPr>
          <p:cNvSpPr/>
          <p:nvPr/>
        </p:nvSpPr>
        <p:spPr>
          <a:xfrm>
            <a:off x="4192905" y="3292959"/>
            <a:ext cx="1000125" cy="44926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76787A1-BF25-4D22-9D81-5C7E65E53634}"/>
              </a:ext>
            </a:extLst>
          </p:cNvPr>
          <p:cNvSpPr/>
          <p:nvPr/>
        </p:nvSpPr>
        <p:spPr>
          <a:xfrm>
            <a:off x="5277167" y="3410438"/>
            <a:ext cx="1001713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" name="Rectangle: Rounded Corners 34">
            <a:extLst>
              <a:ext uri="{FF2B5EF4-FFF2-40B4-BE49-F238E27FC236}">
                <a16:creationId xmlns:a16="http://schemas.microsoft.com/office/drawing/2014/main" id="{B31DD221-6A10-44D6-8CB0-5F5DE7E0CC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" y="2510321"/>
            <a:ext cx="6192837" cy="155575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endParaRPr lang="en-US" altLang="en-US" sz="1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1CFF01-8102-4EE9-8038-21E4F42CEEAF}"/>
              </a:ext>
            </a:extLst>
          </p:cNvPr>
          <p:cNvSpPr txBox="1"/>
          <p:nvPr/>
        </p:nvSpPr>
        <p:spPr>
          <a:xfrm>
            <a:off x="392430" y="3734284"/>
            <a:ext cx="460074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FF0000"/>
                </a:solidFill>
                <a:latin typeface="Calibri"/>
              </a:rPr>
              <a:t>Current Release 17 timeline as per RAN#87E decision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D4DF7B6-94DE-4F59-AE0B-22B2DCCCE5F5}"/>
              </a:ext>
            </a:extLst>
          </p:cNvPr>
          <p:cNvSpPr/>
          <p:nvPr/>
        </p:nvSpPr>
        <p:spPr>
          <a:xfrm>
            <a:off x="6973890" y="1192700"/>
            <a:ext cx="2181214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5A0B24E-AA2A-48C8-A6DF-F0340CCF5405}"/>
              </a:ext>
            </a:extLst>
          </p:cNvPr>
          <p:cNvSpPr/>
          <p:nvPr/>
        </p:nvSpPr>
        <p:spPr>
          <a:xfrm>
            <a:off x="8083551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04B7A7C-19CE-4AFC-825F-F0A0A09EDFF9}"/>
              </a:ext>
            </a:extLst>
          </p:cNvPr>
          <p:cNvSpPr/>
          <p:nvPr/>
        </p:nvSpPr>
        <p:spPr>
          <a:xfrm>
            <a:off x="9188451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3E6486A-51F8-43F8-BA47-F2A8D7A76EDF}"/>
              </a:ext>
            </a:extLst>
          </p:cNvPr>
          <p:cNvSpPr/>
          <p:nvPr/>
        </p:nvSpPr>
        <p:spPr>
          <a:xfrm>
            <a:off x="10294935" y="1856275"/>
            <a:ext cx="1046162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CDAE31A-53FA-4A4C-AC16-89A119C93054}"/>
              </a:ext>
            </a:extLst>
          </p:cNvPr>
          <p:cNvSpPr/>
          <p:nvPr/>
        </p:nvSpPr>
        <p:spPr>
          <a:xfrm>
            <a:off x="6977064" y="1865800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DCA20E8-C8C1-4E57-A32E-B3F5984A91AC}"/>
              </a:ext>
            </a:extLst>
          </p:cNvPr>
          <p:cNvSpPr/>
          <p:nvPr/>
        </p:nvSpPr>
        <p:spPr>
          <a:xfrm>
            <a:off x="9188452" y="1183175"/>
            <a:ext cx="3282950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630B23A-DA34-4A48-8642-0410FA5C3EC6}"/>
              </a:ext>
            </a:extLst>
          </p:cNvPr>
          <p:cNvSpPr/>
          <p:nvPr/>
        </p:nvSpPr>
        <p:spPr>
          <a:xfrm>
            <a:off x="11401426" y="1865800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cxnSp>
        <p:nvCxnSpPr>
          <p:cNvPr id="30" name="Straight Connector 9">
            <a:extLst>
              <a:ext uri="{FF2B5EF4-FFF2-40B4-BE49-F238E27FC236}">
                <a16:creationId xmlns:a16="http://schemas.microsoft.com/office/drawing/2014/main" id="{F5E05A1B-AE3E-4595-BA5C-730C5B383DA1}"/>
              </a:ext>
            </a:extLst>
          </p:cNvPr>
          <p:cNvCxnSpPr>
            <a:cxnSpLocks/>
          </p:cNvCxnSpPr>
          <p:nvPr/>
        </p:nvCxnSpPr>
        <p:spPr bwMode="auto">
          <a:xfrm flipV="1">
            <a:off x="8050210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Straight Connector 10">
            <a:extLst>
              <a:ext uri="{FF2B5EF4-FFF2-40B4-BE49-F238E27FC236}">
                <a16:creationId xmlns:a16="http://schemas.microsoft.com/office/drawing/2014/main" id="{60BF2843-E89B-48E8-BCBF-A0BC0399349E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64772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Straight Connector 11">
            <a:extLst>
              <a:ext uri="{FF2B5EF4-FFF2-40B4-BE49-F238E27FC236}">
                <a16:creationId xmlns:a16="http://schemas.microsoft.com/office/drawing/2014/main" id="{BCC9B0AA-D549-473C-803E-62BF955FC0FD}"/>
              </a:ext>
            </a:extLst>
          </p:cNvPr>
          <p:cNvCxnSpPr>
            <a:cxnSpLocks/>
          </p:cNvCxnSpPr>
          <p:nvPr/>
        </p:nvCxnSpPr>
        <p:spPr bwMode="auto">
          <a:xfrm flipV="1">
            <a:off x="9155104" y="1819759"/>
            <a:ext cx="0" cy="1839277"/>
          </a:xfrm>
          <a:prstGeom prst="line">
            <a:avLst/>
          </a:prstGeom>
          <a:noFill/>
          <a:ln w="190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Straight Connector 12">
            <a:extLst>
              <a:ext uri="{FF2B5EF4-FFF2-40B4-BE49-F238E27FC236}">
                <a16:creationId xmlns:a16="http://schemas.microsoft.com/office/drawing/2014/main" id="{6F5B1626-8B71-47F1-906F-4FAB8331774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471397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16A8489-336E-4B16-BB23-E3B62C48CCB7}"/>
              </a:ext>
            </a:extLst>
          </p:cNvPr>
          <p:cNvSpPr/>
          <p:nvPr/>
        </p:nvSpPr>
        <p:spPr>
          <a:xfrm>
            <a:off x="8715372" y="3051659"/>
            <a:ext cx="922338" cy="48260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34E731A-CE97-46DD-95F7-3E569CDD372F}"/>
              </a:ext>
            </a:extLst>
          </p:cNvPr>
          <p:cNvSpPr/>
          <p:nvPr/>
        </p:nvSpPr>
        <p:spPr>
          <a:xfrm>
            <a:off x="9821864" y="3097700"/>
            <a:ext cx="923925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2B3FC549-7429-4BA7-8887-8E43AFE6CFEB}"/>
              </a:ext>
            </a:extLst>
          </p:cNvPr>
          <p:cNvSpPr/>
          <p:nvPr/>
        </p:nvSpPr>
        <p:spPr>
          <a:xfrm>
            <a:off x="10869614" y="3292959"/>
            <a:ext cx="1000125" cy="44926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8C24D7B-F9A1-4AD9-8958-1FA4433A62B3}"/>
              </a:ext>
            </a:extLst>
          </p:cNvPr>
          <p:cNvSpPr/>
          <p:nvPr/>
        </p:nvSpPr>
        <p:spPr>
          <a:xfrm>
            <a:off x="11953876" y="3410438"/>
            <a:ext cx="1001713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8" name="Rectangle: Rounded Corners 34">
            <a:extLst>
              <a:ext uri="{FF2B5EF4-FFF2-40B4-BE49-F238E27FC236}">
                <a16:creationId xmlns:a16="http://schemas.microsoft.com/office/drawing/2014/main" id="{B75876B0-8E9E-4CB5-BA1E-D8BD002262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3889" y="2510321"/>
            <a:ext cx="6192837" cy="155575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endParaRPr lang="en-US" altLang="en-US" sz="1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EF036C9-2779-4DC0-86A7-C180AF7C228E}"/>
              </a:ext>
            </a:extLst>
          </p:cNvPr>
          <p:cNvSpPr txBox="1"/>
          <p:nvPr/>
        </p:nvSpPr>
        <p:spPr>
          <a:xfrm>
            <a:off x="7069139" y="3734284"/>
            <a:ext cx="483626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u="sng" dirty="0">
                <a:solidFill>
                  <a:srgbClr val="FF0000"/>
                </a:solidFill>
                <a:latin typeface="Calibri"/>
              </a:rPr>
              <a:t>Potential new timeline </a:t>
            </a:r>
            <a:r>
              <a:rPr lang="en-US" sz="1600" dirty="0">
                <a:solidFill>
                  <a:srgbClr val="FF0000"/>
                </a:solidFill>
                <a:latin typeface="Calibri"/>
              </a:rPr>
              <a:t>to be committed to latest in Dec</a:t>
            </a:r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FCE7B669-9458-444C-8B36-BA73EC5C9075}"/>
              </a:ext>
            </a:extLst>
          </p:cNvPr>
          <p:cNvSpPr/>
          <p:nvPr/>
        </p:nvSpPr>
        <p:spPr bwMode="auto">
          <a:xfrm>
            <a:off x="5977890" y="1761656"/>
            <a:ext cx="826763" cy="35433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16329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Rel-15 critical corrections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19170" lvl="2" indent="0">
              <a:buNone/>
            </a:pPr>
            <a:endParaRPr lang="en-US" sz="1400" dirty="0"/>
          </a:p>
          <a:p>
            <a:r>
              <a:rPr lang="en-US" sz="2800" dirty="0"/>
              <a:t>Critical misbehavior found on the field with SIB handling</a:t>
            </a:r>
          </a:p>
          <a:p>
            <a:pPr lvl="1"/>
            <a:r>
              <a:rPr lang="en-US" sz="2000" dirty="0"/>
              <a:t>When an </a:t>
            </a:r>
            <a:r>
              <a:rPr lang="en-US" sz="2000" dirty="0" err="1"/>
              <a:t>eNB</a:t>
            </a:r>
            <a:r>
              <a:rPr lang="en-US" sz="2000" dirty="0"/>
              <a:t> broadcasts SIB1, which includes scheduling information of SI messages including SIB19 and onwards, some legacy UEs that do not handle the SIB-Type IE correctly are unable to acquire SIB1 and consider the cell as barred </a:t>
            </a:r>
          </a:p>
          <a:p>
            <a:pPr lvl="1"/>
            <a:r>
              <a:rPr lang="en-US" sz="2000" dirty="0"/>
              <a:t>Problem happens no matter whether SIB19 and onwards are scheduled separately from the other legacy SIBs (SIB2 to SIB18) via a different SI message, or SIB19 and onwards are scheduled together with the legacy SIBs in the same SI message.</a:t>
            </a:r>
          </a:p>
          <a:p>
            <a:pPr lvl="1"/>
            <a:r>
              <a:rPr lang="en-US" sz="2000" dirty="0"/>
              <a:t>RAN2 generated technical CRs to alleviate the issue, RAN#89-E approved these CRs</a:t>
            </a:r>
          </a:p>
          <a:p>
            <a:pPr lvl="1"/>
            <a:r>
              <a:rPr lang="en-US" sz="2000" dirty="0"/>
              <a:t>RAN#89-E also tasked RAN5 to develop the necessary test cases</a:t>
            </a:r>
          </a:p>
          <a:p>
            <a:pPr lvl="1"/>
            <a:r>
              <a:rPr lang="en-US" sz="2000" dirty="0"/>
              <a:t>Likely further discussion at RAN#90-E on potentially doing TR-work on “early UE handling” (as was done for UMTS TR 25.994)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5175638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Rel-15 critical corrections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19170" lvl="2" indent="0">
              <a:buNone/>
            </a:pPr>
            <a:endParaRPr lang="en-US" sz="1334" dirty="0"/>
          </a:p>
          <a:p>
            <a:r>
              <a:rPr lang="en-US" sz="2400" dirty="0"/>
              <a:t>Rel-15 FR2 CA and DC Fallbacks – the saga continues…</a:t>
            </a:r>
            <a:endParaRPr lang="en-US" sz="1867" dirty="0"/>
          </a:p>
          <a:p>
            <a:pPr lvl="1"/>
            <a:r>
              <a:rPr lang="en-US" sz="1867" dirty="0"/>
              <a:t>In August/2019 RAN4 agreed for Rel-15 that FR2 UEs are only required to support single-carrier fallback band combination for FR2 CA band combination in cases with combined intra-band non-contiguous and contiguous CA or DC</a:t>
            </a:r>
          </a:p>
          <a:p>
            <a:pPr lvl="1"/>
            <a:r>
              <a:rPr lang="en-US" sz="1867" dirty="0"/>
              <a:t>RAN2 developed signaling accordingly, but the CRs were not approved to RAN#89e</a:t>
            </a:r>
          </a:p>
          <a:p>
            <a:pPr lvl="1"/>
            <a:r>
              <a:rPr lang="en-US" sz="1867" dirty="0"/>
              <a:t>The RAN4 compromise CRs proposed at RAN#89-E that introduced relaxations for such band combinations were not approved. Some companies were concerned about RAN4 requirement relaxations.</a:t>
            </a:r>
          </a:p>
          <a:p>
            <a:pPr lvl="1"/>
            <a:r>
              <a:rPr lang="en-US" sz="1867" dirty="0"/>
              <a:t>The topics is postponed to RAN#90-E ( no WG discussions will occur until then)</a:t>
            </a:r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738F0C-71BB-4046-9506-8E4E60293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467" y="4462637"/>
            <a:ext cx="2570957" cy="1521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59111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33350</TotalTime>
  <Words>1733</Words>
  <Application>Microsoft Office PowerPoint</Application>
  <PresentationFormat>Custom</PresentationFormat>
  <Paragraphs>386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RAN report to PCG</vt:lpstr>
      <vt:lpstr>Outline</vt:lpstr>
      <vt:lpstr>Endorsed RAN meeting plan</vt:lpstr>
      <vt:lpstr>Key elements of the proposed plan (1/2)</vt:lpstr>
      <vt:lpstr>Preparing for TSG E-elections</vt:lpstr>
      <vt:lpstr>Release 16 stability</vt:lpstr>
      <vt:lpstr>Release 17 timeline</vt:lpstr>
      <vt:lpstr>Rel-15 critical corrections (1/2)</vt:lpstr>
      <vt:lpstr>Rel-15 critical corrections (2/2)</vt:lpstr>
      <vt:lpstr>Notable Rel-16 technical topics</vt:lpstr>
      <vt:lpstr>Notable Rel-17 technical topics</vt:lpstr>
      <vt:lpstr>ITU matters</vt:lpstr>
      <vt:lpstr>TEI handling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Bertenyi, Balazs (Nokia - HU/Budapest)</cp:lastModifiedBy>
  <cp:revision>589</cp:revision>
  <dcterms:created xsi:type="dcterms:W3CDTF">2018-05-24T11:49:12Z</dcterms:created>
  <dcterms:modified xsi:type="dcterms:W3CDTF">2020-09-26T18:14:48Z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