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906" r:id="rId2"/>
    <p:sldId id="939" r:id="rId3"/>
    <p:sldId id="914" r:id="rId4"/>
    <p:sldId id="940" r:id="rId5"/>
    <p:sldId id="923" r:id="rId6"/>
    <p:sldId id="926" r:id="rId7"/>
  </p:sldIdLst>
  <p:sldSz cx="12192000" cy="6858000"/>
  <p:notesSz cx="6735763" cy="9866313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003" userDrawn="1">
          <p15:clr>
            <a:srgbClr val="A4A3A4"/>
          </p15:clr>
        </p15:guide>
        <p15:guide id="2" pos="18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A332"/>
    <a:srgbClr val="1B4049"/>
    <a:srgbClr val="F5F5F5"/>
    <a:srgbClr val="FFF4E0"/>
    <a:srgbClr val="FFEDCB"/>
    <a:srgbClr val="FFDD9E"/>
    <a:srgbClr val="F4A7AE"/>
    <a:srgbClr val="DC5D66"/>
    <a:srgbClr val="C51718"/>
    <a:srgbClr val="EDF6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72" autoAdjust="0"/>
    <p:restoredTop sz="94179" autoAdjust="0"/>
  </p:normalViewPr>
  <p:slideViewPr>
    <p:cSldViewPr snapToGrid="0" snapToObjects="1">
      <p:cViewPr varScale="1">
        <p:scale>
          <a:sx n="108" d="100"/>
          <a:sy n="108" d="100"/>
        </p:scale>
        <p:origin x="396" y="114"/>
      </p:cViewPr>
      <p:guideLst>
        <p:guide orient="horz" pos="1003"/>
        <p:guide pos="18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88F66D19-FDE4-43AA-8F4E-AD017182E4A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2A3BD8C-059B-40F6-A427-3ECC0F02619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BFD817-2B7D-4C9E-B2B5-1F56EA099F1B}" type="datetimeFigureOut">
              <a:rPr lang="de-DE" smtClean="0"/>
              <a:t>25.03.2020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CFB65B6-AB89-4D88-83B3-DD5190BA783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de-DE"/>
              <a:t>THE NGMN ALLIANCE - TITEL - DATUM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9E07B69-BDAB-4837-A98B-EDA9797D946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8BD971-2211-4C85-806B-7B2FA98AA86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01074529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4" y="0"/>
            <a:ext cx="2919413" cy="493713"/>
          </a:xfrm>
          <a:prstGeom prst="rect">
            <a:avLst/>
          </a:prstGeom>
        </p:spPr>
        <p:txBody>
          <a:bodyPr vert="horz" lIns="90489" tIns="45245" rIns="90489" bIns="45245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0489" tIns="45245" rIns="90489" bIns="45245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4E60684-1F89-455A-A17A-998996BFFC7E}" type="datetimeFigureOut">
              <a:rPr lang="de-DE"/>
              <a:pPr>
                <a:defRPr/>
              </a:pPr>
              <a:t>25.03.2020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89" tIns="45245" rIns="90489" bIns="45245" rtlCol="0" anchor="ctr"/>
          <a:lstStyle/>
          <a:p>
            <a:pPr lvl="0"/>
            <a:endParaRPr lang="de-CH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3104" y="4686300"/>
            <a:ext cx="5389563" cy="4440238"/>
          </a:xfrm>
          <a:prstGeom prst="rect">
            <a:avLst/>
          </a:prstGeom>
        </p:spPr>
        <p:txBody>
          <a:bodyPr vert="horz" lIns="90489" tIns="45245" rIns="90489" bIns="45245" rtlCol="0">
            <a:normAutofit/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de-CH" noProof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4" y="9371013"/>
            <a:ext cx="2919413" cy="493712"/>
          </a:xfrm>
          <a:prstGeom prst="rect">
            <a:avLst/>
          </a:prstGeom>
        </p:spPr>
        <p:txBody>
          <a:bodyPr vert="horz" lIns="90489" tIns="45245" rIns="90489" bIns="45245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de-CH"/>
              <a:t>THE NGMN ALLIANCE - TITEL - DATUM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0489" tIns="45245" rIns="90489" bIns="45245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DA75CCB0-F90E-4E34-A6FC-5DE373CB34B3}" type="slidenum">
              <a:rPr lang="de-CH"/>
              <a:pPr>
                <a:defRPr/>
              </a:pPr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76463142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CH"/>
              <a:t>THE NGMN ALLIANCE - TITEL - DATUM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A75CCB0-F90E-4E34-A6FC-5DE373CB34B3}" type="slidenum">
              <a:rPr lang="de-CH" smtClean="0"/>
              <a:pPr>
                <a:defRPr/>
              </a:pPr>
              <a:t>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47384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5AA8E769-3DB4-4F52-9710-285439CBC0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0" t="14019" r="457" b="12165"/>
          <a:stretch/>
        </p:blipFill>
        <p:spPr>
          <a:xfrm>
            <a:off x="0" y="-12032"/>
            <a:ext cx="12192000" cy="6870032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AF35AE00-E923-4A5C-B487-C24841E980A0}"/>
              </a:ext>
            </a:extLst>
          </p:cNvPr>
          <p:cNvSpPr/>
          <p:nvPr userDrawn="1"/>
        </p:nvSpPr>
        <p:spPr>
          <a:xfrm>
            <a:off x="7363325" y="-12032"/>
            <a:ext cx="4828676" cy="1564105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46000">
                <a:schemeClr val="bg1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8AFD03D7-6DC3-48AD-9F6C-CB889169FF8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8484" y="148162"/>
            <a:ext cx="2032282" cy="1145113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58A47B94-751F-4AC7-8F4A-A7D8C3A77C10}"/>
              </a:ext>
            </a:extLst>
          </p:cNvPr>
          <p:cNvSpPr/>
          <p:nvPr userDrawn="1"/>
        </p:nvSpPr>
        <p:spPr>
          <a:xfrm>
            <a:off x="7363325" y="1564105"/>
            <a:ext cx="4828675" cy="529389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54606537-D363-474E-BC85-FC024172661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640052" y="1918062"/>
            <a:ext cx="4266001" cy="2592372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 noProof="0" dirty="0"/>
              <a:t>EDIT MASTER-TITLE</a:t>
            </a:r>
          </a:p>
        </p:txBody>
      </p:sp>
      <p:sp>
        <p:nvSpPr>
          <p:cNvPr id="10" name="Untertitel 2">
            <a:extLst>
              <a:ext uri="{FF2B5EF4-FFF2-40B4-BE49-F238E27FC236}">
                <a16:creationId xmlns:a16="http://schemas.microsoft.com/office/drawing/2014/main" id="{EA07E549-39AF-431C-8CBC-2747F8C9DDC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640052" y="4781264"/>
            <a:ext cx="4266002" cy="47251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Edit Master-Subtitle</a:t>
            </a:r>
          </a:p>
        </p:txBody>
      </p:sp>
    </p:spTree>
    <p:extLst>
      <p:ext uri="{BB962C8B-B14F-4D97-AF65-F5344CB8AC3E}">
        <p14:creationId xmlns:p14="http://schemas.microsoft.com/office/powerpoint/2010/main" val="1070795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FBA6B2-6A42-4467-9118-B425E103BA4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699405"/>
            <a:ext cx="9144000" cy="1923361"/>
          </a:xfrm>
          <a:prstGeom prst="rect">
            <a:avLst/>
          </a:prstGeom>
        </p:spPr>
        <p:txBody>
          <a:bodyPr anchor="b"/>
          <a:lstStyle>
            <a:lvl1pPr algn="ctr">
              <a:defRPr sz="4000">
                <a:latin typeface="+mj-lt"/>
              </a:defRPr>
            </a:lvl1pPr>
          </a:lstStyle>
          <a:p>
            <a:r>
              <a:rPr lang="en-GB" noProof="0" dirty="0"/>
              <a:t>EDIT MASTER-TITLE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83D7F40D-CC1C-4AC8-82CE-A4126664EF2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709851"/>
            <a:ext cx="9144000" cy="184988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200">
                <a:solidFill>
                  <a:srgbClr val="1B4049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Edit Master-Subtitle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E5CF4E1-63F2-48BD-88D9-EEE060E995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GB" smtClean="0"/>
              <a:t>NGMN ALLIANCE Update – 7nd April 2020</a:t>
            </a:r>
            <a:endParaRPr lang="en-GB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BBE28BB-E554-4205-BDEB-20D9C9323DE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fld id="{13DEF93A-815B-4ABD-9CB3-A489FDAB48DC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22263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platzhalter 11">
            <a:extLst>
              <a:ext uri="{FF2B5EF4-FFF2-40B4-BE49-F238E27FC236}">
                <a16:creationId xmlns:a16="http://schemas.microsoft.com/office/drawing/2014/main" id="{9B8307F8-4805-46B4-9C17-4921E73F01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auto">
          <a:xfrm>
            <a:off x="300583" y="534839"/>
            <a:ext cx="8831916" cy="510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+mj-lt"/>
              </a:defRPr>
            </a:lvl1pPr>
          </a:lstStyle>
          <a:p>
            <a:pPr lvl="0"/>
            <a:r>
              <a:rPr lang="en-GB" noProof="0" dirty="0"/>
              <a:t>EDIT MASTER-TITLE</a:t>
            </a:r>
          </a:p>
        </p:txBody>
      </p:sp>
      <p:sp>
        <p:nvSpPr>
          <p:cNvPr id="9" name="Textplatzhalter 16">
            <a:extLst>
              <a:ext uri="{FF2B5EF4-FFF2-40B4-BE49-F238E27FC236}">
                <a16:creationId xmlns:a16="http://schemas.microsoft.com/office/drawing/2014/main" id="{02D08E90-4F0C-425D-BC2D-502BB515D39E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auto">
          <a:xfrm>
            <a:off x="300583" y="2363636"/>
            <a:ext cx="11590835" cy="3813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80000" indent="-180000">
              <a:buFont typeface="Arial" panose="020B0604020202020204" pitchFamily="34" charset="0"/>
              <a:buChar char="•"/>
              <a:defRPr>
                <a:latin typeface="+mn-lt"/>
              </a:defRPr>
            </a:lvl1pPr>
            <a:lvl2pPr marL="360000" indent="-180000">
              <a:buFont typeface="Arial" panose="020B0604020202020204" pitchFamily="34" charset="0"/>
              <a:buChar char="•"/>
              <a:defRPr>
                <a:latin typeface="+mn-lt"/>
              </a:defRPr>
            </a:lvl2pPr>
            <a:lvl3pPr marL="540000" indent="-180000">
              <a:buFont typeface="Arial" panose="020B0604020202020204" pitchFamily="34" charset="0"/>
              <a:buChar char="•"/>
              <a:defRPr>
                <a:latin typeface="+mn-lt"/>
              </a:defRPr>
            </a:lvl3pPr>
            <a:lvl4pPr marL="720000" indent="-180000">
              <a:buFont typeface="Arial" panose="020B0604020202020204" pitchFamily="34" charset="0"/>
              <a:buChar char="•"/>
              <a:defRPr>
                <a:latin typeface="+mn-lt"/>
              </a:defRPr>
            </a:lvl4pPr>
            <a:lvl5pPr marL="900000" indent="-180000">
              <a:buFont typeface="Arial" panose="020B0604020202020204" pitchFamily="34" charset="0"/>
              <a:buChar char="•"/>
              <a:defRPr>
                <a:solidFill>
                  <a:srgbClr val="1B4049"/>
                </a:solidFill>
                <a:latin typeface="+mn-lt"/>
              </a:defRPr>
            </a:lvl5pPr>
          </a:lstStyle>
          <a:p>
            <a:pPr lvl="0"/>
            <a:r>
              <a:rPr lang="en-GB" noProof="0" dirty="0"/>
              <a:t>First level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76A27874-F523-4C98-AF5B-62F3A958E43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GB" smtClean="0"/>
              <a:t>NGMN ALLIANCE Update – 7nd April 2020</a:t>
            </a:r>
            <a:endParaRPr lang="en-GB" dirty="0" smtClean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A3275833-B8EA-4874-8197-C01BD074F4D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fld id="{13DEF93A-815B-4ABD-9CB3-A489FDAB48DC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FE1C8270-F2C3-4996-8A04-D0C430B7A9B5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300585" y="1712006"/>
            <a:ext cx="11590833" cy="37783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1">
                <a:solidFill>
                  <a:srgbClr val="57A332"/>
                </a:solidFill>
                <a:latin typeface="+mj-lt"/>
                <a:ea typeface="Roboto Condensed" panose="02000000000000000000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noProof="0" dirty="0"/>
              <a:t>EDIT MASTER-TITLE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91594C1-9AFE-452B-9DD9-79A5BC7EC6B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00585" y="1712006"/>
            <a:ext cx="5659609" cy="37783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1">
                <a:solidFill>
                  <a:srgbClr val="57A332"/>
                </a:solidFill>
                <a:latin typeface="+mj-lt"/>
                <a:ea typeface="Roboto Condensed" panose="02000000000000000000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noProof="0" dirty="0"/>
              <a:t>EDIT MASTER-TITLE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96C77D7-3DDC-467B-A313-AD94D846E111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00585" y="2363637"/>
            <a:ext cx="5659614" cy="3813323"/>
          </a:xfrm>
          <a:prstGeom prst="rect">
            <a:avLst/>
          </a:prstGeom>
        </p:spPr>
        <p:txBody>
          <a:bodyPr/>
          <a:lstStyle>
            <a:lvl1pPr marL="180000" indent="-180000">
              <a:buFont typeface="Arial" panose="020B0604020202020204" pitchFamily="34" charset="0"/>
              <a:buChar char="•"/>
              <a:defRPr>
                <a:latin typeface="+mn-lt"/>
              </a:defRPr>
            </a:lvl1pPr>
            <a:lvl2pPr marL="360000" indent="-180000">
              <a:buFont typeface="Arial" panose="020B0604020202020204" pitchFamily="34" charset="0"/>
              <a:buChar char="•"/>
              <a:defRPr>
                <a:latin typeface="+mn-lt"/>
              </a:defRPr>
            </a:lvl2pPr>
            <a:lvl3pPr marL="540000" indent="-180000">
              <a:buFont typeface="Arial" panose="020B0604020202020204" pitchFamily="34" charset="0"/>
              <a:buChar char="•"/>
              <a:defRPr>
                <a:latin typeface="+mn-lt"/>
              </a:defRPr>
            </a:lvl3pPr>
            <a:lvl4pPr marL="720000" indent="-180000">
              <a:buFont typeface="Arial" panose="020B0604020202020204" pitchFamily="34" charset="0"/>
              <a:buChar char="•"/>
              <a:defRPr>
                <a:latin typeface="+mn-lt"/>
              </a:defRPr>
            </a:lvl4pPr>
            <a:lvl5pPr marL="900000" indent="-180000">
              <a:buFont typeface="Arial" panose="020B0604020202020204" pitchFamily="34" charset="0"/>
              <a:buChar char="•"/>
              <a:defRPr>
                <a:latin typeface="+mn-lt"/>
              </a:defRPr>
            </a:lvl5pPr>
          </a:lstStyle>
          <a:p>
            <a:pPr lvl="0"/>
            <a:r>
              <a:rPr lang="en-GB" noProof="0" dirty="0"/>
              <a:t>First level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7CAB026-BA96-407B-A2AB-25FFEBB95B3D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231802" y="1712006"/>
            <a:ext cx="5659615" cy="37782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 b="1">
                <a:solidFill>
                  <a:srgbClr val="57A332"/>
                </a:solidFill>
                <a:latin typeface="+mj-lt"/>
                <a:ea typeface="Roboto Condensed" panose="02000000000000000000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noProof="0" dirty="0"/>
              <a:t>EDIT MASTER-TITLE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1874165D-9BCA-4303-8DD3-71392A7DF9BB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231805" y="2363636"/>
            <a:ext cx="5659612" cy="3813325"/>
          </a:xfrm>
          <a:prstGeom prst="rect">
            <a:avLst/>
          </a:prstGeom>
        </p:spPr>
        <p:txBody>
          <a:bodyPr/>
          <a:lstStyle>
            <a:lvl1pPr marL="180000" indent="-180000">
              <a:buFont typeface="Arial" panose="020B0604020202020204" pitchFamily="34" charset="0"/>
              <a:buChar char="•"/>
              <a:defRPr>
                <a:latin typeface="+mn-lt"/>
              </a:defRPr>
            </a:lvl1pPr>
            <a:lvl2pPr marL="360000" indent="-180000">
              <a:buFont typeface="Arial" panose="020B0604020202020204" pitchFamily="34" charset="0"/>
              <a:buChar char="•"/>
              <a:defRPr>
                <a:latin typeface="+mn-lt"/>
              </a:defRPr>
            </a:lvl2pPr>
            <a:lvl3pPr marL="540000" indent="-180000">
              <a:buFont typeface="Arial" panose="020B0604020202020204" pitchFamily="34" charset="0"/>
              <a:buChar char="•"/>
              <a:defRPr>
                <a:latin typeface="+mn-lt"/>
              </a:defRPr>
            </a:lvl3pPr>
            <a:lvl4pPr marL="720000" indent="-180000">
              <a:buFont typeface="Arial" panose="020B0604020202020204" pitchFamily="34" charset="0"/>
              <a:buChar char="•"/>
              <a:defRPr>
                <a:latin typeface="+mn-lt"/>
              </a:defRPr>
            </a:lvl4pPr>
            <a:lvl5pPr marL="900000" indent="-180000">
              <a:buFont typeface="Arial" panose="020B0604020202020204" pitchFamily="34" charset="0"/>
              <a:buChar char="•"/>
              <a:defRPr>
                <a:latin typeface="+mn-lt"/>
              </a:defRPr>
            </a:lvl5pPr>
          </a:lstStyle>
          <a:p>
            <a:pPr lvl="0"/>
            <a:r>
              <a:rPr lang="en-GB" noProof="0" dirty="0"/>
              <a:t>First level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0" name="Titelplatzhalter 11">
            <a:extLst>
              <a:ext uri="{FF2B5EF4-FFF2-40B4-BE49-F238E27FC236}">
                <a16:creationId xmlns:a16="http://schemas.microsoft.com/office/drawing/2014/main" id="{677015E9-D1F5-4275-AEAB-FCAFE94C48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auto">
          <a:xfrm>
            <a:off x="300583" y="534839"/>
            <a:ext cx="8831916" cy="510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2400">
                <a:latin typeface="+mj-lt"/>
              </a:defRPr>
            </a:lvl1pPr>
          </a:lstStyle>
          <a:p>
            <a:pPr lvl="0"/>
            <a:r>
              <a:rPr lang="en-GB" noProof="0" dirty="0"/>
              <a:t>EDIT MASTER-TITLE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142BBB05-4106-4B0D-9F27-6B458D69E8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GB" smtClean="0"/>
              <a:t>NGMN ALLIANCE Update – 7nd April 2020</a:t>
            </a:r>
            <a:endParaRPr lang="en-GB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5392AE2-1853-4E2A-86BE-D8A76EFE835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fld id="{13DEF93A-815B-4ABD-9CB3-A489FDAB48DC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802083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- for Color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91594C1-9AFE-452B-9DD9-79A5BC7EC6B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00585" y="1808163"/>
            <a:ext cx="5659609" cy="395292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 b="1">
                <a:solidFill>
                  <a:srgbClr val="57A332"/>
                </a:solidFill>
                <a:latin typeface="+mj-lt"/>
                <a:ea typeface="Roboto Condensed" panose="02000000000000000000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noProof="0" dirty="0"/>
              <a:t>EDIT MASTER-TITLE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96C77D7-3DDC-467B-A313-AD94D846E111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00585" y="2203456"/>
            <a:ext cx="5659614" cy="3973506"/>
          </a:xfrm>
          <a:prstGeom prst="rect">
            <a:avLst/>
          </a:prstGeom>
          <a:noFill/>
        </p:spPr>
        <p:txBody>
          <a:bodyPr lIns="144000" tIns="144000" rIns="144000" bIns="144000"/>
          <a:lstStyle>
            <a:lvl1pPr marL="180000" indent="-180000">
              <a:buFont typeface="Arial" panose="020B0604020202020204" pitchFamily="34" charset="0"/>
              <a:buChar char="•"/>
              <a:defRPr>
                <a:latin typeface="+mn-lt"/>
              </a:defRPr>
            </a:lvl1pPr>
            <a:lvl2pPr marL="360000" indent="-180000">
              <a:buFont typeface="Arial" panose="020B0604020202020204" pitchFamily="34" charset="0"/>
              <a:buChar char="•"/>
              <a:defRPr>
                <a:latin typeface="+mn-lt"/>
              </a:defRPr>
            </a:lvl2pPr>
            <a:lvl3pPr marL="540000" indent="-180000">
              <a:buFont typeface="Arial" panose="020B0604020202020204" pitchFamily="34" charset="0"/>
              <a:buChar char="•"/>
              <a:defRPr>
                <a:latin typeface="+mn-lt"/>
              </a:defRPr>
            </a:lvl3pPr>
            <a:lvl4pPr marL="720000" indent="-180000">
              <a:buFont typeface="Arial" panose="020B0604020202020204" pitchFamily="34" charset="0"/>
              <a:buChar char="•"/>
              <a:defRPr>
                <a:latin typeface="+mn-lt"/>
              </a:defRPr>
            </a:lvl4pPr>
            <a:lvl5pPr marL="900000" indent="-180000">
              <a:buFont typeface="Arial" panose="020B0604020202020204" pitchFamily="34" charset="0"/>
              <a:buChar char="•"/>
              <a:defRPr>
                <a:latin typeface="+mn-lt"/>
              </a:defRPr>
            </a:lvl5pPr>
          </a:lstStyle>
          <a:p>
            <a:pPr lvl="0"/>
            <a:r>
              <a:rPr lang="en-GB" noProof="0" dirty="0"/>
              <a:t>First level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7CAB026-BA96-407B-A2AB-25FFEBB95B3D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231802" y="1808164"/>
            <a:ext cx="5659615" cy="395291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 b="1">
                <a:solidFill>
                  <a:srgbClr val="57A332"/>
                </a:solidFill>
                <a:latin typeface="+mj-lt"/>
                <a:ea typeface="Roboto Condensed" panose="02000000000000000000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noProof="0" dirty="0"/>
              <a:t>EDIT MASTER-TITLE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1874165D-9BCA-4303-8DD3-71392A7DF9BB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231805" y="2203456"/>
            <a:ext cx="5659612" cy="3973507"/>
          </a:xfrm>
          <a:prstGeom prst="rect">
            <a:avLst/>
          </a:prstGeom>
          <a:noFill/>
        </p:spPr>
        <p:txBody>
          <a:bodyPr lIns="144000" tIns="144000" rIns="144000" bIns="144000"/>
          <a:lstStyle>
            <a:lvl1pPr marL="180000" indent="-180000">
              <a:buFont typeface="Arial" panose="020B0604020202020204" pitchFamily="34" charset="0"/>
              <a:buChar char="•"/>
              <a:defRPr>
                <a:latin typeface="+mn-lt"/>
              </a:defRPr>
            </a:lvl1pPr>
            <a:lvl2pPr marL="360000" indent="-180000">
              <a:buFont typeface="Arial" panose="020B0604020202020204" pitchFamily="34" charset="0"/>
              <a:buChar char="•"/>
              <a:defRPr>
                <a:latin typeface="+mn-lt"/>
              </a:defRPr>
            </a:lvl2pPr>
            <a:lvl3pPr marL="540000" indent="-180000">
              <a:buFont typeface="Arial" panose="020B0604020202020204" pitchFamily="34" charset="0"/>
              <a:buChar char="•"/>
              <a:defRPr>
                <a:latin typeface="+mn-lt"/>
              </a:defRPr>
            </a:lvl3pPr>
            <a:lvl4pPr marL="720000" indent="-180000">
              <a:buFont typeface="Arial" panose="020B0604020202020204" pitchFamily="34" charset="0"/>
              <a:buChar char="•"/>
              <a:defRPr>
                <a:latin typeface="+mn-lt"/>
              </a:defRPr>
            </a:lvl4pPr>
            <a:lvl5pPr marL="900000" indent="-180000">
              <a:buFont typeface="Arial" panose="020B0604020202020204" pitchFamily="34" charset="0"/>
              <a:buChar char="•"/>
              <a:defRPr>
                <a:latin typeface="+mn-lt"/>
              </a:defRPr>
            </a:lvl5pPr>
          </a:lstStyle>
          <a:p>
            <a:pPr lvl="0"/>
            <a:r>
              <a:rPr lang="en-GB" noProof="0" dirty="0"/>
              <a:t>First level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0" name="Titelplatzhalter 11">
            <a:extLst>
              <a:ext uri="{FF2B5EF4-FFF2-40B4-BE49-F238E27FC236}">
                <a16:creationId xmlns:a16="http://schemas.microsoft.com/office/drawing/2014/main" id="{677015E9-D1F5-4275-AEAB-FCAFE94C48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auto">
          <a:xfrm>
            <a:off x="300583" y="534839"/>
            <a:ext cx="8831916" cy="510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2400">
                <a:latin typeface="+mj-lt"/>
              </a:defRPr>
            </a:lvl1pPr>
          </a:lstStyle>
          <a:p>
            <a:pPr lvl="0"/>
            <a:r>
              <a:rPr lang="en-GB" noProof="0" dirty="0"/>
              <a:t>EDIT MASTER-TITLE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142BBB05-4106-4B0D-9F27-6B458D69E8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GB" smtClean="0"/>
              <a:t>NGMN ALLIANCE Update – 7nd April 2020</a:t>
            </a:r>
            <a:endParaRPr lang="en-GB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5392AE2-1853-4E2A-86BE-D8A76EFE835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fld id="{13DEF93A-815B-4ABD-9CB3-A489FDAB48DC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837122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eer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platzhalter 11">
            <a:extLst>
              <a:ext uri="{FF2B5EF4-FFF2-40B4-BE49-F238E27FC236}">
                <a16:creationId xmlns:a16="http://schemas.microsoft.com/office/drawing/2014/main" id="{9B8307F8-4805-46B4-9C17-4921E73F01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auto">
          <a:xfrm>
            <a:off x="300583" y="534839"/>
            <a:ext cx="8831916" cy="510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+mj-lt"/>
              </a:defRPr>
            </a:lvl1pPr>
          </a:lstStyle>
          <a:p>
            <a:pPr lvl="0"/>
            <a:r>
              <a:rPr lang="en-GB" noProof="0" dirty="0"/>
              <a:t>EDIT MASTER-TITLE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76A27874-F523-4C98-AF5B-62F3A958E43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GB" smtClean="0"/>
              <a:t>NGMN ALLIANCE Update – 7nd April 2020</a:t>
            </a:r>
            <a:endParaRPr lang="en-GB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A3275833-B8EA-4874-8197-C01BD074F4D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fld id="{13DEF93A-815B-4ABD-9CB3-A489FDAB48DC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991015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6F017680-8316-4B42-8572-32BECCA1645F}"/>
              </a:ext>
            </a:extLst>
          </p:cNvPr>
          <p:cNvSpPr/>
          <p:nvPr userDrawn="1"/>
        </p:nvSpPr>
        <p:spPr>
          <a:xfrm>
            <a:off x="0" y="6434051"/>
            <a:ext cx="12192000" cy="423949"/>
          </a:xfrm>
          <a:prstGeom prst="rect">
            <a:avLst/>
          </a:prstGeom>
          <a:solidFill>
            <a:srgbClr val="57A3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7" name="Rechteck 6"/>
          <p:cNvSpPr/>
          <p:nvPr/>
        </p:nvSpPr>
        <p:spPr>
          <a:xfrm>
            <a:off x="0" y="1428750"/>
            <a:ext cx="12192000" cy="18000"/>
          </a:xfrm>
          <a:prstGeom prst="rect">
            <a:avLst/>
          </a:prstGeom>
          <a:solidFill>
            <a:srgbClr val="57A3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/>
          </a:p>
        </p:txBody>
      </p:sp>
      <p:sp>
        <p:nvSpPr>
          <p:cNvPr id="1032" name="Titelplatzhalter 11"/>
          <p:cNvSpPr>
            <a:spLocks noGrp="1"/>
          </p:cNvSpPr>
          <p:nvPr>
            <p:ph type="title"/>
          </p:nvPr>
        </p:nvSpPr>
        <p:spPr bwMode="auto">
          <a:xfrm>
            <a:off x="300583" y="534839"/>
            <a:ext cx="8831916" cy="510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EDIT MASTER-TITLE</a:t>
            </a:r>
          </a:p>
        </p:txBody>
      </p:sp>
      <p:sp>
        <p:nvSpPr>
          <p:cNvPr id="1033" name="Textplatzhalter 16"/>
          <p:cNvSpPr>
            <a:spLocks noGrp="1"/>
          </p:cNvSpPr>
          <p:nvPr>
            <p:ph type="body" idx="1"/>
          </p:nvPr>
        </p:nvSpPr>
        <p:spPr bwMode="auto">
          <a:xfrm>
            <a:off x="300582" y="1753441"/>
            <a:ext cx="11590835" cy="4423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GB" noProof="0" dirty="0"/>
              <a:t>First level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49FC3601-9687-4047-98E0-2F1B54134D6F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8484" y="148162"/>
            <a:ext cx="2032282" cy="1145113"/>
          </a:xfrm>
          <a:prstGeom prst="rect">
            <a:avLst/>
          </a:prstGeom>
        </p:spPr>
      </p:pic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5F9ED8B3-6629-4297-B0E1-56ECC213E0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0582" y="6463462"/>
            <a:ext cx="48449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  <a:latin typeface="+mj-lt"/>
                <a:ea typeface="Roboto Condensed" panose="02000000000000000000" pitchFamily="2" charset="0"/>
              </a:defRPr>
            </a:lvl1pPr>
          </a:lstStyle>
          <a:p>
            <a:r>
              <a:rPr lang="en-GB" smtClean="0"/>
              <a:t>NGMN ALLIANCE Update – 7nd April 2020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287208B0-FECC-4A69-AA8E-B215CF669D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48217" y="64634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+mj-lt"/>
                <a:ea typeface="Roboto Condensed" panose="02000000000000000000" pitchFamily="2" charset="0"/>
              </a:defRPr>
            </a:lvl1pPr>
          </a:lstStyle>
          <a:p>
            <a:fld id="{13DEF93A-815B-4ABD-9CB3-A489FDAB48DC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5" r:id="rId1"/>
    <p:sldLayoutId id="2147485403" r:id="rId2"/>
    <p:sldLayoutId id="2147485400" r:id="rId3"/>
    <p:sldLayoutId id="2147485407" r:id="rId4"/>
    <p:sldLayoutId id="2147485416" r:id="rId5"/>
    <p:sldLayoutId id="2147485417" r:id="rId6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kern="1200" spc="50">
          <a:solidFill>
            <a:srgbClr val="57A332"/>
          </a:solidFill>
          <a:latin typeface="+mj-lt"/>
          <a:ea typeface="Roboto Condensed" panose="02000000000000000000" pitchFamily="2" charset="0"/>
          <a:cs typeface="Arial Narrow" panose="020B0606020202030204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468329"/>
          </a:solidFill>
          <a:latin typeface="Arial" charset="0"/>
          <a:cs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468329"/>
          </a:solidFill>
          <a:latin typeface="Arial" charset="0"/>
          <a:cs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468329"/>
          </a:solidFill>
          <a:latin typeface="Arial" charset="0"/>
          <a:cs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468329"/>
          </a:solidFill>
          <a:latin typeface="Arial" charset="0"/>
          <a:cs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9pPr>
    </p:titleStyle>
    <p:bodyStyle>
      <a:lvl1pPr marL="180000" indent="-180000" algn="l" rtl="0" eaLnBrk="1" fontAlgn="base" hangingPunct="1">
        <a:spcBef>
          <a:spcPts val="0"/>
        </a:spcBef>
        <a:spcAft>
          <a:spcPct val="0"/>
        </a:spcAft>
        <a:buClr>
          <a:srgbClr val="57A332"/>
        </a:buClr>
        <a:buFont typeface="Arial" panose="020B0604020202020204" pitchFamily="34" charset="0"/>
        <a:buChar char="•"/>
        <a:defRPr sz="1600" kern="1200" spc="50">
          <a:solidFill>
            <a:srgbClr val="1B4049"/>
          </a:solidFill>
          <a:latin typeface="+mn-lt"/>
          <a:ea typeface="Roboto Condensed" panose="02000000000000000000" pitchFamily="2" charset="0"/>
          <a:cs typeface="Arial" pitchFamily="34" charset="0"/>
        </a:defRPr>
      </a:lvl1pPr>
      <a:lvl2pPr marL="360000" indent="-180000" algn="l" rtl="0" eaLnBrk="1" fontAlgn="base" hangingPunct="1">
        <a:spcBef>
          <a:spcPts val="0"/>
        </a:spcBef>
        <a:spcAft>
          <a:spcPct val="0"/>
        </a:spcAft>
        <a:buClr>
          <a:srgbClr val="57A332"/>
        </a:buClr>
        <a:buFont typeface="Arial" panose="020B0604020202020204" pitchFamily="34" charset="0"/>
        <a:buChar char="•"/>
        <a:tabLst/>
        <a:defRPr sz="1600" kern="1200" spc="50">
          <a:solidFill>
            <a:srgbClr val="1B4049"/>
          </a:solidFill>
          <a:latin typeface="+mn-lt"/>
          <a:ea typeface="+mn-ea"/>
          <a:cs typeface="Arial" pitchFamily="34" charset="0"/>
        </a:defRPr>
      </a:lvl2pPr>
      <a:lvl3pPr marL="540000" indent="-180000" algn="l" rtl="0" eaLnBrk="1" fontAlgn="base" hangingPunct="1">
        <a:spcBef>
          <a:spcPts val="0"/>
        </a:spcBef>
        <a:spcAft>
          <a:spcPct val="0"/>
        </a:spcAft>
        <a:buClr>
          <a:srgbClr val="57A332"/>
        </a:buClr>
        <a:buFont typeface="Arial" panose="020B0604020202020204" pitchFamily="34" charset="0"/>
        <a:buChar char="•"/>
        <a:defRPr sz="1600" kern="1200" spc="50">
          <a:solidFill>
            <a:srgbClr val="1B4049"/>
          </a:solidFill>
          <a:latin typeface="+mn-lt"/>
          <a:ea typeface="+mn-ea"/>
          <a:cs typeface="Arial" pitchFamily="34" charset="0"/>
        </a:defRPr>
      </a:lvl3pPr>
      <a:lvl4pPr marL="720000" indent="-180000" algn="l" rtl="0" eaLnBrk="1" fontAlgn="base" hangingPunct="1">
        <a:spcBef>
          <a:spcPts val="0"/>
        </a:spcBef>
        <a:spcAft>
          <a:spcPct val="0"/>
        </a:spcAft>
        <a:buClr>
          <a:srgbClr val="57A332"/>
        </a:buClr>
        <a:buFont typeface="Arial" panose="020B0604020202020204" pitchFamily="34" charset="0"/>
        <a:buChar char="•"/>
        <a:defRPr sz="1600" kern="1200" spc="50">
          <a:solidFill>
            <a:srgbClr val="1B4049"/>
          </a:solidFill>
          <a:latin typeface="+mn-lt"/>
          <a:ea typeface="+mn-ea"/>
          <a:cs typeface="Arial" pitchFamily="34" charset="0"/>
        </a:defRPr>
      </a:lvl4pPr>
      <a:lvl5pPr marL="900000" indent="-180000" algn="l" rtl="0" eaLnBrk="1" fontAlgn="base" hangingPunct="1">
        <a:spcBef>
          <a:spcPts val="0"/>
        </a:spcBef>
        <a:spcAft>
          <a:spcPct val="0"/>
        </a:spcAft>
        <a:buClr>
          <a:srgbClr val="57A332"/>
        </a:buClr>
        <a:buFont typeface="Arial" panose="020B0604020202020204" pitchFamily="34" charset="0"/>
        <a:buChar char="•"/>
        <a:defRPr sz="1600" kern="1200" spc="50">
          <a:solidFill>
            <a:srgbClr val="1B4049"/>
          </a:solidFill>
          <a:latin typeface="+mn-lt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.jpeg"/><Relationship Id="rId18" Type="http://schemas.openxmlformats.org/officeDocument/2006/relationships/image" Target="../media/image18.jpeg"/><Relationship Id="rId26" Type="http://schemas.openxmlformats.org/officeDocument/2006/relationships/image" Target="../media/image26.jpeg"/><Relationship Id="rId39" Type="http://schemas.openxmlformats.org/officeDocument/2006/relationships/image" Target="../media/image39.jpeg"/><Relationship Id="rId21" Type="http://schemas.openxmlformats.org/officeDocument/2006/relationships/image" Target="../media/image21.jpeg"/><Relationship Id="rId34" Type="http://schemas.openxmlformats.org/officeDocument/2006/relationships/image" Target="../media/image34.jpeg"/><Relationship Id="rId42" Type="http://schemas.openxmlformats.org/officeDocument/2006/relationships/image" Target="../media/image42.jpeg"/><Relationship Id="rId47" Type="http://schemas.openxmlformats.org/officeDocument/2006/relationships/image" Target="../media/image47.png"/><Relationship Id="rId50" Type="http://schemas.openxmlformats.org/officeDocument/2006/relationships/image" Target="../media/image50.jpeg"/><Relationship Id="rId55" Type="http://schemas.openxmlformats.org/officeDocument/2006/relationships/image" Target="../media/image55.jpeg"/><Relationship Id="rId63" Type="http://schemas.openxmlformats.org/officeDocument/2006/relationships/image" Target="../media/image63.jpeg"/><Relationship Id="rId68" Type="http://schemas.openxmlformats.org/officeDocument/2006/relationships/image" Target="../media/image68.jpeg"/><Relationship Id="rId76" Type="http://schemas.openxmlformats.org/officeDocument/2006/relationships/image" Target="../media/image76.jpeg"/><Relationship Id="rId84" Type="http://schemas.openxmlformats.org/officeDocument/2006/relationships/image" Target="../media/image84.jpeg"/><Relationship Id="rId89" Type="http://schemas.openxmlformats.org/officeDocument/2006/relationships/image" Target="../media/image89.png"/><Relationship Id="rId7" Type="http://schemas.openxmlformats.org/officeDocument/2006/relationships/image" Target="../media/image7.jpeg"/><Relationship Id="rId71" Type="http://schemas.openxmlformats.org/officeDocument/2006/relationships/image" Target="../media/image71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6.jpeg"/><Relationship Id="rId29" Type="http://schemas.openxmlformats.org/officeDocument/2006/relationships/image" Target="../media/image29.jpeg"/><Relationship Id="rId11" Type="http://schemas.openxmlformats.org/officeDocument/2006/relationships/image" Target="../media/image11.jpeg"/><Relationship Id="rId24" Type="http://schemas.openxmlformats.org/officeDocument/2006/relationships/image" Target="../media/image24.jpeg"/><Relationship Id="rId32" Type="http://schemas.openxmlformats.org/officeDocument/2006/relationships/image" Target="../media/image32.jpeg"/><Relationship Id="rId37" Type="http://schemas.openxmlformats.org/officeDocument/2006/relationships/image" Target="../media/image37.jpeg"/><Relationship Id="rId40" Type="http://schemas.openxmlformats.org/officeDocument/2006/relationships/image" Target="../media/image40.jpeg"/><Relationship Id="rId45" Type="http://schemas.openxmlformats.org/officeDocument/2006/relationships/image" Target="../media/image45.jpeg"/><Relationship Id="rId53" Type="http://schemas.openxmlformats.org/officeDocument/2006/relationships/image" Target="../media/image53.jpeg"/><Relationship Id="rId58" Type="http://schemas.openxmlformats.org/officeDocument/2006/relationships/image" Target="../media/image58.jpeg"/><Relationship Id="rId66" Type="http://schemas.openxmlformats.org/officeDocument/2006/relationships/image" Target="../media/image66.jpeg"/><Relationship Id="rId74" Type="http://schemas.openxmlformats.org/officeDocument/2006/relationships/image" Target="../media/image74.jpeg"/><Relationship Id="rId79" Type="http://schemas.openxmlformats.org/officeDocument/2006/relationships/image" Target="../media/image79.jpeg"/><Relationship Id="rId87" Type="http://schemas.openxmlformats.org/officeDocument/2006/relationships/image" Target="../media/image87.jpeg"/><Relationship Id="rId5" Type="http://schemas.openxmlformats.org/officeDocument/2006/relationships/image" Target="../media/image5.jpeg"/><Relationship Id="rId61" Type="http://schemas.openxmlformats.org/officeDocument/2006/relationships/image" Target="../media/image61.jpeg"/><Relationship Id="rId82" Type="http://schemas.openxmlformats.org/officeDocument/2006/relationships/image" Target="../media/image82.jpeg"/><Relationship Id="rId19" Type="http://schemas.openxmlformats.org/officeDocument/2006/relationships/image" Target="../media/image19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Relationship Id="rId22" Type="http://schemas.openxmlformats.org/officeDocument/2006/relationships/image" Target="../media/image22.jpeg"/><Relationship Id="rId27" Type="http://schemas.openxmlformats.org/officeDocument/2006/relationships/image" Target="../media/image27.jpeg"/><Relationship Id="rId30" Type="http://schemas.openxmlformats.org/officeDocument/2006/relationships/image" Target="../media/image30.jpeg"/><Relationship Id="rId35" Type="http://schemas.openxmlformats.org/officeDocument/2006/relationships/image" Target="../media/image35.jpeg"/><Relationship Id="rId43" Type="http://schemas.openxmlformats.org/officeDocument/2006/relationships/image" Target="../media/image43.jpeg"/><Relationship Id="rId48" Type="http://schemas.openxmlformats.org/officeDocument/2006/relationships/image" Target="../media/image48.png"/><Relationship Id="rId56" Type="http://schemas.openxmlformats.org/officeDocument/2006/relationships/image" Target="../media/image56.jpeg"/><Relationship Id="rId64" Type="http://schemas.openxmlformats.org/officeDocument/2006/relationships/image" Target="../media/image64.jpeg"/><Relationship Id="rId69" Type="http://schemas.openxmlformats.org/officeDocument/2006/relationships/image" Target="../media/image69.jpeg"/><Relationship Id="rId77" Type="http://schemas.openxmlformats.org/officeDocument/2006/relationships/image" Target="../media/image77.jpeg"/><Relationship Id="rId8" Type="http://schemas.openxmlformats.org/officeDocument/2006/relationships/image" Target="../media/image8.jpeg"/><Relationship Id="rId51" Type="http://schemas.openxmlformats.org/officeDocument/2006/relationships/image" Target="../media/image51.jpeg"/><Relationship Id="rId72" Type="http://schemas.openxmlformats.org/officeDocument/2006/relationships/image" Target="../media/image72.jpeg"/><Relationship Id="rId80" Type="http://schemas.openxmlformats.org/officeDocument/2006/relationships/image" Target="../media/image80.jpeg"/><Relationship Id="rId85" Type="http://schemas.openxmlformats.org/officeDocument/2006/relationships/image" Target="../media/image85.png"/><Relationship Id="rId3" Type="http://schemas.openxmlformats.org/officeDocument/2006/relationships/image" Target="../media/image3.jpeg"/><Relationship Id="rId12" Type="http://schemas.openxmlformats.org/officeDocument/2006/relationships/image" Target="../media/image12.jpeg"/><Relationship Id="rId17" Type="http://schemas.openxmlformats.org/officeDocument/2006/relationships/image" Target="../media/image17.jpeg"/><Relationship Id="rId25" Type="http://schemas.openxmlformats.org/officeDocument/2006/relationships/image" Target="../media/image25.jpeg"/><Relationship Id="rId33" Type="http://schemas.openxmlformats.org/officeDocument/2006/relationships/image" Target="../media/image33.jpeg"/><Relationship Id="rId38" Type="http://schemas.openxmlformats.org/officeDocument/2006/relationships/image" Target="../media/image38.jpeg"/><Relationship Id="rId46" Type="http://schemas.openxmlformats.org/officeDocument/2006/relationships/image" Target="../media/image46.jpeg"/><Relationship Id="rId59" Type="http://schemas.openxmlformats.org/officeDocument/2006/relationships/image" Target="../media/image59.jpeg"/><Relationship Id="rId67" Type="http://schemas.openxmlformats.org/officeDocument/2006/relationships/image" Target="../media/image67.jpeg"/><Relationship Id="rId20" Type="http://schemas.openxmlformats.org/officeDocument/2006/relationships/image" Target="../media/image20.jpeg"/><Relationship Id="rId41" Type="http://schemas.openxmlformats.org/officeDocument/2006/relationships/image" Target="../media/image41.jpeg"/><Relationship Id="rId54" Type="http://schemas.openxmlformats.org/officeDocument/2006/relationships/image" Target="../media/image54.jpeg"/><Relationship Id="rId62" Type="http://schemas.openxmlformats.org/officeDocument/2006/relationships/image" Target="../media/image62.jpeg"/><Relationship Id="rId70" Type="http://schemas.openxmlformats.org/officeDocument/2006/relationships/image" Target="../media/image70.jpeg"/><Relationship Id="rId75" Type="http://schemas.openxmlformats.org/officeDocument/2006/relationships/image" Target="../media/image75.png"/><Relationship Id="rId83" Type="http://schemas.openxmlformats.org/officeDocument/2006/relationships/image" Target="../media/image83.jpeg"/><Relationship Id="rId88" Type="http://schemas.openxmlformats.org/officeDocument/2006/relationships/image" Target="../media/image8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15" Type="http://schemas.openxmlformats.org/officeDocument/2006/relationships/image" Target="../media/image15.jpeg"/><Relationship Id="rId23" Type="http://schemas.openxmlformats.org/officeDocument/2006/relationships/image" Target="../media/image23.jpeg"/><Relationship Id="rId28" Type="http://schemas.openxmlformats.org/officeDocument/2006/relationships/image" Target="../media/image28.jpeg"/><Relationship Id="rId36" Type="http://schemas.openxmlformats.org/officeDocument/2006/relationships/image" Target="../media/image36.png"/><Relationship Id="rId49" Type="http://schemas.openxmlformats.org/officeDocument/2006/relationships/image" Target="../media/image49.jpeg"/><Relationship Id="rId57" Type="http://schemas.openxmlformats.org/officeDocument/2006/relationships/image" Target="../media/image57.jpeg"/><Relationship Id="rId10" Type="http://schemas.openxmlformats.org/officeDocument/2006/relationships/image" Target="../media/image10.jpeg"/><Relationship Id="rId31" Type="http://schemas.openxmlformats.org/officeDocument/2006/relationships/image" Target="../media/image31.jpeg"/><Relationship Id="rId44" Type="http://schemas.openxmlformats.org/officeDocument/2006/relationships/image" Target="../media/image44.jpeg"/><Relationship Id="rId52" Type="http://schemas.openxmlformats.org/officeDocument/2006/relationships/image" Target="../media/image52.jpeg"/><Relationship Id="rId60" Type="http://schemas.openxmlformats.org/officeDocument/2006/relationships/image" Target="../media/image60.jpeg"/><Relationship Id="rId65" Type="http://schemas.openxmlformats.org/officeDocument/2006/relationships/image" Target="../media/image65.jpeg"/><Relationship Id="rId73" Type="http://schemas.openxmlformats.org/officeDocument/2006/relationships/image" Target="../media/image73.png"/><Relationship Id="rId78" Type="http://schemas.openxmlformats.org/officeDocument/2006/relationships/image" Target="../media/image78.jpeg"/><Relationship Id="rId81" Type="http://schemas.openxmlformats.org/officeDocument/2006/relationships/image" Target="../media/image81.jpeg"/><Relationship Id="rId86" Type="http://schemas.openxmlformats.org/officeDocument/2006/relationships/image" Target="../media/image8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jpeg"/><Relationship Id="rId13" Type="http://schemas.openxmlformats.org/officeDocument/2006/relationships/image" Target="../media/image101.jpeg"/><Relationship Id="rId18" Type="http://schemas.openxmlformats.org/officeDocument/2006/relationships/image" Target="../media/image106.emf"/><Relationship Id="rId3" Type="http://schemas.openxmlformats.org/officeDocument/2006/relationships/image" Target="../media/image91.png"/><Relationship Id="rId21" Type="http://schemas.openxmlformats.org/officeDocument/2006/relationships/image" Target="../media/image109.png"/><Relationship Id="rId7" Type="http://schemas.openxmlformats.org/officeDocument/2006/relationships/image" Target="../media/image95.png"/><Relationship Id="rId12" Type="http://schemas.openxmlformats.org/officeDocument/2006/relationships/image" Target="../media/image100.png"/><Relationship Id="rId17" Type="http://schemas.openxmlformats.org/officeDocument/2006/relationships/image" Target="../media/image105.png"/><Relationship Id="rId2" Type="http://schemas.openxmlformats.org/officeDocument/2006/relationships/image" Target="../media/image90.png"/><Relationship Id="rId16" Type="http://schemas.openxmlformats.org/officeDocument/2006/relationships/image" Target="../media/image104.png"/><Relationship Id="rId20" Type="http://schemas.openxmlformats.org/officeDocument/2006/relationships/image" Target="../media/image10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4.png"/><Relationship Id="rId11" Type="http://schemas.openxmlformats.org/officeDocument/2006/relationships/image" Target="../media/image99.jpeg"/><Relationship Id="rId24" Type="http://schemas.openxmlformats.org/officeDocument/2006/relationships/image" Target="../media/image112.png"/><Relationship Id="rId5" Type="http://schemas.openxmlformats.org/officeDocument/2006/relationships/image" Target="../media/image93.png"/><Relationship Id="rId15" Type="http://schemas.openxmlformats.org/officeDocument/2006/relationships/image" Target="../media/image103.jpeg"/><Relationship Id="rId23" Type="http://schemas.openxmlformats.org/officeDocument/2006/relationships/image" Target="../media/image111.jpeg"/><Relationship Id="rId10" Type="http://schemas.openxmlformats.org/officeDocument/2006/relationships/image" Target="../media/image98.jpeg"/><Relationship Id="rId19" Type="http://schemas.openxmlformats.org/officeDocument/2006/relationships/image" Target="../media/image107.png"/><Relationship Id="rId4" Type="http://schemas.openxmlformats.org/officeDocument/2006/relationships/image" Target="../media/image92.jpeg"/><Relationship Id="rId9" Type="http://schemas.openxmlformats.org/officeDocument/2006/relationships/image" Target="../media/image97.jpeg"/><Relationship Id="rId14" Type="http://schemas.openxmlformats.org/officeDocument/2006/relationships/image" Target="../media/image102.png"/><Relationship Id="rId22" Type="http://schemas.openxmlformats.org/officeDocument/2006/relationships/image" Target="../media/image1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jpeg"/><Relationship Id="rId3" Type="http://schemas.openxmlformats.org/officeDocument/2006/relationships/image" Target="../media/image114.jpeg"/><Relationship Id="rId7" Type="http://schemas.openxmlformats.org/officeDocument/2006/relationships/hyperlink" Target="https://www.ngmn.org/technical-documents.html/" TargetMode="External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7.jpeg"/><Relationship Id="rId5" Type="http://schemas.openxmlformats.org/officeDocument/2006/relationships/image" Target="../media/image116.jpeg"/><Relationship Id="rId4" Type="http://schemas.openxmlformats.org/officeDocument/2006/relationships/image" Target="../media/image115.jpeg"/><Relationship Id="rId9" Type="http://schemas.openxmlformats.org/officeDocument/2006/relationships/image" Target="../media/image1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hyperlink" Target="mailto:office@ngmn.org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2E2AF7B2-AAD9-4CD0-B34D-B22AEDC2575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The NGMN Alliance - </a:t>
            </a:r>
            <a:r>
              <a:rPr lang="en-GB" dirty="0" smtClean="0"/>
              <a:t>Update</a:t>
            </a:r>
            <a:endParaRPr lang="en-GB" dirty="0"/>
          </a:p>
        </p:txBody>
      </p:sp>
      <p:sp>
        <p:nvSpPr>
          <p:cNvPr id="12" name="Untertitel 11">
            <a:extLst>
              <a:ext uri="{FF2B5EF4-FFF2-40B4-BE49-F238E27FC236}">
                <a16:creationId xmlns:a16="http://schemas.microsoft.com/office/drawing/2014/main" id="{326F09B9-2F02-46B3-8397-D6E40E2947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40052" y="4781264"/>
            <a:ext cx="4266002" cy="1680496"/>
          </a:xfrm>
        </p:spPr>
        <p:txBody>
          <a:bodyPr>
            <a:noAutofit/>
          </a:bodyPr>
          <a:lstStyle/>
          <a:p>
            <a:endParaRPr lang="en-GB" dirty="0"/>
          </a:p>
          <a:p>
            <a:endParaRPr lang="en-GB" dirty="0"/>
          </a:p>
          <a:p>
            <a:r>
              <a:rPr lang="en-GB" dirty="0" smtClean="0"/>
              <a:t>7</a:t>
            </a:r>
            <a:r>
              <a:rPr lang="de-DE" dirty="0" smtClean="0"/>
              <a:t>th</a:t>
            </a:r>
            <a:r>
              <a:rPr lang="en-GB" dirty="0" smtClean="0"/>
              <a:t> April 2020</a:t>
            </a:r>
            <a:endParaRPr lang="en-GB" dirty="0"/>
          </a:p>
          <a:p>
            <a:r>
              <a:rPr lang="en-GB" dirty="0"/>
              <a:t>3GPP </a:t>
            </a:r>
            <a:r>
              <a:rPr lang="en-GB" dirty="0" smtClean="0"/>
              <a:t>PCG#44-e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52050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rafik 165">
            <a:extLst>
              <a:ext uri="{FF2B5EF4-FFF2-40B4-BE49-F238E27FC236}">
                <a16:creationId xmlns:a16="http://schemas.microsoft.com/office/drawing/2014/main" id="{AFC509A3-D3A2-4CAC-94FA-8D739A655CE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10591198" y="3876500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cap="all" dirty="0"/>
              <a:t>The global Partnership of the NGMN Alliance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NGMN ALLIANCE Update – 7nd April 2020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3DEF93A-815B-4ABD-9CB3-A489FDAB48DC}" type="slidenum">
              <a:rPr lang="en-GB" noProof="0" smtClean="0"/>
              <a:pPr/>
              <a:t>2</a:t>
            </a:fld>
            <a:endParaRPr lang="en-GB" noProof="0" dirty="0"/>
          </a:p>
        </p:txBody>
      </p:sp>
      <p:pic>
        <p:nvPicPr>
          <p:cNvPr id="10" name="Grafik 37">
            <a:extLst>
              <a:ext uri="{FF2B5EF4-FFF2-40B4-BE49-F238E27FC236}">
                <a16:creationId xmlns:a16="http://schemas.microsoft.com/office/drawing/2014/main" id="{7FCEC2E1-9DFF-4EF8-921C-E8B85899C42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386645" y="1966627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1" name="Grafik 39">
            <a:extLst>
              <a:ext uri="{FF2B5EF4-FFF2-40B4-BE49-F238E27FC236}">
                <a16:creationId xmlns:a16="http://schemas.microsoft.com/office/drawing/2014/main" id="{08D370B8-F77D-4A98-90A3-EDE56388414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1118284" y="1966627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2" name="Grafik 41">
            <a:extLst>
              <a:ext uri="{FF2B5EF4-FFF2-40B4-BE49-F238E27FC236}">
                <a16:creationId xmlns:a16="http://schemas.microsoft.com/office/drawing/2014/main" id="{83BAD5D8-964E-420B-AAD7-8B3E1BC49CB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1849606" y="1966627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4" name="Grafik 45">
            <a:extLst>
              <a:ext uri="{FF2B5EF4-FFF2-40B4-BE49-F238E27FC236}">
                <a16:creationId xmlns:a16="http://schemas.microsoft.com/office/drawing/2014/main" id="{856E4F21-7873-4FE7-82EE-2FB641FB61D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3305008" y="1966627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" name="Grafik 47">
            <a:extLst>
              <a:ext uri="{FF2B5EF4-FFF2-40B4-BE49-F238E27FC236}">
                <a16:creationId xmlns:a16="http://schemas.microsoft.com/office/drawing/2014/main" id="{429202D0-1193-4E47-B336-61F80C15D1D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4034097" y="1966627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" name="Grafik 49">
            <a:extLst>
              <a:ext uri="{FF2B5EF4-FFF2-40B4-BE49-F238E27FC236}">
                <a16:creationId xmlns:a16="http://schemas.microsoft.com/office/drawing/2014/main" id="{0FE16DED-5889-42B6-9051-CCB53E29F4F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4763791" y="1966627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" name="Grafik 51">
            <a:extLst>
              <a:ext uri="{FF2B5EF4-FFF2-40B4-BE49-F238E27FC236}">
                <a16:creationId xmlns:a16="http://schemas.microsoft.com/office/drawing/2014/main" id="{E2BD3AF9-CE69-4783-AEF8-64026B7F3A43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5492217" y="1966627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8" name="Grafik 53">
            <a:extLst>
              <a:ext uri="{FF2B5EF4-FFF2-40B4-BE49-F238E27FC236}">
                <a16:creationId xmlns:a16="http://schemas.microsoft.com/office/drawing/2014/main" id="{248E5A47-C44D-4FAD-9FAF-525CBD285D8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6219529" y="1966627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9" name="Grafik 57" descr="Ein Bild, das Möbel enthält.&#10;&#10;Automatisch generierte Beschreibung">
            <a:extLst>
              <a:ext uri="{FF2B5EF4-FFF2-40B4-BE49-F238E27FC236}">
                <a16:creationId xmlns:a16="http://schemas.microsoft.com/office/drawing/2014/main" id="{3D9BCD3B-B11B-4989-8323-1DCBA6C1A23A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6946841" y="1966627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0" name="Grafik 59">
            <a:extLst>
              <a:ext uri="{FF2B5EF4-FFF2-40B4-BE49-F238E27FC236}">
                <a16:creationId xmlns:a16="http://schemas.microsoft.com/office/drawing/2014/main" id="{CE9354B3-290B-41F6-9DE5-AD1B180B61EC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7674156" y="1966627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1" name="Grafik 61" descr="Ein Bild, das Text enthält.&#10;&#10;Automatisch generierte Beschreibung">
            <a:extLst>
              <a:ext uri="{FF2B5EF4-FFF2-40B4-BE49-F238E27FC236}">
                <a16:creationId xmlns:a16="http://schemas.microsoft.com/office/drawing/2014/main" id="{3261EBFD-8F96-4B53-ADB3-E3A8940A7495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8401872" y="1966627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2" name="Grafik 63">
            <a:extLst>
              <a:ext uri="{FF2B5EF4-FFF2-40B4-BE49-F238E27FC236}">
                <a16:creationId xmlns:a16="http://schemas.microsoft.com/office/drawing/2014/main" id="{10583A3B-3D2C-48D8-B660-7AF8D1C19A55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9130298" y="1966627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3" name="Grafik 65">
            <a:extLst>
              <a:ext uri="{FF2B5EF4-FFF2-40B4-BE49-F238E27FC236}">
                <a16:creationId xmlns:a16="http://schemas.microsoft.com/office/drawing/2014/main" id="{11E04F5F-7707-4D61-B697-FCEE478C1997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79" t="20118" r="-3279" b="15947"/>
          <a:stretch/>
        </p:blipFill>
        <p:spPr>
          <a:xfrm>
            <a:off x="9857611" y="1966627"/>
            <a:ext cx="720000" cy="432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4" name="Grafik 67">
            <a:extLst>
              <a:ext uri="{FF2B5EF4-FFF2-40B4-BE49-F238E27FC236}">
                <a16:creationId xmlns:a16="http://schemas.microsoft.com/office/drawing/2014/main" id="{27128E2B-690F-47FD-90D2-F3D65F04CF60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10584924" y="1966051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5" name="Grafik 69">
            <a:extLst>
              <a:ext uri="{FF2B5EF4-FFF2-40B4-BE49-F238E27FC236}">
                <a16:creationId xmlns:a16="http://schemas.microsoft.com/office/drawing/2014/main" id="{37B70771-D8FF-4B2E-AA97-A3FDCC04F2AF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386208" y="2407499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6" name="Grafik 71">
            <a:extLst>
              <a:ext uri="{FF2B5EF4-FFF2-40B4-BE49-F238E27FC236}">
                <a16:creationId xmlns:a16="http://schemas.microsoft.com/office/drawing/2014/main" id="{66E7A111-2D8E-441A-8E7F-AEEDC21E3098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1117530" y="2407499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7" name="Grafik 73">
            <a:extLst>
              <a:ext uri="{FF2B5EF4-FFF2-40B4-BE49-F238E27FC236}">
                <a16:creationId xmlns:a16="http://schemas.microsoft.com/office/drawing/2014/main" id="{419698E9-2E30-4019-A8D3-23D0831112A0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1850527" y="2407499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8" name="Grafik 97">
            <a:extLst>
              <a:ext uri="{FF2B5EF4-FFF2-40B4-BE49-F238E27FC236}">
                <a16:creationId xmlns:a16="http://schemas.microsoft.com/office/drawing/2014/main" id="{D38A62DB-BE30-45CD-AA39-0CD87A74F9AE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389074" y="3433037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9" name="Grafik 99">
            <a:extLst>
              <a:ext uri="{FF2B5EF4-FFF2-40B4-BE49-F238E27FC236}">
                <a16:creationId xmlns:a16="http://schemas.microsoft.com/office/drawing/2014/main" id="{2E2BA773-F8E1-4C53-9695-A225687A4B82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1118139" y="3433037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0" name="Grafik 101">
            <a:extLst>
              <a:ext uri="{FF2B5EF4-FFF2-40B4-BE49-F238E27FC236}">
                <a16:creationId xmlns:a16="http://schemas.microsoft.com/office/drawing/2014/main" id="{9504E5F5-EBE6-4F81-B3B9-8578058130F7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1847204" y="3433037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1" name="Grafik 105">
            <a:extLst>
              <a:ext uri="{FF2B5EF4-FFF2-40B4-BE49-F238E27FC236}">
                <a16:creationId xmlns:a16="http://schemas.microsoft.com/office/drawing/2014/main" id="{697DE91E-F2A2-4A7D-A434-9C34D269D612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3304603" y="3433037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2" name="Grafik 107">
            <a:extLst>
              <a:ext uri="{FF2B5EF4-FFF2-40B4-BE49-F238E27FC236}">
                <a16:creationId xmlns:a16="http://schemas.microsoft.com/office/drawing/2014/main" id="{E7371CA1-1FC8-4527-A4F3-38827C8B7328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4033668" y="3433037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3" name="Grafik 109">
            <a:extLst>
              <a:ext uri="{FF2B5EF4-FFF2-40B4-BE49-F238E27FC236}">
                <a16:creationId xmlns:a16="http://schemas.microsoft.com/office/drawing/2014/main" id="{61DC429E-CFCC-41A9-9C2F-92DD69E8B6AC}"/>
              </a:ext>
            </a:extLst>
          </p:cNvPr>
          <p:cNvPicPr>
            <a:picLocks noChangeAspect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4762733" y="3433037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4" name="Grafik 111">
            <a:extLst>
              <a:ext uri="{FF2B5EF4-FFF2-40B4-BE49-F238E27FC236}">
                <a16:creationId xmlns:a16="http://schemas.microsoft.com/office/drawing/2014/main" id="{E641F59D-4E79-4CAB-9EE6-C04C0747626F}"/>
              </a:ext>
            </a:extLst>
          </p:cNvPr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5491798" y="3433037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5" name="Grafik 113">
            <a:extLst>
              <a:ext uri="{FF2B5EF4-FFF2-40B4-BE49-F238E27FC236}">
                <a16:creationId xmlns:a16="http://schemas.microsoft.com/office/drawing/2014/main" id="{3D2FC543-AA8B-493E-BF89-4909130BA49B}"/>
              </a:ext>
            </a:extLst>
          </p:cNvPr>
          <p:cNvPicPr>
            <a:picLocks noChangeAspect="1"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6220863" y="3433037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40" name="Grafik 127">
            <a:extLst>
              <a:ext uri="{FF2B5EF4-FFF2-40B4-BE49-F238E27FC236}">
                <a16:creationId xmlns:a16="http://schemas.microsoft.com/office/drawing/2014/main" id="{01CA802F-1E04-424D-AE64-2C431D10E743}"/>
              </a:ext>
            </a:extLst>
          </p:cNvPr>
          <p:cNvPicPr>
            <a:picLocks noChangeAspect="1"/>
          </p:cNvPicPr>
          <p:nvPr/>
        </p:nvPicPr>
        <p:blipFill rotWithShape="1"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389074" y="3876500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42" name="Grafik 187">
            <a:extLst>
              <a:ext uri="{FF2B5EF4-FFF2-40B4-BE49-F238E27FC236}">
                <a16:creationId xmlns:a16="http://schemas.microsoft.com/office/drawing/2014/main" id="{FB274C22-AB7B-49C6-80FB-D637862CF80F}"/>
              </a:ext>
            </a:extLst>
          </p:cNvPr>
          <p:cNvPicPr>
            <a:picLocks noChangeAspect="1"/>
          </p:cNvPicPr>
          <p:nvPr/>
        </p:nvPicPr>
        <p:blipFill rotWithShape="1"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86" t="27068" r="12711" b="28830"/>
          <a:stretch/>
        </p:blipFill>
        <p:spPr>
          <a:xfrm>
            <a:off x="391469" y="5374036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43" name="Grafik 189" descr="Ein Bild, das Objekt enthält.&#10;&#10;Automatisch generierte Beschreibung">
            <a:extLst>
              <a:ext uri="{FF2B5EF4-FFF2-40B4-BE49-F238E27FC236}">
                <a16:creationId xmlns:a16="http://schemas.microsoft.com/office/drawing/2014/main" id="{48D96463-A9BD-4028-A591-F4F0C6AA3F56}"/>
              </a:ext>
            </a:extLst>
          </p:cNvPr>
          <p:cNvPicPr>
            <a:picLocks noChangeAspect="1"/>
          </p:cNvPicPr>
          <p:nvPr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1122207" y="5374036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44" name="Grafik 227">
            <a:extLst>
              <a:ext uri="{FF2B5EF4-FFF2-40B4-BE49-F238E27FC236}">
                <a16:creationId xmlns:a16="http://schemas.microsoft.com/office/drawing/2014/main" id="{84F54099-4782-4554-A7C4-742F978EB1A7}"/>
              </a:ext>
            </a:extLst>
          </p:cNvPr>
          <p:cNvPicPr>
            <a:picLocks noChangeAspect="1"/>
          </p:cNvPicPr>
          <p:nvPr/>
        </p:nvPicPr>
        <p:blipFill rotWithShape="1"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10591198" y="5373099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45" name="Grafik 229">
            <a:extLst>
              <a:ext uri="{FF2B5EF4-FFF2-40B4-BE49-F238E27FC236}">
                <a16:creationId xmlns:a16="http://schemas.microsoft.com/office/drawing/2014/main" id="{F5F112C5-1D74-4B48-A6B1-6E6090034D8D}"/>
              </a:ext>
            </a:extLst>
          </p:cNvPr>
          <p:cNvPicPr>
            <a:picLocks noChangeAspect="1"/>
          </p:cNvPicPr>
          <p:nvPr/>
        </p:nvPicPr>
        <p:blipFill rotWithShape="1"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9" t="24163" r="7259" b="25124"/>
          <a:stretch/>
        </p:blipFill>
        <p:spPr>
          <a:xfrm>
            <a:off x="391469" y="5818367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46" name="Grafik 233">
            <a:extLst>
              <a:ext uri="{FF2B5EF4-FFF2-40B4-BE49-F238E27FC236}">
                <a16:creationId xmlns:a16="http://schemas.microsoft.com/office/drawing/2014/main" id="{B57D2F66-05EF-4539-AADD-48403EDBB972}"/>
              </a:ext>
            </a:extLst>
          </p:cNvPr>
          <p:cNvPicPr>
            <a:picLocks noChangeAspect="1"/>
          </p:cNvPicPr>
          <p:nvPr/>
        </p:nvPicPr>
        <p:blipFill rotWithShape="1"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1122207" y="5818367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47" name="Grafik 235">
            <a:extLst>
              <a:ext uri="{FF2B5EF4-FFF2-40B4-BE49-F238E27FC236}">
                <a16:creationId xmlns:a16="http://schemas.microsoft.com/office/drawing/2014/main" id="{081A737B-1F83-4286-931E-3430B47E85B6}"/>
              </a:ext>
            </a:extLst>
          </p:cNvPr>
          <p:cNvPicPr>
            <a:picLocks noChangeAspect="1"/>
          </p:cNvPicPr>
          <p:nvPr/>
        </p:nvPicPr>
        <p:blipFill rotWithShape="1"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1844440" y="5818367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48" name="Textfeld 236">
            <a:extLst>
              <a:ext uri="{FF2B5EF4-FFF2-40B4-BE49-F238E27FC236}">
                <a16:creationId xmlns:a16="http://schemas.microsoft.com/office/drawing/2014/main" id="{F934E81E-71FC-427F-809C-2010839F385F}"/>
              </a:ext>
            </a:extLst>
          </p:cNvPr>
          <p:cNvSpPr txBox="1"/>
          <p:nvPr/>
        </p:nvSpPr>
        <p:spPr>
          <a:xfrm>
            <a:off x="314026" y="1468795"/>
            <a:ext cx="10924990" cy="500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solidFill>
                  <a:srgbClr val="57A332"/>
                </a:solidFill>
                <a:latin typeface="+mn-lt"/>
                <a:ea typeface="Roboto Condensed" panose="02000000000000000000" pitchFamily="2" charset="0"/>
              </a:rPr>
              <a:t>Members</a:t>
            </a:r>
          </a:p>
          <a:p>
            <a:r>
              <a:rPr lang="en-GB" sz="1000" dirty="0">
                <a:solidFill>
                  <a:srgbClr val="57A332"/>
                </a:solidFill>
                <a:latin typeface="+mn-lt"/>
                <a:ea typeface="Roboto Condensed" panose="02000000000000000000" pitchFamily="2" charset="0"/>
              </a:rPr>
              <a:t>NGMN Operators with over 200 networks serving more than 60 % of all global mobile users, … </a:t>
            </a:r>
          </a:p>
        </p:txBody>
      </p:sp>
      <p:sp>
        <p:nvSpPr>
          <p:cNvPr id="49" name="Textfeld 237">
            <a:extLst>
              <a:ext uri="{FF2B5EF4-FFF2-40B4-BE49-F238E27FC236}">
                <a16:creationId xmlns:a16="http://schemas.microsoft.com/office/drawing/2014/main" id="{9080AEFE-AC46-42B1-898B-5281ACF61AAF}"/>
              </a:ext>
            </a:extLst>
          </p:cNvPr>
          <p:cNvSpPr txBox="1"/>
          <p:nvPr/>
        </p:nvSpPr>
        <p:spPr>
          <a:xfrm>
            <a:off x="314026" y="2936549"/>
            <a:ext cx="1133688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solidFill>
                  <a:srgbClr val="57A332"/>
                </a:solidFill>
                <a:latin typeface="+mn-lt"/>
                <a:ea typeface="Roboto Condensed" panose="02000000000000000000" pitchFamily="2" charset="0"/>
              </a:rPr>
              <a:t>Contributors</a:t>
            </a:r>
          </a:p>
          <a:p>
            <a:r>
              <a:rPr lang="en-GB" sz="1000" dirty="0">
                <a:solidFill>
                  <a:srgbClr val="57A332"/>
                </a:solidFill>
                <a:latin typeface="+mn-lt"/>
                <a:ea typeface="Roboto Condensed" panose="02000000000000000000" pitchFamily="2" charset="0"/>
              </a:rPr>
              <a:t>NGMN telco vendors, software companies and many other leading industry players contributing and driving the advancement of future mobile network technologies, … </a:t>
            </a:r>
          </a:p>
        </p:txBody>
      </p:sp>
      <p:sp>
        <p:nvSpPr>
          <p:cNvPr id="50" name="Textfeld 238">
            <a:extLst>
              <a:ext uri="{FF2B5EF4-FFF2-40B4-BE49-F238E27FC236}">
                <a16:creationId xmlns:a16="http://schemas.microsoft.com/office/drawing/2014/main" id="{D1C85DDB-FF4F-425B-A716-9A5671A0E1DE}"/>
              </a:ext>
            </a:extLst>
          </p:cNvPr>
          <p:cNvSpPr txBox="1"/>
          <p:nvPr/>
        </p:nvSpPr>
        <p:spPr>
          <a:xfrm>
            <a:off x="314026" y="4841412"/>
            <a:ext cx="525823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solidFill>
                  <a:srgbClr val="57A332"/>
                </a:solidFill>
                <a:latin typeface="+mn-lt"/>
                <a:ea typeface="Roboto Condensed" panose="02000000000000000000" pitchFamily="2" charset="0"/>
              </a:rPr>
              <a:t>Advisors</a:t>
            </a:r>
          </a:p>
          <a:p>
            <a:r>
              <a:rPr lang="en-GB" sz="1000" dirty="0">
                <a:solidFill>
                  <a:srgbClr val="57A332"/>
                </a:solidFill>
                <a:latin typeface="+mn-lt"/>
                <a:ea typeface="Roboto Condensed" panose="02000000000000000000" pitchFamily="2" charset="0"/>
              </a:rPr>
              <a:t>NGMN research institutes contributing substantially to mid- to long-term innovation, …</a:t>
            </a:r>
          </a:p>
        </p:txBody>
      </p:sp>
      <p:pic>
        <p:nvPicPr>
          <p:cNvPr id="51" name="Grafik 1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269" y="3432257"/>
            <a:ext cx="719269" cy="43278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52" name="Grafik 193">
            <a:extLst>
              <a:ext uri="{FF2B5EF4-FFF2-40B4-BE49-F238E27FC236}">
                <a16:creationId xmlns:a16="http://schemas.microsoft.com/office/drawing/2014/main" id="{5B6C2755-9E12-4534-BACF-A6351C491CF5}"/>
              </a:ext>
            </a:extLst>
          </p:cNvPr>
          <p:cNvPicPr>
            <a:picLocks noChangeAspect="1"/>
          </p:cNvPicPr>
          <p:nvPr/>
        </p:nvPicPr>
        <p:blipFill rotWithShape="1"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1847148" y="5374036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53" name="Grafik 195">
            <a:extLst>
              <a:ext uri="{FF2B5EF4-FFF2-40B4-BE49-F238E27FC236}">
                <a16:creationId xmlns:a16="http://schemas.microsoft.com/office/drawing/2014/main" id="{00B82AAA-3ED1-4F34-942F-EB3095A27AA4}"/>
              </a:ext>
            </a:extLst>
          </p:cNvPr>
          <p:cNvPicPr>
            <a:picLocks noChangeAspect="1"/>
          </p:cNvPicPr>
          <p:nvPr/>
        </p:nvPicPr>
        <p:blipFill rotWithShape="1"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2571570" y="5373099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54" name="Grafik 199">
            <a:extLst>
              <a:ext uri="{FF2B5EF4-FFF2-40B4-BE49-F238E27FC236}">
                <a16:creationId xmlns:a16="http://schemas.microsoft.com/office/drawing/2014/main" id="{B1EA6E3E-3A67-423B-9081-DBA96AC41DA0}"/>
              </a:ext>
            </a:extLst>
          </p:cNvPr>
          <p:cNvPicPr>
            <a:picLocks noChangeAspect="1"/>
          </p:cNvPicPr>
          <p:nvPr/>
        </p:nvPicPr>
        <p:blipFill rotWithShape="1"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3298647" y="5373099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55" name="Grafik 205">
            <a:extLst>
              <a:ext uri="{FF2B5EF4-FFF2-40B4-BE49-F238E27FC236}">
                <a16:creationId xmlns:a16="http://schemas.microsoft.com/office/drawing/2014/main" id="{B6CD5A7B-4248-415B-A0B3-994964050F4A}"/>
              </a:ext>
            </a:extLst>
          </p:cNvPr>
          <p:cNvPicPr>
            <a:picLocks noChangeAspect="1"/>
          </p:cNvPicPr>
          <p:nvPr/>
        </p:nvPicPr>
        <p:blipFill rotWithShape="1"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5490898" y="5373099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56" name="Grafik 211">
            <a:extLst>
              <a:ext uri="{FF2B5EF4-FFF2-40B4-BE49-F238E27FC236}">
                <a16:creationId xmlns:a16="http://schemas.microsoft.com/office/drawing/2014/main" id="{74D58B56-71F9-43C0-B05D-FE59C714E0D8}"/>
              </a:ext>
            </a:extLst>
          </p:cNvPr>
          <p:cNvPicPr>
            <a:picLocks noChangeAspect="1"/>
          </p:cNvPicPr>
          <p:nvPr/>
        </p:nvPicPr>
        <p:blipFill rotWithShape="1"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6224589" y="5373099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57" name="Grafik 213">
            <a:extLst>
              <a:ext uri="{FF2B5EF4-FFF2-40B4-BE49-F238E27FC236}">
                <a16:creationId xmlns:a16="http://schemas.microsoft.com/office/drawing/2014/main" id="{37A7BD24-D908-4D9F-9ECA-60D52A7F5211}"/>
              </a:ext>
            </a:extLst>
          </p:cNvPr>
          <p:cNvPicPr>
            <a:picLocks noChangeAspect="1"/>
          </p:cNvPicPr>
          <p:nvPr/>
        </p:nvPicPr>
        <p:blipFill rotWithShape="1"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6955221" y="5373099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58" name="Grafik 215">
            <a:extLst>
              <a:ext uri="{FF2B5EF4-FFF2-40B4-BE49-F238E27FC236}">
                <a16:creationId xmlns:a16="http://schemas.microsoft.com/office/drawing/2014/main" id="{E6C8F883-9D7C-4E95-B228-6829FF88789B}"/>
              </a:ext>
            </a:extLst>
          </p:cNvPr>
          <p:cNvPicPr>
            <a:picLocks noChangeAspect="1"/>
          </p:cNvPicPr>
          <p:nvPr/>
        </p:nvPicPr>
        <p:blipFill rotWithShape="1"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7683902" y="5373099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59" name="Grafik 219">
            <a:extLst>
              <a:ext uri="{FF2B5EF4-FFF2-40B4-BE49-F238E27FC236}">
                <a16:creationId xmlns:a16="http://schemas.microsoft.com/office/drawing/2014/main" id="{38E2C474-99B3-41E9-9083-84CAAFF06D62}"/>
              </a:ext>
            </a:extLst>
          </p:cNvPr>
          <p:cNvPicPr>
            <a:picLocks noChangeAspect="1"/>
          </p:cNvPicPr>
          <p:nvPr/>
        </p:nvPicPr>
        <p:blipFill rotWithShape="1"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8410771" y="5373099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60" name="Grafik 221">
            <a:extLst>
              <a:ext uri="{FF2B5EF4-FFF2-40B4-BE49-F238E27FC236}">
                <a16:creationId xmlns:a16="http://schemas.microsoft.com/office/drawing/2014/main" id="{DE560A9A-5E3D-41A1-9C5D-F360B889F3D0}"/>
              </a:ext>
            </a:extLst>
          </p:cNvPr>
          <p:cNvPicPr>
            <a:picLocks noChangeAspect="1"/>
          </p:cNvPicPr>
          <p:nvPr/>
        </p:nvPicPr>
        <p:blipFill rotWithShape="1"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81" t="31276" r="16307" b="31276"/>
          <a:stretch/>
        </p:blipFill>
        <p:spPr>
          <a:xfrm>
            <a:off x="9139572" y="5373099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61" name="Grafik 225">
            <a:extLst>
              <a:ext uri="{FF2B5EF4-FFF2-40B4-BE49-F238E27FC236}">
                <a16:creationId xmlns:a16="http://schemas.microsoft.com/office/drawing/2014/main" id="{4C9CBEA9-D77D-405A-8A6F-97ADDF8D2AB6}"/>
              </a:ext>
            </a:extLst>
          </p:cNvPr>
          <p:cNvPicPr>
            <a:picLocks noChangeAspect="1"/>
          </p:cNvPicPr>
          <p:nvPr/>
        </p:nvPicPr>
        <p:blipFill rotWithShape="1"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9865507" y="5373099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62" name="Grafik 4"/>
          <p:cNvPicPr>
            <a:picLocks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9299" y="5373099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63" name="Grafik 7"/>
          <p:cNvPicPr>
            <a:picLocks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8084" y="5373099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64" name="Grafik 77">
            <a:extLst>
              <a:ext uri="{FF2B5EF4-FFF2-40B4-BE49-F238E27FC236}">
                <a16:creationId xmlns:a16="http://schemas.microsoft.com/office/drawing/2014/main" id="{3696230E-793C-4FD1-98DA-716FFF06B384}"/>
              </a:ext>
            </a:extLst>
          </p:cNvPr>
          <p:cNvPicPr>
            <a:picLocks noChangeAspect="1"/>
          </p:cNvPicPr>
          <p:nvPr/>
        </p:nvPicPr>
        <p:blipFill rotWithShape="1"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2580222" y="2407499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65" name="Grafik 79">
            <a:extLst>
              <a:ext uri="{FF2B5EF4-FFF2-40B4-BE49-F238E27FC236}">
                <a16:creationId xmlns:a16="http://schemas.microsoft.com/office/drawing/2014/main" id="{72D96279-EFE3-4720-A066-31BB6767D7F9}"/>
              </a:ext>
            </a:extLst>
          </p:cNvPr>
          <p:cNvPicPr>
            <a:picLocks noChangeAspect="1"/>
          </p:cNvPicPr>
          <p:nvPr/>
        </p:nvPicPr>
        <p:blipFill rotWithShape="1"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3310518" y="2407499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66" name="Grafik 81">
            <a:extLst>
              <a:ext uri="{FF2B5EF4-FFF2-40B4-BE49-F238E27FC236}">
                <a16:creationId xmlns:a16="http://schemas.microsoft.com/office/drawing/2014/main" id="{854654EB-9A63-43B0-9C2D-A8EC34F2F726}"/>
              </a:ext>
            </a:extLst>
          </p:cNvPr>
          <p:cNvPicPr>
            <a:picLocks noChangeAspect="1"/>
          </p:cNvPicPr>
          <p:nvPr/>
        </p:nvPicPr>
        <p:blipFill rotWithShape="1"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4038342" y="2407499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67" name="Grafik 85">
            <a:extLst>
              <a:ext uri="{FF2B5EF4-FFF2-40B4-BE49-F238E27FC236}">
                <a16:creationId xmlns:a16="http://schemas.microsoft.com/office/drawing/2014/main" id="{DF417E57-EE3E-4A6D-8B3F-F1BE29F63935}"/>
              </a:ext>
            </a:extLst>
          </p:cNvPr>
          <p:cNvPicPr>
            <a:picLocks noChangeAspect="1"/>
          </p:cNvPicPr>
          <p:nvPr/>
        </p:nvPicPr>
        <p:blipFill rotWithShape="1">
          <a:blip r:embed="rId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4763791" y="2407499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68" name="Grafik 87">
            <a:extLst>
              <a:ext uri="{FF2B5EF4-FFF2-40B4-BE49-F238E27FC236}">
                <a16:creationId xmlns:a16="http://schemas.microsoft.com/office/drawing/2014/main" id="{F5E80DFE-1092-48C6-9670-1EA290B87677}"/>
              </a:ext>
            </a:extLst>
          </p:cNvPr>
          <p:cNvPicPr>
            <a:picLocks noChangeAspect="1"/>
          </p:cNvPicPr>
          <p:nvPr/>
        </p:nvPicPr>
        <p:blipFill rotWithShape="1"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837" t="10012" r="-4857" b="24170"/>
          <a:stretch/>
        </p:blipFill>
        <p:spPr>
          <a:xfrm>
            <a:off x="5491106" y="2407499"/>
            <a:ext cx="720000" cy="432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69" name="Grafik 89">
            <a:extLst>
              <a:ext uri="{FF2B5EF4-FFF2-40B4-BE49-F238E27FC236}">
                <a16:creationId xmlns:a16="http://schemas.microsoft.com/office/drawing/2014/main" id="{F3E5BDB5-CA9A-4A11-9F18-176AC71DDC3A}"/>
              </a:ext>
            </a:extLst>
          </p:cNvPr>
          <p:cNvPicPr>
            <a:picLocks noChangeAspect="1"/>
          </p:cNvPicPr>
          <p:nvPr/>
        </p:nvPicPr>
        <p:blipFill rotWithShape="1"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6218822" y="2407499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70" name="Grafik 91">
            <a:extLst>
              <a:ext uri="{FF2B5EF4-FFF2-40B4-BE49-F238E27FC236}">
                <a16:creationId xmlns:a16="http://schemas.microsoft.com/office/drawing/2014/main" id="{69B9C904-6BB2-471F-9B10-69AD6ED21EEA}"/>
              </a:ext>
            </a:extLst>
          </p:cNvPr>
          <p:cNvPicPr>
            <a:picLocks noChangeAspect="1"/>
          </p:cNvPicPr>
          <p:nvPr/>
        </p:nvPicPr>
        <p:blipFill rotWithShape="1">
          <a:blip r:embed="rId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421" t="8861" r="-17984" b="9298"/>
          <a:stretch/>
        </p:blipFill>
        <p:spPr>
          <a:xfrm>
            <a:off x="6944867" y="2407499"/>
            <a:ext cx="720000" cy="432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71" name="Grafik 95" descr="Ein Bild, das Vektorgrafiken enthält.&#10;&#10;Automatisch generierte Beschreibung">
            <a:extLst>
              <a:ext uri="{FF2B5EF4-FFF2-40B4-BE49-F238E27FC236}">
                <a16:creationId xmlns:a16="http://schemas.microsoft.com/office/drawing/2014/main" id="{FF28EE13-AABC-48E5-A9B8-585AA36A914F}"/>
              </a:ext>
            </a:extLst>
          </p:cNvPr>
          <p:cNvPicPr>
            <a:picLocks noChangeAspect="1"/>
          </p:cNvPicPr>
          <p:nvPr/>
        </p:nvPicPr>
        <p:blipFill rotWithShape="1"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68" t="17489" r="-4405" b="17489"/>
          <a:stretch/>
        </p:blipFill>
        <p:spPr>
          <a:xfrm>
            <a:off x="7674156" y="2407499"/>
            <a:ext cx="720000" cy="432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41" name="Grafik 129">
            <a:extLst>
              <a:ext uri="{FF2B5EF4-FFF2-40B4-BE49-F238E27FC236}">
                <a16:creationId xmlns:a16="http://schemas.microsoft.com/office/drawing/2014/main" id="{402903AC-89AF-4A2A-A9A7-0F9BB0E6AB92}"/>
              </a:ext>
            </a:extLst>
          </p:cNvPr>
          <p:cNvPicPr>
            <a:picLocks noChangeAspect="1"/>
          </p:cNvPicPr>
          <p:nvPr/>
        </p:nvPicPr>
        <p:blipFill rotWithShape="1"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1118111" y="3874846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72" name="Grafik 131">
            <a:extLst>
              <a:ext uri="{FF2B5EF4-FFF2-40B4-BE49-F238E27FC236}">
                <a16:creationId xmlns:a16="http://schemas.microsoft.com/office/drawing/2014/main" id="{0A52E043-B475-42C8-AF12-EA511F909DFB}"/>
              </a:ext>
            </a:extLst>
          </p:cNvPr>
          <p:cNvPicPr>
            <a:picLocks noChangeAspect="1"/>
          </p:cNvPicPr>
          <p:nvPr/>
        </p:nvPicPr>
        <p:blipFill rotWithShape="1"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1846979" y="3874846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73" name="Grafik 133">
            <a:extLst>
              <a:ext uri="{FF2B5EF4-FFF2-40B4-BE49-F238E27FC236}">
                <a16:creationId xmlns:a16="http://schemas.microsoft.com/office/drawing/2014/main" id="{BA3C5FE2-1953-4C27-9334-BAF396C42CF3}"/>
              </a:ext>
            </a:extLst>
          </p:cNvPr>
          <p:cNvPicPr>
            <a:picLocks noChangeAspect="1"/>
          </p:cNvPicPr>
          <p:nvPr/>
        </p:nvPicPr>
        <p:blipFill rotWithShape="1"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2575847" y="3873909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74" name="Grafik 139">
            <a:extLst>
              <a:ext uri="{FF2B5EF4-FFF2-40B4-BE49-F238E27FC236}">
                <a16:creationId xmlns:a16="http://schemas.microsoft.com/office/drawing/2014/main" id="{CE8E5427-FF46-4809-AC94-1AFC6749214B}"/>
              </a:ext>
            </a:extLst>
          </p:cNvPr>
          <p:cNvPicPr>
            <a:picLocks noChangeAspect="1"/>
          </p:cNvPicPr>
          <p:nvPr/>
        </p:nvPicPr>
        <p:blipFill rotWithShape="1"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3304715" y="3873909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75" name="Grafik 141">
            <a:extLst>
              <a:ext uri="{FF2B5EF4-FFF2-40B4-BE49-F238E27FC236}">
                <a16:creationId xmlns:a16="http://schemas.microsoft.com/office/drawing/2014/main" id="{A359C64F-6FCE-4F02-90BF-39B20EFB12A8}"/>
              </a:ext>
            </a:extLst>
          </p:cNvPr>
          <p:cNvPicPr>
            <a:picLocks noChangeAspect="1"/>
          </p:cNvPicPr>
          <p:nvPr/>
        </p:nvPicPr>
        <p:blipFill rotWithShape="1"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4033583" y="3875395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76" name="Grafik 143">
            <a:extLst>
              <a:ext uri="{FF2B5EF4-FFF2-40B4-BE49-F238E27FC236}">
                <a16:creationId xmlns:a16="http://schemas.microsoft.com/office/drawing/2014/main" id="{42ABF219-7E0E-4EBF-9831-367439AB9EF3}"/>
              </a:ext>
            </a:extLst>
          </p:cNvPr>
          <p:cNvPicPr>
            <a:picLocks noChangeAspect="1"/>
          </p:cNvPicPr>
          <p:nvPr/>
        </p:nvPicPr>
        <p:blipFill rotWithShape="1">
          <a:blip r:embed="rId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4762451" y="3873909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77" name="Grafik 149">
            <a:extLst>
              <a:ext uri="{FF2B5EF4-FFF2-40B4-BE49-F238E27FC236}">
                <a16:creationId xmlns:a16="http://schemas.microsoft.com/office/drawing/2014/main" id="{3DBE822C-3360-4020-BF47-45C1AF5BF49E}"/>
              </a:ext>
            </a:extLst>
          </p:cNvPr>
          <p:cNvPicPr>
            <a:picLocks noChangeAspect="1"/>
          </p:cNvPicPr>
          <p:nvPr/>
        </p:nvPicPr>
        <p:blipFill rotWithShape="1"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5491770" y="3875395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78" name="Grafik 151">
            <a:extLst>
              <a:ext uri="{FF2B5EF4-FFF2-40B4-BE49-F238E27FC236}">
                <a16:creationId xmlns:a16="http://schemas.microsoft.com/office/drawing/2014/main" id="{054970D7-F82D-4E74-9B9E-71051B7959B1}"/>
              </a:ext>
            </a:extLst>
          </p:cNvPr>
          <p:cNvPicPr>
            <a:picLocks noChangeAspect="1"/>
          </p:cNvPicPr>
          <p:nvPr/>
        </p:nvPicPr>
        <p:blipFill rotWithShape="1">
          <a:blip r:embed="rId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6220638" y="3875395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79" name="Grafik 153">
            <a:extLst>
              <a:ext uri="{FF2B5EF4-FFF2-40B4-BE49-F238E27FC236}">
                <a16:creationId xmlns:a16="http://schemas.microsoft.com/office/drawing/2014/main" id="{A532F521-F69D-414C-803F-4F2C14C9A65D}"/>
              </a:ext>
            </a:extLst>
          </p:cNvPr>
          <p:cNvPicPr>
            <a:picLocks noChangeAspect="1"/>
          </p:cNvPicPr>
          <p:nvPr/>
        </p:nvPicPr>
        <p:blipFill rotWithShape="1">
          <a:blip r:embed="rId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6949506" y="3875395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80" name="Grafik 157">
            <a:extLst>
              <a:ext uri="{FF2B5EF4-FFF2-40B4-BE49-F238E27FC236}">
                <a16:creationId xmlns:a16="http://schemas.microsoft.com/office/drawing/2014/main" id="{F66746F9-3AA9-4334-BCCD-D1D4A036AE2B}"/>
              </a:ext>
            </a:extLst>
          </p:cNvPr>
          <p:cNvPicPr>
            <a:picLocks noChangeAspect="1"/>
          </p:cNvPicPr>
          <p:nvPr/>
        </p:nvPicPr>
        <p:blipFill rotWithShape="1">
          <a:blip r:embed="rId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22" b="21877"/>
          <a:stretch/>
        </p:blipFill>
        <p:spPr>
          <a:xfrm>
            <a:off x="7678374" y="3875395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81" name="Grafik 159">
            <a:extLst>
              <a:ext uri="{FF2B5EF4-FFF2-40B4-BE49-F238E27FC236}">
                <a16:creationId xmlns:a16="http://schemas.microsoft.com/office/drawing/2014/main" id="{3EB9F3F6-CA7B-474C-9FFB-925522AAC232}"/>
              </a:ext>
            </a:extLst>
          </p:cNvPr>
          <p:cNvPicPr>
            <a:picLocks noChangeAspect="1"/>
          </p:cNvPicPr>
          <p:nvPr/>
        </p:nvPicPr>
        <p:blipFill rotWithShape="1"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8407242" y="3873909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82" name="Grafik 161">
            <a:extLst>
              <a:ext uri="{FF2B5EF4-FFF2-40B4-BE49-F238E27FC236}">
                <a16:creationId xmlns:a16="http://schemas.microsoft.com/office/drawing/2014/main" id="{21A644C9-E922-418F-89A5-233A6008CAAE}"/>
              </a:ext>
            </a:extLst>
          </p:cNvPr>
          <p:cNvPicPr>
            <a:picLocks noChangeAspect="1"/>
          </p:cNvPicPr>
          <p:nvPr/>
        </p:nvPicPr>
        <p:blipFill rotWithShape="1">
          <a:blip r:embed="rId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9136110" y="3875110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83" name="Grafik 163">
            <a:extLst>
              <a:ext uri="{FF2B5EF4-FFF2-40B4-BE49-F238E27FC236}">
                <a16:creationId xmlns:a16="http://schemas.microsoft.com/office/drawing/2014/main" id="{3583D7C3-DEA5-41F1-B823-7398F8EBEB61}"/>
              </a:ext>
            </a:extLst>
          </p:cNvPr>
          <p:cNvPicPr>
            <a:picLocks noChangeAspect="1"/>
          </p:cNvPicPr>
          <p:nvPr/>
        </p:nvPicPr>
        <p:blipFill rotWithShape="1"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9864978" y="3875110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85" name="Grafik 167">
            <a:extLst>
              <a:ext uri="{FF2B5EF4-FFF2-40B4-BE49-F238E27FC236}">
                <a16:creationId xmlns:a16="http://schemas.microsoft.com/office/drawing/2014/main" id="{9E49943C-0717-4730-A5C0-78E614F70670}"/>
              </a:ext>
            </a:extLst>
          </p:cNvPr>
          <p:cNvPicPr>
            <a:picLocks noChangeAspect="1"/>
          </p:cNvPicPr>
          <p:nvPr/>
        </p:nvPicPr>
        <p:blipFill rotWithShape="1"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389074" y="4316001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6" name="Grafik 115">
            <a:extLst>
              <a:ext uri="{FF2B5EF4-FFF2-40B4-BE49-F238E27FC236}">
                <a16:creationId xmlns:a16="http://schemas.microsoft.com/office/drawing/2014/main" id="{B8E177B5-D2C0-459B-8003-F6DA808F2E95}"/>
              </a:ext>
            </a:extLst>
          </p:cNvPr>
          <p:cNvPicPr>
            <a:picLocks noChangeAspect="1"/>
          </p:cNvPicPr>
          <p:nvPr/>
        </p:nvPicPr>
        <p:blipFill rotWithShape="1">
          <a:blip r:embed="rId7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7678995" y="3433037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7" name="Grafik 119">
            <a:extLst>
              <a:ext uri="{FF2B5EF4-FFF2-40B4-BE49-F238E27FC236}">
                <a16:creationId xmlns:a16="http://schemas.microsoft.com/office/drawing/2014/main" id="{DEF3AF8E-872B-49D3-8973-712070838B33}"/>
              </a:ext>
            </a:extLst>
          </p:cNvPr>
          <p:cNvPicPr>
            <a:picLocks noChangeAspect="1"/>
          </p:cNvPicPr>
          <p:nvPr/>
        </p:nvPicPr>
        <p:blipFill rotWithShape="1">
          <a:blip r:embed="rId7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9135097" y="3433037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8" name="Grafik 123">
            <a:extLst>
              <a:ext uri="{FF2B5EF4-FFF2-40B4-BE49-F238E27FC236}">
                <a16:creationId xmlns:a16="http://schemas.microsoft.com/office/drawing/2014/main" id="{0162805E-B53A-4CAD-A0F4-E0C584D363E2}"/>
              </a:ext>
            </a:extLst>
          </p:cNvPr>
          <p:cNvPicPr>
            <a:picLocks noChangeAspect="1"/>
          </p:cNvPicPr>
          <p:nvPr/>
        </p:nvPicPr>
        <p:blipFill>
          <a:blip r:embed="rId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4162" y="3433037"/>
            <a:ext cx="717971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9" name="Grafik 125">
            <a:extLst>
              <a:ext uri="{FF2B5EF4-FFF2-40B4-BE49-F238E27FC236}">
                <a16:creationId xmlns:a16="http://schemas.microsoft.com/office/drawing/2014/main" id="{E40367E7-12D2-416B-A603-40CF47FEF9DE}"/>
              </a:ext>
            </a:extLst>
          </p:cNvPr>
          <p:cNvPicPr>
            <a:picLocks noChangeAspect="1"/>
          </p:cNvPicPr>
          <p:nvPr/>
        </p:nvPicPr>
        <p:blipFill rotWithShape="1">
          <a:blip r:embed="rId7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65" b="24635"/>
          <a:stretch/>
        </p:blipFill>
        <p:spPr>
          <a:xfrm>
            <a:off x="10591198" y="3433037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97" name="Grafik 6"/>
          <p:cNvPicPr>
            <a:picLocks noChangeAspect="1"/>
          </p:cNvPicPr>
          <p:nvPr/>
        </p:nvPicPr>
        <p:blipFill>
          <a:blip r:embed="rId7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8060" y="3433037"/>
            <a:ext cx="717972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86" name="Grafik 169">
            <a:extLst>
              <a:ext uri="{FF2B5EF4-FFF2-40B4-BE49-F238E27FC236}">
                <a16:creationId xmlns:a16="http://schemas.microsoft.com/office/drawing/2014/main" id="{AA886EE8-F6B5-41F8-9016-AB51B683C7CB}"/>
              </a:ext>
            </a:extLst>
          </p:cNvPr>
          <p:cNvPicPr>
            <a:picLocks noChangeAspect="1"/>
          </p:cNvPicPr>
          <p:nvPr/>
        </p:nvPicPr>
        <p:blipFill rotWithShape="1">
          <a:blip r:embed="rId7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88" t="25657" r="9969" b="27278"/>
          <a:stretch/>
        </p:blipFill>
        <p:spPr>
          <a:xfrm>
            <a:off x="1120928" y="4314781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87" name="Grafik 183">
            <a:extLst>
              <a:ext uri="{FF2B5EF4-FFF2-40B4-BE49-F238E27FC236}">
                <a16:creationId xmlns:a16="http://schemas.microsoft.com/office/drawing/2014/main" id="{EB492501-0600-4614-B374-947D74416313}"/>
              </a:ext>
            </a:extLst>
          </p:cNvPr>
          <p:cNvPicPr>
            <a:picLocks noChangeAspect="1"/>
          </p:cNvPicPr>
          <p:nvPr/>
        </p:nvPicPr>
        <p:blipFill rotWithShape="1">
          <a:blip r:embed="rId7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8406904" y="4314970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88" name="Grafik 185">
            <a:extLst>
              <a:ext uri="{FF2B5EF4-FFF2-40B4-BE49-F238E27FC236}">
                <a16:creationId xmlns:a16="http://schemas.microsoft.com/office/drawing/2014/main" id="{B9CDD414-C731-4D94-8E30-3C65F59ED33E}"/>
              </a:ext>
            </a:extLst>
          </p:cNvPr>
          <p:cNvPicPr>
            <a:picLocks noChangeAspect="1"/>
          </p:cNvPicPr>
          <p:nvPr/>
        </p:nvPicPr>
        <p:blipFill rotWithShape="1">
          <a:blip r:embed="rId7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9135941" y="4314970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89" name="Grafik 171">
            <a:extLst>
              <a:ext uri="{FF2B5EF4-FFF2-40B4-BE49-F238E27FC236}">
                <a16:creationId xmlns:a16="http://schemas.microsoft.com/office/drawing/2014/main" id="{4A38CD5D-56D3-4E04-8805-8A7B424E6F88}"/>
              </a:ext>
            </a:extLst>
          </p:cNvPr>
          <p:cNvPicPr>
            <a:picLocks noChangeAspect="1"/>
          </p:cNvPicPr>
          <p:nvPr/>
        </p:nvPicPr>
        <p:blipFill rotWithShape="1">
          <a:blip r:embed="rId7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2578664" y="4314781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90" name="Grafik 173">
            <a:extLst>
              <a:ext uri="{FF2B5EF4-FFF2-40B4-BE49-F238E27FC236}">
                <a16:creationId xmlns:a16="http://schemas.microsoft.com/office/drawing/2014/main" id="{B6BD1E43-9BDB-4316-9E93-D3C5FAF52C06}"/>
              </a:ext>
            </a:extLst>
          </p:cNvPr>
          <p:cNvPicPr>
            <a:picLocks noChangeAspect="1"/>
          </p:cNvPicPr>
          <p:nvPr/>
        </p:nvPicPr>
        <p:blipFill rotWithShape="1">
          <a:blip r:embed="rId8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3307701" y="4314781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91" name="Grafik 177">
            <a:extLst>
              <a:ext uri="{FF2B5EF4-FFF2-40B4-BE49-F238E27FC236}">
                <a16:creationId xmlns:a16="http://schemas.microsoft.com/office/drawing/2014/main" id="{06501DC7-14E9-45DA-A1FB-EA814CD4E34B}"/>
              </a:ext>
            </a:extLst>
          </p:cNvPr>
          <p:cNvPicPr>
            <a:picLocks noChangeAspect="1"/>
          </p:cNvPicPr>
          <p:nvPr/>
        </p:nvPicPr>
        <p:blipFill rotWithShape="1">
          <a:blip r:embed="rId8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4036738" y="4314781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92" name="Grafik 179">
            <a:extLst>
              <a:ext uri="{FF2B5EF4-FFF2-40B4-BE49-F238E27FC236}">
                <a16:creationId xmlns:a16="http://schemas.microsoft.com/office/drawing/2014/main" id="{066973C6-0C01-41DF-9391-0A21A75BBBA4}"/>
              </a:ext>
            </a:extLst>
          </p:cNvPr>
          <p:cNvPicPr>
            <a:picLocks noChangeAspect="1"/>
          </p:cNvPicPr>
          <p:nvPr/>
        </p:nvPicPr>
        <p:blipFill rotWithShape="1">
          <a:blip r:embed="rId8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4765775" y="4314970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93" name="Grafik 181">
            <a:extLst>
              <a:ext uri="{FF2B5EF4-FFF2-40B4-BE49-F238E27FC236}">
                <a16:creationId xmlns:a16="http://schemas.microsoft.com/office/drawing/2014/main" id="{53B8CA57-635C-46FC-AC6D-9FAF8B66D747}"/>
              </a:ext>
            </a:extLst>
          </p:cNvPr>
          <p:cNvPicPr>
            <a:picLocks noChangeAspect="1"/>
          </p:cNvPicPr>
          <p:nvPr/>
        </p:nvPicPr>
        <p:blipFill rotWithShape="1">
          <a:blip r:embed="rId8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5494812" y="4314970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94" name="Grafik 98">
            <a:extLst>
              <a:ext uri="{FF2B5EF4-FFF2-40B4-BE49-F238E27FC236}">
                <a16:creationId xmlns:a16="http://schemas.microsoft.com/office/drawing/2014/main" id="{CCA3312D-10EF-4AA3-98CD-CE9AAB0749D3}"/>
              </a:ext>
            </a:extLst>
          </p:cNvPr>
          <p:cNvPicPr>
            <a:picLocks noChangeAspect="1"/>
          </p:cNvPicPr>
          <p:nvPr/>
        </p:nvPicPr>
        <p:blipFill rotWithShape="1">
          <a:blip r:embed="rId8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6223849" y="4314970"/>
            <a:ext cx="720000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95" name="Grafik 8"/>
          <p:cNvPicPr>
            <a:picLocks noChangeAspect="1"/>
          </p:cNvPicPr>
          <p:nvPr/>
        </p:nvPicPr>
        <p:blipFill>
          <a:blip r:embed="rId8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895" y="4314970"/>
            <a:ext cx="717972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96" name="Grafik 11"/>
          <p:cNvPicPr>
            <a:picLocks noChangeAspect="1"/>
          </p:cNvPicPr>
          <p:nvPr/>
        </p:nvPicPr>
        <p:blipFill>
          <a:blip r:embed="rId8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86" y="4314970"/>
            <a:ext cx="717972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98" name="Grafik 16"/>
          <p:cNvPicPr>
            <a:picLocks noChangeAspect="1"/>
          </p:cNvPicPr>
          <p:nvPr/>
        </p:nvPicPr>
        <p:blipFill>
          <a:blip r:embed="rId8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9796" y="4314781"/>
            <a:ext cx="720000" cy="43322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" name="Grafik 1"/>
          <p:cNvPicPr>
            <a:picLocks noChangeAspect="1"/>
          </p:cNvPicPr>
          <p:nvPr/>
        </p:nvPicPr>
        <p:blipFill>
          <a:blip r:embed="rId8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9506" y="3431817"/>
            <a:ext cx="720000" cy="433220"/>
          </a:xfrm>
          <a:prstGeom prst="rect">
            <a:avLst/>
          </a:prstGeom>
          <a:ln w="9525">
            <a:solidFill>
              <a:schemeClr val="bg1">
                <a:lumMod val="85000"/>
              </a:schemeClr>
            </a:solidFill>
          </a:ln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8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2250" y="1966627"/>
            <a:ext cx="717972" cy="4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993969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Our Cooperation Partners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NGMN ALLIANCE Update – 7nd April 2020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E49AAA-8906-4444-A3A8-8EDE438B99DB}" type="slidenum">
              <a:rPr lang="en-GB" smtClean="0"/>
              <a:pPr/>
              <a:t>3</a:t>
            </a:fld>
            <a:endParaRPr lang="en-GB"/>
          </a:p>
        </p:txBody>
      </p:sp>
      <p:pic>
        <p:nvPicPr>
          <p:cNvPr id="12" name="Picture 17" descr="3gp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23" y="1829733"/>
            <a:ext cx="1080000" cy="4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08" y="1731964"/>
            <a:ext cx="648000" cy="6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Grafik 5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80304" y="2674155"/>
            <a:ext cx="987296" cy="399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8089" y="5585735"/>
            <a:ext cx="94297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6652" y="4689910"/>
            <a:ext cx="1772137" cy="46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0990" y="5556368"/>
            <a:ext cx="1072500" cy="46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" descr="https://encrypted-tbn2.google.com/images?q=tbn:ANd9GcSdXd_vlAVjkcZNunx5omm5JNgw5emy2YmZ9n6FWvmrG06InCcyUA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823" y="3260426"/>
            <a:ext cx="1440000" cy="862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 descr="C:\Users\kmoschner\Pictures\ICE 2015\Cooppartner\5G PPP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887" y="4057265"/>
            <a:ext cx="654643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6" descr="https://encrypted-tbn0.gstatic.com/images?q=tbn:ANd9GcRgid4d0mbFpeYDGGkRyoFQTlG-OSo3yLpBkuAteBb98iAyCuGFKpozPY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872" y="4215534"/>
            <a:ext cx="648000" cy="398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6" descr="http://www.atis.org/img/logo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7144" y="4099156"/>
            <a:ext cx="972000" cy="506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" descr="P:\NGMN Partner\Coop Partners\TAICS\TAICS Logo.gif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0622" y="5566709"/>
            <a:ext cx="2004979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" descr="P:\NGMN Partner\Coop Partners\ETSI\ETSI LogoTag_press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144" y="1818033"/>
            <a:ext cx="1080000" cy="47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4088" y="3492622"/>
            <a:ext cx="828000" cy="398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4088" y="1692175"/>
            <a:ext cx="648000" cy="727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" descr="P:\NGMN Partner\External Organizations\VDE\VDE_Logo_4c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454" y="5674511"/>
            <a:ext cx="1313632" cy="2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4" descr="C:\Users\KMoschner\Pictures\Website\Logos\Cooperation Partners\5GAA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144" y="2700311"/>
            <a:ext cx="1080000" cy="34754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Grafik 29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758" y="3498393"/>
            <a:ext cx="1104900" cy="386981"/>
          </a:xfrm>
          <a:prstGeom prst="rect">
            <a:avLst/>
          </a:prstGeom>
        </p:spPr>
      </p:pic>
      <p:pic>
        <p:nvPicPr>
          <p:cNvPr id="31" name="Grafik 30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509" y="4749441"/>
            <a:ext cx="720000" cy="531758"/>
          </a:xfrm>
          <a:prstGeom prst="rect">
            <a:avLst/>
          </a:prstGeom>
        </p:spPr>
      </p:pic>
      <p:pic>
        <p:nvPicPr>
          <p:cNvPr id="32" name="Grafik 31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2088" y="4181414"/>
            <a:ext cx="1152000" cy="255702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103" y="2673504"/>
            <a:ext cx="1113634" cy="388800"/>
          </a:xfrm>
          <a:prstGeom prst="rect">
            <a:avLst/>
          </a:prstGeom>
          <a:ln w="15875">
            <a:noFill/>
          </a:ln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511" y="4853320"/>
            <a:ext cx="1112604" cy="324000"/>
          </a:xfrm>
          <a:prstGeom prst="rect">
            <a:avLst/>
          </a:prstGeom>
          <a:ln w="15875">
            <a:noFill/>
          </a:ln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823" y="2717410"/>
            <a:ext cx="1152000" cy="313344"/>
          </a:xfrm>
          <a:prstGeom prst="rect">
            <a:avLst/>
          </a:prstGeom>
          <a:ln w="15875">
            <a:noFill/>
          </a:ln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960" y="3547954"/>
            <a:ext cx="1047492" cy="324000"/>
          </a:xfrm>
          <a:prstGeom prst="rect">
            <a:avLst/>
          </a:prstGeom>
          <a:ln w="15875">
            <a:noFill/>
          </a:ln>
        </p:spPr>
      </p:pic>
      <p:sp>
        <p:nvSpPr>
          <p:cNvPr id="9" name="Rechteck 8"/>
          <p:cNvSpPr/>
          <p:nvPr/>
        </p:nvSpPr>
        <p:spPr>
          <a:xfrm>
            <a:off x="6781801" y="1760511"/>
            <a:ext cx="5223020" cy="231446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Joint Marketing</a:t>
            </a:r>
          </a:p>
        </p:txBody>
      </p:sp>
      <p:sp>
        <p:nvSpPr>
          <p:cNvPr id="10" name="Rechteck 9"/>
          <p:cNvSpPr/>
          <p:nvPr/>
        </p:nvSpPr>
        <p:spPr>
          <a:xfrm>
            <a:off x="6781801" y="1991956"/>
            <a:ext cx="5223020" cy="6145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marL="171450" indent="-1714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</a:rPr>
              <a:t>Cross-marketing of conferences &amp; events</a:t>
            </a:r>
          </a:p>
          <a:p>
            <a:pPr marL="171450" indent="-1714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</a:rPr>
              <a:t>Speaker, moderator, exhibition at IC&amp;E Paris</a:t>
            </a:r>
          </a:p>
          <a:p>
            <a:pPr marL="171450" indent="-1714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</a:rPr>
              <a:t>Advertisement of deliverables and publications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6781801" y="1432229"/>
            <a:ext cx="20714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+mn-lt"/>
              </a:rPr>
              <a:t>Cooperation Activities</a:t>
            </a:r>
          </a:p>
        </p:txBody>
      </p:sp>
      <p:sp>
        <p:nvSpPr>
          <p:cNvPr id="33" name="Rechteck 32"/>
          <p:cNvSpPr/>
          <p:nvPr/>
        </p:nvSpPr>
        <p:spPr>
          <a:xfrm>
            <a:off x="6781801" y="2680595"/>
            <a:ext cx="5223020" cy="231446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Joint Project Work</a:t>
            </a:r>
          </a:p>
        </p:txBody>
      </p:sp>
      <p:sp>
        <p:nvSpPr>
          <p:cNvPr id="35" name="Rechteck 34"/>
          <p:cNvSpPr/>
          <p:nvPr/>
        </p:nvSpPr>
        <p:spPr>
          <a:xfrm>
            <a:off x="6779022" y="3612072"/>
            <a:ext cx="5223020" cy="231446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Examples</a:t>
            </a:r>
          </a:p>
        </p:txBody>
      </p:sp>
      <p:sp>
        <p:nvSpPr>
          <p:cNvPr id="36" name="Rechteck 35"/>
          <p:cNvSpPr/>
          <p:nvPr/>
        </p:nvSpPr>
        <p:spPr>
          <a:xfrm>
            <a:off x="7278274" y="3843518"/>
            <a:ext cx="4723767" cy="1229314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marL="171450" indent="-171450">
              <a:buClr>
                <a:schemeClr val="tx2"/>
              </a:buClr>
              <a:buFont typeface="Wingdings" panose="05000000000000000000" pitchFamily="2" charset="2"/>
              <a:buChar char="§"/>
            </a:pPr>
            <a:endParaRPr lang="en-GB" sz="1000" dirty="0">
              <a:solidFill>
                <a:schemeClr val="tx1"/>
              </a:solidFill>
            </a:endParaRPr>
          </a:p>
        </p:txBody>
      </p:sp>
      <p:sp>
        <p:nvSpPr>
          <p:cNvPr id="37" name="Rechteck 9"/>
          <p:cNvSpPr/>
          <p:nvPr/>
        </p:nvSpPr>
        <p:spPr>
          <a:xfrm>
            <a:off x="6779022" y="2912040"/>
            <a:ext cx="5223020" cy="6127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marL="171450" indent="-1714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</a:rPr>
              <a:t>Project activities in areas of interest for both organisations</a:t>
            </a:r>
          </a:p>
          <a:p>
            <a:pPr marL="171450" indent="-1714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</a:rPr>
              <a:t>Joint publication of deliverables</a:t>
            </a:r>
          </a:p>
          <a:p>
            <a:pPr marL="171450" indent="-1714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</a:rPr>
              <a:t>Easy exchange of information during project work</a:t>
            </a:r>
          </a:p>
        </p:txBody>
      </p:sp>
      <p:sp>
        <p:nvSpPr>
          <p:cNvPr id="38" name="Rechteck 9"/>
          <p:cNvSpPr/>
          <p:nvPr/>
        </p:nvSpPr>
        <p:spPr>
          <a:xfrm>
            <a:off x="6781801" y="3843518"/>
            <a:ext cx="5223020" cy="250740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marL="171450" indent="-1714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</a:rPr>
              <a:t>GSMA – Regular exchange of information on work programme activities, joint activity on 3GPP alignment</a:t>
            </a:r>
          </a:p>
          <a:p>
            <a:pPr marL="171450" indent="-1714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</a:rPr>
              <a:t>ITU – Regular information exchange</a:t>
            </a:r>
          </a:p>
          <a:p>
            <a:pPr marL="171450" indent="-1714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</a:rPr>
              <a:t>ETSI – Participation in General Assembly, mutually promoting conferences</a:t>
            </a:r>
          </a:p>
          <a:p>
            <a:pPr marL="171450" indent="-1714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</a:rPr>
              <a:t>3GPP - Participation in PCG meeting as MRP</a:t>
            </a:r>
          </a:p>
          <a:p>
            <a:pPr marL="171450" indent="-1714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</a:rPr>
              <a:t>5GAA - Ambassador for information exchange between organisations</a:t>
            </a:r>
          </a:p>
          <a:p>
            <a:pPr marL="171450" indent="-1714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</a:rPr>
              <a:t>ESOA – Joint project activities on extreme long range communication</a:t>
            </a:r>
          </a:p>
          <a:p>
            <a:pPr marL="171450" indent="-1714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</a:rPr>
              <a:t>5G Americas – Mutually promoting deliverables and conferences</a:t>
            </a:r>
          </a:p>
          <a:p>
            <a:pPr marL="171450" indent="-1714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</a:rPr>
              <a:t>GCF – Regular exchange of information on 5G Devices &amp; Chipsets</a:t>
            </a:r>
          </a:p>
          <a:p>
            <a:pPr marL="171450" indent="-1714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</a:rPr>
              <a:t>5G ACIA – Regular exchange of information on requirements </a:t>
            </a:r>
          </a:p>
          <a:p>
            <a:pPr marL="171450" indent="-1714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</a:rPr>
              <a:t>WBA – Joint project on RAN Convergence and marketing</a:t>
            </a:r>
          </a:p>
          <a:p>
            <a:pPr marL="171450" indent="-1714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</a:rPr>
              <a:t>5GPPP – Information exchange, following networld2020 Steering Board</a:t>
            </a:r>
          </a:p>
          <a:p>
            <a:pPr marL="171450" indent="-1714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</a:rPr>
              <a:t>GTI – Cross-marketing of events and activities</a:t>
            </a:r>
          </a:p>
          <a:p>
            <a:pPr marL="171450" indent="-1714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</a:rPr>
              <a:t>WIP – Supporting IC&amp;E </a:t>
            </a:r>
          </a:p>
        </p:txBody>
      </p:sp>
    </p:spTree>
    <p:extLst>
      <p:ext uri="{BB962C8B-B14F-4D97-AF65-F5344CB8AC3E}">
        <p14:creationId xmlns:p14="http://schemas.microsoft.com/office/powerpoint/2010/main" val="21150301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New Project Launched:</a:t>
            </a:r>
            <a:br>
              <a:rPr lang="en-GB" dirty="0"/>
            </a:br>
            <a:r>
              <a:rPr lang="en-GB" dirty="0"/>
              <a:t>Future Networks Cloud Native </a:t>
            </a:r>
            <a:r>
              <a:rPr lang="en-GB" dirty="0" smtClean="0"/>
              <a:t>Platform (</a:t>
            </a:r>
            <a:r>
              <a:rPr lang="en-GB" dirty="0"/>
              <a:t>Lead: TIM)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0583" y="1793289"/>
            <a:ext cx="11590835" cy="43836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Definition of an overall architecture, with the detail of a high-level design, giving a holistic view of the following areas</a:t>
            </a:r>
            <a:r>
              <a:rPr lang="en-GB" dirty="0" smtClean="0"/>
              <a:t>: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 smtClean="0"/>
              <a:t>A </a:t>
            </a:r>
            <a:r>
              <a:rPr lang="en-GB" dirty="0"/>
              <a:t>cloud native mobile network platform exploiting the Cloud Native approach, HW/SW decoupling and disaggregation</a:t>
            </a:r>
          </a:p>
          <a:p>
            <a:r>
              <a:rPr lang="en-GB" dirty="0" smtClean="0"/>
              <a:t>A </a:t>
            </a:r>
            <a:r>
              <a:rPr lang="en-GB" dirty="0"/>
              <a:t>hybrid cloud model, enabling Edge computing and the exposure of Telco platform services to Cloud and Service providers </a:t>
            </a:r>
          </a:p>
          <a:p>
            <a:r>
              <a:rPr lang="en-GB" dirty="0" smtClean="0"/>
              <a:t>The </a:t>
            </a:r>
            <a:r>
              <a:rPr lang="en-GB" dirty="0"/>
              <a:t>transformation needed to support the live cycle management of the Cloud Native 5G Network Functions and Applications and the most compelling use cases for automation (e.g. </a:t>
            </a:r>
            <a:r>
              <a:rPr lang="en-GB" dirty="0" smtClean="0"/>
              <a:t>fulfilment</a:t>
            </a:r>
            <a:r>
              <a:rPr lang="en-GB" dirty="0"/>
              <a:t>, </a:t>
            </a:r>
            <a:r>
              <a:rPr lang="en-GB" dirty="0" err="1" smtClean="0"/>
              <a:t>Ccnfiguration</a:t>
            </a:r>
            <a:r>
              <a:rPr lang="en-GB" dirty="0"/>
              <a:t>, closed loop, in which domains…)</a:t>
            </a:r>
          </a:p>
          <a:p>
            <a:r>
              <a:rPr lang="en-GB" dirty="0" smtClean="0"/>
              <a:t>Telco </a:t>
            </a:r>
            <a:r>
              <a:rPr lang="en-GB" dirty="0"/>
              <a:t>platform API exposure to support the ecosystem of cloud-based services.</a:t>
            </a:r>
          </a:p>
          <a:p>
            <a:r>
              <a:rPr lang="en-GB" dirty="0" smtClean="0"/>
              <a:t>Exploring </a:t>
            </a:r>
            <a:r>
              <a:rPr lang="en-GB" dirty="0"/>
              <a:t>the network automation and orchestration leveraging on open source software </a:t>
            </a:r>
          </a:p>
          <a:p>
            <a:r>
              <a:rPr lang="en-GB" dirty="0" smtClean="0"/>
              <a:t>Influencing </a:t>
            </a:r>
            <a:r>
              <a:rPr lang="en-GB" dirty="0"/>
              <a:t>and collaborating with other initiatives, avoiding duplication of activities and building a coherent and shared view</a:t>
            </a:r>
          </a:p>
          <a:p>
            <a:r>
              <a:rPr lang="en-GB" dirty="0" smtClean="0"/>
              <a:t>Opening </a:t>
            </a:r>
            <a:r>
              <a:rPr lang="en-GB" dirty="0"/>
              <a:t>of the most relevant network interfaces, e.g. ORAN work endorsement </a:t>
            </a:r>
          </a:p>
          <a:p>
            <a:r>
              <a:rPr lang="en-GB" dirty="0" smtClean="0"/>
              <a:t>The </a:t>
            </a:r>
            <a:r>
              <a:rPr lang="en-GB" dirty="0"/>
              <a:t>main economical drivers for value creation and sustainability of the proposed approach </a:t>
            </a:r>
          </a:p>
          <a:p>
            <a:r>
              <a:rPr lang="en-GB" dirty="0" smtClean="0"/>
              <a:t>The </a:t>
            </a:r>
            <a:r>
              <a:rPr lang="en-GB" dirty="0"/>
              <a:t>commercial principles behind the hybrid cloud approach</a:t>
            </a:r>
          </a:p>
          <a:p>
            <a:r>
              <a:rPr lang="en-GB" dirty="0" smtClean="0"/>
              <a:t>The </a:t>
            </a:r>
            <a:r>
              <a:rPr lang="en-GB" dirty="0"/>
              <a:t>qualitative effects of Cloud Native, ORAN and </a:t>
            </a:r>
            <a:r>
              <a:rPr lang="en-GB" dirty="0" smtClean="0"/>
              <a:t>automation </a:t>
            </a:r>
            <a:r>
              <a:rPr lang="en-GB" dirty="0"/>
              <a:t>approach on TCO</a:t>
            </a:r>
          </a:p>
          <a:p>
            <a:r>
              <a:rPr lang="en-GB" dirty="0" smtClean="0"/>
              <a:t>The </a:t>
            </a:r>
            <a:r>
              <a:rPr lang="en-GB" dirty="0"/>
              <a:t>impacts of Cloud </a:t>
            </a:r>
            <a:r>
              <a:rPr lang="en-GB" dirty="0" smtClean="0"/>
              <a:t>Native </a:t>
            </a:r>
            <a:r>
              <a:rPr lang="en-GB" dirty="0"/>
              <a:t>on the </a:t>
            </a:r>
            <a:r>
              <a:rPr lang="en-GB" dirty="0" smtClean="0"/>
              <a:t>energy sustainability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NGMN ALLIANCE Update – 7nd April 2020</a:t>
            </a:r>
            <a:endParaRPr lang="en-GB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3DEF93A-815B-4ABD-9CB3-A489FDAB48DC}" type="slidenum">
              <a:rPr lang="en-GB" noProof="0" smtClean="0"/>
              <a:pPr/>
              <a:t>4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8708952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Key Documents </a:t>
            </a:r>
            <a:r>
              <a:rPr lang="en-GB" dirty="0" smtClean="0"/>
              <a:t>Delivered </a:t>
            </a:r>
            <a:r>
              <a:rPr lang="en-GB" dirty="0"/>
              <a:t>Recently</a:t>
            </a:r>
          </a:p>
        </p:txBody>
      </p:sp>
      <p:sp>
        <p:nvSpPr>
          <p:cNvPr id="17" name="Fußzeilenplatzhalter 1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NGMN ALLIANCE Update – 7nd April 2020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E49AAA-8906-4444-A3A8-8EDE438B99DB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26" name="Textfeld 3"/>
          <p:cNvSpPr txBox="1"/>
          <p:nvPr/>
        </p:nvSpPr>
        <p:spPr>
          <a:xfrm>
            <a:off x="443636" y="6084165"/>
            <a:ext cx="108074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Status: </a:t>
            </a: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March 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2020</a:t>
            </a:r>
          </a:p>
        </p:txBody>
      </p:sp>
      <p:sp>
        <p:nvSpPr>
          <p:cNvPr id="27" name="Textfeld 11"/>
          <p:cNvSpPr txBox="1"/>
          <p:nvPr/>
        </p:nvSpPr>
        <p:spPr>
          <a:xfrm>
            <a:off x="2705316" y="5482016"/>
            <a:ext cx="67227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Results of our 5G Work-Programme: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Internationally recognised guidance for standardisation and </a:t>
            </a:r>
            <a:r>
              <a:rPr kumimoji="0" lang="en-GB" altLang="de-DE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development</a:t>
            </a:r>
          </a:p>
        </p:txBody>
      </p:sp>
      <p:pic>
        <p:nvPicPr>
          <p:cNvPr id="18" name="Grafik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5144" y="3357405"/>
            <a:ext cx="1292352" cy="1828800"/>
          </a:xfrm>
          <a:prstGeom prst="rect">
            <a:avLst/>
          </a:prstGeom>
          <a:ln w="9525">
            <a:solidFill>
              <a:srgbClr val="000000"/>
            </a:solidFill>
          </a:ln>
        </p:spPr>
      </p:pic>
      <p:pic>
        <p:nvPicPr>
          <p:cNvPr id="21" name="Grafik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4647" y="3357405"/>
            <a:ext cx="1292352" cy="1828800"/>
          </a:xfrm>
          <a:prstGeom prst="rect">
            <a:avLst/>
          </a:prstGeom>
          <a:ln w="9525">
            <a:solidFill>
              <a:srgbClr val="000000"/>
            </a:solidFill>
          </a:ln>
        </p:spPr>
      </p:pic>
      <p:pic>
        <p:nvPicPr>
          <p:cNvPr id="29" name="Grafik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4148" y="3357405"/>
            <a:ext cx="1292352" cy="1828800"/>
          </a:xfrm>
          <a:prstGeom prst="rect">
            <a:avLst/>
          </a:prstGeom>
          <a:ln w="9525">
            <a:solidFill>
              <a:srgbClr val="000000"/>
            </a:solidFill>
          </a:ln>
        </p:spPr>
      </p:pic>
      <p:pic>
        <p:nvPicPr>
          <p:cNvPr id="30" name="Grafik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346" y="3357405"/>
            <a:ext cx="1293655" cy="1828800"/>
          </a:xfrm>
          <a:prstGeom prst="rect">
            <a:avLst/>
          </a:prstGeom>
          <a:ln w="9525">
            <a:solidFill>
              <a:srgbClr val="000000"/>
            </a:solidFill>
          </a:ln>
        </p:spPr>
      </p:pic>
      <p:pic>
        <p:nvPicPr>
          <p:cNvPr id="31" name="Grafik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0640" y="3355697"/>
            <a:ext cx="1293559" cy="1830508"/>
          </a:xfrm>
          <a:prstGeom prst="rect">
            <a:avLst/>
          </a:prstGeom>
          <a:ln w="9525">
            <a:solidFill>
              <a:srgbClr val="000000"/>
            </a:solidFill>
          </a:ln>
        </p:spPr>
      </p:pic>
      <p:sp>
        <p:nvSpPr>
          <p:cNvPr id="14" name="TextBox 13"/>
          <p:cNvSpPr txBox="1"/>
          <p:nvPr/>
        </p:nvSpPr>
        <p:spPr>
          <a:xfrm>
            <a:off x="7127679" y="6024048"/>
            <a:ext cx="46008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hlinkClick r:id="rId7"/>
              </a:rPr>
              <a:t>https://www.ngmn.org/technical-documents.html/</a:t>
            </a:r>
            <a:endParaRPr lang="de-DE" sz="1600" dirty="0">
              <a:solidFill>
                <a:srgbClr val="1B4049"/>
              </a:solidFill>
              <a:latin typeface="+mn-lt"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934" y="3357405"/>
            <a:ext cx="1293559" cy="1830508"/>
          </a:xfrm>
          <a:prstGeom prst="rect">
            <a:avLst/>
          </a:prstGeom>
          <a:ln>
            <a:solidFill>
              <a:srgbClr val="000000"/>
            </a:solidFill>
          </a:ln>
        </p:spPr>
      </p:pic>
      <p:grpSp>
        <p:nvGrpSpPr>
          <p:cNvPr id="8" name="Gruppieren 7"/>
          <p:cNvGrpSpPr/>
          <p:nvPr/>
        </p:nvGrpSpPr>
        <p:grpSpPr>
          <a:xfrm>
            <a:off x="337228" y="3357405"/>
            <a:ext cx="1293559" cy="1830508"/>
            <a:chOff x="337228" y="3357405"/>
            <a:chExt cx="1293559" cy="1830508"/>
          </a:xfrm>
        </p:grpSpPr>
        <p:pic>
          <p:nvPicPr>
            <p:cNvPr id="4" name="Grafik 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228" y="3357405"/>
              <a:ext cx="1293559" cy="1830508"/>
            </a:xfrm>
            <a:prstGeom prst="rect">
              <a:avLst/>
            </a:prstGeom>
            <a:ln>
              <a:solidFill>
                <a:srgbClr val="000000"/>
              </a:solidFill>
            </a:ln>
          </p:spPr>
        </p:pic>
        <p:sp>
          <p:nvSpPr>
            <p:cNvPr id="6" name="Textfeld 5"/>
            <p:cNvSpPr txBox="1"/>
            <p:nvPr/>
          </p:nvSpPr>
          <p:spPr>
            <a:xfrm>
              <a:off x="443636" y="3581400"/>
              <a:ext cx="111921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GB" sz="1600" dirty="0" smtClean="0">
                  <a:solidFill>
                    <a:srgbClr val="1B4049"/>
                  </a:solidFill>
                  <a:latin typeface="+mn-lt"/>
                </a:rPr>
                <a:t>Liaison to </a:t>
              </a:r>
              <a:endParaRPr lang="en-GB" sz="1600" dirty="0">
                <a:solidFill>
                  <a:srgbClr val="1B4049"/>
                </a:solidFill>
                <a:latin typeface="+mn-lt"/>
              </a:endParaRPr>
            </a:p>
          </p:txBody>
        </p:sp>
        <p:sp>
          <p:nvSpPr>
            <p:cNvPr id="7" name="Textfeld 6"/>
            <p:cNvSpPr txBox="1"/>
            <p:nvPr/>
          </p:nvSpPr>
          <p:spPr>
            <a:xfrm>
              <a:off x="443636" y="4619625"/>
              <a:ext cx="10807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800" dirty="0">
                  <a:solidFill>
                    <a:srgbClr val="1B4049"/>
                  </a:solidFill>
                  <a:latin typeface="+mn-lt"/>
                </a:rPr>
                <a:t>On Security Consideration of Low Layer </a:t>
              </a:r>
              <a:r>
                <a:rPr lang="en-GB" sz="800" dirty="0" smtClean="0">
                  <a:solidFill>
                    <a:srgbClr val="1B4049"/>
                  </a:solidFill>
                  <a:latin typeface="+mn-lt"/>
                </a:rPr>
                <a:t>Split</a:t>
              </a:r>
              <a:endParaRPr lang="en-GB" sz="800" dirty="0">
                <a:solidFill>
                  <a:srgbClr val="1B4049"/>
                </a:solidFill>
                <a:latin typeface="+mn-lt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755075" y="1892426"/>
            <a:ext cx="820397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80000" indent="-180000">
              <a:spcBef>
                <a:spcPts val="0"/>
              </a:spcBef>
              <a:buClr>
                <a:srgbClr val="57A332"/>
              </a:buClr>
              <a:buFont typeface="Arial" panose="020B0604020202020204" pitchFamily="34" charset="0"/>
              <a:buChar char="•"/>
            </a:pPr>
            <a:r>
              <a:rPr lang="de-DE" sz="1600" spc="50" dirty="0">
                <a:solidFill>
                  <a:srgbClr val="1B4049"/>
                </a:solidFill>
                <a:latin typeface="+mn-lt"/>
                <a:ea typeface="Roboto Condensed" panose="02000000000000000000" pitchFamily="2" charset="0"/>
              </a:rPr>
              <a:t>LS to RAN3 and SA2 on Secondary Node </a:t>
            </a:r>
            <a:r>
              <a:rPr lang="de-DE" sz="1600" spc="50" dirty="0" smtClean="0">
                <a:solidFill>
                  <a:srgbClr val="1B4049"/>
                </a:solidFill>
                <a:latin typeface="+mn-lt"/>
                <a:ea typeface="Roboto Condensed" panose="02000000000000000000" pitchFamily="2" charset="0"/>
              </a:rPr>
              <a:t>Sharing</a:t>
            </a:r>
          </a:p>
          <a:p>
            <a:pPr marL="180000" indent="-180000">
              <a:spcBef>
                <a:spcPts val="0"/>
              </a:spcBef>
              <a:buClr>
                <a:srgbClr val="57A332"/>
              </a:buClr>
              <a:buFont typeface="Arial" panose="020B0604020202020204" pitchFamily="34" charset="0"/>
              <a:buChar char="•"/>
            </a:pPr>
            <a:r>
              <a:rPr lang="de-DE" sz="1600" spc="50" dirty="0">
                <a:solidFill>
                  <a:srgbClr val="1B4049"/>
                </a:solidFill>
                <a:latin typeface="+mn-lt"/>
                <a:ea typeface="Roboto Condensed" panose="02000000000000000000" pitchFamily="2" charset="0"/>
              </a:rPr>
              <a:t>LS to TSG </a:t>
            </a:r>
            <a:r>
              <a:rPr lang="de-DE" sz="1600" spc="50" dirty="0" smtClean="0">
                <a:solidFill>
                  <a:srgbClr val="1B4049"/>
                </a:solidFill>
                <a:latin typeface="+mn-lt"/>
                <a:ea typeface="Roboto Condensed" panose="02000000000000000000" pitchFamily="2" charset="0"/>
              </a:rPr>
              <a:t>SA and RAN on </a:t>
            </a:r>
            <a:r>
              <a:rPr lang="de-DE" sz="1600" spc="50" dirty="0">
                <a:solidFill>
                  <a:srgbClr val="1B4049"/>
                </a:solidFill>
                <a:latin typeface="+mn-lt"/>
                <a:ea typeface="Roboto Condensed" panose="02000000000000000000" pitchFamily="2" charset="0"/>
              </a:rPr>
              <a:t>Verticals URLLC Requirements &amp; </a:t>
            </a:r>
            <a:r>
              <a:rPr lang="de-DE" sz="1600" spc="50" dirty="0" smtClean="0">
                <a:solidFill>
                  <a:srgbClr val="1B4049"/>
                </a:solidFill>
                <a:latin typeface="+mn-lt"/>
                <a:ea typeface="Roboto Condensed" panose="02000000000000000000" pitchFamily="2" charset="0"/>
              </a:rPr>
              <a:t>Solutions</a:t>
            </a:r>
          </a:p>
          <a:p>
            <a:pPr marL="180000" indent="-180000">
              <a:spcBef>
                <a:spcPts val="0"/>
              </a:spcBef>
              <a:buClr>
                <a:srgbClr val="57A332"/>
              </a:buClr>
              <a:buFont typeface="Arial" panose="020B0604020202020204" pitchFamily="34" charset="0"/>
              <a:buChar char="•"/>
            </a:pPr>
            <a:r>
              <a:rPr lang="de-DE" sz="1600" spc="50" dirty="0">
                <a:solidFill>
                  <a:srgbClr val="1B4049"/>
                </a:solidFill>
                <a:latin typeface="+mn-lt"/>
                <a:ea typeface="Roboto Condensed" panose="02000000000000000000" pitchFamily="2" charset="0"/>
              </a:rPr>
              <a:t>LS to </a:t>
            </a:r>
            <a:r>
              <a:rPr lang="de-DE" sz="1600" spc="50" dirty="0">
                <a:solidFill>
                  <a:srgbClr val="1B4049"/>
                </a:solidFill>
                <a:ea typeface="Roboto Condensed" panose="02000000000000000000" pitchFamily="2" charset="0"/>
              </a:rPr>
              <a:t>TSG </a:t>
            </a:r>
            <a:r>
              <a:rPr lang="de-DE" sz="1600" spc="50" dirty="0" smtClean="0">
                <a:solidFill>
                  <a:srgbClr val="1B4049"/>
                </a:solidFill>
                <a:ea typeface="Roboto Condensed" panose="02000000000000000000" pitchFamily="2" charset="0"/>
              </a:rPr>
              <a:t>RAN and SA </a:t>
            </a:r>
            <a:r>
              <a:rPr lang="de-DE" sz="1600" spc="50" dirty="0" smtClean="0">
                <a:solidFill>
                  <a:srgbClr val="1B4049"/>
                </a:solidFill>
                <a:latin typeface="+mn-lt"/>
                <a:ea typeface="Roboto Condensed" panose="02000000000000000000" pitchFamily="2" charset="0"/>
              </a:rPr>
              <a:t>on </a:t>
            </a:r>
            <a:r>
              <a:rPr lang="de-DE" sz="1600" spc="50" dirty="0">
                <a:solidFill>
                  <a:srgbClr val="1B4049"/>
                </a:solidFill>
                <a:latin typeface="+mn-lt"/>
                <a:ea typeface="Roboto Condensed" panose="02000000000000000000" pitchFamily="2" charset="0"/>
              </a:rPr>
              <a:t>5G Non-Terrestrial Networks </a:t>
            </a:r>
            <a:endParaRPr lang="de-DE" sz="1600" spc="50" dirty="0" smtClean="0">
              <a:solidFill>
                <a:srgbClr val="1B4049"/>
              </a:solidFill>
              <a:latin typeface="+mn-lt"/>
              <a:ea typeface="Roboto Condensed" panose="02000000000000000000" pitchFamily="2" charset="0"/>
            </a:endParaRPr>
          </a:p>
          <a:p>
            <a:pPr marL="180000" indent="-180000">
              <a:spcBef>
                <a:spcPts val="0"/>
              </a:spcBef>
              <a:buClr>
                <a:srgbClr val="57A332"/>
              </a:buClr>
              <a:buFont typeface="Arial" panose="020B0604020202020204" pitchFamily="34" charset="0"/>
              <a:buChar char="•"/>
            </a:pPr>
            <a:r>
              <a:rPr lang="en-GB" sz="1600" spc="50" dirty="0" smtClean="0">
                <a:solidFill>
                  <a:srgbClr val="1B4049"/>
                </a:solidFill>
                <a:latin typeface="+mn-lt"/>
                <a:ea typeface="Roboto Condensed" panose="02000000000000000000" pitchFamily="2" charset="0"/>
              </a:rPr>
              <a:t>LS to SA5 on Continuous </a:t>
            </a:r>
            <a:r>
              <a:rPr lang="en-GB" sz="1600" spc="50" dirty="0">
                <a:solidFill>
                  <a:srgbClr val="1B4049"/>
                </a:solidFill>
                <a:latin typeface="+mn-lt"/>
                <a:ea typeface="Roboto Condensed" panose="02000000000000000000" pitchFamily="2" charset="0"/>
              </a:rPr>
              <a:t>Delivery in Telecommunication Network Environments</a:t>
            </a:r>
            <a:endParaRPr lang="de-DE" sz="1600" spc="50" dirty="0">
              <a:solidFill>
                <a:srgbClr val="1B4049"/>
              </a:solidFill>
              <a:latin typeface="+mn-lt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5258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3"/>
          <p:cNvSpPr>
            <a:spLocks noChangeArrowheads="1"/>
          </p:cNvSpPr>
          <p:nvPr/>
        </p:nvSpPr>
        <p:spPr bwMode="auto">
          <a:xfrm>
            <a:off x="4370964" y="2967237"/>
            <a:ext cx="3521773" cy="2520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square">
            <a:noAutofit/>
          </a:bodyPr>
          <a:lstStyle/>
          <a:p>
            <a:pPr marL="214313" indent="-214313" fontAlgn="auto">
              <a:lnSpc>
                <a:spcPct val="114000"/>
              </a:lnSpc>
              <a:spcBef>
                <a:spcPts val="450"/>
              </a:spcBef>
              <a:spcAft>
                <a:spcPts val="450"/>
              </a:spcAft>
              <a:buClr>
                <a:srgbClr val="1F497D"/>
              </a:buClr>
              <a:defRPr/>
            </a:pPr>
            <a:endParaRPr lang="en-US" sz="1200" b="1" dirty="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NGMN Industry Conference &amp; Exhibition 2020</a:t>
            </a:r>
            <a:br>
              <a:rPr lang="en-GB" dirty="0"/>
            </a:br>
            <a:r>
              <a:rPr lang="en-GB" sz="1400" dirty="0"/>
              <a:t>Kindly supported by Orange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NGMN ALLIANCE Update – 7nd April 2020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F204D83-AD82-4169-AFFA-4D0DC0CB817D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  <p:sp>
        <p:nvSpPr>
          <p:cNvPr id="8" name="Rechteck 3"/>
          <p:cNvSpPr>
            <a:spLocks noChangeArrowheads="1"/>
          </p:cNvSpPr>
          <p:nvPr/>
        </p:nvSpPr>
        <p:spPr bwMode="auto">
          <a:xfrm>
            <a:off x="332738" y="2967237"/>
            <a:ext cx="5400000" cy="2520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square">
            <a:noAutofit/>
          </a:bodyPr>
          <a:lstStyle/>
          <a:p>
            <a:pPr>
              <a:lnSpc>
                <a:spcPct val="114000"/>
              </a:lnSpc>
              <a:spcBef>
                <a:spcPts val="450"/>
              </a:spcBef>
              <a:spcAft>
                <a:spcPts val="450"/>
              </a:spcAft>
              <a:buClr>
                <a:srgbClr val="57A332"/>
              </a:buClr>
              <a:defRPr/>
            </a:pPr>
            <a:r>
              <a:rPr lang="en-GB" sz="1200" b="1" dirty="0"/>
              <a:t>About the conference:</a:t>
            </a:r>
          </a:p>
          <a:p>
            <a:pPr marL="214313" indent="-214313">
              <a:lnSpc>
                <a:spcPct val="114000"/>
              </a:lnSpc>
              <a:spcBef>
                <a:spcPts val="450"/>
              </a:spcBef>
              <a:spcAft>
                <a:spcPts val="450"/>
              </a:spcAft>
              <a:buClr>
                <a:srgbClr val="57A332"/>
              </a:buClr>
              <a:buFont typeface="Wingdings" panose="05000000000000000000" pitchFamily="2" charset="2"/>
              <a:buChar char="§"/>
              <a:defRPr/>
            </a:pPr>
            <a:r>
              <a:rPr lang="en-GB" sz="1200" dirty="0"/>
              <a:t>Gathering of </a:t>
            </a:r>
            <a:r>
              <a:rPr lang="en-GB" sz="1200" b="1" dirty="0"/>
              <a:t>world's top Operator CTO’s</a:t>
            </a:r>
            <a:r>
              <a:rPr lang="en-GB" sz="1200" dirty="0"/>
              <a:t> to share their perspective on the future of mobile communication</a:t>
            </a:r>
          </a:p>
          <a:p>
            <a:pPr marL="214313" indent="-214313">
              <a:lnSpc>
                <a:spcPct val="114000"/>
              </a:lnSpc>
              <a:spcBef>
                <a:spcPts val="450"/>
              </a:spcBef>
              <a:spcAft>
                <a:spcPts val="450"/>
              </a:spcAft>
              <a:buClr>
                <a:srgbClr val="57A332"/>
              </a:buClr>
              <a:buFont typeface="Wingdings" panose="05000000000000000000" pitchFamily="2" charset="2"/>
              <a:buChar char="§"/>
              <a:defRPr/>
            </a:pPr>
            <a:r>
              <a:rPr lang="en-GB" sz="1200" dirty="0"/>
              <a:t>Viewpoints, insights and an outlook from Telco, IT and Vertical Industry </a:t>
            </a:r>
            <a:r>
              <a:rPr lang="en-GB" sz="1200" b="1" dirty="0"/>
              <a:t>Executives and Thought-leaders</a:t>
            </a:r>
          </a:p>
          <a:p>
            <a:pPr marL="214313" indent="-214313">
              <a:lnSpc>
                <a:spcPct val="114000"/>
              </a:lnSpc>
              <a:spcBef>
                <a:spcPts val="450"/>
              </a:spcBef>
              <a:spcAft>
                <a:spcPts val="450"/>
              </a:spcAft>
              <a:buClr>
                <a:srgbClr val="57A332"/>
              </a:buClr>
              <a:buFont typeface="Wingdings" panose="05000000000000000000" pitchFamily="2" charset="2"/>
              <a:buChar char="§"/>
              <a:defRPr/>
            </a:pPr>
            <a:r>
              <a:rPr lang="en-GB" sz="1200" dirty="0"/>
              <a:t>Latest updates, presentation and discussion of </a:t>
            </a:r>
            <a:r>
              <a:rPr lang="en-GB" sz="1200" b="1" dirty="0"/>
              <a:t>NGMN Work Programme</a:t>
            </a:r>
            <a:r>
              <a:rPr lang="en-GB" sz="1200" dirty="0"/>
              <a:t> deliverables</a:t>
            </a:r>
          </a:p>
          <a:p>
            <a:pPr marL="214313" indent="-214313">
              <a:lnSpc>
                <a:spcPct val="114000"/>
              </a:lnSpc>
              <a:spcBef>
                <a:spcPts val="450"/>
              </a:spcBef>
              <a:spcAft>
                <a:spcPts val="450"/>
              </a:spcAft>
              <a:buClr>
                <a:srgbClr val="57A332"/>
              </a:buClr>
              <a:buFont typeface="Wingdings" panose="05000000000000000000" pitchFamily="2" charset="2"/>
              <a:buChar char="§"/>
              <a:defRPr/>
            </a:pPr>
            <a:r>
              <a:rPr lang="en-US" sz="1200" b="1" dirty="0"/>
              <a:t>Exhibition</a:t>
            </a:r>
            <a:r>
              <a:rPr lang="en-US" sz="1200" dirty="0"/>
              <a:t>: </a:t>
            </a:r>
            <a:r>
              <a:rPr lang="en-US" sz="1200" b="1" dirty="0"/>
              <a:t>Leading international partners</a:t>
            </a:r>
            <a:r>
              <a:rPr lang="en-US" sz="1200" dirty="0"/>
              <a:t> with demonstrations of 5G solutions and concepts </a:t>
            </a:r>
          </a:p>
          <a:p>
            <a:pPr marL="214313" indent="-214313">
              <a:lnSpc>
                <a:spcPct val="114000"/>
              </a:lnSpc>
              <a:spcBef>
                <a:spcPts val="450"/>
              </a:spcBef>
              <a:spcAft>
                <a:spcPts val="450"/>
              </a:spcAft>
              <a:buClr>
                <a:srgbClr val="57A332"/>
              </a:buClr>
              <a:buFont typeface="Wingdings" panose="05000000000000000000" pitchFamily="2" charset="2"/>
              <a:buChar char="§"/>
              <a:defRPr/>
            </a:pPr>
            <a:r>
              <a:rPr lang="en-US" sz="1200" b="1" dirty="0"/>
              <a:t>Networking </a:t>
            </a:r>
            <a:r>
              <a:rPr lang="en-US" sz="1200" dirty="0"/>
              <a:t>opportunities and </a:t>
            </a:r>
            <a:r>
              <a:rPr lang="en-US" sz="1200" b="1" dirty="0"/>
              <a:t>entertainment</a:t>
            </a:r>
          </a:p>
        </p:txBody>
      </p:sp>
      <p:sp>
        <p:nvSpPr>
          <p:cNvPr id="7" name="TextBox 21"/>
          <p:cNvSpPr txBox="1">
            <a:spLocks noChangeArrowheads="1"/>
          </p:cNvSpPr>
          <p:nvPr/>
        </p:nvSpPr>
        <p:spPr bwMode="auto">
          <a:xfrm>
            <a:off x="332738" y="5487238"/>
            <a:ext cx="11620924" cy="482180"/>
          </a:xfrm>
          <a:prstGeom prst="rect">
            <a:avLst/>
          </a:prstGeom>
          <a:solidFill>
            <a:srgbClr val="57A332"/>
          </a:solidFill>
          <a:ln w="9525" algn="ctr">
            <a:solidFill>
              <a:srgbClr val="468329"/>
            </a:solidFill>
            <a:miter lim="800000"/>
            <a:headEnd/>
            <a:tailEnd/>
          </a:ln>
        </p:spPr>
        <p:txBody>
          <a:bodyPr tIns="54000" bIns="5400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ts val="1425"/>
              </a:lnSpc>
              <a:spcBef>
                <a:spcPts val="225"/>
              </a:spcBef>
              <a:spcAft>
                <a:spcPts val="225"/>
              </a:spcAft>
              <a:buClr>
                <a:srgbClr val="699419"/>
              </a:buClr>
              <a:buSzPct val="65000"/>
              <a:defRPr/>
            </a:pPr>
            <a:r>
              <a:rPr lang="en-US" sz="1400" b="1" dirty="0">
                <a:solidFill>
                  <a:prstClr val="white"/>
                </a:solidFill>
              </a:rPr>
              <a:t>Contact the NGMN Office </a:t>
            </a:r>
            <a:r>
              <a:rPr lang="en-US" sz="1400" b="1" dirty="0">
                <a:solidFill>
                  <a:prstClr val="white"/>
                </a:solidFill>
                <a:hlinkClick r:id="rId2"/>
              </a:rPr>
              <a:t>office@ngmn.org</a:t>
            </a:r>
            <a:r>
              <a:rPr lang="en-US" sz="1400" b="1" dirty="0">
                <a:solidFill>
                  <a:prstClr val="white"/>
                </a:solidFill>
              </a:rPr>
              <a:t> to book your exhibition booth and reserve one of the sponsoring opportunities! </a:t>
            </a: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12" name="Rechteck 3"/>
          <p:cNvSpPr>
            <a:spLocks noChangeArrowheads="1"/>
          </p:cNvSpPr>
          <p:nvPr/>
        </p:nvSpPr>
        <p:spPr bwMode="auto">
          <a:xfrm>
            <a:off x="6553662" y="2967237"/>
            <a:ext cx="5400000" cy="2520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square">
            <a:noAutofit/>
          </a:bodyPr>
          <a:lstStyle/>
          <a:p>
            <a:pPr>
              <a:lnSpc>
                <a:spcPct val="114000"/>
              </a:lnSpc>
              <a:spcBef>
                <a:spcPts val="450"/>
              </a:spcBef>
              <a:spcAft>
                <a:spcPts val="450"/>
              </a:spcAft>
              <a:buClr>
                <a:srgbClr val="57A332"/>
              </a:buClr>
              <a:defRPr/>
            </a:pPr>
            <a:r>
              <a:rPr lang="en-GB" sz="1200" b="1" dirty="0"/>
              <a:t>Main topics from the agenda:</a:t>
            </a:r>
          </a:p>
          <a:p>
            <a:pPr marL="214313" indent="-214313">
              <a:lnSpc>
                <a:spcPct val="114000"/>
              </a:lnSpc>
              <a:spcBef>
                <a:spcPts val="450"/>
              </a:spcBef>
              <a:spcAft>
                <a:spcPts val="0"/>
              </a:spcAft>
              <a:buClr>
                <a:srgbClr val="57A332"/>
              </a:buClr>
              <a:buFont typeface="Wingdings" panose="05000000000000000000" pitchFamily="2" charset="2"/>
              <a:buChar char="§"/>
              <a:defRPr/>
            </a:pPr>
            <a:r>
              <a:rPr lang="en-GB" sz="1200" dirty="0"/>
              <a:t>Setting the Compass: Business and Strategy</a:t>
            </a:r>
          </a:p>
          <a:p>
            <a:pPr marL="214313" indent="-214313">
              <a:lnSpc>
                <a:spcPct val="114000"/>
              </a:lnSpc>
              <a:spcBef>
                <a:spcPts val="450"/>
              </a:spcBef>
              <a:spcAft>
                <a:spcPts val="0"/>
              </a:spcAft>
              <a:buClr>
                <a:srgbClr val="57A332"/>
              </a:buClr>
              <a:buFont typeface="Wingdings" panose="05000000000000000000" pitchFamily="2" charset="2"/>
              <a:buChar char="§"/>
              <a:defRPr/>
            </a:pPr>
            <a:r>
              <a:rPr lang="en-GB" sz="1200" dirty="0"/>
              <a:t>Removing Roadblocks to Enable Safe and Successful Journey</a:t>
            </a:r>
          </a:p>
          <a:p>
            <a:pPr marL="214313" indent="-214313">
              <a:lnSpc>
                <a:spcPct val="114000"/>
              </a:lnSpc>
              <a:spcBef>
                <a:spcPts val="450"/>
              </a:spcBef>
              <a:spcAft>
                <a:spcPts val="0"/>
              </a:spcAft>
              <a:buClr>
                <a:srgbClr val="57A332"/>
              </a:buClr>
              <a:buFont typeface="Wingdings" panose="05000000000000000000" pitchFamily="2" charset="2"/>
              <a:buChar char="§"/>
              <a:defRPr/>
            </a:pPr>
            <a:r>
              <a:rPr lang="en-GB" sz="1200" dirty="0"/>
              <a:t>Take-off to Open Skies and Clouds</a:t>
            </a:r>
          </a:p>
          <a:p>
            <a:pPr marL="214313" indent="-214313">
              <a:lnSpc>
                <a:spcPct val="114000"/>
              </a:lnSpc>
              <a:spcBef>
                <a:spcPts val="450"/>
              </a:spcBef>
              <a:spcAft>
                <a:spcPts val="0"/>
              </a:spcAft>
              <a:buClr>
                <a:srgbClr val="57A332"/>
              </a:buClr>
              <a:buFont typeface="Wingdings" panose="05000000000000000000" pitchFamily="2" charset="2"/>
              <a:buChar char="§"/>
              <a:defRPr/>
            </a:pPr>
            <a:r>
              <a:rPr lang="en-GB" sz="1200" dirty="0"/>
              <a:t>There‘s More on the Horizon: Technological Advances</a:t>
            </a:r>
          </a:p>
          <a:p>
            <a:pPr marL="214313" indent="-214313">
              <a:lnSpc>
                <a:spcPct val="114000"/>
              </a:lnSpc>
              <a:spcBef>
                <a:spcPts val="450"/>
              </a:spcBef>
              <a:spcAft>
                <a:spcPts val="0"/>
              </a:spcAft>
              <a:buClr>
                <a:srgbClr val="57A332"/>
              </a:buClr>
              <a:buFont typeface="Wingdings" panose="05000000000000000000" pitchFamily="2" charset="2"/>
              <a:buChar char="§"/>
              <a:defRPr/>
            </a:pPr>
            <a:r>
              <a:rPr lang="en-GB" sz="1200" dirty="0"/>
              <a:t>The Fuel for the Engine: To New Heights Through Innovation</a:t>
            </a:r>
          </a:p>
          <a:p>
            <a:pPr marL="214313" indent="-214313">
              <a:lnSpc>
                <a:spcPct val="114000"/>
              </a:lnSpc>
              <a:spcBef>
                <a:spcPts val="450"/>
              </a:spcBef>
              <a:spcAft>
                <a:spcPts val="0"/>
              </a:spcAft>
              <a:buClr>
                <a:srgbClr val="57A332"/>
              </a:buClr>
              <a:buFont typeface="Wingdings" panose="05000000000000000000" pitchFamily="2" charset="2"/>
              <a:buChar char="§"/>
              <a:defRPr/>
            </a:pPr>
            <a:r>
              <a:rPr lang="en-GB" sz="1200" dirty="0"/>
              <a:t>Taking the Right Intersection to Serve Vertical Industries</a:t>
            </a:r>
          </a:p>
          <a:p>
            <a:pPr marL="214313" indent="-214313">
              <a:lnSpc>
                <a:spcPct val="114000"/>
              </a:lnSpc>
              <a:spcBef>
                <a:spcPts val="450"/>
              </a:spcBef>
              <a:spcAft>
                <a:spcPts val="0"/>
              </a:spcAft>
              <a:buClr>
                <a:srgbClr val="57A332"/>
              </a:buClr>
              <a:buFont typeface="Wingdings" panose="05000000000000000000" pitchFamily="2" charset="2"/>
              <a:buChar char="§"/>
              <a:defRPr/>
            </a:pPr>
            <a:r>
              <a:rPr lang="en-GB" sz="1200" dirty="0"/>
              <a:t>Roadmap to the Future: </a:t>
            </a:r>
            <a:r>
              <a:rPr lang="en-GB" sz="1200" dirty="0" smtClean="0"/>
              <a:t>5G and Beyond</a:t>
            </a:r>
            <a:endParaRPr lang="en-GB" sz="1200" dirty="0"/>
          </a:p>
        </p:txBody>
      </p:sp>
      <p:sp>
        <p:nvSpPr>
          <p:cNvPr id="10" name="Rechteck 5"/>
          <p:cNvSpPr/>
          <p:nvPr/>
        </p:nvSpPr>
        <p:spPr>
          <a:xfrm rot="1110044">
            <a:off x="8263337" y="1315270"/>
            <a:ext cx="37528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/>
              <a:t>The Unique </a:t>
            </a:r>
            <a:r>
              <a:rPr lang="en-US" sz="2400" b="1" i="1" dirty="0" smtClean="0"/>
              <a:t>Journey to</a:t>
            </a:r>
          </a:p>
          <a:p>
            <a:r>
              <a:rPr lang="en-US" sz="2400" b="1" i="1" dirty="0" smtClean="0"/>
              <a:t>5G </a:t>
            </a:r>
            <a:r>
              <a:rPr lang="en-US" sz="2400" b="1" i="1" dirty="0"/>
              <a:t>Commercial Success</a:t>
            </a:r>
            <a:endParaRPr lang="en-GB" sz="2400" b="1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6140" y="1457435"/>
            <a:ext cx="4459720" cy="150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13653"/>
      </p:ext>
    </p:extLst>
  </p:cSld>
  <p:clrMapOvr>
    <a:masterClrMapping/>
  </p:clrMapOvr>
</p:sld>
</file>

<file path=ppt/theme/theme1.xml><?xml version="1.0" encoding="utf-8"?>
<a:theme xmlns:a="http://schemas.openxmlformats.org/drawingml/2006/main" name="NGMN">
  <a:themeElements>
    <a:clrScheme name="NGMN Farben">
      <a:dk1>
        <a:srgbClr val="1B4049"/>
      </a:dk1>
      <a:lt1>
        <a:sysClr val="window" lastClr="FFFFFF"/>
      </a:lt1>
      <a:dk2>
        <a:srgbClr val="57A332"/>
      </a:dk2>
      <a:lt2>
        <a:srgbClr val="FFFFFF"/>
      </a:lt2>
      <a:accent1>
        <a:srgbClr val="C61919"/>
      </a:accent1>
      <a:accent2>
        <a:srgbClr val="C0E1D8"/>
      </a:accent2>
      <a:accent3>
        <a:srgbClr val="FFDD9E"/>
      </a:accent3>
      <a:accent4>
        <a:srgbClr val="1B4049"/>
      </a:accent4>
      <a:accent5>
        <a:srgbClr val="57A332"/>
      </a:accent5>
      <a:accent6>
        <a:srgbClr val="D8D8D8"/>
      </a:accent6>
      <a:hlink>
        <a:srgbClr val="0000FF"/>
      </a:hlink>
      <a:folHlink>
        <a:srgbClr val="5F006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1600" dirty="0">
            <a:solidFill>
              <a:srgbClr val="1B4049"/>
            </a:solidFill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GMN_PPT_Template_16-9_Arial" id="{7DA67F6C-75E7-42A1-8D00-427601DAD91E}" vid="{28CE3780-DE00-4FF9-93C7-2C88191BABA5}"/>
    </a:ext>
  </a:extLst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NGMN_PPT_Template_16-9_Arial</Template>
  <TotalTime>0</TotalTime>
  <Words>733</Words>
  <Application>Microsoft Office PowerPoint</Application>
  <PresentationFormat>Widescreen</PresentationFormat>
  <Paragraphs>91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MS PGothic</vt:lpstr>
      <vt:lpstr>Arial</vt:lpstr>
      <vt:lpstr>Arial Narrow</vt:lpstr>
      <vt:lpstr>Calibri</vt:lpstr>
      <vt:lpstr>Roboto Condensed</vt:lpstr>
      <vt:lpstr>Wingdings</vt:lpstr>
      <vt:lpstr>NGMN</vt:lpstr>
      <vt:lpstr>The NGMN Alliance - Update</vt:lpstr>
      <vt:lpstr>The global Partnership of the NGMN Alliance</vt:lpstr>
      <vt:lpstr>Our Cooperation Partners</vt:lpstr>
      <vt:lpstr>New Project Launched: Future Networks Cloud Native Platform (Lead: TIM)</vt:lpstr>
      <vt:lpstr>Key Documents Delivered Recently</vt:lpstr>
      <vt:lpstr>NGMN Industry Conference &amp; Exhibition 2020 Kindly supported by Orange</vt:lpstr>
    </vt:vector>
  </TitlesOfParts>
  <Company>NGMN e. V.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NGMN Alliance - Overview</dc:title>
  <dc:creator>Klaus Moschner</dc:creator>
  <cp:lastModifiedBy>Feifei Lou</cp:lastModifiedBy>
  <cp:revision>95</cp:revision>
  <cp:lastPrinted>2013-12-06T16:04:54Z</cp:lastPrinted>
  <dcterms:created xsi:type="dcterms:W3CDTF">2020-01-29T13:19:58Z</dcterms:created>
  <dcterms:modified xsi:type="dcterms:W3CDTF">2020-03-25T16:54:25Z</dcterms:modified>
</cp:coreProperties>
</file>