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7"/>
  </p:notesMasterIdLst>
  <p:handoutMasterIdLst>
    <p:handoutMasterId r:id="rId18"/>
  </p:handoutMasterIdLst>
  <p:sldIdLst>
    <p:sldId id="789" r:id="rId2"/>
    <p:sldId id="790" r:id="rId3"/>
    <p:sldId id="839" r:id="rId4"/>
    <p:sldId id="913" r:id="rId5"/>
    <p:sldId id="903" r:id="rId6"/>
    <p:sldId id="795" r:id="rId7"/>
    <p:sldId id="714" r:id="rId8"/>
    <p:sldId id="909" r:id="rId9"/>
    <p:sldId id="911" r:id="rId10"/>
    <p:sldId id="796" r:id="rId11"/>
    <p:sldId id="797" r:id="rId12"/>
    <p:sldId id="798" r:id="rId13"/>
    <p:sldId id="914" r:id="rId14"/>
    <p:sldId id="915" r:id="rId15"/>
    <p:sldId id="800" r:id="rId16"/>
  </p:sldIdLst>
  <p:sldSz cx="9144000" cy="5143500" type="screen16x9"/>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FFCCFF"/>
    <a:srgbClr val="00CC00"/>
    <a:srgbClr val="C7FCA2"/>
    <a:srgbClr val="006600"/>
    <a:srgbClr val="9EEB4F"/>
    <a:srgbClr val="72AF2F"/>
    <a:srgbClr val="FF00FF"/>
    <a:srgbClr val="339933"/>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95"/>
    <p:restoredTop sz="93698"/>
  </p:normalViewPr>
  <p:slideViewPr>
    <p:cSldViewPr snapToGrid="0">
      <p:cViewPr varScale="1">
        <p:scale>
          <a:sx n="95" d="100"/>
          <a:sy n="95" d="100"/>
        </p:scale>
        <p:origin x="1382" y="67"/>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20" d="100"/>
        <a:sy n="120" d="100"/>
      </p:scale>
      <p:origin x="0" y="-1814"/>
    </p:cViewPr>
  </p:sorterViewPr>
  <p:notesViewPr>
    <p:cSldViewPr snapToGrid="0">
      <p:cViewPr varScale="1">
        <p:scale>
          <a:sx n="88" d="100"/>
          <a:sy n="88" d="100"/>
        </p:scale>
        <p:origin x="2456"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hPercent val="86"/>
      <c:rotY val="20"/>
      <c:depthPercent val="500"/>
      <c:rAngAx val="1"/>
    </c:view3D>
    <c:floor>
      <c:thickness val="0"/>
      <c:spPr>
        <a:noFill/>
        <a:ln w="6350">
          <a:noFill/>
        </a:ln>
      </c:spPr>
    </c:floor>
    <c:sideWall>
      <c:thickness val="0"/>
      <c:spPr>
        <a:noFill/>
        <a:ln w="25400">
          <a:noFill/>
        </a:ln>
      </c:spPr>
    </c:sideWall>
    <c:backWall>
      <c:thickness val="0"/>
      <c:spPr>
        <a:noFill/>
        <a:ln w="25400">
          <a:noFill/>
        </a:ln>
      </c:spPr>
    </c:backWall>
    <c:plotArea>
      <c:layout>
        <c:manualLayout>
          <c:layoutTarget val="inner"/>
          <c:xMode val="edge"/>
          <c:yMode val="edge"/>
          <c:x val="7.3637702503681887E-2"/>
          <c:y val="1.5254237288135594E-2"/>
          <c:w val="0.91163475699558172"/>
          <c:h val="0.90508474576271192"/>
        </c:manualLayout>
      </c:layout>
      <c:bar3DChart>
        <c:barDir val="col"/>
        <c:grouping val="clustered"/>
        <c:varyColors val="0"/>
        <c:ser>
          <c:idx val="0"/>
          <c:order val="0"/>
          <c:tx>
            <c:strRef>
              <c:f>Sheet1!$A$2</c:f>
              <c:strCache>
                <c:ptCount val="1"/>
              </c:strCache>
            </c:strRef>
          </c:tx>
          <c:spPr>
            <a:solidFill>
              <a:srgbClr val="99CCFF"/>
            </a:solidFill>
            <a:ln w="5893">
              <a:solidFill>
                <a:srgbClr val="000000"/>
              </a:solidFill>
              <a:prstDash val="solid"/>
            </a:ln>
          </c:spPr>
          <c:invertIfNegative val="0"/>
          <c:dLbls>
            <c:numFmt formatCode="0" sourceLinked="0"/>
            <c:spPr>
              <a:noFill/>
              <a:ln w="11786">
                <a:noFill/>
              </a:ln>
            </c:spPr>
            <c:txPr>
              <a:bodyPr wrap="square" lIns="38100" tIns="19050" rIns="38100" bIns="19050" anchor="ctr">
                <a:spAutoFit/>
              </a:bodyPr>
              <a:lstStyle/>
              <a:p>
                <a:pPr>
                  <a:defRPr sz="789" b="1"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Sheet1!$B$1:$R$1</c:f>
              <c:numCache>
                <c:formatCode>General</c:formatCode>
                <c:ptCount val="13"/>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numCache>
            </c:numRef>
          </c:cat>
          <c:val>
            <c:numRef>
              <c:f>Sheet1!$B$2:$R$2</c:f>
              <c:numCache>
                <c:formatCode>General</c:formatCode>
                <c:ptCount val="13"/>
                <c:pt idx="0">
                  <c:v>350</c:v>
                </c:pt>
                <c:pt idx="1">
                  <c:v>372</c:v>
                </c:pt>
                <c:pt idx="2">
                  <c:v>375</c:v>
                </c:pt>
                <c:pt idx="3">
                  <c:v>384</c:v>
                </c:pt>
                <c:pt idx="4">
                  <c:v>399</c:v>
                </c:pt>
                <c:pt idx="5">
                  <c:v>401</c:v>
                </c:pt>
                <c:pt idx="6">
                  <c:v>408</c:v>
                </c:pt>
                <c:pt idx="7">
                  <c:v>473</c:v>
                </c:pt>
                <c:pt idx="8">
                  <c:v>566</c:v>
                </c:pt>
                <c:pt idx="9">
                  <c:v>583</c:v>
                </c:pt>
                <c:pt idx="10">
                  <c:v>606</c:v>
                </c:pt>
                <c:pt idx="11">
                  <c:v>685</c:v>
                </c:pt>
                <c:pt idx="12">
                  <c:v>689</c:v>
                </c:pt>
              </c:numCache>
            </c:numRef>
          </c:val>
          <c:extLst>
            <c:ext xmlns:c16="http://schemas.microsoft.com/office/drawing/2014/chart" uri="{C3380CC4-5D6E-409C-BE32-E72D297353CC}">
              <c16:uniqueId val="{00000000-087B-4FC9-956A-E8455ED86D91}"/>
            </c:ext>
          </c:extLst>
        </c:ser>
        <c:dLbls>
          <c:showLegendKey val="0"/>
          <c:showVal val="0"/>
          <c:showCatName val="0"/>
          <c:showSerName val="0"/>
          <c:showPercent val="0"/>
          <c:showBubbleSize val="0"/>
        </c:dLbls>
        <c:gapWidth val="150"/>
        <c:gapDepth val="0"/>
        <c:shape val="box"/>
        <c:axId val="237681776"/>
        <c:axId val="1"/>
        <c:axId val="0"/>
      </c:bar3DChart>
      <c:catAx>
        <c:axId val="237681776"/>
        <c:scaling>
          <c:orientation val="minMax"/>
        </c:scaling>
        <c:delete val="0"/>
        <c:axPos val="b"/>
        <c:numFmt formatCode="General" sourceLinked="1"/>
        <c:majorTickMark val="out"/>
        <c:minorTickMark val="none"/>
        <c:tickLblPos val="low"/>
        <c:spPr>
          <a:ln w="2946">
            <a:noFill/>
          </a:ln>
        </c:spPr>
        <c:txPr>
          <a:bodyPr rot="0" vert="horz"/>
          <a:lstStyle/>
          <a:p>
            <a:pPr>
              <a:defRPr sz="557" b="1" i="0" u="none" strike="noStrike" baseline="0">
                <a:solidFill>
                  <a:srgbClr val="000000"/>
                </a:solidFill>
                <a:latin typeface="Arial"/>
                <a:ea typeface="Arial"/>
                <a:cs typeface="Arial"/>
              </a:defRPr>
            </a:pPr>
            <a:endParaRPr lang="en-US"/>
          </a:p>
        </c:txPr>
        <c:crossAx val="1"/>
        <c:crosses val="autoZero"/>
        <c:auto val="1"/>
        <c:lblAlgn val="ctr"/>
        <c:lblOffset val="100"/>
        <c:tickLblSkip val="1"/>
        <c:tickMarkSkip val="1"/>
        <c:noMultiLvlLbl val="0"/>
      </c:catAx>
      <c:valAx>
        <c:axId val="1"/>
        <c:scaling>
          <c:orientation val="minMax"/>
          <c:max val="700"/>
        </c:scaling>
        <c:delete val="0"/>
        <c:axPos val="l"/>
        <c:numFmt formatCode="0;[Red]0" sourceLinked="0"/>
        <c:majorTickMark val="out"/>
        <c:minorTickMark val="none"/>
        <c:tickLblPos val="nextTo"/>
        <c:spPr>
          <a:ln w="1473">
            <a:solidFill>
              <a:srgbClr val="000000"/>
            </a:solidFill>
            <a:prstDash val="solid"/>
          </a:ln>
        </c:spPr>
        <c:txPr>
          <a:bodyPr rot="0" vert="horz"/>
          <a:lstStyle/>
          <a:p>
            <a:pPr>
              <a:defRPr sz="557" b="1" i="0" u="none" strike="noStrike" baseline="0">
                <a:solidFill>
                  <a:srgbClr val="000000"/>
                </a:solidFill>
                <a:latin typeface="Arial"/>
                <a:ea typeface="Arial"/>
                <a:cs typeface="Arial"/>
              </a:defRPr>
            </a:pPr>
            <a:endParaRPr lang="en-US"/>
          </a:p>
        </c:txPr>
        <c:crossAx val="237681776"/>
        <c:crosses val="autoZero"/>
        <c:crossBetween val="between"/>
        <c:majorUnit val="100"/>
        <c:minorUnit val="50"/>
      </c:valAx>
      <c:spPr>
        <a:noFill/>
        <a:ln w="11786">
          <a:noFill/>
        </a:ln>
      </c:spPr>
    </c:plotArea>
    <c:plotVisOnly val="1"/>
    <c:dispBlanksAs val="gap"/>
    <c:showDLblsOverMax val="0"/>
  </c:chart>
  <c:spPr>
    <a:solidFill>
      <a:srgbClr val="FFFFFF"/>
    </a:solidFill>
    <a:ln w="9525" cap="flat" cmpd="sng" algn="ctr">
      <a:solidFill>
        <a:srgbClr val="000000"/>
      </a:solidFill>
      <a:prstDash val="solid"/>
      <a:miter lim="800000"/>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c:spPr>
  <c:txPr>
    <a:bodyPr/>
    <a:lstStyle/>
    <a:p>
      <a:pPr>
        <a:defRPr sz="789" b="1" i="0" u="none" strike="noStrike" baseline="0">
          <a:solidFill>
            <a:srgbClr val="000000"/>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Individual Members</c:v>
                </c:pt>
              </c:strCache>
            </c:strRef>
          </c:tx>
          <c:dPt>
            <c:idx val="0"/>
            <c:bubble3D val="0"/>
            <c:extLst>
              <c:ext xmlns:c16="http://schemas.microsoft.com/office/drawing/2014/chart" uri="{C3380CC4-5D6E-409C-BE32-E72D297353CC}">
                <c16:uniqueId val="{00000000-9707-4124-80CC-5F9AD5CB556C}"/>
              </c:ext>
            </c:extLst>
          </c:dPt>
          <c:dPt>
            <c:idx val="1"/>
            <c:bubble3D val="0"/>
            <c:extLst>
              <c:ext xmlns:c16="http://schemas.microsoft.com/office/drawing/2014/chart" uri="{C3380CC4-5D6E-409C-BE32-E72D297353CC}">
                <c16:uniqueId val="{00000001-9707-4124-80CC-5F9AD5CB556C}"/>
              </c:ext>
            </c:extLst>
          </c:dPt>
          <c:dPt>
            <c:idx val="2"/>
            <c:bubble3D val="0"/>
            <c:extLst>
              <c:ext xmlns:c16="http://schemas.microsoft.com/office/drawing/2014/chart" uri="{C3380CC4-5D6E-409C-BE32-E72D297353CC}">
                <c16:uniqueId val="{00000002-9707-4124-80CC-5F9AD5CB556C}"/>
              </c:ext>
            </c:extLst>
          </c:dPt>
          <c:dPt>
            <c:idx val="3"/>
            <c:bubble3D val="0"/>
            <c:extLst>
              <c:ext xmlns:c16="http://schemas.microsoft.com/office/drawing/2014/chart" uri="{C3380CC4-5D6E-409C-BE32-E72D297353CC}">
                <c16:uniqueId val="{00000003-9707-4124-80CC-5F9AD5CB556C}"/>
              </c:ext>
            </c:extLst>
          </c:dPt>
          <c:dPt>
            <c:idx val="4"/>
            <c:bubble3D val="0"/>
            <c:extLst>
              <c:ext xmlns:c16="http://schemas.microsoft.com/office/drawing/2014/chart" uri="{C3380CC4-5D6E-409C-BE32-E72D297353CC}">
                <c16:uniqueId val="{00000004-9707-4124-80CC-5F9AD5CB556C}"/>
              </c:ext>
            </c:extLst>
          </c:dPt>
          <c:dPt>
            <c:idx val="5"/>
            <c:bubble3D val="0"/>
            <c:extLst>
              <c:ext xmlns:c16="http://schemas.microsoft.com/office/drawing/2014/chart" uri="{C3380CC4-5D6E-409C-BE32-E72D297353CC}">
                <c16:uniqueId val="{00000005-9707-4124-80CC-5F9AD5CB556C}"/>
              </c:ext>
            </c:extLst>
          </c:dPt>
          <c:dPt>
            <c:idx val="6"/>
            <c:bubble3D val="0"/>
            <c:extLst>
              <c:ext xmlns:c16="http://schemas.microsoft.com/office/drawing/2014/chart" uri="{C3380CC4-5D6E-409C-BE32-E72D297353CC}">
                <c16:uniqueId val="{00000006-9707-4124-80CC-5F9AD5CB556C}"/>
              </c:ext>
            </c:extLst>
          </c:dPt>
          <c:dLbls>
            <c:spPr>
              <a:noFill/>
              <a:ln w="25344">
                <a:noFill/>
              </a:ln>
            </c:sp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Sheet1!$A$2:$A$8</c:f>
              <c:strCache>
                <c:ptCount val="7"/>
                <c:pt idx="0">
                  <c:v>ARIB</c:v>
                </c:pt>
                <c:pt idx="1">
                  <c:v>ATIS</c:v>
                </c:pt>
                <c:pt idx="2">
                  <c:v>CCSA</c:v>
                </c:pt>
                <c:pt idx="3">
                  <c:v>ETSI</c:v>
                </c:pt>
                <c:pt idx="4">
                  <c:v>TSDSI</c:v>
                </c:pt>
                <c:pt idx="5">
                  <c:v>TTA</c:v>
                </c:pt>
                <c:pt idx="6">
                  <c:v>TTC</c:v>
                </c:pt>
              </c:strCache>
            </c:strRef>
          </c:cat>
          <c:val>
            <c:numRef>
              <c:f>Sheet1!$B$2:$B$8</c:f>
              <c:numCache>
                <c:formatCode>General</c:formatCode>
                <c:ptCount val="7"/>
                <c:pt idx="0">
                  <c:v>27</c:v>
                </c:pt>
                <c:pt idx="1">
                  <c:v>54</c:v>
                </c:pt>
                <c:pt idx="2">
                  <c:v>113</c:v>
                </c:pt>
                <c:pt idx="3">
                  <c:v>439</c:v>
                </c:pt>
                <c:pt idx="4">
                  <c:v>20</c:v>
                </c:pt>
                <c:pt idx="5">
                  <c:v>25</c:v>
                </c:pt>
                <c:pt idx="6">
                  <c:v>11</c:v>
                </c:pt>
              </c:numCache>
            </c:numRef>
          </c:val>
          <c:extLst>
            <c:ext xmlns:c16="http://schemas.microsoft.com/office/drawing/2014/chart" uri="{C3380CC4-5D6E-409C-BE32-E72D297353CC}">
              <c16:uniqueId val="{00000007-9707-4124-80CC-5F9AD5CB556C}"/>
            </c:ext>
          </c:extLst>
        </c:ser>
        <c:dLbls>
          <c:showLegendKey val="0"/>
          <c:showVal val="0"/>
          <c:showCatName val="0"/>
          <c:showSerName val="0"/>
          <c:showPercent val="0"/>
          <c:showBubbleSize val="0"/>
          <c:showLeaderLines val="1"/>
        </c:dLbls>
        <c:firstSliceAng val="0"/>
      </c:pieChart>
      <c:spPr>
        <a:noFill/>
        <a:ln w="25344">
          <a:noFill/>
        </a:ln>
      </c:spPr>
    </c:plotArea>
    <c:legend>
      <c:legendPos val="r"/>
      <c:layout>
        <c:manualLayout>
          <c:xMode val="edge"/>
          <c:yMode val="edge"/>
          <c:x val="3.2067685279597663E-2"/>
          <c:y val="0.19017755538296499"/>
          <c:w val="0.13876566433174853"/>
          <c:h val="0.60714505882294134"/>
        </c:manualLayout>
      </c:layout>
      <c:overlay val="1"/>
    </c:legend>
    <c:plotVisOnly val="1"/>
    <c:dispBlanksAs val="zero"/>
    <c:showDLblsOverMax val="0"/>
  </c:chart>
  <c:txPr>
    <a:bodyPr/>
    <a:lstStyle/>
    <a:p>
      <a:pPr>
        <a:defRPr sz="1796"/>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C2DD2AD9-7AD3-48DA-8614-E971AAC94E0C}" type="datetime1">
              <a:rPr lang="en-US" altLang="en-US"/>
              <a:pPr>
                <a:defRPr/>
              </a:pPr>
              <a:t>3/31/2020</a:t>
            </a:fld>
            <a:endParaRPr lang="en-US" altLang="en-US"/>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3F05E788-4F02-412A-BED1-4ADD96A4B95C}" type="slidenum">
              <a:rPr lang="en-GB" altLang="en-US"/>
              <a:pPr/>
              <a:t>‹#›</a:t>
            </a:fld>
            <a:endParaRPr lang="en-GB" altLang="en-US"/>
          </a:p>
        </p:txBody>
      </p:sp>
    </p:spTree>
    <p:extLst>
      <p:ext uri="{BB962C8B-B14F-4D97-AF65-F5344CB8AC3E}">
        <p14:creationId xmlns:p14="http://schemas.microsoft.com/office/powerpoint/2010/main" val="205953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29FC187E-5548-4C78-B8AD-545FDF6FBC6A}" type="datetime1">
              <a:rPr lang="en-US" altLang="en-US"/>
              <a:pPr>
                <a:defRPr/>
              </a:pPr>
              <a:t>3/31/2020</a:t>
            </a:fld>
            <a:endParaRPr lang="en-US" alt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D94D99E1-D1D1-44F6-A441-19A52C6F646C}" type="slidenum">
              <a:rPr lang="en-GB" altLang="en-US"/>
              <a:pPr/>
              <a:t>‹#›</a:t>
            </a:fld>
            <a:endParaRPr lang="en-GB" altLang="en-US"/>
          </a:p>
        </p:txBody>
      </p:sp>
    </p:spTree>
    <p:extLst>
      <p:ext uri="{BB962C8B-B14F-4D97-AF65-F5344CB8AC3E}">
        <p14:creationId xmlns:p14="http://schemas.microsoft.com/office/powerpoint/2010/main" val="29168687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0488" y="742950"/>
            <a:ext cx="6618287" cy="3724275"/>
          </a:xfrm>
          <a:ln/>
        </p:spPr>
      </p:sp>
      <p:sp>
        <p:nvSpPr>
          <p:cNvPr id="6148" name="Rectangle 3"/>
          <p:cNvSpPr>
            <a:spLocks noGrp="1" noChangeArrowheads="1"/>
          </p:cNvSpPr>
          <p:nvPr>
            <p:ph type="body" idx="1"/>
          </p:nvPr>
        </p:nvSpPr>
        <p:spPr>
          <a:xfrm>
            <a:off x="904875" y="4715710"/>
            <a:ext cx="498792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58562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5" name="TextBox 4"/>
          <p:cNvSpPr txBox="1"/>
          <p:nvPr/>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CCW 2017 </a:t>
            </a:r>
            <a:r>
              <a:rPr lang="mr-IN" altLang="en-US" dirty="0">
                <a:solidFill>
                  <a:schemeClr val="bg1"/>
                </a:solidFill>
              </a:rPr>
              <a:t>–</a:t>
            </a:r>
            <a:r>
              <a:rPr lang="en-GB" altLang="en-US" dirty="0">
                <a:solidFill>
                  <a:schemeClr val="bg1"/>
                </a:solidFill>
              </a:rPr>
              <a:t> Hong Kong </a:t>
            </a:r>
            <a:r>
              <a:rPr lang="mr-IN" altLang="en-US" dirty="0">
                <a:solidFill>
                  <a:schemeClr val="bg1"/>
                </a:solidFill>
              </a:rPr>
              <a:t>–</a:t>
            </a:r>
            <a:r>
              <a:rPr lang="en-GB" altLang="en-US" dirty="0">
                <a:solidFill>
                  <a:schemeClr val="bg1"/>
                </a:solidFill>
              </a:rPr>
              <a:t>18</a:t>
            </a:r>
            <a:r>
              <a:rPr lang="en-GB" altLang="en-US" baseline="0" dirty="0">
                <a:solidFill>
                  <a:schemeClr val="bg1"/>
                </a:solidFill>
              </a:rPr>
              <a:t> May </a:t>
            </a:r>
            <a:r>
              <a:rPr lang="en-GB" altLang="en-US" dirty="0">
                <a:solidFill>
                  <a:schemeClr val="bg1"/>
                </a:solidFill>
              </a:rPr>
              <a:t>2017</a:t>
            </a:r>
            <a:endParaRPr lang="en-GB" altLang="en-US" sz="800" dirty="0">
              <a:solidFill>
                <a:schemeClr val="bg1"/>
              </a:solidFill>
            </a:endParaRPr>
          </a:p>
        </p:txBody>
      </p:sp>
      <p:sp>
        <p:nvSpPr>
          <p:cNvPr id="6"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7" name="Picture 10" descr="3GPP_TM_RD.jpg"/>
          <p:cNvPicPr>
            <a:picLocks noChangeAspect="1"/>
          </p:cNvPicPr>
          <p:nvPr/>
        </p:nvPicPr>
        <p:blipFill>
          <a:blip r:embed="rId2" cstate="print"/>
          <a:srcRect/>
          <a:stretch>
            <a:fillRect/>
          </a:stretch>
        </p:blipFill>
        <p:spPr bwMode="auto">
          <a:xfrm>
            <a:off x="7573963" y="230188"/>
            <a:ext cx="1187450" cy="690562"/>
          </a:xfrm>
          <a:prstGeom prst="rect">
            <a:avLst/>
          </a:prstGeom>
          <a:noFill/>
          <a:ln w="9525">
            <a:noFill/>
            <a:miter lim="800000"/>
            <a:headEnd/>
            <a:tailEnd/>
          </a:ln>
        </p:spPr>
      </p:pic>
      <p:sp>
        <p:nvSpPr>
          <p:cNvPr id="8"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2017</a:t>
            </a:r>
          </a:p>
        </p:txBody>
      </p:sp>
      <p:sp>
        <p:nvSpPr>
          <p:cNvPr id="9"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CC9C3696-08F3-4628-ACAB-9BD897AA6F3D}" type="slidenum">
              <a:rPr lang="en-GB" altLang="en-US" b="1"/>
              <a:pPr algn="ctr"/>
              <a:t>‹#›</a:t>
            </a:fld>
            <a:endParaRPr lang="en-GB" altLang="en-US" b="1"/>
          </a:p>
          <a:p>
            <a:endParaRPr lang="en-GB" altLang="en-US"/>
          </a:p>
        </p:txBody>
      </p:sp>
      <p:pic>
        <p:nvPicPr>
          <p:cNvPr id="10" name="Picture 10" descr="bubbles_ppt_cover.png"/>
          <p:cNvPicPr>
            <a:picLocks noChangeAspect="1"/>
          </p:cNvPicPr>
          <p:nvPr userDrawn="1"/>
        </p:nvPicPr>
        <p:blipFill>
          <a:blip r:embed="rId3" cstate="print"/>
          <a:srcRect/>
          <a:stretch>
            <a:fillRect/>
          </a:stretch>
        </p:blipFill>
        <p:spPr bwMode="auto">
          <a:xfrm>
            <a:off x="169863" y="0"/>
            <a:ext cx="3859212" cy="4748213"/>
          </a:xfrm>
          <a:prstGeom prst="rect">
            <a:avLst/>
          </a:prstGeom>
          <a:noFill/>
          <a:ln w="9525">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24B7814C-2D28-43EC-93D5-2C0302399EF9}" type="datetimeFigureOut">
              <a:rPr lang="en-US"/>
              <a:pPr>
                <a:defRPr/>
              </a:pPr>
              <a:t>3/31/2020</a:t>
            </a:fld>
            <a:endParaRPr lang="en-US"/>
          </a:p>
        </p:txBody>
      </p:sp>
      <p:sp>
        <p:nvSpPr>
          <p:cNvPr id="3"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3766A0AE-D1D1-417E-B864-1350B297B9AF}" type="slidenum">
              <a:rPr lang="en-GB" altLang="en-US"/>
              <a:pPr>
                <a:defRPr/>
              </a:pPr>
              <a:t>‹#›</a:t>
            </a:fld>
            <a:endParaRPr lang="en-GB" altLang="en-US"/>
          </a:p>
        </p:txBody>
      </p:sp>
    </p:spTree>
    <p:extLst>
      <p:ext uri="{BB962C8B-B14F-4D97-AF65-F5344CB8AC3E}">
        <p14:creationId xmlns:p14="http://schemas.microsoft.com/office/powerpoint/2010/main" val="3440976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1" y="171450"/>
            <a:ext cx="6834188" cy="857250"/>
          </a:xfrm>
        </p:spPr>
        <p:txBody>
          <a:bodyPr/>
          <a:lstStyle/>
          <a:p>
            <a:r>
              <a:rPr lang="en-US"/>
              <a:t>Click to edit Master title style</a:t>
            </a:r>
            <a:endParaRPr lang="en-GB"/>
          </a:p>
        </p:txBody>
      </p:sp>
      <p:sp>
        <p:nvSpPr>
          <p:cNvPr id="3" name="Chart Placeholder 2"/>
          <p:cNvSpPr>
            <a:spLocks noGrp="1"/>
          </p:cNvSpPr>
          <p:nvPr>
            <p:ph type="chart" idx="1"/>
          </p:nvPr>
        </p:nvSpPr>
        <p:spPr>
          <a:xfrm>
            <a:off x="485776" y="1090615"/>
            <a:ext cx="8388350" cy="3623072"/>
          </a:xfrm>
        </p:spPr>
        <p:txBody>
          <a:bodyPr rtlCol="0">
            <a:normAutofit/>
          </a:bodyPr>
          <a:lstStyle/>
          <a:p>
            <a:pPr lvl="0"/>
            <a:endParaRPr lang="en-GB" noProof="0"/>
          </a:p>
        </p:txBody>
      </p:sp>
      <p:sp>
        <p:nvSpPr>
          <p:cNvPr id="4" name="Slide Number Placeholder 5"/>
          <p:cNvSpPr>
            <a:spLocks noGrp="1"/>
          </p:cNvSpPr>
          <p:nvPr>
            <p:ph type="sldNum" sz="quarter" idx="10"/>
          </p:nvPr>
        </p:nvSpPr>
        <p:spPr>
          <a:xfrm>
            <a:off x="6553200" y="4767264"/>
            <a:ext cx="2133600" cy="273844"/>
          </a:xfrm>
          <a:prstGeom prst="rect">
            <a:avLst/>
          </a:prstGeom>
        </p:spPr>
        <p:txBody>
          <a:bodyPr/>
          <a:lstStyle>
            <a:lvl1pPr>
              <a:defRPr/>
            </a:lvl1pPr>
          </a:lstStyle>
          <a:p>
            <a:pPr>
              <a:defRPr/>
            </a:pPr>
            <a:fld id="{C126BF1A-3CAF-4000-A091-5A989AD785C7}" type="slidenum">
              <a:rPr lang="en-GB" altLang="en-US"/>
              <a:pPr>
                <a:defRPr/>
              </a:pPr>
              <a:t>‹#›</a:t>
            </a:fld>
            <a:endParaRPr lang="en-GB" altLang="en-US"/>
          </a:p>
        </p:txBody>
      </p:sp>
    </p:spTree>
    <p:extLst>
      <p:ext uri="{BB962C8B-B14F-4D97-AF65-F5344CB8AC3E}">
        <p14:creationId xmlns:p14="http://schemas.microsoft.com/office/powerpoint/2010/main" val="250100358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ECDF734A-E623-4C20-8C64-67E4EA8B8F48}" type="datetimeFigureOut">
              <a:rPr lang="en-US"/>
              <a:pPr>
                <a:defRPr/>
              </a:pPr>
              <a:t>3/31/2020</a:t>
            </a:fld>
            <a:endParaRPr lang="en-US"/>
          </a:p>
        </p:txBody>
      </p:sp>
      <p:sp>
        <p:nvSpPr>
          <p:cNvPr id="6"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ACF1539B-2504-49BA-810C-98EAFAFC9953}" type="slidenum">
              <a:rPr lang="en-GB" altLang="en-US"/>
              <a:pPr>
                <a:defRPr/>
              </a:pPr>
              <a:t>‹#›</a:t>
            </a:fld>
            <a:endParaRPr lang="en-GB" altLang="en-US"/>
          </a:p>
        </p:txBody>
      </p:sp>
    </p:spTree>
    <p:extLst>
      <p:ext uri="{BB962C8B-B14F-4D97-AF65-F5344CB8AC3E}">
        <p14:creationId xmlns:p14="http://schemas.microsoft.com/office/powerpoint/2010/main" val="3572634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1027" name="Title Placeholder 1"/>
          <p:cNvSpPr>
            <a:spLocks noGrp="1"/>
          </p:cNvSpPr>
          <p:nvPr>
            <p:ph type="title"/>
          </p:nvPr>
        </p:nvSpPr>
        <p:spPr bwMode="auto">
          <a:xfrm>
            <a:off x="488950" y="171450"/>
            <a:ext cx="6827838" cy="85725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090613"/>
            <a:ext cx="8388350" cy="3622675"/>
          </a:xfrm>
          <a:prstGeom prst="rect">
            <a:avLst/>
          </a:prstGeom>
          <a:noFill/>
          <a:ln w="9525">
            <a:noFill/>
            <a:miter lim="800000"/>
            <a:headEnd/>
            <a:tailEnd/>
          </a:ln>
        </p:spPr>
        <p:txBody>
          <a:bodyPr vert="horz" wrap="square" lIns="91430" tIns="45715" rIns="91430" bIns="45715" numCol="1" anchor="t" anchorCtr="0" compatLnSpc="1">
            <a:prstTxWarp prst="textNoShape">
              <a:avLst/>
            </a:prstTxWarp>
            <a:normAutofit/>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31" name="Picture 10" descr="3GPP_TM_RD.jpg"/>
          <p:cNvPicPr>
            <a:picLocks noChangeAspect="1"/>
          </p:cNvPicPr>
          <p:nvPr/>
        </p:nvPicPr>
        <p:blipFill>
          <a:blip r:embed="rId8" cstate="print"/>
          <a:srcRect/>
          <a:stretch>
            <a:fillRect/>
          </a:stretch>
        </p:blipFill>
        <p:spPr bwMode="auto">
          <a:xfrm>
            <a:off x="7573963" y="230188"/>
            <a:ext cx="1187450" cy="690562"/>
          </a:xfrm>
          <a:prstGeom prst="rect">
            <a:avLst/>
          </a:prstGeom>
          <a:noFill/>
          <a:ln w="9525">
            <a:noFill/>
            <a:miter lim="800000"/>
            <a:headEnd/>
            <a:tailEnd/>
          </a:ln>
        </p:spPr>
      </p:pic>
      <p:sp>
        <p:nvSpPr>
          <p:cNvPr id="1032" name="Rectangle 16"/>
          <p:cNvSpPr>
            <a:spLocks noChangeArrowheads="1"/>
          </p:cNvSpPr>
          <p:nvPr/>
        </p:nvSpPr>
        <p:spPr bwMode="auto">
          <a:xfrm>
            <a:off x="7439025" y="4846638"/>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2020</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39B0AAD3-18AD-4CE0-B62B-2D00558D2B45}" type="slidenum">
              <a:rPr lang="en-GB" altLang="en-US" b="1"/>
              <a:pPr algn="ctr"/>
              <a:t>‹#›</a:t>
            </a:fld>
            <a:endParaRPr lang="en-GB" altLang="en-US" b="1"/>
          </a:p>
          <a:p>
            <a:endParaRPr lang="en-GB" altLang="en-US"/>
          </a:p>
        </p:txBody>
      </p:sp>
      <p:sp>
        <p:nvSpPr>
          <p:cNvPr id="10" name="TextBox 9"/>
          <p:cNvSpPr txBox="1"/>
          <p:nvPr userDrawn="1"/>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PCG#44-e  Virtual Meeting </a:t>
            </a:r>
            <a:r>
              <a:rPr lang="mr-IN" altLang="en-US" dirty="0">
                <a:solidFill>
                  <a:schemeClr val="bg1"/>
                </a:solidFill>
              </a:rPr>
              <a:t>–</a:t>
            </a:r>
            <a:r>
              <a:rPr lang="en-GB" altLang="en-US" dirty="0">
                <a:solidFill>
                  <a:schemeClr val="bg1"/>
                </a:solidFill>
              </a:rPr>
              <a:t> 7</a:t>
            </a:r>
            <a:r>
              <a:rPr lang="en-GB" altLang="en-US" baseline="0" dirty="0">
                <a:solidFill>
                  <a:schemeClr val="bg1"/>
                </a:solidFill>
              </a:rPr>
              <a:t> April </a:t>
            </a:r>
            <a:r>
              <a:rPr lang="en-GB" altLang="en-US" dirty="0">
                <a:solidFill>
                  <a:schemeClr val="bg1"/>
                </a:solidFill>
              </a:rPr>
              <a:t>2020</a:t>
            </a:r>
            <a:endParaRPr lang="en-GB" altLang="en-US" sz="8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4177" r:id="rId1"/>
    <p:sldLayoutId id="2147484175" r:id="rId2"/>
    <p:sldLayoutId id="2147484176" r:id="rId3"/>
    <p:sldLayoutId id="2147484179" r:id="rId4"/>
    <p:sldLayoutId id="2147484180" r:id="rId5"/>
    <p:sldLayoutId id="2147484181"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9"/>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714500" y="907256"/>
            <a:ext cx="571500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1614490" y="1218010"/>
            <a:ext cx="5860256" cy="3075384"/>
          </a:xfrm>
        </p:spPr>
        <p:txBody>
          <a:bodyPr rtlCol="0">
            <a:normAutofit/>
          </a:bodyPr>
          <a:lstStyle/>
          <a:p>
            <a:pPr eaLnBrk="1" fontAlgn="auto" hangingPunct="1">
              <a:spcAft>
                <a:spcPts val="0"/>
              </a:spcAft>
              <a:defRPr/>
            </a:pPr>
            <a:r>
              <a:rPr lang="en-GB" b="1" i="1" dirty="0">
                <a:effectLst>
                  <a:outerShdw blurRad="38100" dist="38100" dir="2700000" algn="tl">
                    <a:srgbClr val="C0C0C0"/>
                  </a:outerShdw>
                </a:effectLst>
              </a:rPr>
              <a:t>  </a:t>
            </a:r>
            <a:r>
              <a:rPr lang="en-GB" sz="3000" dirty="0"/>
              <a:t>MCC Activity Report</a:t>
            </a:r>
            <a:br>
              <a:rPr lang="en-GB" sz="3000" dirty="0"/>
            </a:br>
            <a:br>
              <a:rPr lang="en-US" dirty="0">
                <a:effectLst>
                  <a:outerShdw blurRad="38100" dist="38100" dir="2700000" algn="tl">
                    <a:srgbClr val="C0C0C0"/>
                  </a:outerShdw>
                </a:effectLst>
              </a:rPr>
            </a:br>
            <a:br>
              <a:rPr lang="en-US" sz="2100" dirty="0">
                <a:effectLst>
                  <a:outerShdw blurRad="38100" dist="38100" dir="2700000" algn="tl">
                    <a:srgbClr val="C0C0C0"/>
                  </a:outerShdw>
                </a:effectLst>
              </a:rPr>
            </a:br>
            <a:endParaRPr lang="en-GB" sz="2100" dirty="0">
              <a:effectLst>
                <a:outerShdw blurRad="38100" dist="38100" dir="2700000" algn="tl">
                  <a:srgbClr val="C0C0C0"/>
                </a:outerShdw>
              </a:effectLst>
            </a:endParaRPr>
          </a:p>
        </p:txBody>
      </p:sp>
      <p:sp>
        <p:nvSpPr>
          <p:cNvPr id="5124" name="Subtitle 6"/>
          <p:cNvSpPr>
            <a:spLocks noGrp="1"/>
          </p:cNvSpPr>
          <p:nvPr>
            <p:ph type="subTitle" idx="4294967295"/>
          </p:nvPr>
        </p:nvSpPr>
        <p:spPr>
          <a:xfrm>
            <a:off x="2484950" y="2954850"/>
            <a:ext cx="4893469" cy="1402556"/>
          </a:xfrm>
        </p:spPr>
        <p:txBody>
          <a:bodyPr/>
          <a:lstStyle/>
          <a:p>
            <a:pPr marL="0" indent="0" algn="ctr" eaLnBrk="1" hangingPunct="1">
              <a:buNone/>
            </a:pPr>
            <a:r>
              <a:rPr lang="en-GB" altLang="en-US" dirty="0"/>
              <a:t>Source</a:t>
            </a:r>
          </a:p>
          <a:p>
            <a:pPr marL="0" indent="0" algn="ctr" eaLnBrk="1" hangingPunct="1">
              <a:buNone/>
            </a:pPr>
            <a:r>
              <a:rPr lang="en-GB" altLang="en-US" dirty="0"/>
              <a:t>Adrian Scrase</a:t>
            </a:r>
          </a:p>
        </p:txBody>
      </p:sp>
      <p:sp>
        <p:nvSpPr>
          <p:cNvPr id="5125" name="Rectangle 66"/>
          <p:cNvSpPr>
            <a:spLocks noChangeArrowheads="1"/>
          </p:cNvSpPr>
          <p:nvPr/>
        </p:nvSpPr>
        <p:spPr bwMode="auto">
          <a:xfrm>
            <a:off x="182335" y="50006"/>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350" b="1" dirty="0"/>
              <a:t>3GPP PCG#44-e</a:t>
            </a:r>
            <a:br>
              <a:rPr lang="en-GB" altLang="en-US" sz="1350" b="1" dirty="0"/>
            </a:br>
            <a:r>
              <a:rPr lang="en-GB" altLang="en-US" sz="1350" b="1" dirty="0"/>
              <a:t>Virtual Meeting </a:t>
            </a:r>
          </a:p>
          <a:p>
            <a:pPr>
              <a:spcBef>
                <a:spcPct val="0"/>
              </a:spcBef>
              <a:buFontTx/>
              <a:buNone/>
            </a:pPr>
            <a:r>
              <a:rPr lang="en-GB" altLang="en-US" sz="1350" b="1" dirty="0"/>
              <a:t>7 April 2020</a:t>
            </a:r>
            <a:br>
              <a:rPr lang="en-GB" altLang="en-US" sz="1350" b="1" dirty="0"/>
            </a:br>
            <a:r>
              <a:rPr lang="en-GB" altLang="en-US" sz="1350" b="1" dirty="0"/>
              <a:t>PCG44_16</a:t>
            </a:r>
            <a:br>
              <a:rPr lang="en-GB" altLang="en-US" sz="1350" b="1" dirty="0">
                <a:solidFill>
                  <a:srgbClr val="FF0000"/>
                </a:solidFill>
              </a:rPr>
            </a:br>
            <a:endParaRPr lang="en-GB" altLang="en-US" sz="1350" b="1" dirty="0"/>
          </a:p>
        </p:txBody>
      </p:sp>
    </p:spTree>
    <p:extLst>
      <p:ext uri="{BB962C8B-B14F-4D97-AF65-F5344CB8AC3E}">
        <p14:creationId xmlns:p14="http://schemas.microsoft.com/office/powerpoint/2010/main" val="311650097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43000" y="165497"/>
            <a:ext cx="6172200" cy="857250"/>
          </a:xfrm>
        </p:spPr>
        <p:txBody>
          <a:bodyPr/>
          <a:lstStyle/>
          <a:p>
            <a:pPr eaLnBrk="1" hangingPunct="1"/>
            <a:r>
              <a:rPr lang="en-US" altLang="en-US" sz="2700" dirty="0">
                <a:solidFill>
                  <a:srgbClr val="FF3300"/>
                </a:solidFill>
              </a:rPr>
              <a:t>3GPP Membership</a:t>
            </a:r>
            <a:endParaRPr lang="en-GB" altLang="en-US" sz="2700" dirty="0">
              <a:solidFill>
                <a:srgbClr val="FF3300"/>
              </a:solidFill>
            </a:endParaRPr>
          </a:p>
        </p:txBody>
      </p:sp>
      <p:sp>
        <p:nvSpPr>
          <p:cNvPr id="323588" name="Text Box 4"/>
          <p:cNvSpPr txBox="1">
            <a:spLocks noChangeArrowheads="1"/>
          </p:cNvSpPr>
          <p:nvPr/>
        </p:nvSpPr>
        <p:spPr bwMode="auto">
          <a:xfrm>
            <a:off x="1377554" y="795338"/>
            <a:ext cx="6030412" cy="484748"/>
          </a:xfrm>
          <a:prstGeom prst="rect">
            <a:avLst/>
          </a:prstGeom>
          <a:noFill/>
          <a:ln w="9525">
            <a:noFill/>
            <a:miter lim="800000"/>
            <a:headEnd/>
            <a:tailEnd/>
          </a:ln>
          <a:effectLst/>
        </p:spPr>
        <p:txBody>
          <a:bodyPr wrap="square">
            <a:spAutoFit/>
          </a:bodyPr>
          <a:lstStyle/>
          <a:p>
            <a:pPr algn="ctr">
              <a:spcBef>
                <a:spcPct val="50000"/>
              </a:spcBef>
              <a:defRPr/>
            </a:pPr>
            <a:r>
              <a:rPr lang="en-US" sz="1200" dirty="0"/>
              <a:t>3GPP Membership currently stands at </a:t>
            </a:r>
            <a:r>
              <a:rPr lang="en-US" sz="1200" b="1" dirty="0"/>
              <a:t>689 </a:t>
            </a:r>
            <a:r>
              <a:rPr lang="en-US" sz="1200" dirty="0"/>
              <a:t>Individual Members.  In addition, there are </a:t>
            </a:r>
            <a:r>
              <a:rPr lang="en-US" sz="1200" b="1" dirty="0"/>
              <a:t>15</a:t>
            </a:r>
            <a:r>
              <a:rPr lang="en-US" sz="1200" dirty="0"/>
              <a:t> companies having Guest Status, which are potential IMs</a:t>
            </a:r>
            <a:r>
              <a:rPr lang="en-US" sz="1350" dirty="0">
                <a:effectLst>
                  <a:outerShdw blurRad="38100" dist="38100" dir="2700000" algn="tl">
                    <a:srgbClr val="C0C0C0"/>
                  </a:outerShdw>
                </a:effectLst>
              </a:rPr>
              <a:t> </a:t>
            </a:r>
            <a:endParaRPr lang="en-GB" sz="1050" dirty="0">
              <a:effectLst>
                <a:outerShdw blurRad="38100" dist="38100" dir="2700000" algn="tl">
                  <a:srgbClr val="C0C0C0"/>
                </a:outerShdw>
              </a:effectLst>
            </a:endParaRPr>
          </a:p>
        </p:txBody>
      </p:sp>
      <p:sp>
        <p:nvSpPr>
          <p:cNvPr id="14341" name="Text Box 5"/>
          <p:cNvSpPr txBox="1">
            <a:spLocks noChangeArrowheads="1"/>
          </p:cNvSpPr>
          <p:nvPr/>
        </p:nvSpPr>
        <p:spPr bwMode="auto">
          <a:xfrm>
            <a:off x="260848" y="1607106"/>
            <a:ext cx="1404938"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now exceeds </a:t>
            </a:r>
            <a:r>
              <a:rPr lang="en-US" altLang="en-US" sz="1500" b="1" dirty="0">
                <a:solidFill>
                  <a:srgbClr val="FF0000"/>
                </a:solidFill>
                <a:latin typeface="Arial" panose="020B0604020202020204" pitchFamily="34" charset="0"/>
              </a:rPr>
              <a:t>680</a:t>
            </a:r>
            <a:endParaRPr lang="en-GB" altLang="en-US" sz="1500" dirty="0">
              <a:solidFill>
                <a:srgbClr val="FF0000"/>
              </a:solidFill>
              <a:latin typeface="Arial" panose="020B0604020202020204" pitchFamily="34" charset="0"/>
            </a:endParaRPr>
          </a:p>
        </p:txBody>
      </p:sp>
      <p:sp>
        <p:nvSpPr>
          <p:cNvPr id="14342" name="TextBox 6"/>
          <p:cNvSpPr txBox="1">
            <a:spLocks noChangeArrowheads="1"/>
          </p:cNvSpPr>
          <p:nvPr/>
        </p:nvSpPr>
        <p:spPr bwMode="auto">
          <a:xfrm>
            <a:off x="33571" y="3180621"/>
            <a:ext cx="1858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500" dirty="0">
                <a:solidFill>
                  <a:srgbClr val="FF0000"/>
                </a:solidFill>
                <a:latin typeface="Arial" panose="020B0604020202020204" pitchFamily="34" charset="0"/>
              </a:rPr>
              <a:t>3GPP Individual Members come from </a:t>
            </a:r>
            <a:r>
              <a:rPr lang="en-GB" altLang="en-US" sz="1500" u="sng" dirty="0">
                <a:solidFill>
                  <a:srgbClr val="FF0000"/>
                </a:solidFill>
                <a:latin typeface="Arial" panose="020B0604020202020204" pitchFamily="34" charset="0"/>
              </a:rPr>
              <a:t>45</a:t>
            </a:r>
            <a:r>
              <a:rPr lang="en-GB" altLang="en-US" sz="1500" dirty="0">
                <a:solidFill>
                  <a:srgbClr val="FF0000"/>
                </a:solidFill>
                <a:latin typeface="Arial" panose="020B0604020202020204" pitchFamily="34" charset="0"/>
              </a:rPr>
              <a:t> territories worldwide</a:t>
            </a:r>
          </a:p>
        </p:txBody>
      </p:sp>
      <p:graphicFrame>
        <p:nvGraphicFramePr>
          <p:cNvPr id="2" name="Object 3"/>
          <p:cNvGraphicFramePr>
            <a:graphicFrameLocks noChangeAspect="1"/>
          </p:cNvGraphicFramePr>
          <p:nvPr>
            <p:extLst>
              <p:ext uri="{D42A27DB-BD31-4B8C-83A1-F6EECF244321}">
                <p14:modId xmlns:p14="http://schemas.microsoft.com/office/powerpoint/2010/main" val="2720689206"/>
              </p:ext>
            </p:extLst>
          </p:nvPr>
        </p:nvGraphicFramePr>
        <p:xfrm>
          <a:off x="2373313" y="1339850"/>
          <a:ext cx="5150434" cy="31115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24932568"/>
      </p:ext>
    </p:extLst>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143000" y="72629"/>
            <a:ext cx="6172200" cy="857250"/>
          </a:xfrm>
        </p:spPr>
        <p:txBody>
          <a:bodyPr/>
          <a:lstStyle/>
          <a:p>
            <a:r>
              <a:rPr lang="en-GB" altLang="en-US" sz="2700" dirty="0"/>
              <a:t>3GPP Member Territories</a:t>
            </a:r>
          </a:p>
        </p:txBody>
      </p:sp>
      <p:graphicFrame>
        <p:nvGraphicFramePr>
          <p:cNvPr id="7" name="Table 6"/>
          <p:cNvGraphicFramePr>
            <a:graphicFrameLocks noGrp="1"/>
          </p:cNvGraphicFramePr>
          <p:nvPr>
            <p:extLst>
              <p:ext uri="{D42A27DB-BD31-4B8C-83A1-F6EECF244321}">
                <p14:modId xmlns:p14="http://schemas.microsoft.com/office/powerpoint/2010/main" val="2462628632"/>
              </p:ext>
            </p:extLst>
          </p:nvPr>
        </p:nvGraphicFramePr>
        <p:xfrm>
          <a:off x="1895168" y="1004679"/>
          <a:ext cx="6400033" cy="3508158"/>
        </p:xfrm>
        <a:graphic>
          <a:graphicData uri="http://schemas.openxmlformats.org/drawingml/2006/table">
            <a:tbl>
              <a:tblPr firstRow="1" bandRow="1">
                <a:tableStyleId>{5C22544A-7EE6-4342-B048-85BDC9FD1C3A}</a:tableStyleId>
              </a:tblPr>
              <a:tblGrid>
                <a:gridCol w="1206377">
                  <a:extLst>
                    <a:ext uri="{9D8B030D-6E8A-4147-A177-3AD203B41FA5}">
                      <a16:colId xmlns:a16="http://schemas.microsoft.com/office/drawing/2014/main" val="20000"/>
                    </a:ext>
                  </a:extLst>
                </a:gridCol>
                <a:gridCol w="1109119">
                  <a:extLst>
                    <a:ext uri="{9D8B030D-6E8A-4147-A177-3AD203B41FA5}">
                      <a16:colId xmlns:a16="http://schemas.microsoft.com/office/drawing/2014/main" val="20001"/>
                    </a:ext>
                  </a:extLst>
                </a:gridCol>
                <a:gridCol w="1205741">
                  <a:extLst>
                    <a:ext uri="{9D8B030D-6E8A-4147-A177-3AD203B41FA5}">
                      <a16:colId xmlns:a16="http://schemas.microsoft.com/office/drawing/2014/main" val="20002"/>
                    </a:ext>
                  </a:extLst>
                </a:gridCol>
                <a:gridCol w="1361751">
                  <a:extLst>
                    <a:ext uri="{9D8B030D-6E8A-4147-A177-3AD203B41FA5}">
                      <a16:colId xmlns:a16="http://schemas.microsoft.com/office/drawing/2014/main" val="20003"/>
                    </a:ext>
                  </a:extLst>
                </a:gridCol>
                <a:gridCol w="1517045">
                  <a:extLst>
                    <a:ext uri="{9D8B030D-6E8A-4147-A177-3AD203B41FA5}">
                      <a16:colId xmlns:a16="http://schemas.microsoft.com/office/drawing/2014/main" val="20004"/>
                    </a:ext>
                  </a:extLst>
                </a:gridCol>
              </a:tblGrid>
              <a:tr h="3508158">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AUSTRALIA </a:t>
                      </a:r>
                    </a:p>
                    <a:p>
                      <a:pPr>
                        <a:lnSpc>
                          <a:spcPct val="107000"/>
                        </a:lnSpc>
                        <a:spcAft>
                          <a:spcPts val="0"/>
                        </a:spcAft>
                      </a:pP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AUSTRIA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BELGIUM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BOTSWANA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BULGARIA</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CANADA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CHINA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CZECH REPUBLIC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DENMARK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FINLAND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FRANCE</a:t>
                      </a: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GERMANY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HONG KONG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HUNGARY</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INDIA </a:t>
                      </a:r>
                    </a:p>
                    <a:p>
                      <a:pPr>
                        <a:lnSpc>
                          <a:spcPct val="107000"/>
                        </a:lnSpc>
                        <a:spcAft>
                          <a:spcPts val="0"/>
                        </a:spcAft>
                      </a:pPr>
                      <a:endParaRPr lang="en-GB" sz="800" dirty="0">
                        <a:solidFill>
                          <a:srgbClr val="000000"/>
                        </a:solidFill>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effectLst/>
                          <a:latin typeface="+mj-lt"/>
                          <a:ea typeface="Calibri" panose="020F0502020204030204" pitchFamily="34" charset="0"/>
                          <a:cs typeface="Times New Roman" panose="02020603050405020304" pitchFamily="18" charset="0"/>
                        </a:rPr>
                        <a:t>INDONESIA</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IRELAND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ISRAEL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ITALY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JAPAN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KOREA (REPUBLIC OF)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LEBANON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LUXEMBOURG</a:t>
                      </a: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MEXICO</a:t>
                      </a: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MONACO</a:t>
                      </a: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NETHERLANDS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NORWAY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POLAND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PORTUGAL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QATAR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ROMANIA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RUSSIAN FEDERATION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rgbClr val="000000"/>
                          </a:solidFill>
                          <a:latin typeface="+mn-lt"/>
                          <a:ea typeface="Times New Roman" panose="02020603050405020304" pitchFamily="18" charset="0"/>
                          <a:cs typeface="Times New Roman" panose="02020603050405020304" pitchFamily="18" charset="0"/>
                        </a:rPr>
                        <a:t>SAUDI ARABIA</a:t>
                      </a:r>
                    </a:p>
                    <a:p>
                      <a:pPr marL="0" marR="0" lvl="0" indent="0" algn="l" defTabSz="914296"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rgbClr val="000000"/>
                          </a:solidFill>
                          <a:latin typeface="+mn-lt"/>
                          <a:ea typeface="Times New Roman" panose="02020603050405020304" pitchFamily="18" charset="0"/>
                          <a:cs typeface="Times New Roman" panose="02020603050405020304" pitchFamily="18" charset="0"/>
                        </a:rPr>
                        <a:t>SERBIA</a:t>
                      </a: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SLOVAKIA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SLOVENIA </a:t>
                      </a:r>
                      <a:endParaRPr lang="en-GB" sz="800" dirty="0">
                        <a:effectLst/>
                        <a:latin typeface="+mn-lt"/>
                        <a:ea typeface="Calibri" panose="020F0502020204030204" pitchFamily="34" charset="0"/>
                        <a:cs typeface="Times New Roman" panose="02020603050405020304" pitchFamily="18" charset="0"/>
                      </a:endParaRPr>
                    </a:p>
                    <a:p>
                      <a:endParaRPr lang="en-GB" sz="800" dirty="0">
                        <a:latin typeface="+mj-lt"/>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SOUTH AFRICA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SPAIN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SWEDEN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SWITZERLAND</a:t>
                      </a:r>
                      <a:endParaRPr lang="en-GB" sz="800" dirty="0">
                        <a:effectLst/>
                        <a:latin typeface="+mn-lt"/>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a:solidFill>
                            <a:srgbClr val="000000"/>
                          </a:solidFill>
                          <a:ea typeface="Times New Roman" panose="02020603050405020304" pitchFamily="18" charset="0"/>
                          <a:cs typeface="Times New Roman" panose="02020603050405020304" pitchFamily="18" charset="0"/>
                        </a:rPr>
                        <a:t>TAIWAN, PROVINCE OF CHINA </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TURKEY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ARAB EMIRATES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KINGDOM </a:t>
                      </a: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STATES</a:t>
                      </a:r>
                      <a:endParaRPr lang="en-GB" sz="800" b="1" kern="1200" dirty="0">
                        <a:solidFill>
                          <a:schemeClr val="lt1"/>
                        </a:solidFill>
                        <a:latin typeface="+mn-lt"/>
                        <a:ea typeface="+mn-ea"/>
                        <a:cs typeface="+mn-cs"/>
                      </a:endParaRPr>
                    </a:p>
                    <a:p>
                      <a:endParaRPr lang="en-GB" sz="800" dirty="0">
                        <a:latin typeface="+mj-lt"/>
                      </a:endParaRPr>
                    </a:p>
                  </a:txBody>
                  <a:tcPr marL="68573" marR="68573" marT="34289" marB="34289">
                    <a:solidFill>
                      <a:schemeClr val="bg1"/>
                    </a:solidFill>
                  </a:tcPr>
                </a:tc>
                <a:tc>
                  <a:txBody>
                    <a:bodyPr/>
                    <a:lstStyle/>
                    <a:p>
                      <a:pPr>
                        <a:lnSpc>
                          <a:spcPct val="107000"/>
                        </a:lnSpc>
                        <a:spcAft>
                          <a:spcPts val="0"/>
                        </a:spcAft>
                      </a:pPr>
                      <a:endParaRPr lang="en-GB" sz="800" dirty="0">
                        <a:latin typeface="+mj-lt"/>
                      </a:endParaRPr>
                    </a:p>
                  </a:txBody>
                  <a:tcPr marL="68573" marR="68573" marT="34289" marB="34289">
                    <a:solidFill>
                      <a:schemeClr val="bg1"/>
                    </a:solidFill>
                  </a:tcPr>
                </a:tc>
                <a:extLst>
                  <a:ext uri="{0D108BD9-81ED-4DB2-BD59-A6C34878D82A}">
                    <a16:rowId xmlns:a16="http://schemas.microsoft.com/office/drawing/2014/main" val="10000"/>
                  </a:ext>
                </a:extLst>
              </a:tr>
            </a:tbl>
          </a:graphicData>
        </a:graphic>
      </p:graphicFrame>
      <p:sp>
        <p:nvSpPr>
          <p:cNvPr id="8" name="Rectangle 7"/>
          <p:cNvSpPr/>
          <p:nvPr/>
        </p:nvSpPr>
        <p:spPr>
          <a:xfrm>
            <a:off x="4510088" y="-150019"/>
            <a:ext cx="3429000" cy="932050"/>
          </a:xfrm>
          <a:prstGeom prst="rect">
            <a:avLst/>
          </a:prstGeom>
        </p:spPr>
        <p:txBody>
          <a:bodyPr>
            <a:spAutoFit/>
          </a:bodyPr>
          <a:lstStyle/>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r>
              <a:rPr lang="en-GB" sz="750" dirty="0">
                <a:solidFill>
                  <a:srgbClr val="000000"/>
                </a:solidFill>
                <a:latin typeface="+mn-lt"/>
                <a:ea typeface="Times New Roman" panose="02020603050405020304" pitchFamily="18" charset="0"/>
                <a:cs typeface="Times New Roman" panose="02020603050405020304" pitchFamily="18" charset="0"/>
              </a:rPr>
              <a:t> </a:t>
            </a:r>
            <a:endParaRPr lang="en-GB" sz="75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defRPr/>
            </a:pPr>
            <a:br>
              <a:rPr lang="en-GB" sz="1050" dirty="0">
                <a:latin typeface="Calibri" panose="020F0502020204030204" pitchFamily="34" charset="0"/>
                <a:ea typeface="Calibri" panose="020F0502020204030204" pitchFamily="34" charset="0"/>
                <a:cs typeface="Times New Roman" panose="02020603050405020304" pitchFamily="18" charset="0"/>
              </a:rPr>
            </a:br>
            <a:r>
              <a:rPr lang="en-GB" sz="105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1143000" y="3728216"/>
            <a:ext cx="5829300" cy="1007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866" tIns="33338" rIns="67866" bIns="33338"/>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algn="ctr"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algn="ctr" eaLnBrk="1" hangingPunct="1">
              <a:buClr>
                <a:srgbClr val="003366"/>
              </a:buClr>
              <a:buFont typeface="Arial" panose="020B0604020202020204" pitchFamily="34" charset="0"/>
              <a:buNone/>
            </a:pPr>
            <a:r>
              <a:rPr lang="en-GB" altLang="en-US" sz="1350" dirty="0">
                <a:cs typeface="Arial" panose="020B0604020202020204" pitchFamily="34" charset="0"/>
              </a:rPr>
              <a:t>3GPP Individual Members come from 45 territories worldwide  </a:t>
            </a:r>
          </a:p>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p:txBody>
      </p:sp>
    </p:spTree>
    <p:extLst>
      <p:ext uri="{BB962C8B-B14F-4D97-AF65-F5344CB8AC3E}">
        <p14:creationId xmlns:p14="http://schemas.microsoft.com/office/powerpoint/2010/main" val="1433287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270397" y="238125"/>
            <a:ext cx="6172200" cy="857250"/>
          </a:xfrm>
        </p:spPr>
        <p:txBody>
          <a:bodyPr/>
          <a:lstStyle/>
          <a:p>
            <a:pPr eaLnBrk="1" hangingPunct="1"/>
            <a:r>
              <a:rPr lang="en-GB" altLang="en-US" sz="2700" dirty="0"/>
              <a:t>689 Individual Members in 3GPP</a:t>
            </a:r>
            <a:endParaRPr lang="en-US" altLang="en-US" sz="2700" dirty="0"/>
          </a:p>
        </p:txBody>
      </p:sp>
      <p:graphicFrame>
        <p:nvGraphicFramePr>
          <p:cNvPr id="2" name="Chart 7"/>
          <p:cNvGraphicFramePr>
            <a:graphicFrameLocks/>
          </p:cNvGraphicFramePr>
          <p:nvPr>
            <p:extLst>
              <p:ext uri="{D42A27DB-BD31-4B8C-83A1-F6EECF244321}">
                <p14:modId xmlns:p14="http://schemas.microsoft.com/office/powerpoint/2010/main" val="2745713608"/>
              </p:ext>
            </p:extLst>
          </p:nvPr>
        </p:nvGraphicFramePr>
        <p:xfrm>
          <a:off x="1603513" y="1341526"/>
          <a:ext cx="5950226" cy="31313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859419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GB" altLang="en-US" sz="2700" dirty="0">
                <a:solidFill>
                  <a:srgbClr val="FF3300"/>
                </a:solidFill>
              </a:rPr>
              <a:t>Impact of Covid-19 virus (1)</a:t>
            </a:r>
          </a:p>
        </p:txBody>
      </p:sp>
      <p:sp>
        <p:nvSpPr>
          <p:cNvPr id="18435" name="Rectangle 3"/>
          <p:cNvSpPr>
            <a:spLocks noGrp="1" noChangeArrowheads="1"/>
          </p:cNvSpPr>
          <p:nvPr>
            <p:ph idx="1"/>
          </p:nvPr>
        </p:nvSpPr>
        <p:spPr>
          <a:xfrm>
            <a:off x="660400" y="1033463"/>
            <a:ext cx="7387771" cy="3515916"/>
          </a:xfrm>
        </p:spPr>
        <p:txBody>
          <a:bodyPr vert="horz" wrap="square" lIns="67866" tIns="33338" rIns="67866" bIns="33338" numCol="1" anchor="t" anchorCtr="0" compatLnSpc="1">
            <a:prstTxWarp prst="textNoShape">
              <a:avLst/>
            </a:prstTxWarp>
            <a:normAutofit fontScale="85000" lnSpcReduction="20000"/>
          </a:bodyPr>
          <a:lstStyle/>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0" indent="0">
              <a:buNone/>
              <a:defRPr/>
            </a:pPr>
            <a:r>
              <a:rPr lang="en-GB" altLang="en-US" sz="1800" dirty="0">
                <a:latin typeface="Arial" panose="020B0604020202020204" pitchFamily="34" charset="0"/>
                <a:cs typeface="Arial" panose="020B0604020202020204" pitchFamily="34" charset="0"/>
              </a:rPr>
              <a:t>The Covid-19 virus has had a disruptive effect upon 3GPP meeting organization. All face-to-face meetings have been cancelled until at least the end of June 2020 – and one can imagine that this situation may be further extended.</a:t>
            </a:r>
          </a:p>
          <a:p>
            <a:pPr marL="335756" lvl="1" indent="7144" eaLnBrk="1" hangingPunct="1">
              <a:spcBef>
                <a:spcPct val="0"/>
              </a:spcBef>
              <a:buClr>
                <a:srgbClr val="003366"/>
              </a:buClr>
              <a:buNone/>
            </a:pPr>
            <a:endParaRPr lang="en-GB" altLang="en-US" sz="1800" dirty="0">
              <a:latin typeface="Arial" panose="020B0604020202020204" pitchFamily="34" charset="0"/>
              <a:cs typeface="Arial" panose="020B0604020202020204" pitchFamily="34" charset="0"/>
            </a:endParaRPr>
          </a:p>
          <a:p>
            <a:pPr marL="0" indent="0">
              <a:buNone/>
              <a:defRPr/>
            </a:pPr>
            <a:r>
              <a:rPr lang="en-GB" altLang="en-US" sz="1800" dirty="0">
                <a:latin typeface="Arial" panose="020B0604020202020204" pitchFamily="34" charset="0"/>
                <a:cs typeface="Arial" panose="020B0604020202020204" pitchFamily="34" charset="0"/>
              </a:rPr>
              <a:t>Many of these meetings have been replaced with “virtual meetings”, with views exchanged by emails and/or on-line conferencing using the GoToMeeting or </a:t>
            </a:r>
            <a:r>
              <a:rPr lang="en-GB" altLang="en-US" sz="1800" dirty="0" err="1">
                <a:latin typeface="Arial" panose="020B0604020202020204" pitchFamily="34" charset="0"/>
                <a:cs typeface="Arial" panose="020B0604020202020204" pitchFamily="34" charset="0"/>
              </a:rPr>
              <a:t>GoToWebinar</a:t>
            </a:r>
            <a:r>
              <a:rPr lang="en-GB" altLang="en-US" sz="1800" dirty="0">
                <a:latin typeface="Arial" panose="020B0604020202020204" pitchFamily="34" charset="0"/>
                <a:cs typeface="Arial" panose="020B0604020202020204" pitchFamily="34" charset="0"/>
              </a:rPr>
              <a:t> tools. In most cases, these e-meetings have had reduced agendas compared to the physical meetings they have replaced, meaning that less work has been accomplished than originally intended, with a potential knock-on effect on 3GPP’s timescale planning. Some e-meetings have been extended to beyond the usual five days.</a:t>
            </a:r>
          </a:p>
          <a:p>
            <a:pPr marL="335756" lvl="1" indent="7144" eaLnBrk="1" hangingPunct="1">
              <a:spcBef>
                <a:spcPct val="0"/>
              </a:spcBef>
              <a:buClr>
                <a:srgbClr val="003366"/>
              </a:buClr>
              <a:buNone/>
            </a:pPr>
            <a:endParaRPr lang="en-GB" altLang="en-US" sz="1800" dirty="0">
              <a:latin typeface="Arial" panose="020B0604020202020204" pitchFamily="34" charset="0"/>
              <a:cs typeface="Arial" panose="020B0604020202020204" pitchFamily="34" charset="0"/>
            </a:endParaRPr>
          </a:p>
          <a:p>
            <a:pPr marL="0" indent="-55602" eaLnBrk="1" hangingPunct="1">
              <a:spcBef>
                <a:spcPct val="0"/>
              </a:spcBef>
              <a:buClr>
                <a:srgbClr val="003366"/>
              </a:buClr>
              <a:buNone/>
            </a:pPr>
            <a:r>
              <a:rPr lang="en-GB" altLang="en-US" sz="1800" dirty="0">
                <a:latin typeface="Arial" panose="020B0604020202020204" pitchFamily="34" charset="0"/>
                <a:cs typeface="Arial" panose="020B0604020202020204" pitchFamily="34" charset="0"/>
              </a:rPr>
              <a:t>Nevertheless, the overall experience of e-meetings has been positive – though not as good as physical meetings – and regardless of any global disasters one can imagine these techniques being used more extensively in the future.</a:t>
            </a:r>
            <a:br>
              <a:rPr lang="en-GB" altLang="en-US" sz="1800" dirty="0">
                <a:latin typeface="Arial" panose="020B0604020202020204" pitchFamily="34" charset="0"/>
                <a:cs typeface="Arial" panose="020B0604020202020204" pitchFamily="34" charset="0"/>
              </a:rPr>
            </a:br>
            <a:endParaRPr lang="en-GB" altLang="en-US" sz="18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800" dirty="0">
                <a:latin typeface="Arial" panose="020B0604020202020204" pitchFamily="34" charset="0"/>
                <a:cs typeface="Arial" panose="020B0604020202020204" pitchFamily="34" charset="0"/>
              </a:rPr>
              <a:t>   </a:t>
            </a:r>
            <a:endParaRPr lang="en-US" altLang="en-US" sz="1500" dirty="0"/>
          </a:p>
        </p:txBody>
      </p:sp>
    </p:spTree>
    <p:extLst>
      <p:ext uri="{BB962C8B-B14F-4D97-AF65-F5344CB8AC3E}">
        <p14:creationId xmlns:p14="http://schemas.microsoft.com/office/powerpoint/2010/main" val="3487581942"/>
      </p:ext>
    </p:extLst>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GB" altLang="en-US" sz="2700" dirty="0">
                <a:solidFill>
                  <a:srgbClr val="FF3300"/>
                </a:solidFill>
              </a:rPr>
              <a:t>Impact of Covid-19 virus (2)</a:t>
            </a:r>
          </a:p>
        </p:txBody>
      </p:sp>
      <p:sp>
        <p:nvSpPr>
          <p:cNvPr id="18435" name="Rectangle 3"/>
          <p:cNvSpPr>
            <a:spLocks noGrp="1" noChangeArrowheads="1"/>
          </p:cNvSpPr>
          <p:nvPr>
            <p:ph idx="1"/>
          </p:nvPr>
        </p:nvSpPr>
        <p:spPr>
          <a:xfrm>
            <a:off x="660400" y="1033463"/>
            <a:ext cx="7841916" cy="3515916"/>
          </a:xfrm>
        </p:spPr>
        <p:txBody>
          <a:bodyPr vert="horz" wrap="square" lIns="67866" tIns="33338" rIns="67866" bIns="33338" numCol="1" anchor="t" anchorCtr="0" compatLnSpc="1">
            <a:prstTxWarp prst="textNoShape">
              <a:avLst/>
            </a:prstTxWarp>
            <a:normAutofit fontScale="85000" lnSpcReduction="20000"/>
          </a:bodyPr>
          <a:lstStyle/>
          <a:p>
            <a:pPr marL="335756" lvl="1" indent="7144" eaLnBrk="1" hangingPunct="1">
              <a:spcBef>
                <a:spcPct val="0"/>
              </a:spcBef>
              <a:buClr>
                <a:srgbClr val="003366"/>
              </a:buClr>
              <a:buNone/>
            </a:pPr>
            <a:endParaRPr lang="en-GB" altLang="en-US" sz="1900" dirty="0">
              <a:latin typeface="Arial" panose="020B0604020202020204" pitchFamily="34" charset="0"/>
              <a:cs typeface="Arial" panose="020B0604020202020204" pitchFamily="34" charset="0"/>
            </a:endParaRPr>
          </a:p>
          <a:p>
            <a:pPr marL="0" indent="0">
              <a:buNone/>
              <a:defRPr/>
            </a:pPr>
            <a:r>
              <a:rPr lang="en-GB" altLang="en-US" sz="1900" dirty="0">
                <a:latin typeface="Arial" panose="020B0604020202020204" pitchFamily="34" charset="0"/>
                <a:cs typeface="Arial" panose="020B0604020202020204" pitchFamily="34" charset="0"/>
              </a:rPr>
              <a:t>The 3GPP Working Procedures already contain provisions for electronic meetings. </a:t>
            </a:r>
          </a:p>
          <a:p>
            <a:pPr marL="0" indent="0">
              <a:buNone/>
              <a:defRPr/>
            </a:pPr>
            <a:r>
              <a:rPr lang="en-GB" altLang="en-US" sz="1900" dirty="0">
                <a:latin typeface="Arial" panose="020B0604020202020204" pitchFamily="34" charset="0"/>
                <a:cs typeface="Arial" panose="020B0604020202020204" pitchFamily="34" charset="0"/>
              </a:rPr>
              <a:t>However, they make the assumption that electronic meetings are exceptional and should have limited possibilities for decision making.  </a:t>
            </a:r>
          </a:p>
          <a:p>
            <a:pPr marL="0" indent="0">
              <a:buNone/>
              <a:defRPr/>
            </a:pPr>
            <a:r>
              <a:rPr lang="en-GB" altLang="en-US" sz="1900" dirty="0">
                <a:latin typeface="Arial" panose="020B0604020202020204" pitchFamily="34" charset="0"/>
                <a:cs typeface="Arial" panose="020B0604020202020204" pitchFamily="34" charset="0"/>
              </a:rPr>
              <a:t>If more extensive use of electronic meetings is to be made then the following are examples of issues that may need to be addressed in the Working Procedures:</a:t>
            </a:r>
          </a:p>
          <a:p>
            <a:pPr lvl="1">
              <a:defRPr/>
            </a:pPr>
            <a:r>
              <a:rPr lang="en-GB" altLang="en-US" sz="1900" dirty="0">
                <a:latin typeface="Arial" panose="020B0604020202020204" pitchFamily="34" charset="0"/>
                <a:cs typeface="Arial" panose="020B0604020202020204" pitchFamily="34" charset="0"/>
              </a:rPr>
              <a:t>The status of electronic meetings (should they be type “ad hoc” or  “normal”)</a:t>
            </a:r>
          </a:p>
          <a:p>
            <a:pPr lvl="1">
              <a:defRPr/>
            </a:pPr>
            <a:r>
              <a:rPr lang="en-GB" altLang="en-US" sz="1900" dirty="0">
                <a:latin typeface="Arial" panose="020B0604020202020204" pitchFamily="34" charset="0"/>
                <a:cs typeface="Arial" panose="020B0604020202020204" pitchFamily="34" charset="0"/>
              </a:rPr>
              <a:t>Notice to be given and Agenda lead times</a:t>
            </a:r>
          </a:p>
          <a:p>
            <a:pPr lvl="1">
              <a:defRPr/>
            </a:pPr>
            <a:r>
              <a:rPr lang="en-GB" altLang="en-US" sz="1900" dirty="0">
                <a:latin typeface="Arial" panose="020B0604020202020204" pitchFamily="34" charset="0"/>
                <a:cs typeface="Arial" panose="020B0604020202020204" pitchFamily="34" charset="0"/>
              </a:rPr>
              <a:t>Recording of participation in electronic meetings</a:t>
            </a:r>
          </a:p>
          <a:p>
            <a:pPr lvl="1">
              <a:defRPr/>
            </a:pPr>
            <a:r>
              <a:rPr lang="en-GB" altLang="en-US" sz="1900" dirty="0">
                <a:latin typeface="Arial" panose="020B0604020202020204" pitchFamily="34" charset="0"/>
                <a:cs typeface="Arial" panose="020B0604020202020204" pitchFamily="34" charset="0"/>
              </a:rPr>
              <a:t>The accrual or loss of voting rights by the use of electronic meetings</a:t>
            </a:r>
          </a:p>
          <a:p>
            <a:pPr lvl="1">
              <a:defRPr/>
            </a:pPr>
            <a:r>
              <a:rPr lang="en-GB" altLang="en-US" sz="1900" dirty="0">
                <a:latin typeface="Arial" panose="020B0604020202020204" pitchFamily="34" charset="0"/>
                <a:cs typeface="Arial" panose="020B0604020202020204" pitchFamily="34" charset="0"/>
              </a:rPr>
              <a:t>Reporting obligations</a:t>
            </a:r>
          </a:p>
          <a:p>
            <a:pPr lvl="1">
              <a:defRPr/>
            </a:pPr>
            <a:r>
              <a:rPr lang="en-GB" altLang="en-US" sz="1900" dirty="0">
                <a:latin typeface="Arial" panose="020B0604020202020204" pitchFamily="34" charset="0"/>
                <a:cs typeface="Arial" panose="020B0604020202020204" pitchFamily="34" charset="0"/>
              </a:rPr>
              <a:t>Decision making (voting) and election of officials</a:t>
            </a:r>
          </a:p>
          <a:p>
            <a:pPr marL="58698" indent="0">
              <a:buNone/>
              <a:defRPr/>
            </a:pPr>
            <a:r>
              <a:rPr lang="en-GB" altLang="en-US" sz="1900" dirty="0">
                <a:latin typeface="Arial" panose="020B0604020202020204" pitchFamily="34" charset="0"/>
                <a:cs typeface="Arial" panose="020B0604020202020204" pitchFamily="34" charset="0"/>
              </a:rPr>
              <a:t>The PCG may wish to start an investigation into the improvements that could be made to the Working Procedures.</a:t>
            </a:r>
          </a:p>
          <a:p>
            <a:pPr marL="457200" lvl="1" indent="0">
              <a:buNone/>
              <a:defRPr/>
            </a:pPr>
            <a:endParaRPr lang="en-GB" altLang="en-US" sz="2000" dirty="0"/>
          </a:p>
        </p:txBody>
      </p:sp>
    </p:spTree>
    <p:extLst>
      <p:ext uri="{BB962C8B-B14F-4D97-AF65-F5344CB8AC3E}">
        <p14:creationId xmlns:p14="http://schemas.microsoft.com/office/powerpoint/2010/main" val="310551097"/>
      </p:ext>
    </p:extLst>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2700" dirty="0">
                <a:solidFill>
                  <a:srgbClr val="FF3300"/>
                </a:solidFill>
              </a:rPr>
              <a:t>Summary and Outlook</a:t>
            </a:r>
            <a:endParaRPr lang="en-GB" altLang="en-US" sz="2700" dirty="0">
              <a:solidFill>
                <a:srgbClr val="FF3300"/>
              </a:solidFill>
            </a:endParaRPr>
          </a:p>
        </p:txBody>
      </p:sp>
      <p:sp>
        <p:nvSpPr>
          <p:cNvPr id="18435" name="Rectangle 3"/>
          <p:cNvSpPr>
            <a:spLocks noGrp="1" noChangeArrowheads="1"/>
          </p:cNvSpPr>
          <p:nvPr>
            <p:ph idx="1"/>
          </p:nvPr>
        </p:nvSpPr>
        <p:spPr>
          <a:xfrm>
            <a:off x="660400" y="1033463"/>
            <a:ext cx="7387771" cy="3515916"/>
          </a:xfrm>
        </p:spPr>
        <p:txBody>
          <a:bodyPr vert="horz" wrap="square" lIns="67866" tIns="33338" rIns="67866" bIns="33338" numCol="1" anchor="t" anchorCtr="0" compatLnSpc="1">
            <a:prstTxWarp prst="textNoShape">
              <a:avLst/>
            </a:prstTxWarp>
            <a:normAutofit/>
          </a:bodyPr>
          <a:lstStyle/>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The first three months of 2020 have challenged 3GPP’s ability to continue functioning when travel has been reduced to zero.  This situation is expected to continue for another three months at least.</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The Technical Specification Groups have adapted to this new situation and continued to progress their work, albeit with slightly reduced productivity.  MCC has responded to the changing support needs of the TSGs by providing tools and guidance in their use.  </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It is too early to make any prediction with regards the financial impact of the prevailing conditions on 3GPP.  The Funding and Finance Group will assess this impact in preparing their report to OP#44 (Sept 2020)</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The  succession planning for the replacement of the MCC Director is on schedule.  The requisite appointments have been made and a sufficient period of handover put in place to enable a smooth transition. </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US" altLang="en-US" sz="1500" dirty="0"/>
          </a:p>
        </p:txBody>
      </p:sp>
    </p:spTree>
    <p:extLst>
      <p:ext uri="{BB962C8B-B14F-4D97-AF65-F5344CB8AC3E}">
        <p14:creationId xmlns:p14="http://schemas.microsoft.com/office/powerpoint/2010/main" val="3440102656"/>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1504950" y="361387"/>
            <a:ext cx="5125641" cy="485775"/>
          </a:xfrm>
        </p:spPr>
        <p:txBody>
          <a:bodyPr rtlCol="0">
            <a:normAutofit fontScale="90000"/>
          </a:bodyPr>
          <a:lstStyle/>
          <a:p>
            <a:pPr eaLnBrk="1" fontAlgn="auto" hangingPunct="1">
              <a:spcAft>
                <a:spcPts val="0"/>
              </a:spcAft>
              <a:defRPr/>
            </a:pPr>
            <a:r>
              <a:rPr lang="en-US" sz="3000" dirty="0">
                <a:solidFill>
                  <a:srgbClr val="FF3300"/>
                </a:solidFill>
              </a:rPr>
              <a:t>Contents</a:t>
            </a:r>
            <a:endParaRPr lang="en-GB" sz="3000" dirty="0">
              <a:solidFill>
                <a:srgbClr val="FF3300"/>
              </a:solidFill>
            </a:endParaRPr>
          </a:p>
        </p:txBody>
      </p:sp>
      <p:sp>
        <p:nvSpPr>
          <p:cNvPr id="7171" name="Rectangle 3"/>
          <p:cNvSpPr>
            <a:spLocks noGrp="1"/>
          </p:cNvSpPr>
          <p:nvPr>
            <p:ph idx="1"/>
          </p:nvPr>
        </p:nvSpPr>
        <p:spPr>
          <a:xfrm>
            <a:off x="1485900" y="1189435"/>
            <a:ext cx="6172200" cy="3394472"/>
          </a:xfrm>
        </p:spPr>
        <p:txBody>
          <a:bodyPr>
            <a:normAutofit/>
          </a:bodyPr>
          <a:lstStyle/>
          <a:p>
            <a:pPr eaLnBrk="1" hangingPunct="1">
              <a:lnSpc>
                <a:spcPct val="90000"/>
              </a:lnSpc>
            </a:pPr>
            <a:r>
              <a:rPr lang="en-US" altLang="en-US" dirty="0">
                <a:solidFill>
                  <a:srgbClr val="003366"/>
                </a:solidFill>
              </a:rPr>
              <a:t> </a:t>
            </a:r>
            <a:r>
              <a:rPr lang="en-US" altLang="en-US" dirty="0"/>
              <a:t>Seconded Experts</a:t>
            </a:r>
          </a:p>
          <a:p>
            <a:pPr eaLnBrk="1" hangingPunct="1">
              <a:lnSpc>
                <a:spcPct val="90000"/>
              </a:lnSpc>
            </a:pPr>
            <a:r>
              <a:rPr lang="en-US" altLang="en-US" dirty="0"/>
              <a:t> Appointments</a:t>
            </a:r>
          </a:p>
          <a:p>
            <a:pPr eaLnBrk="1" hangingPunct="1">
              <a:lnSpc>
                <a:spcPct val="90000"/>
              </a:lnSpc>
            </a:pPr>
            <a:r>
              <a:rPr lang="en-US" altLang="en-US" dirty="0"/>
              <a:t> Resource Allocation</a:t>
            </a:r>
          </a:p>
          <a:p>
            <a:pPr eaLnBrk="1" hangingPunct="1">
              <a:lnSpc>
                <a:spcPct val="90000"/>
              </a:lnSpc>
            </a:pPr>
            <a:r>
              <a:rPr lang="en-US" altLang="en-US" dirty="0"/>
              <a:t> MCC Workload</a:t>
            </a:r>
          </a:p>
          <a:p>
            <a:pPr eaLnBrk="1" hangingPunct="1">
              <a:lnSpc>
                <a:spcPct val="90000"/>
              </a:lnSpc>
            </a:pPr>
            <a:r>
              <a:rPr lang="en-US" altLang="en-US" dirty="0"/>
              <a:t> 3GPP Membership</a:t>
            </a:r>
          </a:p>
          <a:p>
            <a:pPr eaLnBrk="1" hangingPunct="1">
              <a:lnSpc>
                <a:spcPct val="90000"/>
              </a:lnSpc>
            </a:pPr>
            <a:r>
              <a:rPr lang="en-US" altLang="en-US" dirty="0"/>
              <a:t> Impact of Covid-19 Virus</a:t>
            </a:r>
            <a:endParaRPr lang="en-GB" altLang="en-US" dirty="0"/>
          </a:p>
          <a:p>
            <a:pPr eaLnBrk="1" hangingPunct="1">
              <a:lnSpc>
                <a:spcPct val="90000"/>
              </a:lnSpc>
            </a:pPr>
            <a:r>
              <a:rPr lang="en-US" altLang="en-US" dirty="0"/>
              <a:t> Summary and Outlook</a:t>
            </a:r>
            <a:endParaRPr lang="en-GB" altLang="en-US" dirty="0"/>
          </a:p>
        </p:txBody>
      </p:sp>
    </p:spTree>
    <p:extLst>
      <p:ext uri="{BB962C8B-B14F-4D97-AF65-F5344CB8AC3E}">
        <p14:creationId xmlns:p14="http://schemas.microsoft.com/office/powerpoint/2010/main" val="3698243057"/>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30137308-5691-4735-90DE-A25E117BA311}"/>
              </a:ext>
            </a:extLst>
          </p:cNvPr>
          <p:cNvSpPr txBox="1">
            <a:spLocks noChangeArrowheads="1"/>
          </p:cNvSpPr>
          <p:nvPr/>
        </p:nvSpPr>
        <p:spPr bwMode="auto">
          <a:xfrm>
            <a:off x="1504950" y="377429"/>
            <a:ext cx="5125641" cy="485775"/>
          </a:xfrm>
          <a:prstGeom prst="rect">
            <a:avLst/>
          </a:prstGeom>
          <a:noFill/>
          <a:ln w="9525">
            <a:noFill/>
            <a:miter lim="800000"/>
            <a:headEnd/>
            <a:tailEnd/>
          </a:ln>
        </p:spPr>
        <p:txBody>
          <a:bodyPr vert="horz" wrap="square" lIns="91430" tIns="45715" rIns="91430" bIns="45715" numCol="1" rtlCol="0" anchor="ctr" anchorCtr="0" compatLnSpc="1">
            <a:prstTxWarp prst="textNoShape">
              <a:avLst/>
            </a:prstTxWarp>
            <a:normAutofit fontScale="90000" lnSpcReduction="10000"/>
          </a:bodyPr>
          <a:lst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eaLnBrk="1" fontAlgn="auto" hangingPunct="1">
              <a:spcAft>
                <a:spcPts val="0"/>
              </a:spcAft>
              <a:defRPr/>
            </a:pPr>
            <a:r>
              <a:rPr lang="en-GB" sz="3000" kern="0" dirty="0">
                <a:solidFill>
                  <a:srgbClr val="FF3300"/>
                </a:solidFill>
              </a:rPr>
              <a:t>Seconded Experts</a:t>
            </a:r>
          </a:p>
        </p:txBody>
      </p:sp>
      <p:sp>
        <p:nvSpPr>
          <p:cNvPr id="8" name="Text Box 3">
            <a:extLst>
              <a:ext uri="{FF2B5EF4-FFF2-40B4-BE49-F238E27FC236}">
                <a16:creationId xmlns:a16="http://schemas.microsoft.com/office/drawing/2014/main" id="{5CA66607-C9DF-4820-B5E4-59DA7C6DE88E}"/>
              </a:ext>
            </a:extLst>
          </p:cNvPr>
          <p:cNvSpPr txBox="1">
            <a:spLocks noChangeArrowheads="1"/>
          </p:cNvSpPr>
          <p:nvPr/>
        </p:nvSpPr>
        <p:spPr bwMode="auto">
          <a:xfrm>
            <a:off x="265612" y="898579"/>
            <a:ext cx="870098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sz="1600" dirty="0"/>
              <a:t>MCC now has three experts seconded by 3GPP Organizational Partners</a:t>
            </a:r>
          </a:p>
        </p:txBody>
      </p:sp>
      <p:pic>
        <p:nvPicPr>
          <p:cNvPr id="10" name="Picture 9">
            <a:extLst>
              <a:ext uri="{FF2B5EF4-FFF2-40B4-BE49-F238E27FC236}">
                <a16:creationId xmlns:a16="http://schemas.microsoft.com/office/drawing/2014/main" id="{DD050797-C2B8-4CE9-BCA2-394788395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5147" y="1363580"/>
            <a:ext cx="1386797" cy="1756610"/>
          </a:xfrm>
          <a:prstGeom prst="rect">
            <a:avLst/>
          </a:prstGeom>
        </p:spPr>
      </p:pic>
      <p:pic>
        <p:nvPicPr>
          <p:cNvPr id="12" name="Picture 11" descr="A person smiling for the camera&#10;&#10;Description automatically generated">
            <a:extLst>
              <a:ext uri="{FF2B5EF4-FFF2-40B4-BE49-F238E27FC236}">
                <a16:creationId xmlns:a16="http://schemas.microsoft.com/office/drawing/2014/main" id="{01162D77-FD3E-4948-A378-35BFC45FD7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3731" y="2642267"/>
            <a:ext cx="1668763" cy="2007169"/>
          </a:xfrm>
          <a:prstGeom prst="rect">
            <a:avLst/>
          </a:prstGeom>
        </p:spPr>
      </p:pic>
      <p:pic>
        <p:nvPicPr>
          <p:cNvPr id="14" name="Picture 13" descr="A person wearing a suit and tie smiling at the camera&#10;&#10;Description automatically generated">
            <a:extLst>
              <a:ext uri="{FF2B5EF4-FFF2-40B4-BE49-F238E27FC236}">
                <a16:creationId xmlns:a16="http://schemas.microsoft.com/office/drawing/2014/main" id="{16F05671-D1D5-4AC9-B230-B4814BF7FD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654" y="2264262"/>
            <a:ext cx="1668764" cy="2319091"/>
          </a:xfrm>
          <a:prstGeom prst="rect">
            <a:avLst/>
          </a:prstGeom>
        </p:spPr>
      </p:pic>
      <p:sp>
        <p:nvSpPr>
          <p:cNvPr id="16" name="Text Box 3">
            <a:extLst>
              <a:ext uri="{FF2B5EF4-FFF2-40B4-BE49-F238E27FC236}">
                <a16:creationId xmlns:a16="http://schemas.microsoft.com/office/drawing/2014/main" id="{F3C51672-8F21-4A8B-9126-9FF291D70418}"/>
              </a:ext>
            </a:extLst>
          </p:cNvPr>
          <p:cNvSpPr txBox="1">
            <a:spLocks noChangeArrowheads="1"/>
          </p:cNvSpPr>
          <p:nvPr/>
        </p:nvSpPr>
        <p:spPr bwMode="auto">
          <a:xfrm>
            <a:off x="2026470" y="3572218"/>
            <a:ext cx="212715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Young Ik Jo</a:t>
            </a:r>
            <a:r>
              <a:rPr lang="en-GB" sz="1600" dirty="0"/>
              <a:t> on secondment from Organizational Partner TTA.</a:t>
            </a:r>
          </a:p>
        </p:txBody>
      </p:sp>
      <p:sp>
        <p:nvSpPr>
          <p:cNvPr id="17" name="Text Box 3">
            <a:extLst>
              <a:ext uri="{FF2B5EF4-FFF2-40B4-BE49-F238E27FC236}">
                <a16:creationId xmlns:a16="http://schemas.microsoft.com/office/drawing/2014/main" id="{41F2D586-74C3-40F4-929E-1E2A61A082DE}"/>
              </a:ext>
            </a:extLst>
          </p:cNvPr>
          <p:cNvSpPr txBox="1">
            <a:spLocks noChangeArrowheads="1"/>
          </p:cNvSpPr>
          <p:nvPr/>
        </p:nvSpPr>
        <p:spPr bwMode="auto">
          <a:xfrm>
            <a:off x="4909438" y="1363580"/>
            <a:ext cx="212715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Hao Jing</a:t>
            </a:r>
            <a:r>
              <a:rPr lang="en-GB" sz="1600" dirty="0"/>
              <a:t> on secondment from Organizational Partner CCSA.</a:t>
            </a:r>
          </a:p>
        </p:txBody>
      </p:sp>
      <p:sp>
        <p:nvSpPr>
          <p:cNvPr id="18" name="Text Box 3">
            <a:extLst>
              <a:ext uri="{FF2B5EF4-FFF2-40B4-BE49-F238E27FC236}">
                <a16:creationId xmlns:a16="http://schemas.microsoft.com/office/drawing/2014/main" id="{B0608805-4CA1-4AC2-8D72-97233AA47EB0}"/>
              </a:ext>
            </a:extLst>
          </p:cNvPr>
          <p:cNvSpPr txBox="1">
            <a:spLocks noChangeArrowheads="1"/>
          </p:cNvSpPr>
          <p:nvPr/>
        </p:nvSpPr>
        <p:spPr bwMode="auto">
          <a:xfrm>
            <a:off x="5050525" y="3506135"/>
            <a:ext cx="212715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600" b="1" dirty="0"/>
              <a:t>Jayeeta Saha </a:t>
            </a:r>
            <a:r>
              <a:rPr lang="en-GB" sz="1600" dirty="0"/>
              <a:t>on secondment from Organizational Partner TSDSI.</a:t>
            </a:r>
          </a:p>
        </p:txBody>
      </p:sp>
    </p:spTree>
    <p:extLst>
      <p:ext uri="{BB962C8B-B14F-4D97-AF65-F5344CB8AC3E}">
        <p14:creationId xmlns:p14="http://schemas.microsoft.com/office/powerpoint/2010/main" val="4248150909"/>
      </p:ext>
    </p:extLst>
  </p:cSld>
  <p:clrMapOvr>
    <a:masterClrMapping/>
  </p:clrMapOvr>
  <p:transition spd="slow">
    <p:cover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30137308-5691-4735-90DE-A25E117BA311}"/>
              </a:ext>
            </a:extLst>
          </p:cNvPr>
          <p:cNvSpPr txBox="1">
            <a:spLocks noChangeArrowheads="1"/>
          </p:cNvSpPr>
          <p:nvPr/>
        </p:nvSpPr>
        <p:spPr bwMode="auto">
          <a:xfrm>
            <a:off x="1504950" y="377429"/>
            <a:ext cx="5125641" cy="485775"/>
          </a:xfrm>
          <a:prstGeom prst="rect">
            <a:avLst/>
          </a:prstGeom>
          <a:noFill/>
          <a:ln w="9525">
            <a:noFill/>
            <a:miter lim="800000"/>
            <a:headEnd/>
            <a:tailEnd/>
          </a:ln>
        </p:spPr>
        <p:txBody>
          <a:bodyPr vert="horz" wrap="square" lIns="91430" tIns="45715" rIns="91430" bIns="45715" numCol="1" rtlCol="0" anchor="ctr" anchorCtr="0" compatLnSpc="1">
            <a:prstTxWarp prst="textNoShape">
              <a:avLst/>
            </a:prstTxWarp>
            <a:normAutofit fontScale="90000" lnSpcReduction="10000"/>
          </a:bodyPr>
          <a:lst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eaLnBrk="1" fontAlgn="auto" hangingPunct="1">
              <a:spcAft>
                <a:spcPts val="0"/>
              </a:spcAft>
              <a:defRPr/>
            </a:pPr>
            <a:r>
              <a:rPr lang="en-GB" sz="3000" kern="0" dirty="0">
                <a:solidFill>
                  <a:srgbClr val="FF3300"/>
                </a:solidFill>
              </a:rPr>
              <a:t>Appointments</a:t>
            </a:r>
          </a:p>
        </p:txBody>
      </p:sp>
      <p:sp>
        <p:nvSpPr>
          <p:cNvPr id="8" name="Text Box 3">
            <a:extLst>
              <a:ext uri="{FF2B5EF4-FFF2-40B4-BE49-F238E27FC236}">
                <a16:creationId xmlns:a16="http://schemas.microsoft.com/office/drawing/2014/main" id="{5CA66607-C9DF-4820-B5E4-59DA7C6DE88E}"/>
              </a:ext>
            </a:extLst>
          </p:cNvPr>
          <p:cNvSpPr txBox="1">
            <a:spLocks noChangeArrowheads="1"/>
          </p:cNvSpPr>
          <p:nvPr/>
        </p:nvSpPr>
        <p:spPr bwMode="auto">
          <a:xfrm>
            <a:off x="247773" y="1057478"/>
            <a:ext cx="853528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sz="1600" dirty="0"/>
              <a:t>John Meredith (MCC Director and Specifications Manager) will retire at the end of September 2020.  A call for his replacement was made on 13 January and published on the 3GPP website.  As a result of that call the following appointments have been made:</a:t>
            </a:r>
          </a:p>
        </p:txBody>
      </p:sp>
      <p:pic>
        <p:nvPicPr>
          <p:cNvPr id="3" name="Picture 2" descr="A person wearing a suit and tie smiling at the camera&#10;&#10;Description automatically generated">
            <a:extLst>
              <a:ext uri="{FF2B5EF4-FFF2-40B4-BE49-F238E27FC236}">
                <a16:creationId xmlns:a16="http://schemas.microsoft.com/office/drawing/2014/main" id="{016F321C-C8F7-40F2-B087-9D365C6DC7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832" y="1904882"/>
            <a:ext cx="1971789" cy="2181140"/>
          </a:xfrm>
          <a:prstGeom prst="rect">
            <a:avLst/>
          </a:prstGeom>
        </p:spPr>
      </p:pic>
      <p:pic>
        <p:nvPicPr>
          <p:cNvPr id="5" name="Picture 4" descr="A person looking at the camera&#10;&#10;Description automatically generated">
            <a:extLst>
              <a:ext uri="{FF2B5EF4-FFF2-40B4-BE49-F238E27FC236}">
                <a16:creationId xmlns:a16="http://schemas.microsoft.com/office/drawing/2014/main" id="{50B8DE29-4276-4D63-B95A-AC9BA18205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28160" y="1904882"/>
            <a:ext cx="1646008" cy="2206810"/>
          </a:xfrm>
          <a:prstGeom prst="rect">
            <a:avLst/>
          </a:prstGeom>
        </p:spPr>
      </p:pic>
      <p:sp>
        <p:nvSpPr>
          <p:cNvPr id="12" name="Text Box 3">
            <a:extLst>
              <a:ext uri="{FF2B5EF4-FFF2-40B4-BE49-F238E27FC236}">
                <a16:creationId xmlns:a16="http://schemas.microsoft.com/office/drawing/2014/main" id="{24E5295A-F53D-487C-BDE4-C718D4A5FFF9}"/>
              </a:ext>
            </a:extLst>
          </p:cNvPr>
          <p:cNvSpPr txBox="1">
            <a:spLocks noChangeArrowheads="1"/>
          </p:cNvSpPr>
          <p:nvPr/>
        </p:nvSpPr>
        <p:spPr bwMode="auto">
          <a:xfrm>
            <a:off x="2226996" y="2082749"/>
            <a:ext cx="219260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Dr Issam </a:t>
            </a:r>
            <a:r>
              <a:rPr lang="en-GB" sz="1600" b="1" dirty="0" err="1"/>
              <a:t>Toufuk</a:t>
            </a:r>
            <a:r>
              <a:rPr lang="en-GB" sz="1600" b="1" dirty="0"/>
              <a:t> </a:t>
            </a:r>
            <a:r>
              <a:rPr lang="en-GB" sz="1600" dirty="0"/>
              <a:t>  has been appointed MCC Director</a:t>
            </a:r>
          </a:p>
        </p:txBody>
      </p:sp>
      <p:sp>
        <p:nvSpPr>
          <p:cNvPr id="13" name="Text Box 3">
            <a:extLst>
              <a:ext uri="{FF2B5EF4-FFF2-40B4-BE49-F238E27FC236}">
                <a16:creationId xmlns:a16="http://schemas.microsoft.com/office/drawing/2014/main" id="{DE1EC4DF-367D-4FB5-886E-7B82B92A8FC8}"/>
              </a:ext>
            </a:extLst>
          </p:cNvPr>
          <p:cNvSpPr txBox="1">
            <a:spLocks noChangeArrowheads="1"/>
          </p:cNvSpPr>
          <p:nvPr/>
        </p:nvSpPr>
        <p:spPr bwMode="auto">
          <a:xfrm>
            <a:off x="4724402" y="2082749"/>
            <a:ext cx="236362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600" b="1" dirty="0"/>
              <a:t>Frédéric Firmin</a:t>
            </a:r>
            <a:br>
              <a:rPr lang="en-GB" sz="1600" b="1" dirty="0"/>
            </a:br>
            <a:r>
              <a:rPr lang="en-GB" sz="1600" dirty="0"/>
              <a:t>has been appointed Specifications Manager</a:t>
            </a:r>
          </a:p>
        </p:txBody>
      </p:sp>
      <p:sp>
        <p:nvSpPr>
          <p:cNvPr id="14" name="Text Box 3">
            <a:extLst>
              <a:ext uri="{FF2B5EF4-FFF2-40B4-BE49-F238E27FC236}">
                <a16:creationId xmlns:a16="http://schemas.microsoft.com/office/drawing/2014/main" id="{0E59C7D2-34C5-4390-B22B-37B71986CDB3}"/>
              </a:ext>
            </a:extLst>
          </p:cNvPr>
          <p:cNvSpPr txBox="1">
            <a:spLocks noChangeArrowheads="1"/>
          </p:cNvSpPr>
          <p:nvPr/>
        </p:nvSpPr>
        <p:spPr bwMode="auto">
          <a:xfrm>
            <a:off x="486370" y="4130062"/>
            <a:ext cx="7162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sz="1600" dirty="0"/>
              <a:t>Both appointments take effect from 1 June enabling a period of four months for the handover of responsibilities</a:t>
            </a:r>
          </a:p>
        </p:txBody>
      </p:sp>
    </p:spTree>
    <p:extLst>
      <p:ext uri="{BB962C8B-B14F-4D97-AF65-F5344CB8AC3E}">
        <p14:creationId xmlns:p14="http://schemas.microsoft.com/office/powerpoint/2010/main" val="3862346370"/>
      </p:ext>
    </p:extLst>
  </p:cSld>
  <p:clrMapOvr>
    <a:masterClrMapping/>
  </p:clrMapOvr>
  <p:transition spd="slow">
    <p:cover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a:xfrm>
            <a:off x="1326165" y="256637"/>
            <a:ext cx="5340106" cy="85725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2700" dirty="0"/>
              <a:t>Resource Allocation</a:t>
            </a:r>
          </a:p>
        </p:txBody>
      </p:sp>
      <p:pic>
        <p:nvPicPr>
          <p:cNvPr id="3" name="Picture 2" descr="A screenshot of a cell phone&#10;&#10;Description automatically generated">
            <a:extLst>
              <a:ext uri="{FF2B5EF4-FFF2-40B4-BE49-F238E27FC236}">
                <a16:creationId xmlns:a16="http://schemas.microsoft.com/office/drawing/2014/main" id="{594FEC47-ED5C-4F1E-AE84-1C880A14D8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6491" y="866274"/>
            <a:ext cx="5456310" cy="3884459"/>
          </a:xfrm>
          <a:prstGeom prst="rect">
            <a:avLst/>
          </a:prstGeom>
        </p:spPr>
      </p:pic>
    </p:spTree>
    <p:extLst>
      <p:ext uri="{BB962C8B-B14F-4D97-AF65-F5344CB8AC3E}">
        <p14:creationId xmlns:p14="http://schemas.microsoft.com/office/powerpoint/2010/main" val="1345506811"/>
      </p:ext>
    </p:extLst>
  </p:cSld>
  <p:clrMapOvr>
    <a:masterClrMapping/>
  </p:clrMapOvr>
  <p:transition spd="slow">
    <p:cover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2700" dirty="0">
                <a:solidFill>
                  <a:srgbClr val="FF3300"/>
                </a:solidFill>
              </a:rPr>
              <a:t>MCC Workload</a:t>
            </a:r>
          </a:p>
        </p:txBody>
      </p:sp>
      <p:sp>
        <p:nvSpPr>
          <p:cNvPr id="13316" name="Text Box 3"/>
          <p:cNvSpPr txBox="1">
            <a:spLocks noChangeArrowheads="1"/>
          </p:cNvSpPr>
          <p:nvPr/>
        </p:nvSpPr>
        <p:spPr bwMode="auto">
          <a:xfrm>
            <a:off x="892630" y="1232298"/>
            <a:ext cx="6995884" cy="2954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600" dirty="0">
                <a:latin typeface="Arial" panose="020B0604020202020204" pitchFamily="34" charset="0"/>
              </a:rPr>
              <a:t>The workload within MCC remains high, with a record 14 467 change requests having been implemented in 2019. The pace of work to ensure delivery of Release 16 is certainly keeping MCC busy.   </a:t>
            </a:r>
          </a:p>
          <a:p>
            <a:pPr>
              <a:spcBef>
                <a:spcPct val="50000"/>
              </a:spcBef>
              <a:buFontTx/>
              <a:buNone/>
            </a:pPr>
            <a:r>
              <a:rPr lang="en-GB" altLang="en-US" sz="1600" dirty="0">
                <a:latin typeface="Arial" panose="020B0604020202020204" pitchFamily="34" charset="0"/>
              </a:rPr>
              <a:t>More recently, MCC has had to respond to a change in working behaviour. The outbreak of a global virus has caused physical meetings to be converted into electronic meetings/email exchanges.  New tools had to be rapidly delivered, training had to be provided, and those tools that were already in common use were stressed to the limit.  MCC has adapted quickly to this new way of working, enabling 3GPP to continue its technical activities with minimum disruption.         </a:t>
            </a:r>
          </a:p>
          <a:p>
            <a:pPr>
              <a:spcBef>
                <a:spcPct val="50000"/>
              </a:spcBef>
              <a:buFontTx/>
              <a:buNone/>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3709998422"/>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914401" y="57150"/>
            <a:ext cx="561176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Approved CRs per year per Release</a:t>
            </a:r>
            <a:endParaRPr lang="en-GB" sz="2700" dirty="0"/>
          </a:p>
        </p:txBody>
      </p:sp>
      <p:pic>
        <p:nvPicPr>
          <p:cNvPr id="7" name="Picture 6">
            <a:extLst>
              <a:ext uri="{FF2B5EF4-FFF2-40B4-BE49-F238E27FC236}">
                <a16:creationId xmlns:a16="http://schemas.microsoft.com/office/drawing/2014/main" id="{C1A5BFD5-EDB0-455E-8F7F-C5F6AFFC1560}"/>
              </a:ext>
            </a:extLst>
          </p:cNvPr>
          <p:cNvPicPr>
            <a:picLocks noChangeAspect="1"/>
          </p:cNvPicPr>
          <p:nvPr/>
        </p:nvPicPr>
        <p:blipFill>
          <a:blip r:embed="rId2"/>
          <a:stretch>
            <a:fillRect/>
          </a:stretch>
        </p:blipFill>
        <p:spPr>
          <a:xfrm>
            <a:off x="269732" y="1447608"/>
            <a:ext cx="8604535" cy="2603023"/>
          </a:xfrm>
          <a:prstGeom prst="rect">
            <a:avLst/>
          </a:prstGeom>
        </p:spPr>
      </p:pic>
    </p:spTree>
    <p:extLst>
      <p:ext uri="{BB962C8B-B14F-4D97-AF65-F5344CB8AC3E}">
        <p14:creationId xmlns:p14="http://schemas.microsoft.com/office/powerpoint/2010/main" val="2133253432"/>
      </p:ext>
    </p:extLst>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1389996" y="77136"/>
            <a:ext cx="5217281"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Approved CRs per year per Release</a:t>
            </a:r>
            <a:endParaRPr lang="en-GB" sz="2700" dirty="0"/>
          </a:p>
        </p:txBody>
      </p:sp>
      <p:sp>
        <p:nvSpPr>
          <p:cNvPr id="20485" name="Rectangle 5"/>
          <p:cNvSpPr>
            <a:spLocks noChangeArrowheads="1"/>
          </p:cNvSpPr>
          <p:nvPr/>
        </p:nvSpPr>
        <p:spPr bwMode="auto">
          <a:xfrm>
            <a:off x="6809185" y="931873"/>
            <a:ext cx="119181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solidFill>
                  <a:schemeClr val="bg1">
                    <a:lumMod val="95000"/>
                  </a:schemeClr>
                </a:solidFill>
              </a:rPr>
              <a:t>* To date, excluding current TSG meetings</a:t>
            </a:r>
          </a:p>
        </p:txBody>
      </p:sp>
      <p:pic>
        <p:nvPicPr>
          <p:cNvPr id="7" name="Picture 6">
            <a:extLst>
              <a:ext uri="{FF2B5EF4-FFF2-40B4-BE49-F238E27FC236}">
                <a16:creationId xmlns:a16="http://schemas.microsoft.com/office/drawing/2014/main" id="{29FE903F-9506-4D87-B15E-AD803BC9D2E8}"/>
              </a:ext>
            </a:extLst>
          </p:cNvPr>
          <p:cNvPicPr>
            <a:picLocks noChangeAspect="1"/>
          </p:cNvPicPr>
          <p:nvPr/>
        </p:nvPicPr>
        <p:blipFill>
          <a:blip r:embed="rId2"/>
          <a:stretch>
            <a:fillRect/>
          </a:stretch>
        </p:blipFill>
        <p:spPr>
          <a:xfrm>
            <a:off x="2542675" y="814021"/>
            <a:ext cx="4459704" cy="3578311"/>
          </a:xfrm>
          <a:prstGeom prst="rect">
            <a:avLst/>
          </a:prstGeom>
        </p:spPr>
      </p:pic>
    </p:spTree>
    <p:extLst>
      <p:ext uri="{BB962C8B-B14F-4D97-AF65-F5344CB8AC3E}">
        <p14:creationId xmlns:p14="http://schemas.microsoft.com/office/powerpoint/2010/main" val="1736405707"/>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1389996" y="77136"/>
            <a:ext cx="5217281"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Specifications per Release</a:t>
            </a:r>
            <a:endParaRPr lang="en-GB" sz="2700" dirty="0"/>
          </a:p>
        </p:txBody>
      </p:sp>
      <p:pic>
        <p:nvPicPr>
          <p:cNvPr id="4" name="Picture 3">
            <a:extLst>
              <a:ext uri="{FF2B5EF4-FFF2-40B4-BE49-F238E27FC236}">
                <a16:creationId xmlns:a16="http://schemas.microsoft.com/office/drawing/2014/main" id="{86F069AC-85AF-4887-B46A-5994FB4D5598}"/>
              </a:ext>
            </a:extLst>
          </p:cNvPr>
          <p:cNvPicPr>
            <a:picLocks noChangeAspect="1"/>
          </p:cNvPicPr>
          <p:nvPr/>
        </p:nvPicPr>
        <p:blipFill>
          <a:blip r:embed="rId2"/>
          <a:stretch>
            <a:fillRect/>
          </a:stretch>
        </p:blipFill>
        <p:spPr>
          <a:xfrm>
            <a:off x="1884947" y="1067773"/>
            <a:ext cx="4614133" cy="3311722"/>
          </a:xfrm>
          <a:prstGeom prst="rect">
            <a:avLst/>
          </a:prstGeom>
        </p:spPr>
      </p:pic>
    </p:spTree>
    <p:extLst>
      <p:ext uri="{BB962C8B-B14F-4D97-AF65-F5344CB8AC3E}">
        <p14:creationId xmlns:p14="http://schemas.microsoft.com/office/powerpoint/2010/main" val="160933485"/>
      </p:ext>
    </p:extLst>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21848</TotalTime>
  <Words>832</Words>
  <Application>Microsoft Office PowerPoint</Application>
  <PresentationFormat>On-screen Show (16:9)</PresentationFormat>
  <Paragraphs>167</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 New Roman</vt:lpstr>
      <vt:lpstr>Office Theme</vt:lpstr>
      <vt:lpstr>  MCC Activity Report   </vt:lpstr>
      <vt:lpstr>Contents</vt:lpstr>
      <vt:lpstr>PowerPoint Presentation</vt:lpstr>
      <vt:lpstr>PowerPoint Presentation</vt:lpstr>
      <vt:lpstr>Resource Allocation</vt:lpstr>
      <vt:lpstr>MCC Workload</vt:lpstr>
      <vt:lpstr>PowerPoint Presentation</vt:lpstr>
      <vt:lpstr>PowerPoint Presentation</vt:lpstr>
      <vt:lpstr>PowerPoint Presentation</vt:lpstr>
      <vt:lpstr>3GPP Membership</vt:lpstr>
      <vt:lpstr>3GPP Member Territories</vt:lpstr>
      <vt:lpstr>689 Individual Members in 3GPP</vt:lpstr>
      <vt:lpstr>Impact of Covid-19 virus (1)</vt:lpstr>
      <vt:lpstr>Impact of Covid-19 virus (2)</vt:lpstr>
      <vt:lpstr>Summary and Outlook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1350</cp:revision>
  <cp:lastPrinted>2018-03-28T09:30:39Z</cp:lastPrinted>
  <dcterms:created xsi:type="dcterms:W3CDTF">2008-08-30T09:32:10Z</dcterms:created>
  <dcterms:modified xsi:type="dcterms:W3CDTF">2020-04-02T09:44:06Z</dcterms:modified>
</cp:coreProperties>
</file>