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8"/>
  </p:notesMasterIdLst>
  <p:handoutMasterIdLst>
    <p:handoutMasterId r:id="rId39"/>
  </p:handoutMasterIdLst>
  <p:sldIdLst>
    <p:sldId id="417" r:id="rId2"/>
    <p:sldId id="470" r:id="rId3"/>
    <p:sldId id="463" r:id="rId4"/>
    <p:sldId id="516" r:id="rId5"/>
    <p:sldId id="517" r:id="rId6"/>
    <p:sldId id="518" r:id="rId7"/>
    <p:sldId id="519" r:id="rId8"/>
    <p:sldId id="520" r:id="rId9"/>
    <p:sldId id="521" r:id="rId10"/>
    <p:sldId id="522" r:id="rId11"/>
    <p:sldId id="523" r:id="rId12"/>
    <p:sldId id="469" r:id="rId13"/>
    <p:sldId id="428" r:id="rId14"/>
    <p:sldId id="525" r:id="rId15"/>
    <p:sldId id="432" r:id="rId16"/>
    <p:sldId id="498" r:id="rId17"/>
    <p:sldId id="527" r:id="rId18"/>
    <p:sldId id="465" r:id="rId19"/>
    <p:sldId id="524" r:id="rId20"/>
    <p:sldId id="514" r:id="rId21"/>
    <p:sldId id="506" r:id="rId22"/>
    <p:sldId id="507" r:id="rId23"/>
    <p:sldId id="508" r:id="rId24"/>
    <p:sldId id="509" r:id="rId25"/>
    <p:sldId id="510" r:id="rId26"/>
    <p:sldId id="512" r:id="rId27"/>
    <p:sldId id="515" r:id="rId28"/>
    <p:sldId id="501" r:id="rId29"/>
    <p:sldId id="502" r:id="rId30"/>
    <p:sldId id="513" r:id="rId31"/>
    <p:sldId id="503" r:id="rId32"/>
    <p:sldId id="504" r:id="rId33"/>
    <p:sldId id="505" r:id="rId34"/>
    <p:sldId id="474" r:id="rId35"/>
    <p:sldId id="528" r:id="rId36"/>
    <p:sldId id="434" r:id="rId3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1D254"/>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58" autoAdjust="0"/>
    <p:restoredTop sz="94679" autoAdjust="0"/>
  </p:normalViewPr>
  <p:slideViewPr>
    <p:cSldViewPr snapToGrid="0">
      <p:cViewPr varScale="1">
        <p:scale>
          <a:sx n="77" d="100"/>
          <a:sy n="77" d="100"/>
        </p:scale>
        <p:origin x="984"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787"/>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
        <p:nvSpPr>
          <p:cNvPr id="5" name="Slide Number Placeholder 5"/>
          <p:cNvSpPr>
            <a:spLocks noGrp="1"/>
          </p:cNvSpPr>
          <p:nvPr>
            <p:ph type="sldNum" sz="quarter" idx="11"/>
          </p:nvPr>
        </p:nvSpPr>
        <p:spPr>
          <a:xfrm>
            <a:off x="8610600" y="6356350"/>
            <a:ext cx="1876425" cy="365125"/>
          </a:xfrm>
          <a:prstGeom prst="rect">
            <a:avLst/>
          </a:prstGeom>
        </p:spPr>
        <p:txBody>
          <a:bodyPr/>
          <a:lstStyle>
            <a:lvl1pPr>
              <a:defRPr/>
            </a:lvl1pPr>
          </a:lstStyle>
          <a:p>
            <a:pPr>
              <a:defRPr/>
            </a:pPr>
            <a:fld id="{AEC7E380-9C9B-4AFC-B89D-4006B9B7F39B}" type="slidenum">
              <a:rPr lang="en-GB" altLang="en-US"/>
              <a:pPr>
                <a:defRPr/>
              </a:pPr>
              <a:t>‹#›</a:t>
            </a:fld>
            <a:endParaRPr lang="en-GB" altLang="en-US" dirty="0"/>
          </a:p>
        </p:txBody>
      </p:sp>
    </p:spTree>
    <p:extLst>
      <p:ext uri="{BB962C8B-B14F-4D97-AF65-F5344CB8AC3E}">
        <p14:creationId xmlns:p14="http://schemas.microsoft.com/office/powerpoint/2010/main" val="2673860385"/>
      </p:ext>
    </p:extLst>
  </p:cSld>
  <p:clrMapOvr>
    <a:masterClrMapping/>
  </p:clrMapOvr>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678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PCG#44</a:t>
            </a:r>
          </a:p>
        </p:txBody>
      </p:sp>
      <p:pic>
        <p:nvPicPr>
          <p:cNvPr id="1033"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7.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6.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0.gif"/><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852737"/>
          </a:xfrm>
        </p:spPr>
        <p:txBody>
          <a:bodyPr/>
          <a:lstStyle/>
          <a:p>
            <a:pPr eaLnBrk="1" hangingPunct="1"/>
            <a:r>
              <a:rPr lang="" altLang="en-US" dirty="0"/>
              <a:t>3GPP TSG </a:t>
            </a:r>
            <a:r>
              <a:rPr lang="en-US" altLang="en-US" dirty="0"/>
              <a:t>SA</a:t>
            </a:r>
            <a:r>
              <a:rPr lang="" altLang="en-US" dirty="0"/>
              <a:t> </a:t>
            </a:r>
            <a:br>
              <a:rPr lang="" altLang="en-US" dirty="0"/>
            </a:br>
            <a:r>
              <a:rPr lang="" altLang="en-US" dirty="0"/>
              <a:t>Management Report</a:t>
            </a:r>
            <a:endParaRPr lang="en-GB" altLang="en-US" dirty="0"/>
          </a:p>
        </p:txBody>
      </p:sp>
      <p:sp>
        <p:nvSpPr>
          <p:cNvPr id="4099" name="Text Placeholder 2"/>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 altLang="en-US" dirty="0"/>
              <a:t>Georg Mayer, 3GPP SA Chairman</a:t>
            </a:r>
            <a:endParaRPr lang="en-GB" altLang="en-US" dirty="0"/>
          </a:p>
        </p:txBody>
      </p:sp>
      <p:sp>
        <p:nvSpPr>
          <p:cNvPr id="5124" name="Text Box 64"/>
          <p:cNvSpPr txBox="1">
            <a:spLocks noChangeArrowheads="1"/>
          </p:cNvSpPr>
          <p:nvPr/>
        </p:nvSpPr>
        <p:spPr bwMode="auto">
          <a:xfrm>
            <a:off x="598488" y="95250"/>
            <a:ext cx="18277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a:latin typeface="Arial" panose="020B0604020202020204" pitchFamily="34" charset="0"/>
              </a:rPr>
              <a:t>PCG4</a:t>
            </a:r>
            <a:r>
              <a:rPr lang="" altLang="en-US" sz="1600" b="1" dirty="0">
                <a:latin typeface="Arial" panose="020B0604020202020204" pitchFamily="34" charset="0"/>
              </a:rPr>
              <a:t>4</a:t>
            </a:r>
            <a:r>
              <a:rPr lang="fi-FI" altLang="en-US" sz="1600" b="1" dirty="0">
                <a:latin typeface="Arial" panose="020B0604020202020204" pitchFamily="34" charset="0"/>
              </a:rPr>
              <a:t>_06</a:t>
            </a:r>
          </a:p>
          <a:p>
            <a:pPr>
              <a:lnSpc>
                <a:spcPct val="100000"/>
              </a:lnSpc>
              <a:spcBef>
                <a:spcPct val="0"/>
              </a:spcBef>
              <a:buFontTx/>
              <a:buNone/>
            </a:pPr>
            <a:r>
              <a:rPr lang="fi-FI" altLang="en-US" sz="1600" b="1" dirty="0">
                <a:latin typeface="Arial" panose="020B0604020202020204" pitchFamily="34" charset="0"/>
              </a:rPr>
              <a:t>Agenda item: 4.3</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 altLang="en-US"/>
              <a:t>SA5 Officials (</a:t>
            </a:r>
            <a:r>
              <a:rPr lang="en-US" altLang="en-US"/>
              <a:t>December 2019)</a:t>
            </a:r>
          </a:p>
        </p:txBody>
      </p:sp>
      <p:sp>
        <p:nvSpPr>
          <p:cNvPr id="17411" name="Content Placeholder 2"/>
          <p:cNvSpPr txBox="1">
            <a:spLocks/>
          </p:cNvSpPr>
          <p:nvPr/>
        </p:nvSpPr>
        <p:spPr bwMode="auto">
          <a:xfrm>
            <a:off x="2162175" y="1973263"/>
            <a:ext cx="32289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Thomas Tovinger</a:t>
            </a:r>
          </a:p>
          <a:p>
            <a:pPr>
              <a:lnSpc>
                <a:spcPct val="100000"/>
              </a:lnSpc>
              <a:spcBef>
                <a:spcPct val="0"/>
              </a:spcBef>
              <a:buFontTx/>
              <a:buNone/>
            </a:pPr>
            <a:r>
              <a:rPr lang="" altLang="en-US" sz="1800"/>
              <a:t>SA5 Chairman</a:t>
            </a:r>
          </a:p>
          <a:p>
            <a:pPr>
              <a:lnSpc>
                <a:spcPct val="100000"/>
              </a:lnSpc>
              <a:spcBef>
                <a:spcPct val="0"/>
              </a:spcBef>
              <a:buFontTx/>
              <a:buNone/>
            </a:pPr>
            <a:r>
              <a:rPr lang="" altLang="en-US" sz="1800"/>
              <a:t>ETSI</a:t>
            </a:r>
          </a:p>
          <a:p>
            <a:pPr>
              <a:lnSpc>
                <a:spcPct val="100000"/>
              </a:lnSpc>
              <a:spcBef>
                <a:spcPct val="0"/>
              </a:spcBef>
              <a:buFontTx/>
              <a:buNone/>
            </a:pPr>
            <a:r>
              <a:rPr lang="en-US" altLang="en-US" sz="1800"/>
              <a:t>thomas.tovinger@ericsson.com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7412"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t>邹兰    </a:t>
            </a:r>
            <a:r>
              <a:rPr lang="en-US" altLang="en-US" sz="1800">
                <a:ea typeface="SimSun" panose="02010600030101010101" pitchFamily="2" charset="-122"/>
              </a:rPr>
              <a:t>Zou Lan</a:t>
            </a:r>
            <a:br>
              <a:rPr lang="en-US" altLang="en-US" sz="1800">
                <a:ea typeface="SimSun" panose="02010600030101010101" pitchFamily="2" charset="-122"/>
              </a:rPr>
            </a:br>
            <a:r>
              <a:rPr lang="" altLang="en-US" sz="1800">
                <a:ea typeface="SimSun" panose="02010600030101010101" pitchFamily="2" charset="-122"/>
              </a:rPr>
              <a:t>SA5 Vicechair</a:t>
            </a:r>
          </a:p>
          <a:p>
            <a:pPr>
              <a:lnSpc>
                <a:spcPct val="100000"/>
              </a:lnSpc>
              <a:spcBef>
                <a:spcPct val="0"/>
              </a:spcBef>
              <a:buFontTx/>
              <a:buNone/>
            </a:pPr>
            <a:r>
              <a:rPr lang="" altLang="en-US" sz="1800">
                <a:ea typeface="SimSun" panose="02010600030101010101" pitchFamily="2" charset="-122"/>
              </a:rPr>
              <a:t>CCSA</a:t>
            </a:r>
            <a:br>
              <a:rPr lang="en-US" altLang="en-US" sz="1800">
                <a:ea typeface="SimSun" panose="02010600030101010101" pitchFamily="2" charset="-122"/>
              </a:rPr>
            </a:br>
            <a:r>
              <a:rPr lang="en-US" altLang="en-US" sz="1800">
                <a:ea typeface="SimSun" panose="02010600030101010101" pitchFamily="2" charset="-122"/>
              </a:rPr>
              <a:t>zoulan@huawei.com</a:t>
            </a:r>
            <a:endParaRPr lang="" altLang="en-US" sz="1800">
              <a:ea typeface="SimSun" panose="02010600030101010101" pitchFamily="2" charset="-122"/>
            </a:endParaRPr>
          </a:p>
          <a:p>
            <a:pPr>
              <a:buFontTx/>
              <a:buNone/>
            </a:pPr>
            <a:endParaRPr lang="en-US" altLang="en-US" sz="1800">
              <a:ea typeface="SimSun" panose="02010600030101010101" pitchFamily="2" charset="-122"/>
            </a:endParaRPr>
          </a:p>
        </p:txBody>
      </p:sp>
      <p:sp>
        <p:nvSpPr>
          <p:cNvPr id="17413" name="Content Placeholder 2"/>
          <p:cNvSpPr txBox="1">
            <a:spLocks/>
          </p:cNvSpPr>
          <p:nvPr/>
        </p:nvSpPr>
        <p:spPr bwMode="auto">
          <a:xfrm>
            <a:off x="7458075" y="3759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Maryse Gardella</a:t>
            </a:r>
            <a:endParaRPr lang="" altLang="en-US" sz="1800"/>
          </a:p>
          <a:p>
            <a:pPr>
              <a:lnSpc>
                <a:spcPct val="100000"/>
              </a:lnSpc>
              <a:spcBef>
                <a:spcPct val="0"/>
              </a:spcBef>
              <a:buFontTx/>
              <a:buNone/>
            </a:pPr>
            <a:r>
              <a:rPr lang="" altLang="en-US" sz="1800"/>
              <a:t>SA5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maryse.gardella@nokia.com</a:t>
            </a:r>
          </a:p>
        </p:txBody>
      </p:sp>
      <p:sp>
        <p:nvSpPr>
          <p:cNvPr id="17414"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Mirko Cano Soveri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mirko.cano@etsi.org</a:t>
            </a:r>
          </a:p>
        </p:txBody>
      </p:sp>
      <p:pic>
        <p:nvPicPr>
          <p:cNvPr id="1741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图片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824038"/>
            <a:ext cx="1108075" cy="14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11" descr="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3694113"/>
            <a:ext cx="1179513"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13607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 altLang="en-US"/>
              <a:t>SA6 Officials (</a:t>
            </a:r>
            <a:r>
              <a:rPr lang="en-US" altLang="en-US"/>
              <a:t>December 2019)</a:t>
            </a:r>
          </a:p>
        </p:txBody>
      </p:sp>
      <p:sp>
        <p:nvSpPr>
          <p:cNvPr id="18435" name="Content Placeholder 2"/>
          <p:cNvSpPr txBox="1">
            <a:spLocks/>
          </p:cNvSpPr>
          <p:nvPr/>
        </p:nvSpPr>
        <p:spPr bwMode="auto">
          <a:xfrm>
            <a:off x="2162175" y="1973263"/>
            <a:ext cx="36258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సురేష్ చిట్టూరి  </a:t>
            </a:r>
            <a:r>
              <a:rPr lang="" altLang="en-US" sz="1800"/>
              <a:t> Suresh Chitturi</a:t>
            </a:r>
          </a:p>
          <a:p>
            <a:pPr>
              <a:lnSpc>
                <a:spcPct val="100000"/>
              </a:lnSpc>
              <a:spcBef>
                <a:spcPct val="0"/>
              </a:spcBef>
              <a:buFontTx/>
              <a:buNone/>
            </a:pPr>
            <a:r>
              <a:rPr lang="" altLang="en-US" sz="1800"/>
              <a:t>SA6 Chairman</a:t>
            </a:r>
          </a:p>
          <a:p>
            <a:pPr>
              <a:lnSpc>
                <a:spcPct val="100000"/>
              </a:lnSpc>
              <a:spcBef>
                <a:spcPct val="0"/>
              </a:spcBef>
              <a:buFontTx/>
              <a:buNone/>
            </a:pPr>
            <a:r>
              <a:rPr lang="" altLang="en-US" sz="1800"/>
              <a:t>TTA</a:t>
            </a:r>
          </a:p>
          <a:p>
            <a:pPr>
              <a:lnSpc>
                <a:spcPct val="100000"/>
              </a:lnSpc>
              <a:spcBef>
                <a:spcPct val="0"/>
              </a:spcBef>
              <a:buFontTx/>
              <a:buNone/>
            </a:pPr>
            <a:r>
              <a:rPr lang="en-US" altLang="en-US" sz="1800"/>
              <a:t>s.chitturi@samsung.com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8436"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Alan Soloway</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asoloway@</a:t>
            </a:r>
            <a:r>
              <a:rPr lang="" altLang="en-US" sz="1800"/>
              <a:t>qti.qualcomm.com</a:t>
            </a:r>
          </a:p>
          <a:p>
            <a:pPr>
              <a:buFontTx/>
              <a:buNone/>
            </a:pPr>
            <a:endParaRPr lang="en-US" altLang="en-US" sz="1800"/>
          </a:p>
        </p:txBody>
      </p:sp>
      <p:sp>
        <p:nvSpPr>
          <p:cNvPr id="18437"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Jukka Vialen</a:t>
            </a:r>
          </a:p>
          <a:p>
            <a:pPr>
              <a:lnSpc>
                <a:spcPct val="100000"/>
              </a:lnSpc>
              <a:spcBef>
                <a:spcPct val="0"/>
              </a:spcBef>
              <a:buFontTx/>
              <a:buNone/>
            </a:pPr>
            <a:r>
              <a:rPr lang="" altLang="en-US" sz="1800"/>
              <a:t>SA6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jukka.vialen@airbus.com</a:t>
            </a:r>
            <a:endParaRPr lang="" altLang="en-US" sz="1800"/>
          </a:p>
          <a:p>
            <a:pPr>
              <a:buFontTx/>
              <a:buNone/>
            </a:pPr>
            <a:endParaRPr lang="en-US" altLang="en-US" sz="1800"/>
          </a:p>
        </p:txBody>
      </p:sp>
      <p:sp>
        <p:nvSpPr>
          <p:cNvPr id="18438"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Bernt Mattsson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 altLang="en-US" sz="1800"/>
              <a:t>b</a:t>
            </a:r>
            <a:r>
              <a:rPr lang="en-US" altLang="en-US" sz="1800"/>
              <a:t>ernt.</a:t>
            </a:r>
            <a:r>
              <a:rPr lang="" altLang="en-US" sz="1800"/>
              <a:t>m</a:t>
            </a:r>
            <a:r>
              <a:rPr lang="en-US" altLang="en-US" sz="1800"/>
              <a:t>attsson@etsi.org</a:t>
            </a:r>
          </a:p>
        </p:txBody>
      </p:sp>
      <p:pic>
        <p:nvPicPr>
          <p:cNvPr id="1843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73775" y="1973263"/>
            <a:ext cx="13366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73775" y="3829050"/>
            <a:ext cx="136525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1850" y="4775200"/>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213116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a:t>
            </a:r>
          </a:p>
        </p:txBody>
      </p:sp>
    </p:spTree>
    <p:extLst>
      <p:ext uri="{BB962C8B-B14F-4D97-AF65-F5344CB8AC3E}">
        <p14:creationId xmlns:p14="http://schemas.microsoft.com/office/powerpoint/2010/main" val="3010619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TSG SA Dates</a:t>
            </a:r>
            <a:endParaRPr lang="en-GB" dirty="0"/>
          </a:p>
        </p:txBody>
      </p:sp>
      <p:sp>
        <p:nvSpPr>
          <p:cNvPr id="7" name="Content Placeholder 6"/>
          <p:cNvSpPr>
            <a:spLocks noGrp="1"/>
          </p:cNvSpPr>
          <p:nvPr>
            <p:ph idx="1"/>
          </p:nvPr>
        </p:nvSpPr>
        <p:spPr/>
        <p:txBody>
          <a:bodyPr/>
          <a:lstStyle/>
          <a:p>
            <a:r>
              <a:rPr lang="en-US" dirty="0"/>
              <a:t> Meetings since PCG 43</a:t>
            </a:r>
          </a:p>
          <a:p>
            <a:pPr lvl="1"/>
            <a:r>
              <a:rPr lang="en-US" dirty="0"/>
              <a:t>TSG SA 86 – </a:t>
            </a:r>
            <a:r>
              <a:rPr lang="en-US" dirty="0" err="1"/>
              <a:t>Sitges</a:t>
            </a:r>
            <a:r>
              <a:rPr lang="en-US" dirty="0"/>
              <a:t>, Spain, 10-13 December 2019</a:t>
            </a:r>
          </a:p>
          <a:p>
            <a:pPr lvl="1"/>
            <a:r>
              <a:rPr lang="en-US" dirty="0"/>
              <a:t>TSG SA 87-e – e-meeting, 17-20 March 2020</a:t>
            </a:r>
            <a:endParaRPr lang="en-GB" dirty="0"/>
          </a:p>
          <a:p>
            <a:r>
              <a:rPr lang="en-US" dirty="0"/>
              <a:t> Meetings before PCG 45</a:t>
            </a:r>
          </a:p>
          <a:p>
            <a:pPr lvl="1"/>
            <a:r>
              <a:rPr lang="en-US" dirty="0"/>
              <a:t>TSG SA 88-e – e-meeting, 30 June – 3 July 2020 (shifted by 2 weeks)</a:t>
            </a:r>
          </a:p>
          <a:p>
            <a:pPr lvl="1"/>
            <a:r>
              <a:rPr lang="en-US" dirty="0"/>
              <a:t>TSG SA 87 – Madeira, Portugal, 16-19 September 2020</a:t>
            </a:r>
            <a:endParaRPr lang="en-GB" dirty="0"/>
          </a:p>
        </p:txBody>
      </p:sp>
      <p:sp>
        <p:nvSpPr>
          <p:cNvPr id="5" name="Slide Number Placeholder 4"/>
          <p:cNvSpPr>
            <a:spLocks noGrp="1"/>
          </p:cNvSpPr>
          <p:nvPr>
            <p:ph type="sldNum" sz="quarter" idx="4294967295"/>
          </p:nvPr>
        </p:nvSpPr>
        <p:spPr>
          <a:xfrm>
            <a:off x="10315575" y="6356350"/>
            <a:ext cx="1876425" cy="365125"/>
          </a:xfrm>
          <a:prstGeom prst="rect">
            <a:avLst/>
          </a:prstGeom>
        </p:spPr>
        <p:txBody>
          <a:bodyPr/>
          <a:lstStyle/>
          <a:p>
            <a:fld id="{FC5230B2-FCA4-47DF-9EEB-F1A758954A16}" type="slidenum">
              <a:rPr lang="en-GB" altLang="en-US" smtClean="0"/>
              <a:pPr/>
              <a:t>13</a:t>
            </a:fld>
            <a:endParaRPr lang="en-GB" altLang="en-US"/>
          </a:p>
        </p:txBody>
      </p:sp>
    </p:spTree>
    <p:extLst>
      <p:ext uri="{BB962C8B-B14F-4D97-AF65-F5344CB8AC3E}">
        <p14:creationId xmlns:p14="http://schemas.microsoft.com/office/powerpoint/2010/main" val="324484076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Self-Evident 3GPP Organization Issues</a:t>
            </a:r>
            <a:endParaRPr lang="en-US" dirty="0"/>
          </a:p>
        </p:txBody>
      </p:sp>
      <p:sp>
        <p:nvSpPr>
          <p:cNvPr id="3" name="Content Placeholder 2"/>
          <p:cNvSpPr>
            <a:spLocks noGrp="1"/>
          </p:cNvSpPr>
          <p:nvPr>
            <p:ph idx="1"/>
          </p:nvPr>
        </p:nvSpPr>
        <p:spPr>
          <a:xfrm>
            <a:off x="393970" y="1825625"/>
            <a:ext cx="10959830" cy="4351338"/>
          </a:xfrm>
        </p:spPr>
        <p:txBody>
          <a:bodyPr/>
          <a:lstStyle/>
          <a:p>
            <a:pPr marL="360363" indent="-360363"/>
            <a:r>
              <a:rPr lang="en-GB" sz="2000" dirty="0"/>
              <a:t>The following items are seen as self-evident for the organization, (cross-TSG) coordination and general work of 3GPP. From the SA Chairs point of view they are especially necessary to be followed during the current crisis, as they give delegates a reliable base on which 3GPP conducts its work.</a:t>
            </a:r>
          </a:p>
          <a:p>
            <a:pPr lvl="1"/>
            <a:r>
              <a:rPr lang="en-GB" sz="1800" dirty="0"/>
              <a:t>The 3GPP Working Procedures give the basic guidelines on how 3GPP work is conducted and is organized. They need to be followed.</a:t>
            </a:r>
          </a:p>
          <a:p>
            <a:pPr lvl="1"/>
            <a:r>
              <a:rPr lang="en-GB" sz="1800" dirty="0"/>
              <a:t>Article 30 gives clear guidance to the TSGs to take care that plenary meetings are held in the same week. TSG chairs therefore need to undertake well coordinated efforts to make this possible.</a:t>
            </a:r>
          </a:p>
          <a:p>
            <a:pPr lvl="1"/>
            <a:r>
              <a:rPr lang="en-GB" sz="1800" dirty="0"/>
              <a:t>TSG SA has an overall coordination function amongst the TSGs. This doesn’t mean TSG SA (or any other TSG) can take decisions on its own which affect the planning of other TSGs. But it needs to be guaranteed that overall issues, such as e.g. freezing of a 3GPP Release, will be coordinated with and concluded by SA.</a:t>
            </a:r>
          </a:p>
          <a:p>
            <a:pPr lvl="1"/>
            <a:endParaRPr lang="en-GB" sz="1800" dirty="0"/>
          </a:p>
          <a:p>
            <a:pPr marL="360363" indent="-360363"/>
            <a:r>
              <a:rPr lang="en-GB" sz="2000" dirty="0"/>
              <a:t>These principles can only be changed by a wider discussion within 3GPP, e.g. as it was held when plenaries were moved to a single week.</a:t>
            </a:r>
          </a:p>
          <a:p>
            <a:pPr lvl="1"/>
            <a:endParaRPr lang="en-GB" sz="2000" dirty="0"/>
          </a:p>
          <a:p>
            <a:endParaRPr lang="en-US" dirty="0"/>
          </a:p>
        </p:txBody>
      </p:sp>
    </p:spTree>
    <p:extLst>
      <p:ext uri="{BB962C8B-B14F-4D97-AF65-F5344CB8AC3E}">
        <p14:creationId xmlns:p14="http://schemas.microsoft.com/office/powerpoint/2010/main" val="34058720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174" y="331078"/>
            <a:ext cx="10515600" cy="1325563"/>
          </a:xfrm>
        </p:spPr>
        <p:txBody>
          <a:bodyPr/>
          <a:lstStyle/>
          <a:p>
            <a:r>
              <a:rPr lang="en-GB" dirty="0"/>
              <a:t>For PCG Action: June Plenary </a:t>
            </a:r>
          </a:p>
        </p:txBody>
      </p:sp>
      <p:sp>
        <p:nvSpPr>
          <p:cNvPr id="3" name="Content Placeholder 2"/>
          <p:cNvSpPr>
            <a:spLocks noGrp="1"/>
          </p:cNvSpPr>
          <p:nvPr>
            <p:ph idx="1"/>
          </p:nvPr>
        </p:nvSpPr>
        <p:spPr>
          <a:xfrm>
            <a:off x="196174" y="1723484"/>
            <a:ext cx="11152762" cy="4351338"/>
          </a:xfrm>
        </p:spPr>
        <p:txBody>
          <a:bodyPr/>
          <a:lstStyle/>
          <a:p>
            <a:pPr marL="539750" indent="-539750"/>
            <a:r>
              <a:rPr lang="en-GB" sz="1800" dirty="0"/>
              <a:t>After the COVID-19 crisis started impacting also 3GPP by making face-to-face meetings impossible for an unforeseeable time, it was agreed amongst the TSG chairs that Rel-16 completion needs to be in the main focus for all WGs. </a:t>
            </a:r>
          </a:p>
          <a:p>
            <a:pPr marL="539750" indent="-539750"/>
            <a:r>
              <a:rPr lang="en-GB" sz="1800" dirty="0"/>
              <a:t>It was also said that SA &amp; CT give RAN more freedom in overall planning, in order to guarantee the IMT-2020 submission deadline to be met by RAN (and 3GPP).</a:t>
            </a:r>
          </a:p>
          <a:p>
            <a:pPr marL="539750" indent="-539750"/>
            <a:r>
              <a:rPr lang="en-GB" sz="1800" dirty="0"/>
              <a:t>The shifting of RAN plenary from the originally planned week 25 (15-19 June) to week 27 (29 June – 3 July) was one of these steps, where RAN took the related decision and informed the other TSG chairs afterwards.</a:t>
            </a:r>
          </a:p>
          <a:p>
            <a:pPr marL="539750" indent="-539750"/>
            <a:r>
              <a:rPr lang="en-GB" sz="1800" dirty="0"/>
              <a:t>Due to that SA decided to also shift its meeting to week 27. </a:t>
            </a:r>
          </a:p>
          <a:p>
            <a:pPr marL="539750" indent="-539750"/>
            <a:r>
              <a:rPr lang="en-GB" sz="1800" dirty="0"/>
              <a:t>Currently TSG RAN still plans to use the </a:t>
            </a:r>
            <a:r>
              <a:rPr lang="en-GB" sz="1800" i="1" dirty="0"/>
              <a:t>full</a:t>
            </a:r>
            <a:r>
              <a:rPr lang="en-GB" sz="1800" dirty="0"/>
              <a:t> Friday (July 3) for RAN meeting. </a:t>
            </a:r>
          </a:p>
          <a:p>
            <a:pPr marL="539750" indent="-539750"/>
            <a:r>
              <a:rPr lang="en-GB" sz="1800" dirty="0"/>
              <a:t>Normally Plenaries are conducted in a way that RAN closes on Thursday evening, RAN reports to SA on Friday and SA closes on Friday. This is necessary to guarantee a well-coordinated and stable outcome of 3GPP as a whole. </a:t>
            </a:r>
          </a:p>
          <a:p>
            <a:pPr marL="539750" indent="-539750"/>
            <a:r>
              <a:rPr lang="en-GB" sz="1800" dirty="0"/>
              <a:t>As no conclusion could be reached amongst TSG chairs on this issue, </a:t>
            </a:r>
            <a:r>
              <a:rPr lang="en-GB" sz="1800" b="1" dirty="0"/>
              <a:t>the SA Chairman kindly asks PCG to make sure that on Friday July 3</a:t>
            </a:r>
            <a:r>
              <a:rPr lang="en-GB" sz="1800" b="1" baseline="30000" dirty="0"/>
              <a:t>rd</a:t>
            </a:r>
            <a:r>
              <a:rPr lang="en-GB" sz="1800" b="1" dirty="0"/>
              <a:t> 2020  RAN closes latest by 09:00 UTC, so that normal procedures for 3GPP internal coordination and release freeze can be applied.</a:t>
            </a:r>
          </a:p>
          <a:p>
            <a:pPr marL="0" indent="0">
              <a:buNone/>
            </a:pPr>
            <a:endParaRPr lang="en-GB" dirty="0"/>
          </a:p>
        </p:txBody>
      </p:sp>
    </p:spTree>
    <p:extLst>
      <p:ext uri="{BB962C8B-B14F-4D97-AF65-F5344CB8AC3E}">
        <p14:creationId xmlns:p14="http://schemas.microsoft.com/office/powerpoint/2010/main" val="162320461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Action: PCG/OP Dates</a:t>
            </a:r>
            <a:endParaRPr lang="en-GB" dirty="0"/>
          </a:p>
        </p:txBody>
      </p:sp>
      <p:sp>
        <p:nvSpPr>
          <p:cNvPr id="3" name="Content Placeholder 2"/>
          <p:cNvSpPr>
            <a:spLocks noGrp="1"/>
          </p:cNvSpPr>
          <p:nvPr>
            <p:ph idx="1"/>
          </p:nvPr>
        </p:nvSpPr>
        <p:spPr/>
        <p:txBody>
          <a:bodyPr/>
          <a:lstStyle/>
          <a:p>
            <a:pPr marL="447675" indent="-447675"/>
            <a:r>
              <a:rPr lang="en-GB" sz="2000" dirty="0"/>
              <a:t>Critical issues for overall discussion often come up during plenaries and lead to discussions in the subsequent weeks. </a:t>
            </a:r>
          </a:p>
          <a:p>
            <a:pPr marL="447675" indent="-447675"/>
            <a:r>
              <a:rPr lang="en-GB" sz="2000" dirty="0"/>
              <a:t>PCG/OP meetings are usually held one or two weeks after March/September plenaries. </a:t>
            </a:r>
          </a:p>
          <a:p>
            <a:pPr marL="447675" indent="-447675"/>
            <a:r>
              <a:rPr lang="en-GB" sz="2000" dirty="0"/>
              <a:t>This puts the TSG chairs reporting to PCG under pressure and makes it impossible to e.g. bring well-worked out and discussed proposals by the PCG submission deadline for documents for decision.</a:t>
            </a:r>
          </a:p>
          <a:p>
            <a:pPr marL="447675" indent="-447675"/>
            <a:r>
              <a:rPr lang="en-GB" sz="2000" dirty="0"/>
              <a:t>For example, this report could not be finished before the related discussions on Q2 meetings </a:t>
            </a:r>
            <a:r>
              <a:rPr lang="en-GB" sz="2000"/>
              <a:t>were finished</a:t>
            </a:r>
            <a:r>
              <a:rPr lang="en-GB" sz="2000" dirty="0"/>
              <a:t>, which were a direct outcome of March TSGs.</a:t>
            </a:r>
          </a:p>
          <a:p>
            <a:pPr marL="447675" indent="-447675"/>
            <a:r>
              <a:rPr lang="en-GB" sz="2000" dirty="0"/>
              <a:t>This was already highlighted in the last SA Chairs report to PCG. For this PCG meeting now, the short time between Plenaries and PCG became an even bigger factor.</a:t>
            </a:r>
          </a:p>
          <a:p>
            <a:pPr marL="447675" indent="-447675"/>
            <a:r>
              <a:rPr lang="en-GB" sz="2000" b="1" dirty="0"/>
              <a:t>The SA Chair suggests that PCG/OP meetings are held earliest 4 weeks after 3GPP Plenaries, i.e. PCG/OP meetings should be held in May and November.</a:t>
            </a:r>
          </a:p>
          <a:p>
            <a:pPr marL="360363" indent="-360363">
              <a:buNone/>
            </a:pPr>
            <a:endParaRPr lang="en-GB" sz="2000" dirty="0"/>
          </a:p>
        </p:txBody>
      </p:sp>
    </p:spTree>
    <p:extLst>
      <p:ext uri="{BB962C8B-B14F-4D97-AF65-F5344CB8AC3E}">
        <p14:creationId xmlns:p14="http://schemas.microsoft.com/office/powerpoint/2010/main" val="287692421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Improvements</a:t>
            </a:r>
            <a:endParaRPr lang="en-GB" dirty="0"/>
          </a:p>
        </p:txBody>
      </p:sp>
      <p:sp>
        <p:nvSpPr>
          <p:cNvPr id="3" name="Content Placeholder 2"/>
          <p:cNvSpPr>
            <a:spLocks noGrp="1"/>
          </p:cNvSpPr>
          <p:nvPr>
            <p:ph idx="1"/>
          </p:nvPr>
        </p:nvSpPr>
        <p:spPr/>
        <p:txBody>
          <a:bodyPr/>
          <a:lstStyle/>
          <a:p>
            <a:pPr marL="447675" indent="-447675"/>
            <a:r>
              <a:rPr lang="en-GB" sz="2000" dirty="0"/>
              <a:t>The improvements as reported at the last PCG meeting were further implemented during Q4/2019. </a:t>
            </a:r>
          </a:p>
          <a:p>
            <a:pPr marL="447675" indent="-447675"/>
            <a:r>
              <a:rPr lang="en-GB" sz="2000" dirty="0"/>
              <a:t>Several “Newcomer Sessions” were held during the weeks of November WG meetings and December plenaries. These sessions had good participation and after the initial presentation of general material there were also lively discussions on various topics.</a:t>
            </a:r>
          </a:p>
          <a:p>
            <a:pPr marL="447675" indent="-447675"/>
            <a:r>
              <a:rPr lang="en-GB" sz="2000" dirty="0"/>
              <a:t>Further improvement plans were planned for March plenary (e.g. further detailing of 3GPP Mentoring, possibly new liaison persons, </a:t>
            </a:r>
            <a:r>
              <a:rPr lang="en-GB" sz="2000" dirty="0" err="1"/>
              <a:t>etc</a:t>
            </a:r>
            <a:r>
              <a:rPr lang="en-GB" sz="2000" dirty="0"/>
              <a:t>). Due to the COVID-19 crisis those had to be postponed.</a:t>
            </a:r>
          </a:p>
          <a:p>
            <a:pPr marL="447675" indent="-447675"/>
            <a:r>
              <a:rPr lang="en-GB" sz="2000" dirty="0"/>
              <a:t>For the upcoming months TSG chairs discuss to use webinars for newcomer introduction. This is still in very early discussion and will be worked out over the next weeks.</a:t>
            </a:r>
          </a:p>
          <a:p>
            <a:pPr marL="447675" indent="-447675"/>
            <a:endParaRPr lang="en-GB" sz="2000" dirty="0"/>
          </a:p>
          <a:p>
            <a:pPr marL="360363" indent="-360363">
              <a:buNone/>
            </a:pPr>
            <a:endParaRPr lang="en-GB" sz="2000" dirty="0"/>
          </a:p>
        </p:txBody>
      </p:sp>
    </p:spTree>
    <p:extLst>
      <p:ext uri="{BB962C8B-B14F-4D97-AF65-F5344CB8AC3E}">
        <p14:creationId xmlns:p14="http://schemas.microsoft.com/office/powerpoint/2010/main" val="85490046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3GPP Release Planning</a:t>
            </a:r>
          </a:p>
        </p:txBody>
      </p:sp>
    </p:spTree>
    <p:extLst>
      <p:ext uri="{BB962C8B-B14F-4D97-AF65-F5344CB8AC3E}">
        <p14:creationId xmlns:p14="http://schemas.microsoft.com/office/powerpoint/2010/main" val="3427154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Chevron 79">
            <a:extLst>
              <a:ext uri="{FF2B5EF4-FFF2-40B4-BE49-F238E27FC236}">
                <a16:creationId xmlns:a16="http://schemas.microsoft.com/office/drawing/2014/main" id="{633A8058-17F2-42DA-8BB1-520DD52DAE5D}"/>
              </a:ext>
            </a:extLst>
          </p:cNvPr>
          <p:cNvSpPr/>
          <p:nvPr/>
        </p:nvSpPr>
        <p:spPr bwMode="auto">
          <a:xfrm>
            <a:off x="52918" y="2815167"/>
            <a:ext cx="3481916" cy="876300"/>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200" b="1" dirty="0">
                <a:ea typeface="ＭＳ Ｐゴシック" charset="-128"/>
              </a:rPr>
              <a:t>           Rel-17 RAN Content </a:t>
            </a:r>
            <a:r>
              <a:rPr lang="fr-FR" sz="1200" b="1" dirty="0" err="1">
                <a:ea typeface="ＭＳ Ｐゴシック" charset="-128"/>
              </a:rPr>
              <a:t>Def</a:t>
            </a:r>
            <a:r>
              <a:rPr lang="fr-FR" sz="1200" b="1" dirty="0">
                <a:ea typeface="ＭＳ Ｐゴシック" charset="-128"/>
              </a:rPr>
              <a:t>.</a:t>
            </a:r>
          </a:p>
        </p:txBody>
      </p:sp>
      <p:sp>
        <p:nvSpPr>
          <p:cNvPr id="65" name="Chevron 58">
            <a:extLst>
              <a:ext uri="{FF2B5EF4-FFF2-40B4-BE49-F238E27FC236}">
                <a16:creationId xmlns:a16="http://schemas.microsoft.com/office/drawing/2014/main" id="{89BEDCB8-4356-493D-B422-B602FB5336DA}"/>
              </a:ext>
            </a:extLst>
          </p:cNvPr>
          <p:cNvSpPr/>
          <p:nvPr/>
        </p:nvSpPr>
        <p:spPr bwMode="auto">
          <a:xfrm>
            <a:off x="2254251" y="3109384"/>
            <a:ext cx="1270000" cy="279400"/>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b="1" dirty="0">
                <a:ea typeface="ＭＳ Ｐゴシック" charset="-128"/>
                <a:cs typeface="Arial" pitchFamily="34" charset="0"/>
              </a:rPr>
              <a:t>   100%</a:t>
            </a:r>
          </a:p>
        </p:txBody>
      </p:sp>
      <p:sp>
        <p:nvSpPr>
          <p:cNvPr id="83" name="Chevron 82">
            <a:extLst>
              <a:ext uri="{FF2B5EF4-FFF2-40B4-BE49-F238E27FC236}">
                <a16:creationId xmlns:a16="http://schemas.microsoft.com/office/drawing/2014/main" id="{89A7E8B1-A9E0-476A-95A9-C424CD59EFA9}"/>
              </a:ext>
            </a:extLst>
          </p:cNvPr>
          <p:cNvSpPr/>
          <p:nvPr/>
        </p:nvSpPr>
        <p:spPr bwMode="auto">
          <a:xfrm>
            <a:off x="133351" y="1377951"/>
            <a:ext cx="5168900" cy="1168400"/>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r">
              <a:defRPr/>
            </a:pPr>
            <a:r>
              <a:rPr lang="fr-FR" sz="1600" b="1" dirty="0">
                <a:ea typeface="ＭＳ Ｐゴシック" charset="-128"/>
              </a:rPr>
              <a:t>Rel-16 </a:t>
            </a:r>
            <a:r>
              <a:rPr lang="fr-FR" sz="1600" b="1" dirty="0" err="1">
                <a:ea typeface="ＭＳ Ｐゴシック" charset="-128"/>
              </a:rPr>
              <a:t>Completion</a:t>
            </a:r>
            <a:endParaRPr lang="fr-FR" sz="1867" b="1" dirty="0">
              <a:ea typeface="ＭＳ Ｐゴシック" charset="-128"/>
            </a:endParaRPr>
          </a:p>
        </p:txBody>
      </p:sp>
      <p:sp>
        <p:nvSpPr>
          <p:cNvPr id="10" name="Title 1">
            <a:extLst>
              <a:ext uri="{FF2B5EF4-FFF2-40B4-BE49-F238E27FC236}">
                <a16:creationId xmlns:a16="http://schemas.microsoft.com/office/drawing/2014/main" id="{896C8CFE-2F56-49A6-8EA8-FD48CEA878E4}"/>
              </a:ext>
            </a:extLst>
          </p:cNvPr>
          <p:cNvSpPr txBox="1">
            <a:spLocks/>
          </p:cNvSpPr>
          <p:nvPr/>
        </p:nvSpPr>
        <p:spPr bwMode="auto">
          <a:xfrm>
            <a:off x="-118533" y="-40217"/>
            <a:ext cx="10481733" cy="751417"/>
          </a:xfrm>
          <a:prstGeom prst="rect">
            <a:avLst/>
          </a:prstGeom>
          <a:noFill/>
          <a:ln>
            <a:noFill/>
          </a:ln>
          <a:extLst>
            <a:ext uri="{FAA26D3D-D897-4be2-8F04-BA451C77F1D7}"/>
          </a:extLst>
        </p:spPr>
        <p:txBody>
          <a:bodyPr lIns="121907" tIns="60953" rIns="121907" bIns="60953" anchor="ctr"/>
          <a:lstStyle/>
          <a:p>
            <a:pPr algn="ctr">
              <a:defRPr/>
            </a:pPr>
            <a:r>
              <a:rPr lang="en-GB" sz="4267" kern="0" dirty="0">
                <a:solidFill>
                  <a:srgbClr val="FF0000"/>
                </a:solidFill>
                <a:latin typeface="+mj-lt"/>
                <a:ea typeface="ＭＳ Ｐゴシック" charset="0"/>
                <a:cs typeface="ＭＳ Ｐゴシック" charset="0"/>
              </a:rPr>
              <a:t>Current Ongoing Releases timelines</a:t>
            </a:r>
            <a:endParaRPr lang="en-US" sz="4267" kern="0" dirty="0">
              <a:solidFill>
                <a:srgbClr val="FF0000"/>
              </a:solidFill>
              <a:latin typeface="+mj-lt"/>
              <a:ea typeface="ＭＳ Ｐゴシック" charset="0"/>
              <a:cs typeface="ＭＳ Ｐゴシック" charset="0"/>
            </a:endParaRPr>
          </a:p>
        </p:txBody>
      </p:sp>
      <p:sp>
        <p:nvSpPr>
          <p:cNvPr id="22" name="Rectangle 21">
            <a:extLst>
              <a:ext uri="{FF2B5EF4-FFF2-40B4-BE49-F238E27FC236}">
                <a16:creationId xmlns:a16="http://schemas.microsoft.com/office/drawing/2014/main" id="{ECD39EDD-DA68-4042-8D95-FF9AA218C42F}"/>
              </a:ext>
            </a:extLst>
          </p:cNvPr>
          <p:cNvSpPr/>
          <p:nvPr/>
        </p:nvSpPr>
        <p:spPr bwMode="auto">
          <a:xfrm>
            <a:off x="192618" y="946151"/>
            <a:ext cx="3191933" cy="268816"/>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47" name="Straight Connector 70"/>
          <p:cNvCxnSpPr>
            <a:cxnSpLocks noChangeShapeType="1"/>
          </p:cNvCxnSpPr>
          <p:nvPr/>
        </p:nvCxnSpPr>
        <p:spPr bwMode="auto">
          <a:xfrm flipV="1">
            <a:off x="692151" y="946151"/>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48" name="TextBox 71"/>
          <p:cNvSpPr txBox="1">
            <a:spLocks noChangeArrowheads="1"/>
          </p:cNvSpPr>
          <p:nvPr/>
        </p:nvSpPr>
        <p:spPr bwMode="auto">
          <a:xfrm>
            <a:off x="343130" y="946151"/>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83</a:t>
            </a:r>
            <a:endParaRPr lang="en-GB" altLang="en-US" sz="1333" b="1">
              <a:solidFill>
                <a:srgbClr val="FF0000"/>
              </a:solidFill>
              <a:latin typeface="Arial" panose="020B0604020202020204" pitchFamily="34" charset="0"/>
            </a:endParaRPr>
          </a:p>
        </p:txBody>
      </p:sp>
      <p:cxnSp>
        <p:nvCxnSpPr>
          <p:cNvPr id="10249" name="Straight Connector 72"/>
          <p:cNvCxnSpPr>
            <a:cxnSpLocks noChangeShapeType="1"/>
          </p:cNvCxnSpPr>
          <p:nvPr/>
        </p:nvCxnSpPr>
        <p:spPr bwMode="auto">
          <a:xfrm flipV="1">
            <a:off x="1627718" y="946151"/>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0" name="TextBox 73"/>
          <p:cNvSpPr txBox="1">
            <a:spLocks noChangeArrowheads="1"/>
          </p:cNvSpPr>
          <p:nvPr/>
        </p:nvSpPr>
        <p:spPr bwMode="auto">
          <a:xfrm>
            <a:off x="1278697" y="946151"/>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84</a:t>
            </a:r>
            <a:endParaRPr lang="en-GB" altLang="en-US" sz="1333" b="1">
              <a:solidFill>
                <a:srgbClr val="FF0000"/>
              </a:solidFill>
              <a:latin typeface="Arial" panose="020B0604020202020204" pitchFamily="34" charset="0"/>
            </a:endParaRPr>
          </a:p>
        </p:txBody>
      </p:sp>
      <p:cxnSp>
        <p:nvCxnSpPr>
          <p:cNvPr id="10251" name="Straight Connector 74"/>
          <p:cNvCxnSpPr>
            <a:cxnSpLocks noChangeShapeType="1"/>
          </p:cNvCxnSpPr>
          <p:nvPr/>
        </p:nvCxnSpPr>
        <p:spPr bwMode="auto">
          <a:xfrm flipV="1">
            <a:off x="2556933" y="946151"/>
            <a:ext cx="10584"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2" name="TextBox 75"/>
          <p:cNvSpPr txBox="1">
            <a:spLocks noChangeArrowheads="1"/>
          </p:cNvSpPr>
          <p:nvPr/>
        </p:nvSpPr>
        <p:spPr bwMode="auto">
          <a:xfrm>
            <a:off x="2207914" y="946151"/>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85</a:t>
            </a:r>
            <a:endParaRPr lang="en-GB" altLang="en-US" sz="1333" b="1">
              <a:solidFill>
                <a:srgbClr val="FF0000"/>
              </a:solidFill>
              <a:latin typeface="Arial" panose="020B0604020202020204" pitchFamily="34" charset="0"/>
            </a:endParaRPr>
          </a:p>
        </p:txBody>
      </p:sp>
      <p:cxnSp>
        <p:nvCxnSpPr>
          <p:cNvPr id="10253" name="Straight Connector 76"/>
          <p:cNvCxnSpPr>
            <a:cxnSpLocks noChangeShapeType="1"/>
          </p:cNvCxnSpPr>
          <p:nvPr/>
        </p:nvCxnSpPr>
        <p:spPr bwMode="auto">
          <a:xfrm flipV="1">
            <a:off x="3390901" y="946151"/>
            <a:ext cx="14817"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4" name="TextBox 77"/>
          <p:cNvSpPr txBox="1">
            <a:spLocks noChangeArrowheads="1"/>
          </p:cNvSpPr>
          <p:nvPr/>
        </p:nvSpPr>
        <p:spPr bwMode="auto">
          <a:xfrm>
            <a:off x="3042939" y="946151"/>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86</a:t>
            </a:r>
            <a:endParaRPr lang="en-GB" altLang="en-US" sz="1333" b="1">
              <a:solidFill>
                <a:srgbClr val="FF0000"/>
              </a:solidFill>
              <a:latin typeface="Arial" panose="020B0604020202020204" pitchFamily="34" charset="0"/>
            </a:endParaRPr>
          </a:p>
        </p:txBody>
      </p:sp>
      <p:sp>
        <p:nvSpPr>
          <p:cNvPr id="31" name="Rectangle 30">
            <a:extLst>
              <a:ext uri="{FF2B5EF4-FFF2-40B4-BE49-F238E27FC236}">
                <a16:creationId xmlns:a16="http://schemas.microsoft.com/office/drawing/2014/main" id="{B982AF04-2460-4BC9-9DA1-D30991A92D99}"/>
              </a:ext>
            </a:extLst>
          </p:cNvPr>
          <p:cNvSpPr/>
          <p:nvPr/>
        </p:nvSpPr>
        <p:spPr bwMode="auto">
          <a:xfrm>
            <a:off x="3429000" y="946151"/>
            <a:ext cx="3668184" cy="268816"/>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56" name="Straight Connector 81"/>
          <p:cNvCxnSpPr>
            <a:cxnSpLocks noChangeShapeType="1"/>
          </p:cNvCxnSpPr>
          <p:nvPr/>
        </p:nvCxnSpPr>
        <p:spPr bwMode="auto">
          <a:xfrm flipV="1">
            <a:off x="4406900" y="946151"/>
            <a:ext cx="10584"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7" name="TextBox 82"/>
          <p:cNvSpPr txBox="1">
            <a:spLocks noChangeArrowheads="1"/>
          </p:cNvSpPr>
          <p:nvPr/>
        </p:nvSpPr>
        <p:spPr bwMode="auto">
          <a:xfrm>
            <a:off x="4056822" y="946151"/>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87</a:t>
            </a:r>
            <a:endParaRPr lang="en-GB" altLang="en-US" sz="1333" b="1">
              <a:solidFill>
                <a:srgbClr val="FF0000"/>
              </a:solidFill>
              <a:latin typeface="Arial" panose="020B0604020202020204" pitchFamily="34" charset="0"/>
            </a:endParaRPr>
          </a:p>
        </p:txBody>
      </p:sp>
      <p:cxnSp>
        <p:nvCxnSpPr>
          <p:cNvPr id="10258" name="Straight Connector 83"/>
          <p:cNvCxnSpPr>
            <a:cxnSpLocks noChangeShapeType="1"/>
          </p:cNvCxnSpPr>
          <p:nvPr/>
        </p:nvCxnSpPr>
        <p:spPr bwMode="auto">
          <a:xfrm flipV="1">
            <a:off x="5342467" y="946151"/>
            <a:ext cx="10584"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59" name="TextBox 84"/>
          <p:cNvSpPr txBox="1">
            <a:spLocks noChangeArrowheads="1"/>
          </p:cNvSpPr>
          <p:nvPr/>
        </p:nvSpPr>
        <p:spPr bwMode="auto">
          <a:xfrm>
            <a:off x="4991330" y="946151"/>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88</a:t>
            </a:r>
            <a:endParaRPr lang="en-GB" altLang="en-US" sz="1333" b="1">
              <a:solidFill>
                <a:srgbClr val="FF0000"/>
              </a:solidFill>
              <a:latin typeface="Arial" panose="020B0604020202020204" pitchFamily="34" charset="0"/>
            </a:endParaRPr>
          </a:p>
        </p:txBody>
      </p:sp>
      <p:cxnSp>
        <p:nvCxnSpPr>
          <p:cNvPr id="10260" name="Straight Connector 85"/>
          <p:cNvCxnSpPr>
            <a:cxnSpLocks noChangeShapeType="1"/>
          </p:cNvCxnSpPr>
          <p:nvPr/>
        </p:nvCxnSpPr>
        <p:spPr bwMode="auto">
          <a:xfrm flipV="1">
            <a:off x="6269567" y="946151"/>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61" name="TextBox 86"/>
          <p:cNvSpPr txBox="1">
            <a:spLocks noChangeArrowheads="1"/>
          </p:cNvSpPr>
          <p:nvPr/>
        </p:nvSpPr>
        <p:spPr bwMode="auto">
          <a:xfrm>
            <a:off x="5920547" y="946151"/>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89</a:t>
            </a:r>
            <a:endParaRPr lang="en-GB" altLang="en-US" sz="1333" b="1">
              <a:solidFill>
                <a:srgbClr val="FF0000"/>
              </a:solidFill>
              <a:latin typeface="Arial" panose="020B0604020202020204" pitchFamily="34" charset="0"/>
            </a:endParaRPr>
          </a:p>
        </p:txBody>
      </p:sp>
      <p:cxnSp>
        <p:nvCxnSpPr>
          <p:cNvPr id="10262" name="Straight Connector 87"/>
          <p:cNvCxnSpPr>
            <a:cxnSpLocks noChangeShapeType="1"/>
          </p:cNvCxnSpPr>
          <p:nvPr/>
        </p:nvCxnSpPr>
        <p:spPr bwMode="auto">
          <a:xfrm flipV="1">
            <a:off x="7105651" y="946151"/>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63" name="TextBox 88"/>
          <p:cNvSpPr txBox="1">
            <a:spLocks noChangeArrowheads="1"/>
          </p:cNvSpPr>
          <p:nvPr/>
        </p:nvSpPr>
        <p:spPr bwMode="auto">
          <a:xfrm>
            <a:off x="6756630" y="946151"/>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90</a:t>
            </a:r>
            <a:endParaRPr lang="en-GB" altLang="en-US" sz="1333" b="1">
              <a:solidFill>
                <a:srgbClr val="FF0000"/>
              </a:solidFill>
              <a:latin typeface="Arial" panose="020B0604020202020204" pitchFamily="34" charset="0"/>
            </a:endParaRPr>
          </a:p>
        </p:txBody>
      </p:sp>
      <p:cxnSp>
        <p:nvCxnSpPr>
          <p:cNvPr id="10264" name="Straight Connector 97"/>
          <p:cNvCxnSpPr>
            <a:cxnSpLocks noChangeShapeType="1"/>
          </p:cNvCxnSpPr>
          <p:nvPr/>
        </p:nvCxnSpPr>
        <p:spPr bwMode="auto">
          <a:xfrm>
            <a:off x="410633" y="2667000"/>
            <a:ext cx="11557000" cy="0"/>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10265" name="TextBox 112"/>
          <p:cNvSpPr txBox="1">
            <a:spLocks noChangeArrowheads="1"/>
          </p:cNvSpPr>
          <p:nvPr/>
        </p:nvSpPr>
        <p:spPr bwMode="auto">
          <a:xfrm>
            <a:off x="10111168" y="1329267"/>
            <a:ext cx="142058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67" b="1">
                <a:solidFill>
                  <a:srgbClr val="00B050"/>
                </a:solidFill>
                <a:latin typeface="Arial" panose="020B0604020202020204" pitchFamily="34" charset="0"/>
              </a:rPr>
              <a:t>Release 16</a:t>
            </a:r>
            <a:endParaRPr lang="en-GB" altLang="en-US" sz="1600" b="1">
              <a:solidFill>
                <a:srgbClr val="00B050"/>
              </a:solidFill>
              <a:latin typeface="Arial" panose="020B0604020202020204" pitchFamily="34" charset="0"/>
            </a:endParaRPr>
          </a:p>
        </p:txBody>
      </p:sp>
      <p:cxnSp>
        <p:nvCxnSpPr>
          <p:cNvPr id="10266" name="Straight Connector 115"/>
          <p:cNvCxnSpPr>
            <a:cxnSpLocks noChangeShapeType="1"/>
          </p:cNvCxnSpPr>
          <p:nvPr/>
        </p:nvCxnSpPr>
        <p:spPr bwMode="auto">
          <a:xfrm>
            <a:off x="4406900"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6" name="TextBox 45">
            <a:extLst>
              <a:ext uri="{FF2B5EF4-FFF2-40B4-BE49-F238E27FC236}">
                <a16:creationId xmlns:a16="http://schemas.microsoft.com/office/drawing/2014/main" id="{F147888C-7C5F-433A-93C0-E8F16AB5FDA6}"/>
              </a:ext>
            </a:extLst>
          </p:cNvPr>
          <p:cNvSpPr txBox="1"/>
          <p:nvPr/>
        </p:nvSpPr>
        <p:spPr>
          <a:xfrm>
            <a:off x="1064684" y="594785"/>
            <a:ext cx="996949" cy="420564"/>
          </a:xfrm>
          <a:prstGeom prst="rect">
            <a:avLst/>
          </a:prstGeom>
          <a:noFill/>
        </p:spPr>
        <p:txBody>
          <a:bodyPr>
            <a:spAutoFit/>
          </a:bodyPr>
          <a:lstStyle/>
          <a:p>
            <a:pPr algn="ctr">
              <a:defRPr/>
            </a:pPr>
            <a:r>
              <a:rPr lang="en-GB" sz="2133" b="1" dirty="0">
                <a:ea typeface="ＭＳ Ｐゴシック" charset="-128"/>
              </a:rPr>
              <a:t>2019</a:t>
            </a:r>
            <a:endParaRPr lang="en-GB" sz="1400" b="1" dirty="0">
              <a:ea typeface="ＭＳ Ｐゴシック" charset="-128"/>
            </a:endParaRPr>
          </a:p>
        </p:txBody>
      </p:sp>
      <p:sp>
        <p:nvSpPr>
          <p:cNvPr id="47" name="TextBox 46">
            <a:extLst>
              <a:ext uri="{FF2B5EF4-FFF2-40B4-BE49-F238E27FC236}">
                <a16:creationId xmlns:a16="http://schemas.microsoft.com/office/drawing/2014/main" id="{DCAC0AD8-D9BB-4A49-BCAE-A425F8ADB959}"/>
              </a:ext>
            </a:extLst>
          </p:cNvPr>
          <p:cNvSpPr txBox="1"/>
          <p:nvPr/>
        </p:nvSpPr>
        <p:spPr>
          <a:xfrm>
            <a:off x="4870451" y="594785"/>
            <a:ext cx="996949" cy="420564"/>
          </a:xfrm>
          <a:prstGeom prst="rect">
            <a:avLst/>
          </a:prstGeom>
          <a:noFill/>
        </p:spPr>
        <p:txBody>
          <a:bodyPr>
            <a:spAutoFit/>
          </a:bodyPr>
          <a:lstStyle/>
          <a:p>
            <a:pPr algn="ctr">
              <a:defRPr/>
            </a:pPr>
            <a:r>
              <a:rPr lang="en-GB" sz="2133" b="1" dirty="0">
                <a:ea typeface="ＭＳ Ｐゴシック" charset="-128"/>
              </a:rPr>
              <a:t>2020</a:t>
            </a:r>
            <a:endParaRPr lang="en-GB" sz="1400" b="1" dirty="0">
              <a:ea typeface="ＭＳ Ｐゴシック" charset="-128"/>
            </a:endParaRPr>
          </a:p>
        </p:txBody>
      </p:sp>
      <p:cxnSp>
        <p:nvCxnSpPr>
          <p:cNvPr id="10269" name="Straight Connector 114"/>
          <p:cNvCxnSpPr>
            <a:cxnSpLocks noChangeShapeType="1"/>
          </p:cNvCxnSpPr>
          <p:nvPr/>
        </p:nvCxnSpPr>
        <p:spPr bwMode="auto">
          <a:xfrm>
            <a:off x="692151"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270" name="Straight Connector 114"/>
          <p:cNvCxnSpPr>
            <a:cxnSpLocks noChangeShapeType="1"/>
          </p:cNvCxnSpPr>
          <p:nvPr/>
        </p:nvCxnSpPr>
        <p:spPr bwMode="auto">
          <a:xfrm>
            <a:off x="1621367"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271" name="Straight Connector 114"/>
          <p:cNvCxnSpPr>
            <a:cxnSpLocks noChangeShapeType="1"/>
          </p:cNvCxnSpPr>
          <p:nvPr/>
        </p:nvCxnSpPr>
        <p:spPr bwMode="auto">
          <a:xfrm>
            <a:off x="2550584"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61" name="Chevron 60">
            <a:extLst>
              <a:ext uri="{FF2B5EF4-FFF2-40B4-BE49-F238E27FC236}">
                <a16:creationId xmlns:a16="http://schemas.microsoft.com/office/drawing/2014/main" id="{F1FDD4D0-C390-411A-B21B-EEB0CE96968B}"/>
              </a:ext>
            </a:extLst>
          </p:cNvPr>
          <p:cNvSpPr/>
          <p:nvPr/>
        </p:nvSpPr>
        <p:spPr bwMode="auto">
          <a:xfrm>
            <a:off x="52918" y="1432984"/>
            <a:ext cx="1519767" cy="296333"/>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b="1" dirty="0">
                <a:ea typeface="ＭＳ Ｐゴシック" charset="-128"/>
                <a:cs typeface="Arial" pitchFamily="34" charset="0"/>
              </a:rPr>
              <a:t>Rel-16 Stage 2</a:t>
            </a:r>
          </a:p>
        </p:txBody>
      </p:sp>
      <p:sp>
        <p:nvSpPr>
          <p:cNvPr id="63" name="Chevron 62">
            <a:extLst>
              <a:ext uri="{FF2B5EF4-FFF2-40B4-BE49-F238E27FC236}">
                <a16:creationId xmlns:a16="http://schemas.microsoft.com/office/drawing/2014/main" id="{7545EC0E-1ED9-4D1B-8431-7ABFED6E89ED}"/>
              </a:ext>
            </a:extLst>
          </p:cNvPr>
          <p:cNvSpPr/>
          <p:nvPr/>
        </p:nvSpPr>
        <p:spPr bwMode="auto">
          <a:xfrm>
            <a:off x="1153584" y="1784351"/>
            <a:ext cx="4148667" cy="287867"/>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b="1" dirty="0">
                <a:ea typeface="ＭＳ Ｐゴシック" charset="-128"/>
                <a:cs typeface="Arial" pitchFamily="34" charset="0"/>
              </a:rPr>
              <a:t>Rel-16 Stage 3</a:t>
            </a:r>
          </a:p>
        </p:txBody>
      </p:sp>
      <p:sp>
        <p:nvSpPr>
          <p:cNvPr id="10274" name="Chevron 74"/>
          <p:cNvSpPr>
            <a:spLocks noChangeArrowheads="1"/>
          </p:cNvSpPr>
          <p:nvPr/>
        </p:nvSpPr>
        <p:spPr bwMode="auto">
          <a:xfrm>
            <a:off x="33867" y="1784351"/>
            <a:ext cx="1344084" cy="302683"/>
          </a:xfrm>
          <a:prstGeom prst="chevron">
            <a:avLst>
              <a:gd name="adj" fmla="val 50059"/>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333" b="1">
              <a:latin typeface="Arial" panose="020B0604020202020204" pitchFamily="34" charset="0"/>
            </a:endParaRPr>
          </a:p>
        </p:txBody>
      </p:sp>
      <p:sp>
        <p:nvSpPr>
          <p:cNvPr id="10275" name="Rectangle 12"/>
          <p:cNvSpPr>
            <a:spLocks noChangeArrowheads="1"/>
          </p:cNvSpPr>
          <p:nvPr/>
        </p:nvSpPr>
        <p:spPr bwMode="auto">
          <a:xfrm>
            <a:off x="9315451" y="3149601"/>
            <a:ext cx="1159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solidFill>
                  <a:srgbClr val="000000"/>
                </a:solidFill>
                <a:latin typeface="Arial" panose="020B0604020202020204" pitchFamily="34" charset="0"/>
              </a:rPr>
              <a:t>09/21</a:t>
            </a:r>
          </a:p>
        </p:txBody>
      </p:sp>
      <p:sp>
        <p:nvSpPr>
          <p:cNvPr id="10276" name="TextBox 112"/>
          <p:cNvSpPr txBox="1">
            <a:spLocks noChangeArrowheads="1"/>
          </p:cNvSpPr>
          <p:nvPr/>
        </p:nvSpPr>
        <p:spPr bwMode="auto">
          <a:xfrm>
            <a:off x="10062486" y="2622551"/>
            <a:ext cx="142058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67" b="1">
                <a:solidFill>
                  <a:srgbClr val="00B050"/>
                </a:solidFill>
                <a:latin typeface="Arial" panose="020B0604020202020204" pitchFamily="34" charset="0"/>
              </a:rPr>
              <a:t>Release 17</a:t>
            </a:r>
            <a:endParaRPr lang="en-GB" altLang="en-US" sz="1600" b="1">
              <a:solidFill>
                <a:srgbClr val="00B050"/>
              </a:solidFill>
              <a:latin typeface="Arial" panose="020B0604020202020204" pitchFamily="34" charset="0"/>
            </a:endParaRPr>
          </a:p>
        </p:txBody>
      </p:sp>
      <p:sp>
        <p:nvSpPr>
          <p:cNvPr id="81" name="Chevron 80">
            <a:extLst>
              <a:ext uri="{FF2B5EF4-FFF2-40B4-BE49-F238E27FC236}">
                <a16:creationId xmlns:a16="http://schemas.microsoft.com/office/drawing/2014/main" id="{572B69E9-66C1-4C7F-87ED-A18619C4C718}"/>
              </a:ext>
            </a:extLst>
          </p:cNvPr>
          <p:cNvSpPr/>
          <p:nvPr/>
        </p:nvSpPr>
        <p:spPr bwMode="auto">
          <a:xfrm>
            <a:off x="3422651" y="2237317"/>
            <a:ext cx="1856316" cy="268816"/>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b="1" dirty="0">
                <a:ea typeface="ＭＳ Ｐゴシック" charset="-128"/>
                <a:cs typeface="Arial" pitchFamily="34" charset="0"/>
              </a:rPr>
              <a:t>Rel-16 </a:t>
            </a:r>
            <a:r>
              <a:rPr lang="fr-FR" b="1" dirty="0" err="1">
                <a:ea typeface="ＭＳ Ｐゴシック" charset="-128"/>
                <a:cs typeface="Arial" pitchFamily="34" charset="0"/>
              </a:rPr>
              <a:t>Coding</a:t>
            </a:r>
            <a:endParaRPr lang="fr-FR" b="1" dirty="0">
              <a:ea typeface="ＭＳ Ｐゴシック" charset="-128"/>
              <a:cs typeface="Arial" pitchFamily="34" charset="0"/>
            </a:endParaRPr>
          </a:p>
        </p:txBody>
      </p:sp>
      <p:sp>
        <p:nvSpPr>
          <p:cNvPr id="10278" name="Chevron 75"/>
          <p:cNvSpPr>
            <a:spLocks noChangeArrowheads="1"/>
          </p:cNvSpPr>
          <p:nvPr/>
        </p:nvSpPr>
        <p:spPr bwMode="auto">
          <a:xfrm>
            <a:off x="2448984" y="2237317"/>
            <a:ext cx="1193800" cy="279400"/>
          </a:xfrm>
          <a:prstGeom prst="chevron">
            <a:avLst>
              <a:gd name="adj" fmla="val 50363"/>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333" b="1">
              <a:latin typeface="Arial" panose="020B0604020202020204" pitchFamily="34" charset="0"/>
            </a:endParaRPr>
          </a:p>
        </p:txBody>
      </p:sp>
      <p:sp>
        <p:nvSpPr>
          <p:cNvPr id="64" name="Chevron 58">
            <a:extLst>
              <a:ext uri="{FF2B5EF4-FFF2-40B4-BE49-F238E27FC236}">
                <a16:creationId xmlns:a16="http://schemas.microsoft.com/office/drawing/2014/main" id="{DBCF00A7-AE58-4F7F-B7F8-D30BC0C46EE6}"/>
              </a:ext>
            </a:extLst>
          </p:cNvPr>
          <p:cNvSpPr/>
          <p:nvPr/>
        </p:nvSpPr>
        <p:spPr bwMode="auto">
          <a:xfrm>
            <a:off x="133351" y="3111501"/>
            <a:ext cx="2434167" cy="277284"/>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b="1" dirty="0">
                <a:ea typeface="ＭＳ Ｐゴシック" charset="-128"/>
                <a:cs typeface="Arial" pitchFamily="34" charset="0"/>
              </a:rPr>
              <a:t>Rel-17 Stage 1 80%</a:t>
            </a:r>
          </a:p>
        </p:txBody>
      </p:sp>
      <p:sp>
        <p:nvSpPr>
          <p:cNvPr id="69" name="Rectangle 68">
            <a:extLst>
              <a:ext uri="{FF2B5EF4-FFF2-40B4-BE49-F238E27FC236}">
                <a16:creationId xmlns:a16="http://schemas.microsoft.com/office/drawing/2014/main" id="{B0DFD2CD-CE87-4450-8EDA-25ECF36594D3}"/>
              </a:ext>
            </a:extLst>
          </p:cNvPr>
          <p:cNvSpPr/>
          <p:nvPr/>
        </p:nvSpPr>
        <p:spPr bwMode="auto">
          <a:xfrm>
            <a:off x="7101417" y="944034"/>
            <a:ext cx="3666067" cy="268817"/>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281" name="Straight Connector 48"/>
          <p:cNvCxnSpPr>
            <a:cxnSpLocks noChangeShapeType="1"/>
          </p:cNvCxnSpPr>
          <p:nvPr/>
        </p:nvCxnSpPr>
        <p:spPr bwMode="auto">
          <a:xfrm flipV="1">
            <a:off x="8030634" y="944034"/>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82" name="TextBox 61"/>
          <p:cNvSpPr txBox="1">
            <a:spLocks noChangeArrowheads="1"/>
          </p:cNvSpPr>
          <p:nvPr/>
        </p:nvSpPr>
        <p:spPr bwMode="auto">
          <a:xfrm>
            <a:off x="7681614" y="94403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91</a:t>
            </a:r>
            <a:endParaRPr lang="en-GB" altLang="en-US" sz="1333" b="1">
              <a:solidFill>
                <a:srgbClr val="FF0000"/>
              </a:solidFill>
              <a:latin typeface="Arial" panose="020B0604020202020204" pitchFamily="34" charset="0"/>
            </a:endParaRPr>
          </a:p>
        </p:txBody>
      </p:sp>
      <p:cxnSp>
        <p:nvCxnSpPr>
          <p:cNvPr id="10283" name="Straight Connector 62"/>
          <p:cNvCxnSpPr>
            <a:cxnSpLocks noChangeShapeType="1"/>
          </p:cNvCxnSpPr>
          <p:nvPr/>
        </p:nvCxnSpPr>
        <p:spPr bwMode="auto">
          <a:xfrm flipV="1">
            <a:off x="8966200" y="944034"/>
            <a:ext cx="10584"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84" name="TextBox 63"/>
          <p:cNvSpPr txBox="1">
            <a:spLocks noChangeArrowheads="1"/>
          </p:cNvSpPr>
          <p:nvPr/>
        </p:nvSpPr>
        <p:spPr bwMode="auto">
          <a:xfrm>
            <a:off x="8617181" y="94403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92</a:t>
            </a:r>
            <a:endParaRPr lang="en-GB" altLang="en-US" sz="1333" b="1">
              <a:solidFill>
                <a:srgbClr val="FF0000"/>
              </a:solidFill>
              <a:latin typeface="Arial" panose="020B0604020202020204" pitchFamily="34" charset="0"/>
            </a:endParaRPr>
          </a:p>
        </p:txBody>
      </p:sp>
      <p:cxnSp>
        <p:nvCxnSpPr>
          <p:cNvPr id="10285" name="Straight Connector 64"/>
          <p:cNvCxnSpPr>
            <a:cxnSpLocks noChangeShapeType="1"/>
          </p:cNvCxnSpPr>
          <p:nvPr/>
        </p:nvCxnSpPr>
        <p:spPr bwMode="auto">
          <a:xfrm flipV="1">
            <a:off x="9895418" y="944034"/>
            <a:ext cx="10583"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86" name="TextBox 65"/>
          <p:cNvSpPr txBox="1">
            <a:spLocks noChangeArrowheads="1"/>
          </p:cNvSpPr>
          <p:nvPr/>
        </p:nvSpPr>
        <p:spPr bwMode="auto">
          <a:xfrm>
            <a:off x="9544281" y="94403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93</a:t>
            </a:r>
            <a:endParaRPr lang="en-GB" altLang="en-US" sz="1333" b="1">
              <a:solidFill>
                <a:srgbClr val="FF0000"/>
              </a:solidFill>
              <a:latin typeface="Arial" panose="020B0604020202020204" pitchFamily="34" charset="0"/>
            </a:endParaRPr>
          </a:p>
        </p:txBody>
      </p:sp>
      <p:cxnSp>
        <p:nvCxnSpPr>
          <p:cNvPr id="10287" name="Straight Connector 66"/>
          <p:cNvCxnSpPr>
            <a:cxnSpLocks noChangeShapeType="1"/>
          </p:cNvCxnSpPr>
          <p:nvPr/>
        </p:nvCxnSpPr>
        <p:spPr bwMode="auto">
          <a:xfrm flipV="1">
            <a:off x="10729385" y="944034"/>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288" name="TextBox 67"/>
          <p:cNvSpPr txBox="1">
            <a:spLocks noChangeArrowheads="1"/>
          </p:cNvSpPr>
          <p:nvPr/>
        </p:nvSpPr>
        <p:spPr bwMode="auto">
          <a:xfrm>
            <a:off x="10380363" y="94403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94</a:t>
            </a:r>
            <a:endParaRPr lang="en-GB" altLang="en-US" sz="1333" b="1">
              <a:solidFill>
                <a:srgbClr val="FF0000"/>
              </a:solidFill>
              <a:latin typeface="Arial" panose="020B0604020202020204" pitchFamily="34" charset="0"/>
            </a:endParaRPr>
          </a:p>
        </p:txBody>
      </p:sp>
      <p:sp>
        <p:nvSpPr>
          <p:cNvPr id="78" name="TextBox 77">
            <a:extLst>
              <a:ext uri="{FF2B5EF4-FFF2-40B4-BE49-F238E27FC236}">
                <a16:creationId xmlns:a16="http://schemas.microsoft.com/office/drawing/2014/main" id="{3633D242-1C5C-40D4-A10D-5C56D2F2B253}"/>
              </a:ext>
            </a:extLst>
          </p:cNvPr>
          <p:cNvSpPr txBox="1"/>
          <p:nvPr/>
        </p:nvSpPr>
        <p:spPr>
          <a:xfrm>
            <a:off x="8087784" y="535518"/>
            <a:ext cx="996949" cy="420564"/>
          </a:xfrm>
          <a:prstGeom prst="rect">
            <a:avLst/>
          </a:prstGeom>
          <a:noFill/>
        </p:spPr>
        <p:txBody>
          <a:bodyPr>
            <a:spAutoFit/>
          </a:bodyPr>
          <a:lstStyle/>
          <a:p>
            <a:pPr algn="ctr">
              <a:defRPr/>
            </a:pPr>
            <a:r>
              <a:rPr lang="en-GB" sz="2133" b="1" dirty="0">
                <a:ea typeface="ＭＳ Ｐゴシック" charset="-128"/>
              </a:rPr>
              <a:t>2021</a:t>
            </a:r>
            <a:endParaRPr lang="en-GB" sz="1400" b="1" dirty="0">
              <a:ea typeface="ＭＳ Ｐゴシック" charset="-128"/>
            </a:endParaRPr>
          </a:p>
        </p:txBody>
      </p:sp>
      <p:cxnSp>
        <p:nvCxnSpPr>
          <p:cNvPr id="10290" name="Straight Connector 114"/>
          <p:cNvCxnSpPr>
            <a:cxnSpLocks noChangeShapeType="1"/>
          </p:cNvCxnSpPr>
          <p:nvPr/>
        </p:nvCxnSpPr>
        <p:spPr bwMode="auto">
          <a:xfrm>
            <a:off x="10816167" y="1223433"/>
            <a:ext cx="0" cy="4633384"/>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10291" name="TextBox 116"/>
          <p:cNvSpPr txBox="1">
            <a:spLocks noChangeArrowheads="1"/>
          </p:cNvSpPr>
          <p:nvPr/>
        </p:nvSpPr>
        <p:spPr bwMode="auto">
          <a:xfrm>
            <a:off x="131033" y="605367"/>
            <a:ext cx="72006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TSG#</a:t>
            </a:r>
            <a:endParaRPr lang="en-GB" altLang="en-US" sz="1333" b="1">
              <a:solidFill>
                <a:srgbClr val="FF0000"/>
              </a:solidFill>
              <a:latin typeface="Arial" panose="020B0604020202020204" pitchFamily="34" charset="0"/>
            </a:endParaRPr>
          </a:p>
        </p:txBody>
      </p:sp>
      <p:cxnSp>
        <p:nvCxnSpPr>
          <p:cNvPr id="10292" name="Straight Connector 114"/>
          <p:cNvCxnSpPr>
            <a:cxnSpLocks noChangeShapeType="1"/>
          </p:cNvCxnSpPr>
          <p:nvPr/>
        </p:nvCxnSpPr>
        <p:spPr bwMode="auto">
          <a:xfrm>
            <a:off x="7118351" y="1113367"/>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293" name="Straight Connector 97"/>
          <p:cNvCxnSpPr>
            <a:cxnSpLocks noChangeShapeType="1"/>
          </p:cNvCxnSpPr>
          <p:nvPr/>
        </p:nvCxnSpPr>
        <p:spPr bwMode="auto">
          <a:xfrm>
            <a:off x="425451" y="5029200"/>
            <a:ext cx="11557000" cy="0"/>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10294" name="TextBox 112"/>
          <p:cNvSpPr txBox="1">
            <a:spLocks noChangeArrowheads="1"/>
          </p:cNvSpPr>
          <p:nvPr/>
        </p:nvSpPr>
        <p:spPr bwMode="auto">
          <a:xfrm>
            <a:off x="10111168" y="5088467"/>
            <a:ext cx="1420581"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67" b="1">
                <a:solidFill>
                  <a:srgbClr val="00B050"/>
                </a:solidFill>
                <a:latin typeface="Arial" panose="020B0604020202020204" pitchFamily="34" charset="0"/>
              </a:rPr>
              <a:t>Release 18</a:t>
            </a:r>
            <a:endParaRPr lang="en-GB" altLang="en-US" sz="1600" b="1">
              <a:solidFill>
                <a:srgbClr val="00B050"/>
              </a:solidFill>
              <a:latin typeface="Arial" panose="020B0604020202020204" pitchFamily="34" charset="0"/>
            </a:endParaRPr>
          </a:p>
        </p:txBody>
      </p:sp>
      <p:sp>
        <p:nvSpPr>
          <p:cNvPr id="70" name="Chevron 80">
            <a:extLst>
              <a:ext uri="{FF2B5EF4-FFF2-40B4-BE49-F238E27FC236}">
                <a16:creationId xmlns:a16="http://schemas.microsoft.com/office/drawing/2014/main" id="{BF73E9EC-DC75-469A-90AB-82649E810C67}"/>
              </a:ext>
            </a:extLst>
          </p:cNvPr>
          <p:cNvSpPr/>
          <p:nvPr/>
        </p:nvSpPr>
        <p:spPr bwMode="auto">
          <a:xfrm>
            <a:off x="5171018" y="2243667"/>
            <a:ext cx="1951567" cy="254000"/>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b="1" dirty="0">
                <a:ea typeface="ＭＳ Ｐゴシック" charset="-128"/>
                <a:cs typeface="Arial" pitchFamily="34" charset="0"/>
              </a:rPr>
              <a:t>RAN4</a:t>
            </a:r>
          </a:p>
        </p:txBody>
      </p:sp>
      <p:sp>
        <p:nvSpPr>
          <p:cNvPr id="74" name="Chevron 79">
            <a:extLst>
              <a:ext uri="{FF2B5EF4-FFF2-40B4-BE49-F238E27FC236}">
                <a16:creationId xmlns:a16="http://schemas.microsoft.com/office/drawing/2014/main" id="{687CA8E6-A545-472D-9C63-872A8FBE906E}"/>
              </a:ext>
            </a:extLst>
          </p:cNvPr>
          <p:cNvSpPr/>
          <p:nvPr/>
        </p:nvSpPr>
        <p:spPr bwMode="auto">
          <a:xfrm>
            <a:off x="5969002" y="5141977"/>
            <a:ext cx="2034117" cy="694267"/>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067" b="1" dirty="0">
                <a:ea typeface="ＭＳ Ｐゴシック" charset="-128"/>
              </a:rPr>
              <a:t>Rel-18 RAN Content </a:t>
            </a:r>
            <a:r>
              <a:rPr lang="fr-FR" sz="1067" b="1" dirty="0" err="1">
                <a:ea typeface="ＭＳ Ｐゴシック" charset="-128"/>
              </a:rPr>
              <a:t>Def</a:t>
            </a:r>
            <a:r>
              <a:rPr lang="fr-FR" sz="1067" b="1" dirty="0">
                <a:ea typeface="ＭＳ Ｐゴシック" charset="-128"/>
              </a:rPr>
              <a:t> (TBC)</a:t>
            </a:r>
          </a:p>
        </p:txBody>
      </p:sp>
      <p:sp>
        <p:nvSpPr>
          <p:cNvPr id="10298" name="Chevron 72"/>
          <p:cNvSpPr>
            <a:spLocks noChangeArrowheads="1"/>
          </p:cNvSpPr>
          <p:nvPr/>
        </p:nvSpPr>
        <p:spPr bwMode="auto">
          <a:xfrm>
            <a:off x="5875867" y="4415367"/>
            <a:ext cx="1195917" cy="285751"/>
          </a:xfrm>
          <a:prstGeom prst="chevron">
            <a:avLst>
              <a:gd name="adj" fmla="val 50067"/>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333" b="1">
              <a:latin typeface="Arial" panose="020B0604020202020204" pitchFamily="34" charset="0"/>
            </a:endParaRPr>
          </a:p>
        </p:txBody>
      </p:sp>
      <p:sp>
        <p:nvSpPr>
          <p:cNvPr id="80" name="Rectangle 79">
            <a:extLst>
              <a:ext uri="{FF2B5EF4-FFF2-40B4-BE49-F238E27FC236}">
                <a16:creationId xmlns:a16="http://schemas.microsoft.com/office/drawing/2014/main" id="{03690224-B69F-4E64-93DA-DF1B41C1CC19}"/>
              </a:ext>
            </a:extLst>
          </p:cNvPr>
          <p:cNvSpPr/>
          <p:nvPr/>
        </p:nvSpPr>
        <p:spPr bwMode="auto">
          <a:xfrm>
            <a:off x="10780185" y="937684"/>
            <a:ext cx="1322916" cy="268816"/>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0300" name="Straight Connector 48"/>
          <p:cNvCxnSpPr>
            <a:cxnSpLocks noChangeShapeType="1"/>
          </p:cNvCxnSpPr>
          <p:nvPr/>
        </p:nvCxnSpPr>
        <p:spPr bwMode="auto">
          <a:xfrm flipV="1">
            <a:off x="11544301" y="935567"/>
            <a:ext cx="12700" cy="26670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301" name="TextBox 61"/>
          <p:cNvSpPr txBox="1">
            <a:spLocks noChangeArrowheads="1"/>
          </p:cNvSpPr>
          <p:nvPr/>
        </p:nvSpPr>
        <p:spPr bwMode="auto">
          <a:xfrm>
            <a:off x="11195281" y="935567"/>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b="1">
                <a:solidFill>
                  <a:srgbClr val="FF0000"/>
                </a:solidFill>
                <a:latin typeface="Arial" panose="020B0604020202020204" pitchFamily="34" charset="0"/>
              </a:rPr>
              <a:t>95</a:t>
            </a:r>
            <a:endParaRPr lang="en-GB" altLang="en-US" sz="1333" b="1">
              <a:solidFill>
                <a:srgbClr val="FF0000"/>
              </a:solidFill>
              <a:latin typeface="Arial" panose="020B0604020202020204" pitchFamily="34" charset="0"/>
            </a:endParaRPr>
          </a:p>
        </p:txBody>
      </p:sp>
      <p:cxnSp>
        <p:nvCxnSpPr>
          <p:cNvPr id="10302" name="Straight Connector 114"/>
          <p:cNvCxnSpPr>
            <a:cxnSpLocks noChangeShapeType="1"/>
          </p:cNvCxnSpPr>
          <p:nvPr/>
        </p:nvCxnSpPr>
        <p:spPr bwMode="auto">
          <a:xfrm>
            <a:off x="11544300" y="1214967"/>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86" name="TextBox 85">
            <a:extLst>
              <a:ext uri="{FF2B5EF4-FFF2-40B4-BE49-F238E27FC236}">
                <a16:creationId xmlns:a16="http://schemas.microsoft.com/office/drawing/2014/main" id="{57F7A906-83F2-45E3-91EB-43D6AF0EE3AA}"/>
              </a:ext>
            </a:extLst>
          </p:cNvPr>
          <p:cNvSpPr txBox="1"/>
          <p:nvPr/>
        </p:nvSpPr>
        <p:spPr>
          <a:xfrm>
            <a:off x="11305118" y="510118"/>
            <a:ext cx="996949" cy="420564"/>
          </a:xfrm>
          <a:prstGeom prst="rect">
            <a:avLst/>
          </a:prstGeom>
          <a:noFill/>
        </p:spPr>
        <p:txBody>
          <a:bodyPr>
            <a:spAutoFit/>
          </a:bodyPr>
          <a:lstStyle/>
          <a:p>
            <a:pPr algn="ctr">
              <a:defRPr/>
            </a:pPr>
            <a:r>
              <a:rPr lang="en-GB" sz="2133" b="1" dirty="0">
                <a:ea typeface="ＭＳ Ｐゴシック" charset="-128"/>
              </a:rPr>
              <a:t>2022</a:t>
            </a:r>
            <a:endParaRPr lang="en-GB" sz="1400" b="1" dirty="0">
              <a:ea typeface="ＭＳ Ｐゴシック" charset="-128"/>
            </a:endParaRPr>
          </a:p>
        </p:txBody>
      </p:sp>
      <p:sp>
        <p:nvSpPr>
          <p:cNvPr id="87" name="Chevron 79">
            <a:extLst>
              <a:ext uri="{FF2B5EF4-FFF2-40B4-BE49-F238E27FC236}">
                <a16:creationId xmlns:a16="http://schemas.microsoft.com/office/drawing/2014/main" id="{645F8257-010A-4FA1-B86E-BDBCA1843F5A}"/>
              </a:ext>
            </a:extLst>
          </p:cNvPr>
          <p:cNvSpPr/>
          <p:nvPr/>
        </p:nvSpPr>
        <p:spPr bwMode="auto">
          <a:xfrm>
            <a:off x="9019119" y="3723218"/>
            <a:ext cx="1769532" cy="1204383"/>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067" b="1" dirty="0" err="1">
                <a:ea typeface="ＭＳ Ｐゴシック" charset="-128"/>
              </a:rPr>
              <a:t>Coding</a:t>
            </a:r>
            <a:endParaRPr lang="fr-FR" sz="1067" b="1" dirty="0">
              <a:ea typeface="ＭＳ Ｐゴシック" charset="-128"/>
            </a:endParaRPr>
          </a:p>
        </p:txBody>
      </p:sp>
      <p:sp>
        <p:nvSpPr>
          <p:cNvPr id="90" name="Chevron 79">
            <a:extLst>
              <a:ext uri="{FF2B5EF4-FFF2-40B4-BE49-F238E27FC236}">
                <a16:creationId xmlns:a16="http://schemas.microsoft.com/office/drawing/2014/main" id="{CB42EDF6-7BD4-4186-BB90-41E21FDB72CA}"/>
              </a:ext>
            </a:extLst>
          </p:cNvPr>
          <p:cNvSpPr/>
          <p:nvPr/>
        </p:nvSpPr>
        <p:spPr bwMode="auto">
          <a:xfrm>
            <a:off x="4301067" y="3721100"/>
            <a:ext cx="5613400" cy="1229784"/>
          </a:xfrm>
          <a:prstGeom prst="chevron">
            <a:avLst/>
          </a:prstGeom>
          <a:solidFill>
            <a:srgbClr val="FFC00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200" b="1" dirty="0">
                <a:ea typeface="ＭＳ Ｐゴシック" charset="-128"/>
              </a:rPr>
              <a:t>             </a:t>
            </a:r>
            <a:r>
              <a:rPr lang="fr-FR" sz="1400" b="1" dirty="0">
                <a:ea typeface="ＭＳ Ｐゴシック" charset="-128"/>
              </a:rPr>
              <a:t>Rel-17 </a:t>
            </a:r>
            <a:r>
              <a:rPr lang="fr-FR" sz="1400" b="1" dirty="0" err="1">
                <a:ea typeface="ＭＳ Ｐゴシック" charset="-128"/>
              </a:rPr>
              <a:t>Completion</a:t>
            </a:r>
            <a:endParaRPr lang="fr-FR" sz="1200" b="1" dirty="0">
              <a:ea typeface="ＭＳ Ｐゴシック" charset="-128"/>
            </a:endParaRPr>
          </a:p>
        </p:txBody>
      </p:sp>
      <p:sp>
        <p:nvSpPr>
          <p:cNvPr id="89" name="Chevron 58">
            <a:extLst>
              <a:ext uri="{FF2B5EF4-FFF2-40B4-BE49-F238E27FC236}">
                <a16:creationId xmlns:a16="http://schemas.microsoft.com/office/drawing/2014/main" id="{E71E0B88-93F7-4DA5-BC0D-CDBF9F3678A8}"/>
              </a:ext>
            </a:extLst>
          </p:cNvPr>
          <p:cNvSpPr/>
          <p:nvPr/>
        </p:nvSpPr>
        <p:spPr bwMode="auto">
          <a:xfrm>
            <a:off x="6504518" y="4415367"/>
            <a:ext cx="3433233" cy="277284"/>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b="1" dirty="0">
                <a:ea typeface="ＭＳ Ｐゴシック" charset="-128"/>
                <a:cs typeface="Arial" pitchFamily="34" charset="0"/>
              </a:rPr>
              <a:t>Rel-17 Stage 3</a:t>
            </a:r>
          </a:p>
        </p:txBody>
      </p:sp>
      <p:cxnSp>
        <p:nvCxnSpPr>
          <p:cNvPr id="10307" name="Straight Connector 114"/>
          <p:cNvCxnSpPr>
            <a:cxnSpLocks noChangeShapeType="1"/>
          </p:cNvCxnSpPr>
          <p:nvPr/>
        </p:nvCxnSpPr>
        <p:spPr bwMode="auto">
          <a:xfrm>
            <a:off x="9886951" y="1223433"/>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0308" name="Chevron 73"/>
          <p:cNvSpPr>
            <a:spLocks noChangeArrowheads="1"/>
          </p:cNvSpPr>
          <p:nvPr/>
        </p:nvSpPr>
        <p:spPr bwMode="auto">
          <a:xfrm>
            <a:off x="2639485" y="4028018"/>
            <a:ext cx="1195916" cy="309033"/>
          </a:xfrm>
          <a:prstGeom prst="chevron">
            <a:avLst>
              <a:gd name="adj" fmla="val 50272"/>
            </a:avLst>
          </a:prstGeom>
          <a:gradFill rotWithShape="1">
            <a:gsLst>
              <a:gs pos="0">
                <a:srgbClr val="00B0F0"/>
              </a:gs>
              <a:gs pos="50000">
                <a:srgbClr val="00B0F0"/>
              </a:gs>
              <a:gs pos="100000">
                <a:srgbClr val="DBF0FF"/>
              </a:gs>
            </a:gsLst>
            <a:lin ang="108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endParaRPr lang="fr-FR" altLang="en-US" sz="1333" b="1">
              <a:latin typeface="Arial" panose="020B0604020202020204" pitchFamily="34" charset="0"/>
            </a:endParaRPr>
          </a:p>
        </p:txBody>
      </p:sp>
      <p:sp>
        <p:nvSpPr>
          <p:cNvPr id="66" name="Chevron 60">
            <a:extLst>
              <a:ext uri="{FF2B5EF4-FFF2-40B4-BE49-F238E27FC236}">
                <a16:creationId xmlns:a16="http://schemas.microsoft.com/office/drawing/2014/main" id="{121DC664-4151-4E06-A844-740C6C4BBD2B}"/>
              </a:ext>
            </a:extLst>
          </p:cNvPr>
          <p:cNvSpPr/>
          <p:nvPr/>
        </p:nvSpPr>
        <p:spPr bwMode="auto">
          <a:xfrm>
            <a:off x="3659717" y="4028018"/>
            <a:ext cx="3494616" cy="296333"/>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b="1" dirty="0">
                <a:ea typeface="ＭＳ Ｐゴシック" charset="-128"/>
                <a:cs typeface="Arial" pitchFamily="34" charset="0"/>
              </a:rPr>
              <a:t>Rel-17 Stage 2 (SA2)</a:t>
            </a:r>
          </a:p>
        </p:txBody>
      </p:sp>
      <p:cxnSp>
        <p:nvCxnSpPr>
          <p:cNvPr id="10310" name="Straight Connector 114"/>
          <p:cNvCxnSpPr>
            <a:cxnSpLocks noChangeShapeType="1"/>
          </p:cNvCxnSpPr>
          <p:nvPr/>
        </p:nvCxnSpPr>
        <p:spPr bwMode="auto">
          <a:xfrm>
            <a:off x="8030633" y="1223433"/>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11" name="Straight Connector 114"/>
          <p:cNvCxnSpPr>
            <a:cxnSpLocks noChangeShapeType="1"/>
          </p:cNvCxnSpPr>
          <p:nvPr/>
        </p:nvCxnSpPr>
        <p:spPr bwMode="auto">
          <a:xfrm>
            <a:off x="8959851" y="1223433"/>
            <a:ext cx="0" cy="463338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12" name="Straight Connector 114"/>
          <p:cNvCxnSpPr>
            <a:cxnSpLocks noChangeShapeType="1"/>
          </p:cNvCxnSpPr>
          <p:nvPr/>
        </p:nvCxnSpPr>
        <p:spPr bwMode="auto">
          <a:xfrm>
            <a:off x="6354233"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13" name="Straight Connector 114"/>
          <p:cNvCxnSpPr>
            <a:cxnSpLocks noChangeShapeType="1"/>
          </p:cNvCxnSpPr>
          <p:nvPr/>
        </p:nvCxnSpPr>
        <p:spPr bwMode="auto">
          <a:xfrm>
            <a:off x="5334000" y="1225551"/>
            <a:ext cx="0" cy="4633383"/>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314" name="Straight Connector 11"/>
          <p:cNvCxnSpPr>
            <a:cxnSpLocks noChangeShapeType="1"/>
          </p:cNvCxnSpPr>
          <p:nvPr/>
        </p:nvCxnSpPr>
        <p:spPr bwMode="auto">
          <a:xfrm>
            <a:off x="4430184" y="967318"/>
            <a:ext cx="0" cy="4842933"/>
          </a:xfrm>
          <a:prstGeom prst="line">
            <a:avLst/>
          </a:prstGeom>
          <a:noFill/>
          <a:ln w="25400" algn="ctr">
            <a:solidFill>
              <a:srgbClr val="C00000"/>
            </a:solidFill>
            <a:round/>
            <a:headEnd/>
            <a:tailEnd/>
          </a:ln>
          <a:extLst>
            <a:ext uri="{909E8E84-426E-40DD-AFC4-6F175D3DCCD1}">
              <a14:hiddenFill xmlns:a14="http://schemas.microsoft.com/office/drawing/2010/main">
                <a:noFill/>
              </a14:hiddenFill>
            </a:ext>
          </a:extLst>
        </p:spPr>
      </p:cxnSp>
      <p:cxnSp>
        <p:nvCxnSpPr>
          <p:cNvPr id="10315" name="Straight Connector 114"/>
          <p:cNvCxnSpPr>
            <a:cxnSpLocks noChangeShapeType="1"/>
          </p:cNvCxnSpPr>
          <p:nvPr/>
        </p:nvCxnSpPr>
        <p:spPr bwMode="auto">
          <a:xfrm>
            <a:off x="7114117" y="1214967"/>
            <a:ext cx="0" cy="4633384"/>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cxnSp>
        <p:nvCxnSpPr>
          <p:cNvPr id="10316" name="Straight Connector 114"/>
          <p:cNvCxnSpPr>
            <a:cxnSpLocks noChangeShapeType="1"/>
          </p:cNvCxnSpPr>
          <p:nvPr/>
        </p:nvCxnSpPr>
        <p:spPr bwMode="auto">
          <a:xfrm>
            <a:off x="3477684" y="1225551"/>
            <a:ext cx="0" cy="4633383"/>
          </a:xfrm>
          <a:prstGeom prst="line">
            <a:avLst/>
          </a:prstGeom>
          <a:noFill/>
          <a:ln w="9525" algn="ctr">
            <a:solidFill>
              <a:srgbClr val="FF0000"/>
            </a:solidFill>
            <a:round/>
            <a:headEnd/>
            <a:tailEnd/>
          </a:ln>
          <a:extLst>
            <a:ext uri="{909E8E84-426E-40DD-AFC4-6F175D3DCCD1}">
              <a14:hiddenFill xmlns:a14="http://schemas.microsoft.com/office/drawing/2010/main">
                <a:noFill/>
              </a14:hiddenFill>
            </a:ext>
          </a:extLst>
        </p:spPr>
      </p:cxnSp>
      <p:sp>
        <p:nvSpPr>
          <p:cNvPr id="77" name="Rectangle 12"/>
          <p:cNvSpPr>
            <a:spLocks noChangeArrowheads="1"/>
          </p:cNvSpPr>
          <p:nvPr/>
        </p:nvSpPr>
        <p:spPr bwMode="auto">
          <a:xfrm>
            <a:off x="3805768" y="5830842"/>
            <a:ext cx="1159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solidFill>
                  <a:srgbClr val="000000"/>
                </a:solidFill>
                <a:latin typeface="Arial" panose="020B0604020202020204" pitchFamily="34" charset="0"/>
              </a:rPr>
              <a:t>03/20</a:t>
            </a:r>
          </a:p>
        </p:txBody>
      </p:sp>
      <p:sp>
        <p:nvSpPr>
          <p:cNvPr id="79" name="Rectangle 12"/>
          <p:cNvSpPr>
            <a:spLocks noChangeArrowheads="1"/>
          </p:cNvSpPr>
          <p:nvPr/>
        </p:nvSpPr>
        <p:spPr bwMode="auto">
          <a:xfrm>
            <a:off x="6522510" y="3187267"/>
            <a:ext cx="1159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solidFill>
                  <a:srgbClr val="000000"/>
                </a:solidFill>
                <a:latin typeface="Arial" panose="020B0604020202020204" pitchFamily="34" charset="0"/>
              </a:rPr>
              <a:t>12/20</a:t>
            </a:r>
          </a:p>
        </p:txBody>
      </p:sp>
      <p:sp>
        <p:nvSpPr>
          <p:cNvPr id="82" name="Rectangle 12"/>
          <p:cNvSpPr>
            <a:spLocks noChangeArrowheads="1"/>
          </p:cNvSpPr>
          <p:nvPr/>
        </p:nvSpPr>
        <p:spPr bwMode="auto">
          <a:xfrm>
            <a:off x="4779434" y="1325775"/>
            <a:ext cx="11599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solidFill>
                  <a:srgbClr val="000000"/>
                </a:solidFill>
                <a:latin typeface="Arial" panose="020B0604020202020204" pitchFamily="34" charset="0"/>
              </a:rPr>
              <a:t>06/20</a:t>
            </a:r>
          </a:p>
        </p:txBody>
      </p:sp>
    </p:spTree>
    <p:extLst>
      <p:ext uri="{BB962C8B-B14F-4D97-AF65-F5344CB8AC3E}">
        <p14:creationId xmlns:p14="http://schemas.microsoft.com/office/powerpoint/2010/main" val="72715348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Executive Summary</a:t>
            </a:r>
            <a:endParaRPr lang="en-GB" dirty="0"/>
          </a:p>
        </p:txBody>
      </p:sp>
      <p:sp>
        <p:nvSpPr>
          <p:cNvPr id="3" name="Content Placeholder 2"/>
          <p:cNvSpPr>
            <a:spLocks noGrp="1"/>
          </p:cNvSpPr>
          <p:nvPr>
            <p:ph idx="1"/>
          </p:nvPr>
        </p:nvSpPr>
        <p:spPr>
          <a:xfrm>
            <a:off x="350196" y="1724735"/>
            <a:ext cx="11079804" cy="4351338"/>
          </a:xfrm>
        </p:spPr>
        <p:txBody>
          <a:bodyPr/>
          <a:lstStyle/>
          <a:p>
            <a:pPr marL="360363" indent="-360363"/>
            <a:r>
              <a:rPr lang="de-DE" sz="2000" dirty="0"/>
              <a:t>COVID-19 Crisis has tremendous impact on the work of 3GPP as a whole and on 3GPP SA and its WGs. </a:t>
            </a:r>
          </a:p>
          <a:p>
            <a:pPr marL="360363" indent="-360363"/>
            <a:r>
              <a:rPr lang="de-DE" sz="2000" dirty="0"/>
              <a:t>Thanks to quick and efficient coordination amongst TSG chairs, a number of hurtful but necessary steps were possible to be approved, mainly</a:t>
            </a:r>
          </a:p>
          <a:p>
            <a:pPr lvl="1"/>
            <a:r>
              <a:rPr lang="en-GB" sz="1800" dirty="0"/>
              <a:t>Cancellation of all 3GPP face-to-face meetings in Q1 and Q2 2020 and complete change to e-meetings</a:t>
            </a:r>
          </a:p>
          <a:p>
            <a:pPr lvl="1"/>
            <a:r>
              <a:rPr lang="en-GB" sz="1800" dirty="0"/>
              <a:t>Shifting of Rel-16 stage 3 freeze from March to June plenaries 2020</a:t>
            </a:r>
          </a:p>
          <a:p>
            <a:pPr lvl="1"/>
            <a:r>
              <a:rPr lang="en-GB" sz="1800" dirty="0"/>
              <a:t>Shifting of Rel-17 timeline (which was agreed in December 2019) by 3 months</a:t>
            </a:r>
          </a:p>
          <a:p>
            <a:r>
              <a:rPr lang="en-GB" sz="2000" dirty="0"/>
              <a:t> Rel-17 Planning (December 2019) was concluded</a:t>
            </a:r>
          </a:p>
          <a:p>
            <a:pPr lvl="1"/>
            <a:r>
              <a:rPr lang="en-GB" sz="1800" dirty="0"/>
              <a:t>Prioritization of Work Items and Work Tasks led to a stable set of 3GPP SA2 work items, which are well-coordinated with other WGs and other TSGs wherever necessary</a:t>
            </a:r>
          </a:p>
          <a:p>
            <a:pPr lvl="1"/>
            <a:r>
              <a:rPr lang="en-GB" sz="1800" dirty="0"/>
              <a:t>Rel-17 agreed to be a “15-month Release”</a:t>
            </a:r>
          </a:p>
          <a:p>
            <a:pPr marL="360363" indent="-360363"/>
            <a:r>
              <a:rPr lang="en-GB" sz="2000" dirty="0"/>
              <a:t>Focus in the upcoming months will be the completion of all still open Rel-16 items to ensure freezing in June 2020 and to meet the IMT-2020 submission deadline.</a:t>
            </a:r>
          </a:p>
          <a:p>
            <a:pPr marL="360363" indent="-360363"/>
            <a:r>
              <a:rPr lang="en-GB" sz="2000" dirty="0"/>
              <a:t>Work on Rel-17 items is starting up in Q2 in e.g. SA2 and SA6. Nevertheless, the reduced amount of work that can be achieved during e-meetings limits the output.</a:t>
            </a:r>
          </a:p>
        </p:txBody>
      </p:sp>
    </p:spTree>
    <p:extLst>
      <p:ext uri="{BB962C8B-B14F-4D97-AF65-F5344CB8AC3E}">
        <p14:creationId xmlns:p14="http://schemas.microsoft.com/office/powerpoint/2010/main" val="122784506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Rel-16 and earlier</a:t>
            </a:r>
          </a:p>
        </p:txBody>
      </p:sp>
      <p:sp>
        <p:nvSpPr>
          <p:cNvPr id="3" name="Content Placeholder 2"/>
          <p:cNvSpPr>
            <a:spLocks noGrp="1"/>
          </p:cNvSpPr>
          <p:nvPr>
            <p:ph idx="1"/>
          </p:nvPr>
        </p:nvSpPr>
        <p:spPr/>
        <p:txBody>
          <a:bodyPr/>
          <a:lstStyle/>
          <a:p>
            <a:r>
              <a:rPr lang="en-US" dirty="0"/>
              <a:t> Rel-16 </a:t>
            </a:r>
          </a:p>
          <a:p>
            <a:pPr lvl="1"/>
            <a:r>
              <a:rPr lang="en-US" dirty="0"/>
              <a:t> SA1 finished (not shown any longer in upcoming slides)</a:t>
            </a:r>
          </a:p>
          <a:p>
            <a:pPr lvl="1"/>
            <a:r>
              <a:rPr lang="en-US" dirty="0"/>
              <a:t> With few exceptions Studies are not listed, only WIDs are shown</a:t>
            </a:r>
          </a:p>
          <a:p>
            <a:pPr lvl="1"/>
            <a:r>
              <a:rPr lang="en-US" dirty="0"/>
              <a:t> All WGs are in good shape regarding R16</a:t>
            </a:r>
          </a:p>
          <a:p>
            <a:pPr lvl="1"/>
            <a:r>
              <a:rPr lang="en-US" dirty="0"/>
              <a:t> Some items might need shifting to R17</a:t>
            </a:r>
          </a:p>
          <a:p>
            <a:pPr lvl="1"/>
            <a:r>
              <a:rPr lang="en-US" dirty="0"/>
              <a:t> Freeze Date: June 2020 Plenary (Stage 3 and Coding)</a:t>
            </a:r>
          </a:p>
          <a:p>
            <a:pPr lvl="1"/>
            <a:r>
              <a:rPr lang="en-US" dirty="0"/>
              <a:t> Exception sheets were endorsed on R16 issues by all impacted SA/CT groups</a:t>
            </a:r>
          </a:p>
          <a:p>
            <a:endParaRPr lang="en-US" dirty="0"/>
          </a:p>
          <a:p>
            <a:r>
              <a:rPr lang="en-US" dirty="0"/>
              <a:t> Rel-15: </a:t>
            </a:r>
            <a:r>
              <a:rPr lang="en-US" sz="2000" dirty="0"/>
              <a:t> </a:t>
            </a:r>
            <a:r>
              <a:rPr lang="en-US" dirty="0"/>
              <a:t>All Work Items are 100 %, besides some IETF drafts.</a:t>
            </a:r>
          </a:p>
          <a:p>
            <a:endParaRPr lang="en-US" dirty="0"/>
          </a:p>
        </p:txBody>
      </p:sp>
    </p:spTree>
    <p:extLst>
      <p:ext uri="{BB962C8B-B14F-4D97-AF65-F5344CB8AC3E}">
        <p14:creationId xmlns:p14="http://schemas.microsoft.com/office/powerpoint/2010/main" val="8665123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Rel-16 SA2 WIDs</a:t>
            </a:r>
          </a:p>
        </p:txBody>
      </p:sp>
      <p:graphicFrame>
        <p:nvGraphicFramePr>
          <p:cNvPr id="3" name="Table 2"/>
          <p:cNvGraphicFramePr>
            <a:graphicFrameLocks noGrp="1"/>
          </p:cNvGraphicFramePr>
          <p:nvPr>
            <p:extLst>
              <p:ext uri="{D42A27DB-BD31-4B8C-83A1-F6EECF244321}">
                <p14:modId xmlns:p14="http://schemas.microsoft.com/office/powerpoint/2010/main" val="858712694"/>
              </p:ext>
            </p:extLst>
          </p:nvPr>
        </p:nvGraphicFramePr>
        <p:xfrm>
          <a:off x="1040860" y="1648095"/>
          <a:ext cx="9264552" cy="4670016"/>
        </p:xfrm>
        <a:graphic>
          <a:graphicData uri="http://schemas.openxmlformats.org/drawingml/2006/table">
            <a:tbl>
              <a:tblPr>
                <a:tableStyleId>{5C22544A-7EE6-4342-B048-85BDC9FD1C3A}</a:tableStyleId>
              </a:tblPr>
              <a:tblGrid>
                <a:gridCol w="6391125">
                  <a:extLst>
                    <a:ext uri="{9D8B030D-6E8A-4147-A177-3AD203B41FA5}">
                      <a16:colId xmlns:a16="http://schemas.microsoft.com/office/drawing/2014/main" val="20000"/>
                    </a:ext>
                  </a:extLst>
                </a:gridCol>
                <a:gridCol w="1108138">
                  <a:extLst>
                    <a:ext uri="{9D8B030D-6E8A-4147-A177-3AD203B41FA5}">
                      <a16:colId xmlns:a16="http://schemas.microsoft.com/office/drawing/2014/main" val="20001"/>
                    </a:ext>
                  </a:extLst>
                </a:gridCol>
                <a:gridCol w="450987">
                  <a:extLst>
                    <a:ext uri="{9D8B030D-6E8A-4147-A177-3AD203B41FA5}">
                      <a16:colId xmlns:a16="http://schemas.microsoft.com/office/drawing/2014/main" val="20002"/>
                    </a:ext>
                  </a:extLst>
                </a:gridCol>
                <a:gridCol w="657151">
                  <a:extLst>
                    <a:ext uri="{9D8B030D-6E8A-4147-A177-3AD203B41FA5}">
                      <a16:colId xmlns:a16="http://schemas.microsoft.com/office/drawing/2014/main" val="20003"/>
                    </a:ext>
                  </a:extLst>
                </a:gridCol>
                <a:gridCol w="657151">
                  <a:extLst>
                    <a:ext uri="{9D8B030D-6E8A-4147-A177-3AD203B41FA5}">
                      <a16:colId xmlns:a16="http://schemas.microsoft.com/office/drawing/2014/main" val="20004"/>
                    </a:ext>
                  </a:extLst>
                </a:gridCol>
              </a:tblGrid>
              <a:tr h="194584">
                <a:tc>
                  <a:txBody>
                    <a:bodyPr/>
                    <a:lstStyle/>
                    <a:p>
                      <a:pPr algn="l" fontAlgn="b"/>
                      <a:r>
                        <a:rPr lang="en-US" sz="1100" u="none" strike="noStrike" dirty="0">
                          <a:effectLst/>
                        </a:rPr>
                        <a:t>   Stage 2 of 5G_URLLC </a:t>
                      </a:r>
                      <a:endParaRPr lang="en-US" sz="1100" b="1"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5G_URLLC</a:t>
                      </a:r>
                      <a:endParaRPr lang="en-US" sz="11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SP-181233</a:t>
                      </a:r>
                      <a:endParaRPr lang="en-US" sz="11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0"/>
                  </a:ext>
                </a:extLst>
              </a:tr>
              <a:tr h="194584">
                <a:tc>
                  <a:txBody>
                    <a:bodyPr/>
                    <a:lstStyle/>
                    <a:p>
                      <a:pPr algn="l" fontAlgn="b"/>
                      <a:r>
                        <a:rPr lang="en-US" sz="1100" u="none" strike="noStrike">
                          <a:effectLst/>
                        </a:rPr>
                        <a:t>   Stage 2 of Vertical_LAN</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Vertical_LAN</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SP-181120</a:t>
                      </a:r>
                      <a:endParaRPr lang="en-US" sz="11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1"/>
                  </a:ext>
                </a:extLst>
              </a:tr>
              <a:tr h="194584">
                <a:tc>
                  <a:txBody>
                    <a:bodyPr/>
                    <a:lstStyle/>
                    <a:p>
                      <a:pPr algn="l" fontAlgn="b"/>
                      <a:r>
                        <a:rPr lang="en-US" sz="1100" u="none" strike="noStrike">
                          <a:effectLst/>
                        </a:rPr>
                        <a:t>   Stage 2 of 5G_CIoT</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5G_CIoT</a:t>
                      </a:r>
                      <a:endParaRPr lang="en-US" sz="11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S2</a:t>
                      </a:r>
                      <a:endParaRPr lang="en-US" sz="11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98%</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SP-181118</a:t>
                      </a:r>
                      <a:endParaRPr lang="en-US" sz="11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2"/>
                  </a:ext>
                </a:extLst>
              </a:tr>
              <a:tr h="194584">
                <a:tc>
                  <a:txBody>
                    <a:bodyPr/>
                    <a:lstStyle/>
                    <a:p>
                      <a:pPr algn="l" fontAlgn="b"/>
                      <a:r>
                        <a:rPr lang="en-US" sz="1100" u="none" strike="noStrike">
                          <a:effectLst/>
                        </a:rPr>
                        <a:t>   Stage 2 of eV2XARC</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eV2XARC</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SP-181121</a:t>
                      </a:r>
                      <a:endParaRPr lang="en-US" sz="11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3"/>
                  </a:ext>
                </a:extLst>
              </a:tr>
              <a:tr h="194584">
                <a:tc>
                  <a:txBody>
                    <a:bodyPr/>
                    <a:lstStyle/>
                    <a:p>
                      <a:pPr algn="l" fontAlgn="b"/>
                      <a:r>
                        <a:rPr lang="en-US" sz="1100" u="none" strike="noStrike">
                          <a:effectLst/>
                        </a:rPr>
                        <a:t>   Stage 2 of 5G_eLCS</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5G_eLCS</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SP-181119</a:t>
                      </a:r>
                      <a:endParaRPr lang="en-US" sz="11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4"/>
                  </a:ext>
                </a:extLst>
              </a:tr>
              <a:tr h="194584">
                <a:tc>
                  <a:txBody>
                    <a:bodyPr/>
                    <a:lstStyle/>
                    <a:p>
                      <a:pPr algn="l" fontAlgn="b"/>
                      <a:r>
                        <a:rPr lang="en-US" sz="1100" u="none" strike="noStrike">
                          <a:effectLst/>
                        </a:rPr>
                        <a:t>   Stage 2 of RACS</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RACS</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SP-190180</a:t>
                      </a:r>
                      <a:endParaRPr lang="en-US" sz="11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5"/>
                  </a:ext>
                </a:extLst>
              </a:tr>
              <a:tr h="194584">
                <a:tc>
                  <a:txBody>
                    <a:bodyPr/>
                    <a:lstStyle/>
                    <a:p>
                      <a:pPr algn="l" fontAlgn="b"/>
                      <a:r>
                        <a:rPr lang="en-US" sz="1100" u="none" strike="noStrike">
                          <a:effectLst/>
                        </a:rPr>
                        <a:t>   Stage 2 of eNA</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eNA</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SP-181123</a:t>
                      </a:r>
                      <a:endParaRPr lang="en-US" sz="11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6"/>
                  </a:ext>
                </a:extLst>
              </a:tr>
              <a:tr h="194584">
                <a:tc>
                  <a:txBody>
                    <a:bodyPr/>
                    <a:lstStyle/>
                    <a:p>
                      <a:pPr algn="l" fontAlgn="b"/>
                      <a:r>
                        <a:rPr lang="en-US" sz="1100" u="none" strike="noStrike">
                          <a:effectLst/>
                        </a:rPr>
                        <a:t>   Stage 2 of 5WWC</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5WWC</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SP-181117</a:t>
                      </a:r>
                      <a:endParaRPr lang="en-US" sz="11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7"/>
                  </a:ext>
                </a:extLst>
              </a:tr>
              <a:tr h="194584">
                <a:tc>
                  <a:txBody>
                    <a:bodyPr/>
                    <a:lstStyle/>
                    <a:p>
                      <a:pPr algn="l" fontAlgn="b"/>
                      <a:r>
                        <a:rPr lang="en-US" sz="1100" u="none" strike="noStrike">
                          <a:effectLst/>
                        </a:rPr>
                        <a:t>   Stage 2 of eNS</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eNS</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SP-181232</a:t>
                      </a:r>
                      <a:endParaRPr lang="en-US" sz="11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8"/>
                  </a:ext>
                </a:extLst>
              </a:tr>
              <a:tr h="194584">
                <a:tc>
                  <a:txBody>
                    <a:bodyPr/>
                    <a:lstStyle/>
                    <a:p>
                      <a:pPr algn="l" fontAlgn="b"/>
                      <a:r>
                        <a:rPr lang="en-US" sz="1100" u="none" strike="noStrike" dirty="0">
                          <a:effectLst/>
                        </a:rPr>
                        <a:t>   Stage 2 of PARLOS</a:t>
                      </a:r>
                      <a:endParaRPr lang="en-US" sz="1100" b="1"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PARLOS</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SP-180738</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9"/>
                  </a:ext>
                </a:extLst>
              </a:tr>
              <a:tr h="194584">
                <a:tc>
                  <a:txBody>
                    <a:bodyPr/>
                    <a:lstStyle/>
                    <a:p>
                      <a:pPr algn="l" fontAlgn="b"/>
                      <a:r>
                        <a:rPr lang="en-US" sz="1100" u="none" strike="noStrike">
                          <a:effectLst/>
                        </a:rPr>
                        <a:t>   Stage 2 of ETSUN</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ETSUN</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SP-181116</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0"/>
                  </a:ext>
                </a:extLst>
              </a:tr>
              <a:tr h="194584">
                <a:tc>
                  <a:txBody>
                    <a:bodyPr/>
                    <a:lstStyle/>
                    <a:p>
                      <a:pPr algn="l" fontAlgn="b"/>
                      <a:r>
                        <a:rPr lang="en-US" sz="1100" u="none" strike="noStrike">
                          <a:effectLst/>
                        </a:rPr>
                        <a:t>   Stage 2 of ATSSS</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ATSSS</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SP-181124</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1"/>
                  </a:ext>
                </a:extLst>
              </a:tr>
              <a:tr h="194584">
                <a:tc>
                  <a:txBody>
                    <a:bodyPr/>
                    <a:lstStyle/>
                    <a:p>
                      <a:pPr algn="l" fontAlgn="b"/>
                      <a:r>
                        <a:rPr lang="en-US" sz="1100" u="none" strike="noStrike">
                          <a:effectLst/>
                        </a:rPr>
                        <a:t>   Single radio voice continuity from 5GS to 3G</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5G_SRVCC</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SP-180897</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2"/>
                  </a:ext>
                </a:extLst>
              </a:tr>
              <a:tr h="194584">
                <a:tc>
                  <a:txBody>
                    <a:bodyPr/>
                    <a:lstStyle/>
                    <a:p>
                      <a:pPr algn="l" fontAlgn="b"/>
                      <a:r>
                        <a:rPr lang="en-US" sz="1100" u="none" strike="noStrike">
                          <a:effectLst/>
                        </a:rPr>
                        <a:t>   Stage 2 of 5G_eSBA</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5G_eSBA</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SP-181125</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3"/>
                  </a:ext>
                </a:extLst>
              </a:tr>
              <a:tr h="194584">
                <a:tc>
                  <a:txBody>
                    <a:bodyPr/>
                    <a:lstStyle/>
                    <a:p>
                      <a:pPr algn="l" fontAlgn="b"/>
                      <a:r>
                        <a:rPr lang="en-US" sz="1100" u="none" strike="noStrike">
                          <a:effectLst/>
                        </a:rPr>
                        <a:t>   Stage 2 of eIMS5G_SBA</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eIMS5G_SBA</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SP-190181</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4"/>
                  </a:ext>
                </a:extLst>
              </a:tr>
              <a:tr h="194584">
                <a:tc>
                  <a:txBody>
                    <a:bodyPr/>
                    <a:lstStyle/>
                    <a:p>
                      <a:pPr algn="l" fontAlgn="b"/>
                      <a:r>
                        <a:rPr lang="en-US" sz="1100" u="none" strike="noStrike">
                          <a:effectLst/>
                        </a:rPr>
                        <a:t>   Stage 2 of UDICOM</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UDICOM</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SP-190182</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5"/>
                  </a:ext>
                </a:extLst>
              </a:tr>
              <a:tr h="194584">
                <a:tc>
                  <a:txBody>
                    <a:bodyPr/>
                    <a:lstStyle/>
                    <a:p>
                      <a:pPr algn="l" fontAlgn="b"/>
                      <a:r>
                        <a:rPr lang="en-US" sz="1100" u="none" strike="noStrike">
                          <a:effectLst/>
                        </a:rPr>
                        <a:t>      Stage 2 of IABARC</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IABARC</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SP-190627</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6"/>
                  </a:ext>
                </a:extLst>
              </a:tr>
              <a:tr h="194584">
                <a:tc>
                  <a:txBody>
                    <a:bodyPr/>
                    <a:lstStyle/>
                    <a:p>
                      <a:pPr algn="l" fontAlgn="b"/>
                      <a:r>
                        <a:rPr lang="en-US" sz="1100" u="none" strike="noStrike">
                          <a:effectLst/>
                        </a:rPr>
                        <a:t>   Stage 2 of xBDT</a:t>
                      </a:r>
                      <a:endParaRPr lang="en-US" sz="1100" b="1"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xBDT</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SP-180509</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7"/>
                  </a:ext>
                </a:extLst>
              </a:tr>
              <a:tr h="194584">
                <a:tc>
                  <a:txBody>
                    <a:bodyPr/>
                    <a:lstStyle/>
                    <a:p>
                      <a:pPr algn="l" fontAlgn="b"/>
                      <a:r>
                        <a:rPr lang="en-US" sz="1100" u="none" strike="noStrike">
                          <a:effectLst/>
                        </a:rPr>
                        <a:t>Reliable Data Service Serialization Indication </a:t>
                      </a:r>
                      <a:endParaRPr lang="en-US" sz="1100" b="1"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RDSSI</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SP-190446</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8"/>
                  </a:ext>
                </a:extLst>
              </a:tr>
              <a:tr h="194584">
                <a:tc>
                  <a:txBody>
                    <a:bodyPr/>
                    <a:lstStyle/>
                    <a:p>
                      <a:pPr algn="l" fontAlgn="b"/>
                      <a:r>
                        <a:rPr lang="en-US" sz="1100" u="none" strike="noStrike">
                          <a:effectLst/>
                        </a:rPr>
                        <a:t>S6b Optional for ePDG connected to 5GS </a:t>
                      </a:r>
                      <a:endParaRPr lang="en-US" sz="1100" b="1"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5GS_S6b_Optional</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SP-190447</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9"/>
                  </a:ext>
                </a:extLst>
              </a:tr>
              <a:tr h="194584">
                <a:tc>
                  <a:txBody>
                    <a:bodyPr/>
                    <a:lstStyle/>
                    <a:p>
                      <a:pPr algn="l" fontAlgn="b"/>
                      <a:r>
                        <a:rPr lang="en-US" sz="1100" u="none" strike="noStrike">
                          <a:effectLst/>
                        </a:rPr>
                        <a:t>Study on system architecture for next generation real time communication services</a:t>
                      </a:r>
                      <a:endParaRPr lang="en-US" sz="11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FS_NG_RTC</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SP-180508</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20"/>
                  </a:ext>
                </a:extLst>
              </a:tr>
              <a:tr h="194584">
                <a:tc>
                  <a:txBody>
                    <a:bodyPr/>
                    <a:lstStyle/>
                    <a:p>
                      <a:pPr algn="l" fontAlgn="b"/>
                      <a:r>
                        <a:rPr lang="en-US" sz="1100" u="none" strike="noStrike">
                          <a:effectLst/>
                        </a:rPr>
                        <a:t>Study on Application Awareness Interworking between LTE and NR</a:t>
                      </a:r>
                      <a:endParaRPr lang="en-US" sz="11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FS_AAI_LTE_NR</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30%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SP-180122</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21"/>
                  </a:ext>
                </a:extLst>
              </a:tr>
              <a:tr h="194584">
                <a:tc>
                  <a:txBody>
                    <a:bodyPr/>
                    <a:lstStyle/>
                    <a:p>
                      <a:pPr algn="l" fontAlgn="b"/>
                      <a:r>
                        <a:rPr lang="en-US" sz="1100" u="none" strike="noStrike">
                          <a:effectLst/>
                        </a:rPr>
                        <a:t>Stopped - Study on supporting Flexible Local Area Data Network</a:t>
                      </a:r>
                      <a:endParaRPr lang="en-US" sz="1100" b="0" i="1"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FS_FLADN</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SP-180506</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22"/>
                  </a:ext>
                </a:extLst>
              </a:tr>
              <a:tr h="194584">
                <a:tc>
                  <a:txBody>
                    <a:bodyPr/>
                    <a:lstStyle/>
                    <a:p>
                      <a:pPr algn="l" fontAlgn="b"/>
                      <a:r>
                        <a:rPr lang="en-US" sz="1100" u="none" strike="noStrike" dirty="0">
                          <a:effectLst/>
                        </a:rPr>
                        <a:t>Study on encrypted traffic detection </a:t>
                      </a:r>
                      <a:endParaRPr lang="en-US" sz="1100" b="0" i="0" u="none" strike="noStrike" dirty="0">
                        <a:solidFill>
                          <a:srgbClr val="0000FF"/>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FS_ENTRADE</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S2</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a:effectLst/>
                        </a:rPr>
                        <a:t>70%</a:t>
                      </a:r>
                      <a:endParaRPr lang="en-US" sz="11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100" u="none" strike="noStrike" dirty="0">
                          <a:effectLst/>
                        </a:rPr>
                        <a:t>SP-181111</a:t>
                      </a:r>
                      <a:endParaRPr lang="en-US" sz="11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183624233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Rel-16 SA3 WIDs</a:t>
            </a:r>
          </a:p>
        </p:txBody>
      </p:sp>
      <p:graphicFrame>
        <p:nvGraphicFramePr>
          <p:cNvPr id="2" name="Table 1"/>
          <p:cNvGraphicFramePr>
            <a:graphicFrameLocks noGrp="1"/>
          </p:cNvGraphicFramePr>
          <p:nvPr>
            <p:extLst>
              <p:ext uri="{D42A27DB-BD31-4B8C-83A1-F6EECF244321}">
                <p14:modId xmlns:p14="http://schemas.microsoft.com/office/powerpoint/2010/main" val="2492987680"/>
              </p:ext>
            </p:extLst>
          </p:nvPr>
        </p:nvGraphicFramePr>
        <p:xfrm>
          <a:off x="717989" y="1516771"/>
          <a:ext cx="10035938" cy="5132075"/>
        </p:xfrm>
        <a:graphic>
          <a:graphicData uri="http://schemas.openxmlformats.org/drawingml/2006/table">
            <a:tbl>
              <a:tblPr>
                <a:tableStyleId>{5C22544A-7EE6-4342-B048-85BDC9FD1C3A}</a:tableStyleId>
              </a:tblPr>
              <a:tblGrid>
                <a:gridCol w="7451834">
                  <a:extLst>
                    <a:ext uri="{9D8B030D-6E8A-4147-A177-3AD203B41FA5}">
                      <a16:colId xmlns:a16="http://schemas.microsoft.com/office/drawing/2014/main" val="20000"/>
                    </a:ext>
                  </a:extLst>
                </a:gridCol>
                <a:gridCol w="1292052">
                  <a:extLst>
                    <a:ext uri="{9D8B030D-6E8A-4147-A177-3AD203B41FA5}">
                      <a16:colId xmlns:a16="http://schemas.microsoft.com/office/drawing/2014/main" val="20001"/>
                    </a:ext>
                  </a:extLst>
                </a:gridCol>
                <a:gridCol w="525835">
                  <a:extLst>
                    <a:ext uri="{9D8B030D-6E8A-4147-A177-3AD203B41FA5}">
                      <a16:colId xmlns:a16="http://schemas.microsoft.com/office/drawing/2014/main" val="20002"/>
                    </a:ext>
                  </a:extLst>
                </a:gridCol>
                <a:gridCol w="766217">
                  <a:extLst>
                    <a:ext uri="{9D8B030D-6E8A-4147-A177-3AD203B41FA5}">
                      <a16:colId xmlns:a16="http://schemas.microsoft.com/office/drawing/2014/main" val="20003"/>
                    </a:ext>
                  </a:extLst>
                </a:gridCol>
              </a:tblGrid>
              <a:tr h="205283">
                <a:tc>
                  <a:txBody>
                    <a:bodyPr/>
                    <a:lstStyle/>
                    <a:p>
                      <a:pPr algn="l" fontAlgn="b"/>
                      <a:r>
                        <a:rPr lang="en-US" sz="1200" u="none" strike="noStrike">
                          <a:effectLst/>
                        </a:rPr>
                        <a:t>   Security of URLLC for 5GS </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5G_URLLC_SEC</a:t>
                      </a:r>
                      <a:endParaRPr lang="en-US" sz="1200" b="0"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80%</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0"/>
                  </a:ext>
                </a:extLst>
              </a:tr>
              <a:tr h="205283">
                <a:tc>
                  <a:txBody>
                    <a:bodyPr/>
                    <a:lstStyle/>
                    <a:p>
                      <a:pPr algn="l" fontAlgn="b"/>
                      <a:r>
                        <a:rPr lang="en-US" sz="1200" u="none" strike="noStrike">
                          <a:effectLst/>
                        </a:rPr>
                        <a:t>   Security for Vertical_LAN </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err="1">
                          <a:effectLst/>
                        </a:rPr>
                        <a:t>Vertical_LAN_SEC</a:t>
                      </a:r>
                      <a:endParaRPr lang="en-US" sz="1200" b="0"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95%</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1"/>
                  </a:ext>
                </a:extLst>
              </a:tr>
              <a:tr h="205283">
                <a:tc>
                  <a:txBody>
                    <a:bodyPr/>
                    <a:lstStyle/>
                    <a:p>
                      <a:pPr algn="l" fontAlgn="b"/>
                      <a:r>
                        <a:rPr lang="en-US" sz="1200" u="none" strike="noStrike">
                          <a:effectLst/>
                        </a:rPr>
                        <a:t>   Security aspects of SEAL</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SEAL</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65%</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2"/>
                  </a:ext>
                </a:extLst>
              </a:tr>
              <a:tr h="205283">
                <a:tc>
                  <a:txBody>
                    <a:bodyPr/>
                    <a:lstStyle/>
                    <a:p>
                      <a:pPr algn="l" fontAlgn="b"/>
                      <a:r>
                        <a:rPr lang="en-US" sz="1200" u="none" strike="noStrike">
                          <a:effectLst/>
                        </a:rPr>
                        <a:t>   Security of 5G_CIoT</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5G_CIoT</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90%</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3"/>
                  </a:ext>
                </a:extLst>
              </a:tr>
              <a:tr h="205283">
                <a:tc>
                  <a:txBody>
                    <a:bodyPr/>
                    <a:lstStyle/>
                    <a:p>
                      <a:pPr algn="l" fontAlgn="b"/>
                      <a:r>
                        <a:rPr lang="en-US" sz="1200" u="none" strike="noStrike" dirty="0">
                          <a:effectLst/>
                        </a:rPr>
                        <a:t>   Security Aspects of eV2XARC</a:t>
                      </a:r>
                      <a:endParaRPr lang="en-US" sz="1200" b="1"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eV2XARC</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70%</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4"/>
                  </a:ext>
                </a:extLst>
              </a:tr>
              <a:tr h="205283">
                <a:tc>
                  <a:txBody>
                    <a:bodyPr/>
                    <a:lstStyle/>
                    <a:p>
                      <a:pPr algn="l" fontAlgn="b"/>
                      <a:r>
                        <a:rPr lang="en-US" sz="1200" u="none" strike="noStrike">
                          <a:effectLst/>
                        </a:rPr>
                        <a:t>   Security of 5G_eLCS</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5G_eLCS</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75%</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5"/>
                  </a:ext>
                </a:extLst>
              </a:tr>
              <a:tr h="205283">
                <a:tc>
                  <a:txBody>
                    <a:bodyPr/>
                    <a:lstStyle/>
                    <a:p>
                      <a:pPr algn="l" fontAlgn="b"/>
                      <a:r>
                        <a:rPr lang="en-US" sz="1200" u="none" strike="noStrike">
                          <a:effectLst/>
                        </a:rPr>
                        <a:t>   Security of 5WWC</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5WWC</a:t>
                      </a:r>
                      <a:endParaRPr lang="en-US" sz="1200" b="0"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95%</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6"/>
                  </a:ext>
                </a:extLst>
              </a:tr>
              <a:tr h="205283">
                <a:tc>
                  <a:txBody>
                    <a:bodyPr/>
                    <a:lstStyle/>
                    <a:p>
                      <a:pPr algn="l" fontAlgn="b"/>
                      <a:r>
                        <a:rPr lang="en-US" sz="1200" u="none" strike="noStrike">
                          <a:effectLst/>
                        </a:rPr>
                        <a:t>Mission Critical Services Security Enhancements</a:t>
                      </a:r>
                      <a:endParaRPr lang="en-US" sz="1200" b="1"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MCXSec</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S3</a:t>
                      </a:r>
                      <a:endParaRPr lang="en-US" sz="1200" b="0"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75%</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7"/>
                  </a:ext>
                </a:extLst>
              </a:tr>
              <a:tr h="205283">
                <a:tc>
                  <a:txBody>
                    <a:bodyPr/>
                    <a:lstStyle/>
                    <a:p>
                      <a:pPr algn="l" fontAlgn="b"/>
                      <a:r>
                        <a:rPr lang="en-US" sz="1200" u="none" strike="noStrike">
                          <a:effectLst/>
                        </a:rPr>
                        <a:t>   Security aspects of Enhanced Network Slicing </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eNS</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S3</a:t>
                      </a:r>
                      <a:endParaRPr lang="en-US" sz="1200" b="0"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30%</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8"/>
                  </a:ext>
                </a:extLst>
              </a:tr>
              <a:tr h="205283">
                <a:tc>
                  <a:txBody>
                    <a:bodyPr/>
                    <a:lstStyle/>
                    <a:p>
                      <a:pPr algn="l" fontAlgn="b"/>
                      <a:r>
                        <a:rPr lang="en-US" sz="1200" u="none" strike="noStrike">
                          <a:effectLst/>
                        </a:rPr>
                        <a:t>   Security Aspects of PARLOS </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PARLOS</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S3</a:t>
                      </a:r>
                      <a:endParaRPr lang="en-US" sz="1200" b="0"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09"/>
                  </a:ext>
                </a:extLst>
              </a:tr>
              <a:tr h="205283">
                <a:tc>
                  <a:txBody>
                    <a:bodyPr/>
                    <a:lstStyle/>
                    <a:p>
                      <a:pPr algn="l" fontAlgn="b"/>
                      <a:r>
                        <a:rPr lang="en-US" sz="1200" u="none" strike="noStrike">
                          <a:effectLst/>
                        </a:rPr>
                        <a:t>   Security aspects of single radio voice continuity from 5GS to UTRAN </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5GS_UTRAN_SEC</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S3</a:t>
                      </a:r>
                      <a:endParaRPr lang="en-US" sz="1200" b="0"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0"/>
                  </a:ext>
                </a:extLst>
              </a:tr>
              <a:tr h="205283">
                <a:tc>
                  <a:txBody>
                    <a:bodyPr/>
                    <a:lstStyle/>
                    <a:p>
                      <a:pPr algn="l" fontAlgn="b"/>
                      <a:r>
                        <a:rPr lang="en-US" sz="1200" u="none" strike="noStrike">
                          <a:effectLst/>
                        </a:rPr>
                        <a:t>   Security for 5G_eSBA</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5G_eSBA</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S3</a:t>
                      </a:r>
                      <a:endParaRPr lang="en-US" sz="1200" b="1"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70%</a:t>
                      </a:r>
                      <a:endParaRPr lang="en-US" sz="1200" b="1"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1"/>
                  </a:ext>
                </a:extLst>
              </a:tr>
              <a:tr h="205283">
                <a:tc>
                  <a:txBody>
                    <a:bodyPr/>
                    <a:lstStyle/>
                    <a:p>
                      <a:pPr algn="l" fontAlgn="b"/>
                      <a:r>
                        <a:rPr lang="en-US" sz="1200" u="none" strike="noStrike" dirty="0">
                          <a:effectLst/>
                        </a:rPr>
                        <a:t>   Security aspects of </a:t>
                      </a:r>
                      <a:r>
                        <a:rPr lang="en-US" sz="1200" u="none" strike="noStrike" dirty="0" err="1">
                          <a:effectLst/>
                        </a:rPr>
                        <a:t>eCAPIF</a:t>
                      </a:r>
                      <a:endParaRPr lang="en-US" sz="1200" b="1" i="0" u="none" strike="noStrike" dirty="0">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eCAPIF</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2"/>
                  </a:ext>
                </a:extLst>
              </a:tr>
              <a:tr h="205283">
                <a:tc>
                  <a:txBody>
                    <a:bodyPr/>
                    <a:lstStyle/>
                    <a:p>
                      <a:pPr algn="l" fontAlgn="b"/>
                      <a:r>
                        <a:rPr lang="en-US" sz="1200" u="none" strike="noStrike">
                          <a:effectLst/>
                        </a:rPr>
                        <a:t>   Security for IAB </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IAB</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65%</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3"/>
                  </a:ext>
                </a:extLst>
              </a:tr>
              <a:tr h="205283">
                <a:tc>
                  <a:txBody>
                    <a:bodyPr/>
                    <a:lstStyle/>
                    <a:p>
                      <a:pPr algn="l" fontAlgn="b"/>
                      <a:r>
                        <a:rPr lang="en-US" sz="1200" u="none" strike="noStrike">
                          <a:effectLst/>
                        </a:rPr>
                        <a:t>User Plane Gateway Function for Inter-PLMN Security </a:t>
                      </a:r>
                      <a:endParaRPr lang="en-US" sz="1200" b="1"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UPGF</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4"/>
                  </a:ext>
                </a:extLst>
              </a:tr>
              <a:tr h="205283">
                <a:tc>
                  <a:txBody>
                    <a:bodyPr/>
                    <a:lstStyle/>
                    <a:p>
                      <a:pPr algn="l" fontAlgn="b"/>
                      <a:r>
                        <a:rPr lang="en-US" sz="1200" u="none" strike="noStrike">
                          <a:effectLst/>
                        </a:rPr>
                        <a:t>Security Assurance Specification for 5G </a:t>
                      </a:r>
                      <a:endParaRPr lang="en-US" sz="1200" b="1"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SCAS_5G</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5"/>
                  </a:ext>
                </a:extLst>
              </a:tr>
              <a:tr h="205283">
                <a:tc>
                  <a:txBody>
                    <a:bodyPr/>
                    <a:lstStyle/>
                    <a:p>
                      <a:pPr algn="l" fontAlgn="b"/>
                      <a:r>
                        <a:rPr lang="en-US" sz="1200" u="none" strike="noStrike">
                          <a:effectLst/>
                        </a:rPr>
                        <a:t>Lawful Interception Rel-16 </a:t>
                      </a:r>
                      <a:endParaRPr lang="en-US" sz="1200" b="1"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LI16</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S3LI</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60%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6"/>
                  </a:ext>
                </a:extLst>
              </a:tr>
              <a:tr h="205283">
                <a:tc>
                  <a:txBody>
                    <a:bodyPr/>
                    <a:lstStyle/>
                    <a:p>
                      <a:pPr algn="l" fontAlgn="b"/>
                      <a:r>
                        <a:rPr lang="en-US" sz="1200" u="none" strike="noStrike">
                          <a:effectLst/>
                        </a:rPr>
                        <a:t>Lawful Interception Report Rel-16 </a:t>
                      </a:r>
                      <a:endParaRPr lang="en-US" sz="1200" b="1"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LIR16</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S3LI</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7"/>
                  </a:ext>
                </a:extLst>
              </a:tr>
              <a:tr h="205283">
                <a:tc>
                  <a:txBody>
                    <a:bodyPr/>
                    <a:lstStyle/>
                    <a:p>
                      <a:pPr algn="l" fontAlgn="b"/>
                      <a:r>
                        <a:rPr lang="en-US" sz="1200" u="none" strike="noStrike">
                          <a:effectLst/>
                        </a:rPr>
                        <a:t>Study on authentication and key management for applications based on 3GPP credential in 5G</a:t>
                      </a:r>
                      <a:endParaRPr lang="en-US" sz="1200" b="0"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FS_AKMA</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95%</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8"/>
                  </a:ext>
                </a:extLst>
              </a:tr>
              <a:tr h="205283">
                <a:tc>
                  <a:txBody>
                    <a:bodyPr/>
                    <a:lstStyle/>
                    <a:p>
                      <a:pPr algn="l" fontAlgn="b"/>
                      <a:r>
                        <a:rPr lang="en-US" sz="1200" u="none" strike="noStrike">
                          <a:effectLst/>
                        </a:rPr>
                        <a:t>Authentication and key management for applications based on 3GPP credential in 5G </a:t>
                      </a:r>
                      <a:endParaRPr lang="en-US" sz="1200" b="1"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AKMA</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60%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19"/>
                  </a:ext>
                </a:extLst>
              </a:tr>
              <a:tr h="205283">
                <a:tc>
                  <a:txBody>
                    <a:bodyPr/>
                    <a:lstStyle/>
                    <a:p>
                      <a:pPr algn="l" fontAlgn="b"/>
                      <a:r>
                        <a:rPr lang="en-US" sz="1200" u="none" strike="noStrike">
                          <a:effectLst/>
                        </a:rPr>
                        <a:t>3GPP profiles for cryptographic algorithms and security protocols </a:t>
                      </a:r>
                      <a:endParaRPr lang="en-US" sz="1200" b="1"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CryptPr</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20"/>
                  </a:ext>
                </a:extLst>
              </a:tr>
              <a:tr h="205283">
                <a:tc>
                  <a:txBody>
                    <a:bodyPr/>
                    <a:lstStyle/>
                    <a:p>
                      <a:pPr algn="l" fontAlgn="b"/>
                      <a:r>
                        <a:rPr lang="en-US" sz="1200" u="none" strike="noStrike">
                          <a:effectLst/>
                        </a:rPr>
                        <a:t>   (IETF) The Transport Layer Security (TLS) Protocol Version 1.3 (RFC 8446)</a:t>
                      </a:r>
                      <a:endParaRPr lang="en-US" sz="1200" b="1"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TEI16</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S3-IETF</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21"/>
                  </a:ext>
                </a:extLst>
              </a:tr>
              <a:tr h="205283">
                <a:tc>
                  <a:txBody>
                    <a:bodyPr/>
                    <a:lstStyle/>
                    <a:p>
                      <a:pPr algn="l" fontAlgn="b"/>
                      <a:r>
                        <a:rPr lang="en-US" sz="1200" u="none" strike="noStrike">
                          <a:effectLst/>
                        </a:rPr>
                        <a:t>Study on security aspects of single radio voice continuity from 5G to UTRAN</a:t>
                      </a:r>
                      <a:endParaRPr lang="en-US" sz="1200" b="0"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FS_5G_UTRAN_SEC</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22"/>
                  </a:ext>
                </a:extLst>
              </a:tr>
              <a:tr h="205283">
                <a:tc>
                  <a:txBody>
                    <a:bodyPr/>
                    <a:lstStyle/>
                    <a:p>
                      <a:pPr algn="l" fontAlgn="b"/>
                      <a:r>
                        <a:rPr lang="en-US" sz="1200" u="none" strike="noStrike">
                          <a:effectLst/>
                        </a:rPr>
                        <a:t>Study on supporting 256-bit algorithms for 5G </a:t>
                      </a:r>
                      <a:endParaRPr lang="en-US" sz="1200" b="0" i="0" u="none" strike="noStrike">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FS_256_Algo</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23"/>
                  </a:ext>
                </a:extLst>
              </a:tr>
              <a:tr h="205283">
                <a:tc>
                  <a:txBody>
                    <a:bodyPr/>
                    <a:lstStyle/>
                    <a:p>
                      <a:pPr algn="l" fontAlgn="b"/>
                      <a:r>
                        <a:rPr lang="en-US" sz="1200" u="none" strike="noStrike" dirty="0">
                          <a:effectLst/>
                        </a:rPr>
                        <a:t>Study on storage and transport of 5GC security parameters for ARPF authentication </a:t>
                      </a:r>
                      <a:endParaRPr lang="en-US" sz="1200" b="0" i="0" u="none" strike="noStrike" dirty="0">
                        <a:solidFill>
                          <a:srgbClr val="0000FF"/>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FS_5GC_SEC_ARPF</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a:effectLst/>
                        </a:rPr>
                        <a:t>S3</a:t>
                      </a:r>
                      <a:endParaRPr lang="en-US" sz="1200" b="0" i="0" u="none" strike="noStrike">
                        <a:solidFill>
                          <a:srgbClr val="000000"/>
                        </a:solidFill>
                        <a:effectLst/>
                        <a:latin typeface="Arial" panose="020B0604020202020204" pitchFamily="34" charset="0"/>
                      </a:endParaRPr>
                    </a:p>
                  </a:txBody>
                  <a:tcPr marL="4352" marR="4352" marT="4352" marB="0" anchor="b"/>
                </a:tc>
                <a:tc>
                  <a:txBody>
                    <a:bodyPr/>
                    <a:lstStyle/>
                    <a:p>
                      <a:pPr algn="ctr" fontAlgn="b"/>
                      <a:r>
                        <a:rPr lang="en-US" sz="1200" u="none" strike="noStrike" dirty="0">
                          <a:effectLst/>
                        </a:rPr>
                        <a:t>30%</a:t>
                      </a:r>
                      <a:endParaRPr lang="en-US" sz="1200" b="0" i="0" u="none" strike="noStrike" dirty="0">
                        <a:solidFill>
                          <a:srgbClr val="000000"/>
                        </a:solidFill>
                        <a:effectLst/>
                        <a:latin typeface="Arial" panose="020B0604020202020204" pitchFamily="34" charset="0"/>
                      </a:endParaRPr>
                    </a:p>
                  </a:txBody>
                  <a:tcPr marL="4352" marR="4352" marT="4352" marB="0" anchor="b"/>
                </a:tc>
                <a:extLst>
                  <a:ext uri="{0D108BD9-81ED-4DB2-BD59-A6C34878D82A}">
                    <a16:rowId xmlns:a16="http://schemas.microsoft.com/office/drawing/2014/main" val="10024"/>
                  </a:ext>
                </a:extLst>
              </a:tr>
            </a:tbl>
          </a:graphicData>
        </a:graphic>
      </p:graphicFrame>
    </p:spTree>
    <p:extLst>
      <p:ext uri="{BB962C8B-B14F-4D97-AF65-F5344CB8AC3E}">
        <p14:creationId xmlns:p14="http://schemas.microsoft.com/office/powerpoint/2010/main" val="372950800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Rel-16 SA4 WIDs</a:t>
            </a:r>
          </a:p>
        </p:txBody>
      </p:sp>
      <p:graphicFrame>
        <p:nvGraphicFramePr>
          <p:cNvPr id="2" name="Table 1"/>
          <p:cNvGraphicFramePr>
            <a:graphicFrameLocks noGrp="1"/>
          </p:cNvGraphicFramePr>
          <p:nvPr>
            <p:extLst>
              <p:ext uri="{D42A27DB-BD31-4B8C-83A1-F6EECF244321}">
                <p14:modId xmlns:p14="http://schemas.microsoft.com/office/powerpoint/2010/main" val="1533524598"/>
              </p:ext>
            </p:extLst>
          </p:nvPr>
        </p:nvGraphicFramePr>
        <p:xfrm>
          <a:off x="569068" y="2062263"/>
          <a:ext cx="10700426" cy="3895935"/>
        </p:xfrm>
        <a:graphic>
          <a:graphicData uri="http://schemas.openxmlformats.org/drawingml/2006/table">
            <a:tbl>
              <a:tblPr>
                <a:tableStyleId>{5C22544A-7EE6-4342-B048-85BDC9FD1C3A}</a:tableStyleId>
              </a:tblPr>
              <a:tblGrid>
                <a:gridCol w="7381657">
                  <a:extLst>
                    <a:ext uri="{9D8B030D-6E8A-4147-A177-3AD203B41FA5}">
                      <a16:colId xmlns:a16="http://schemas.microsoft.com/office/drawing/2014/main" val="20000"/>
                    </a:ext>
                  </a:extLst>
                </a:gridCol>
                <a:gridCol w="1279884">
                  <a:extLst>
                    <a:ext uri="{9D8B030D-6E8A-4147-A177-3AD203B41FA5}">
                      <a16:colId xmlns:a16="http://schemas.microsoft.com/office/drawing/2014/main" val="20001"/>
                    </a:ext>
                  </a:extLst>
                </a:gridCol>
                <a:gridCol w="520883">
                  <a:extLst>
                    <a:ext uri="{9D8B030D-6E8A-4147-A177-3AD203B41FA5}">
                      <a16:colId xmlns:a16="http://schemas.microsoft.com/office/drawing/2014/main" val="20002"/>
                    </a:ext>
                  </a:extLst>
                </a:gridCol>
                <a:gridCol w="759001">
                  <a:extLst>
                    <a:ext uri="{9D8B030D-6E8A-4147-A177-3AD203B41FA5}">
                      <a16:colId xmlns:a16="http://schemas.microsoft.com/office/drawing/2014/main" val="20003"/>
                    </a:ext>
                  </a:extLst>
                </a:gridCol>
                <a:gridCol w="759001">
                  <a:extLst>
                    <a:ext uri="{9D8B030D-6E8A-4147-A177-3AD203B41FA5}">
                      <a16:colId xmlns:a16="http://schemas.microsoft.com/office/drawing/2014/main" val="20004"/>
                    </a:ext>
                  </a:extLst>
                </a:gridCol>
              </a:tblGrid>
              <a:tr h="259729">
                <a:tc>
                  <a:txBody>
                    <a:bodyPr/>
                    <a:lstStyle/>
                    <a:p>
                      <a:pPr algn="l" fontAlgn="b"/>
                      <a:r>
                        <a:rPr lang="en-US" sz="1100" u="none" strike="noStrike" dirty="0">
                          <a:effectLst/>
                        </a:rPr>
                        <a:t>   Stage 2 of MC_XMB</a:t>
                      </a:r>
                      <a:endParaRPr lang="en-US" sz="11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MC_XMB</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SP-180665</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0"/>
                  </a:ext>
                </a:extLst>
              </a:tr>
              <a:tr h="259729">
                <a:tc>
                  <a:txBody>
                    <a:bodyPr/>
                    <a:lstStyle/>
                    <a:p>
                      <a:pPr algn="l" fontAlgn="b"/>
                      <a:r>
                        <a:rPr lang="en-US" sz="1100" u="none" strike="noStrike">
                          <a:effectLst/>
                        </a:rPr>
                        <a:t>Enhancements to Framework for Live Uplink Streaming</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E_FLUS</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90%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SP-180285</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1"/>
                  </a:ext>
                </a:extLst>
              </a:tr>
              <a:tr h="259729">
                <a:tc>
                  <a:txBody>
                    <a:bodyPr/>
                    <a:lstStyle/>
                    <a:p>
                      <a:pPr algn="l" fontAlgn="b"/>
                      <a:r>
                        <a:rPr lang="en-US" sz="1100" u="none" strike="noStrike" dirty="0">
                          <a:effectLst/>
                        </a:rPr>
                        <a:t>Coverage and Handoff Enhancements for Multimedia </a:t>
                      </a:r>
                      <a:endParaRPr lang="en-US" sz="11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CHEM</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S4</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SP-180664</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2"/>
                  </a:ext>
                </a:extLst>
              </a:tr>
              <a:tr h="259729">
                <a:tc>
                  <a:txBody>
                    <a:bodyPr/>
                    <a:lstStyle/>
                    <a:p>
                      <a:pPr algn="l" fontAlgn="b"/>
                      <a:r>
                        <a:rPr lang="en-US" sz="1100" u="none" strike="noStrike">
                          <a:effectLst/>
                        </a:rPr>
                        <a:t>Media streaming architecture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5GMSA</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SP-180984</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3"/>
                  </a:ext>
                </a:extLst>
              </a:tr>
              <a:tr h="259729">
                <a:tc>
                  <a:txBody>
                    <a:bodyPr/>
                    <a:lstStyle/>
                    <a:p>
                      <a:pPr algn="l" fontAlgn="b"/>
                      <a:r>
                        <a:rPr lang="en-US" sz="1100" u="none" strike="noStrike">
                          <a:effectLst/>
                        </a:rPr>
                        <a:t>   Media Handling Extensions for 5G Conversational Services</a:t>
                      </a:r>
                      <a:endParaRPr lang="en-US" sz="1100" b="1"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5G_MEDIA_MTSI_ext</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SP-190640</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4"/>
                  </a:ext>
                </a:extLst>
              </a:tr>
              <a:tr h="259729">
                <a:tc>
                  <a:txBody>
                    <a:bodyPr/>
                    <a:lstStyle/>
                    <a:p>
                      <a:pPr algn="l" fontAlgn="b"/>
                      <a:r>
                        <a:rPr lang="en-US" sz="1100" u="none" strike="noStrike">
                          <a:effectLst/>
                        </a:rPr>
                        <a:t>EVS Floating-point Conformance for Non Bit-Exact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EVS_FCNBE</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SP-180983</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5"/>
                  </a:ext>
                </a:extLst>
              </a:tr>
              <a:tr h="259729">
                <a:tc>
                  <a:txBody>
                    <a:bodyPr/>
                    <a:lstStyle/>
                    <a:p>
                      <a:pPr algn="l" fontAlgn="b"/>
                      <a:r>
                        <a:rPr lang="en-US" sz="1100" u="none" strike="noStrike">
                          <a:effectLst/>
                        </a:rPr>
                        <a:t>Addition of HLG HDR to TV Video Profiles</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HLG_HDR</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SP-180287</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6"/>
                  </a:ext>
                </a:extLst>
              </a:tr>
              <a:tr h="259729">
                <a:tc>
                  <a:txBody>
                    <a:bodyPr/>
                    <a:lstStyle/>
                    <a:p>
                      <a:pPr algn="l" fontAlgn="b"/>
                      <a:r>
                        <a:rPr lang="en-US" sz="1100" u="none" strike="noStrike">
                          <a:effectLst/>
                        </a:rPr>
                        <a:t>   Stage 2 of E2E_DELAY</a:t>
                      </a:r>
                      <a:endParaRPr lang="en-US" sz="1100" b="1"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E2E_DELAY</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SP-180662</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7"/>
                  </a:ext>
                </a:extLst>
              </a:tr>
              <a:tr h="259729">
                <a:tc>
                  <a:txBody>
                    <a:bodyPr/>
                    <a:lstStyle/>
                    <a:p>
                      <a:pPr algn="l" fontAlgn="b"/>
                      <a:r>
                        <a:rPr lang="en-US" sz="1100" u="none" strike="noStrike" dirty="0">
                          <a:effectLst/>
                        </a:rPr>
                        <a:t>Service Interactivity</a:t>
                      </a:r>
                      <a:endParaRPr lang="en-US" sz="11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SerInter</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SP-170796</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8"/>
                  </a:ext>
                </a:extLst>
              </a:tr>
              <a:tr h="259729">
                <a:tc>
                  <a:txBody>
                    <a:bodyPr/>
                    <a:lstStyle/>
                    <a:p>
                      <a:pPr algn="l" fontAlgn="b"/>
                      <a:r>
                        <a:rPr lang="en-US" sz="1100" u="none" strike="noStrike">
                          <a:effectLst/>
                        </a:rPr>
                        <a:t>Alternative EVS implementation using updated fixed-point basic operators</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Alt_FX_EVS</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SP-180286</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9"/>
                  </a:ext>
                </a:extLst>
              </a:tr>
              <a:tr h="259729">
                <a:tc>
                  <a:txBody>
                    <a:bodyPr/>
                    <a:lstStyle/>
                    <a:p>
                      <a:pPr algn="l" fontAlgn="b"/>
                      <a:r>
                        <a:rPr lang="en-US" sz="1100" u="none" strike="noStrike">
                          <a:effectLst/>
                        </a:rPr>
                        <a:t>Usage of CAPIF for xMB API</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CAPIF4xMB</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SP-180031</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0"/>
                  </a:ext>
                </a:extLst>
              </a:tr>
              <a:tr h="259729">
                <a:tc>
                  <a:txBody>
                    <a:bodyPr/>
                    <a:lstStyle/>
                    <a:p>
                      <a:pPr algn="l" fontAlgn="b"/>
                      <a:r>
                        <a:rPr lang="en-US" sz="1100" u="none" strike="noStrike">
                          <a:effectLst/>
                        </a:rPr>
                        <a:t>RTCP Verification for Real-Time Services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RTCPVer</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SP-190639</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1"/>
                  </a:ext>
                </a:extLst>
              </a:tr>
              <a:tr h="259729">
                <a:tc>
                  <a:txBody>
                    <a:bodyPr/>
                    <a:lstStyle/>
                    <a:p>
                      <a:pPr algn="l" fontAlgn="b"/>
                      <a:r>
                        <a:rPr lang="en-US" sz="1100" u="none" strike="noStrike">
                          <a:effectLst/>
                        </a:rPr>
                        <a:t>Support of Hybrid DASH/HLS over eMBMS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DAHOE</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SP-190988</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2"/>
                  </a:ext>
                </a:extLst>
              </a:tr>
              <a:tr h="259729">
                <a:tc>
                  <a:txBody>
                    <a:bodyPr/>
                    <a:lstStyle/>
                    <a:p>
                      <a:pPr algn="l" fontAlgn="b"/>
                      <a:r>
                        <a:rPr lang="en-US" sz="1100" u="none" strike="noStrike">
                          <a:effectLst/>
                        </a:rPr>
                        <a:t>Handsets Featuring Non-Traditional Earpieces</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HaNTE</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SP-190989</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3"/>
                  </a:ext>
                </a:extLst>
              </a:tr>
              <a:tr h="259729">
                <a:tc>
                  <a:txBody>
                    <a:bodyPr/>
                    <a:lstStyle/>
                    <a:p>
                      <a:pPr algn="l" fontAlgn="b"/>
                      <a:r>
                        <a:rPr lang="en-US" sz="1100" u="none" strike="noStrike">
                          <a:effectLst/>
                        </a:rPr>
                        <a:t>Ambient noise test methodology for evaluation of acoustic UE performance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ANTeM</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S4</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SP-200051</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95813618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Rel-16 SA5 WIDs</a:t>
            </a:r>
          </a:p>
        </p:txBody>
      </p:sp>
      <p:graphicFrame>
        <p:nvGraphicFramePr>
          <p:cNvPr id="2" name="Table 1"/>
          <p:cNvGraphicFramePr>
            <a:graphicFrameLocks noGrp="1"/>
          </p:cNvGraphicFramePr>
          <p:nvPr>
            <p:extLst>
              <p:ext uri="{D42A27DB-BD31-4B8C-83A1-F6EECF244321}">
                <p14:modId xmlns:p14="http://schemas.microsoft.com/office/powerpoint/2010/main" val="3116810852"/>
              </p:ext>
            </p:extLst>
          </p:nvPr>
        </p:nvGraphicFramePr>
        <p:xfrm>
          <a:off x="391741" y="1448678"/>
          <a:ext cx="9909851" cy="5346090"/>
        </p:xfrm>
        <a:graphic>
          <a:graphicData uri="http://schemas.openxmlformats.org/drawingml/2006/table">
            <a:tbl>
              <a:tblPr>
                <a:tableStyleId>{5C22544A-7EE6-4342-B048-85BDC9FD1C3A}</a:tableStyleId>
              </a:tblPr>
              <a:tblGrid>
                <a:gridCol w="6836280">
                  <a:extLst>
                    <a:ext uri="{9D8B030D-6E8A-4147-A177-3AD203B41FA5}">
                      <a16:colId xmlns:a16="http://schemas.microsoft.com/office/drawing/2014/main" val="20000"/>
                    </a:ext>
                  </a:extLst>
                </a:gridCol>
                <a:gridCol w="1185323">
                  <a:extLst>
                    <a:ext uri="{9D8B030D-6E8A-4147-A177-3AD203B41FA5}">
                      <a16:colId xmlns:a16="http://schemas.microsoft.com/office/drawing/2014/main" val="20001"/>
                    </a:ext>
                  </a:extLst>
                </a:gridCol>
                <a:gridCol w="482398">
                  <a:extLst>
                    <a:ext uri="{9D8B030D-6E8A-4147-A177-3AD203B41FA5}">
                      <a16:colId xmlns:a16="http://schemas.microsoft.com/office/drawing/2014/main" val="20002"/>
                    </a:ext>
                  </a:extLst>
                </a:gridCol>
                <a:gridCol w="702925">
                  <a:extLst>
                    <a:ext uri="{9D8B030D-6E8A-4147-A177-3AD203B41FA5}">
                      <a16:colId xmlns:a16="http://schemas.microsoft.com/office/drawing/2014/main" val="20003"/>
                    </a:ext>
                  </a:extLst>
                </a:gridCol>
                <a:gridCol w="702925">
                  <a:extLst>
                    <a:ext uri="{9D8B030D-6E8A-4147-A177-3AD203B41FA5}">
                      <a16:colId xmlns:a16="http://schemas.microsoft.com/office/drawing/2014/main" val="20004"/>
                    </a:ext>
                  </a:extLst>
                </a:gridCol>
              </a:tblGrid>
              <a:tr h="178203">
                <a:tc>
                  <a:txBody>
                    <a:bodyPr/>
                    <a:lstStyle/>
                    <a:p>
                      <a:pPr algn="l" fontAlgn="b"/>
                      <a:r>
                        <a:rPr lang="en-US" sz="1100" u="none" strike="noStrike" dirty="0">
                          <a:effectLst/>
                        </a:rPr>
                        <a:t>   Charging Aspect for 5WWC </a:t>
                      </a:r>
                      <a:endParaRPr lang="en-US" sz="1100" b="1"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5WWC</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35%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SP-191188</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0"/>
                  </a:ext>
                </a:extLst>
              </a:tr>
              <a:tr h="178203">
                <a:tc>
                  <a:txBody>
                    <a:bodyPr/>
                    <a:lstStyle/>
                    <a:p>
                      <a:pPr algn="l" fontAlgn="b"/>
                      <a:r>
                        <a:rPr lang="en-US" sz="1100" u="none" strike="noStrike">
                          <a:effectLst/>
                        </a:rPr>
                        <a:t>   Overall aspects of 5G_SLICE_ePA</a:t>
                      </a:r>
                      <a:endParaRPr lang="en-US" sz="1100" b="1"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5G_SLICE_ePA</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97%</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SP-190247</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1"/>
                  </a:ext>
                </a:extLst>
              </a:tr>
              <a:tr h="178203">
                <a:tc>
                  <a:txBody>
                    <a:bodyPr/>
                    <a:lstStyle/>
                    <a:p>
                      <a:pPr algn="l" fontAlgn="b"/>
                      <a:r>
                        <a:rPr lang="en-US" sz="1100" u="none" strike="noStrike">
                          <a:effectLst/>
                        </a:rPr>
                        <a:t>   KPI reporting </a:t>
                      </a:r>
                      <a:endParaRPr lang="en-US" sz="1100" b="1"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5G_SLICE_ePA-KPI</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SP-190881</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2"/>
                  </a:ext>
                </a:extLst>
              </a:tr>
              <a:tr h="178203">
                <a:tc>
                  <a:txBody>
                    <a:bodyPr/>
                    <a:lstStyle/>
                    <a:p>
                      <a:pPr algn="l" fontAlgn="b"/>
                      <a:r>
                        <a:rPr lang="en-US" sz="1100" u="none" strike="noStrike">
                          <a:effectLst/>
                        </a:rPr>
                        <a:t>   Charging aspects of ETSUN </a:t>
                      </a:r>
                      <a:endParaRPr lang="en-US" sz="1100" b="1"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ETSUN</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SP-190880</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3"/>
                  </a:ext>
                </a:extLst>
              </a:tr>
              <a:tr h="178203">
                <a:tc>
                  <a:txBody>
                    <a:bodyPr/>
                    <a:lstStyle/>
                    <a:p>
                      <a:pPr algn="l" fontAlgn="b"/>
                      <a:r>
                        <a:rPr lang="en-US" sz="1100" u="none" strike="noStrike" dirty="0">
                          <a:effectLst/>
                        </a:rPr>
                        <a:t>   Charging Access of ATSSS </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ATSSS</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S5</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SP-191187</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4"/>
                  </a:ext>
                </a:extLst>
              </a:tr>
              <a:tr h="178203">
                <a:tc>
                  <a:txBody>
                    <a:bodyPr/>
                    <a:lstStyle/>
                    <a:p>
                      <a:pPr algn="l" fontAlgn="b"/>
                      <a:r>
                        <a:rPr lang="en-US" sz="1100" u="none" strike="noStrike">
                          <a:effectLst/>
                        </a:rPr>
                        <a:t>Volume Based Charging Aspects for VoLTE</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VBCLTE</a:t>
                      </a:r>
                      <a:endParaRPr lang="en-US" sz="1100" b="1"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S5</a:t>
                      </a:r>
                      <a:endParaRPr lang="en-US" sz="1100" b="1"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73%</a:t>
                      </a:r>
                      <a:endParaRPr lang="en-US" sz="1100" b="1"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SP-180813</a:t>
                      </a:r>
                      <a:endParaRPr lang="en-US" sz="1100" b="1"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5"/>
                  </a:ext>
                </a:extLst>
              </a:tr>
              <a:tr h="178203">
                <a:tc>
                  <a:txBody>
                    <a:bodyPr/>
                    <a:lstStyle/>
                    <a:p>
                      <a:pPr algn="l" fontAlgn="b"/>
                      <a:r>
                        <a:rPr lang="en-US" sz="1100" u="none" strike="noStrike">
                          <a:effectLst/>
                        </a:rPr>
                        <a:t>Energy efficiency of 5G</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EE_5G</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95%</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SP-191193</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6"/>
                  </a:ext>
                </a:extLst>
              </a:tr>
              <a:tr h="178203">
                <a:tc>
                  <a:txBody>
                    <a:bodyPr/>
                    <a:lstStyle/>
                    <a:p>
                      <a:pPr algn="l" fontAlgn="b"/>
                      <a:r>
                        <a:rPr lang="en-US" sz="1100" u="none" strike="noStrike">
                          <a:effectLst/>
                        </a:rPr>
                        <a:t>Management of QoE measurement collection</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QOED</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80%</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SP-181069</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7"/>
                  </a:ext>
                </a:extLst>
              </a:tr>
              <a:tr h="178203">
                <a:tc>
                  <a:txBody>
                    <a:bodyPr/>
                    <a:lstStyle/>
                    <a:p>
                      <a:pPr algn="l" fontAlgn="b"/>
                      <a:r>
                        <a:rPr lang="en-US" sz="1100" u="none" strike="noStrike">
                          <a:effectLst/>
                        </a:rPr>
                        <a:t>Network policy management for mobile networks based on NFV scenarios</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NETPOL</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SP-191194</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8"/>
                  </a:ext>
                </a:extLst>
              </a:tr>
              <a:tr h="178203">
                <a:tc>
                  <a:txBody>
                    <a:bodyPr/>
                    <a:lstStyle/>
                    <a:p>
                      <a:pPr algn="l" fontAlgn="b"/>
                      <a:r>
                        <a:rPr lang="en-US" sz="1100" u="none" strike="noStrike">
                          <a:effectLst/>
                        </a:rPr>
                        <a:t>OAM aspects of LTE and WLAN integration</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OAM_LTE_WLAN</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SP-180820</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09"/>
                  </a:ext>
                </a:extLst>
              </a:tr>
              <a:tr h="178203">
                <a:tc>
                  <a:txBody>
                    <a:bodyPr/>
                    <a:lstStyle/>
                    <a:p>
                      <a:pPr algn="l" fontAlgn="b"/>
                      <a:r>
                        <a:rPr lang="en-US" sz="1100" u="none" strike="noStrike">
                          <a:effectLst/>
                        </a:rPr>
                        <a:t>Methodology for 5G management specifications</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METHOGY</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SP-180822</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0"/>
                  </a:ext>
                </a:extLst>
              </a:tr>
              <a:tr h="178203">
                <a:tc>
                  <a:txBody>
                    <a:bodyPr/>
                    <a:lstStyle/>
                    <a:p>
                      <a:pPr algn="l" fontAlgn="b"/>
                      <a:r>
                        <a:rPr lang="en-US" sz="1100" u="none" strike="noStrike">
                          <a:effectLst/>
                        </a:rPr>
                        <a:t>Nchf Online and Offline charging services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OFSBI_CH</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SP-181066</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1"/>
                  </a:ext>
                </a:extLst>
              </a:tr>
              <a:tr h="178203">
                <a:tc>
                  <a:txBody>
                    <a:bodyPr/>
                    <a:lstStyle/>
                    <a:p>
                      <a:pPr algn="l" fontAlgn="b"/>
                      <a:r>
                        <a:rPr lang="en-US" sz="1100" u="none" strike="noStrike">
                          <a:effectLst/>
                        </a:rPr>
                        <a:t>Charging Enhancement of 5GC interworking with EPC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5GIEPC_CH</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SP-181067</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2"/>
                  </a:ext>
                </a:extLst>
              </a:tr>
              <a:tr h="178203">
                <a:tc>
                  <a:txBody>
                    <a:bodyPr/>
                    <a:lstStyle/>
                    <a:p>
                      <a:pPr algn="l" fontAlgn="b"/>
                      <a:r>
                        <a:rPr lang="en-US" sz="1100" u="none" strike="noStrike">
                          <a:effectLst/>
                        </a:rPr>
                        <a:t>NRM enhancements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eNRM</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92%</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SP-190778</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3"/>
                  </a:ext>
                </a:extLst>
              </a:tr>
              <a:tr h="178203">
                <a:tc>
                  <a:txBody>
                    <a:bodyPr/>
                    <a:lstStyle/>
                    <a:p>
                      <a:pPr algn="l" fontAlgn="b"/>
                      <a:r>
                        <a:rPr lang="en-US" sz="1100" u="none" strike="noStrike">
                          <a:effectLst/>
                        </a:rPr>
                        <a:t>Network Exposure Charging in 5G System Architecture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5GS_Ph1_NEFCH</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SP-181070</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4"/>
                  </a:ext>
                </a:extLst>
              </a:tr>
              <a:tr h="178203">
                <a:tc>
                  <a:txBody>
                    <a:bodyPr/>
                    <a:lstStyle/>
                    <a:p>
                      <a:pPr algn="l" fontAlgn="b"/>
                      <a:r>
                        <a:rPr lang="en-US" sz="1100" u="none" strike="noStrike">
                          <a:effectLst/>
                        </a:rPr>
                        <a:t>Charging AMF in 5G System Architecture Phase 1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5GS_Ph1_AMFCH</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SP-181071</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5"/>
                  </a:ext>
                </a:extLst>
              </a:tr>
              <a:tr h="178203">
                <a:tc>
                  <a:txBody>
                    <a:bodyPr/>
                    <a:lstStyle/>
                    <a:p>
                      <a:pPr algn="l" fontAlgn="b"/>
                      <a:r>
                        <a:rPr lang="en-US" sz="1100" u="none" strike="noStrike">
                          <a:effectLst/>
                        </a:rPr>
                        <a:t>Discovery of management services in 5G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5GDMS</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SP-181072</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6"/>
                  </a:ext>
                </a:extLst>
              </a:tr>
              <a:tr h="178203">
                <a:tc>
                  <a:txBody>
                    <a:bodyPr/>
                    <a:lstStyle/>
                    <a:p>
                      <a:pPr algn="l" fontAlgn="b"/>
                      <a:r>
                        <a:rPr lang="en-US" sz="1100" u="none" strike="noStrike">
                          <a:effectLst/>
                        </a:rPr>
                        <a:t>Trace Management in the context of Services Based Management Architecture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TM_SBMA</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SP-181073</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7"/>
                  </a:ext>
                </a:extLst>
              </a:tr>
              <a:tr h="178203">
                <a:tc>
                  <a:txBody>
                    <a:bodyPr/>
                    <a:lstStyle/>
                    <a:p>
                      <a:pPr algn="l" fontAlgn="b"/>
                      <a:r>
                        <a:rPr lang="en-US" sz="1100" u="none" strike="noStrike">
                          <a:effectLst/>
                        </a:rPr>
                        <a:t>Network Slice Performance and Analytics Charging in 5G System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5GS_NSPACH</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30%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SP-190780</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8"/>
                  </a:ext>
                </a:extLst>
              </a:tr>
              <a:tr h="178203">
                <a:tc>
                  <a:txBody>
                    <a:bodyPr/>
                    <a:lstStyle/>
                    <a:p>
                      <a:pPr algn="l" fontAlgn="b"/>
                      <a:r>
                        <a:rPr lang="en-US" sz="1100" u="none" strike="noStrike">
                          <a:effectLst/>
                        </a:rPr>
                        <a:t>Closed loop SLS Assurance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COSLA</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SP-190781</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19"/>
                  </a:ext>
                </a:extLst>
              </a:tr>
              <a:tr h="178203">
                <a:tc>
                  <a:txBody>
                    <a:bodyPr/>
                    <a:lstStyle/>
                    <a:p>
                      <a:pPr algn="l" fontAlgn="b"/>
                      <a:r>
                        <a:rPr lang="en-US" sz="1100" u="none" strike="noStrike">
                          <a:effectLst/>
                        </a:rPr>
                        <a:t>Streaming trace reporting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OAM_RTT</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25%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SP-190782</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0"/>
                  </a:ext>
                </a:extLst>
              </a:tr>
              <a:tr h="178203">
                <a:tc>
                  <a:txBody>
                    <a:bodyPr/>
                    <a:lstStyle/>
                    <a:p>
                      <a:pPr algn="l" fontAlgn="b"/>
                      <a:r>
                        <a:rPr lang="en-US" sz="1100" u="none" strike="noStrike">
                          <a:effectLst/>
                        </a:rPr>
                        <a:t>Self-Organizing Networks (SON) for 5G networks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SON_5G</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80%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SP-190785</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1"/>
                  </a:ext>
                </a:extLst>
              </a:tr>
              <a:tr h="178203">
                <a:tc>
                  <a:txBody>
                    <a:bodyPr/>
                    <a:lstStyle/>
                    <a:p>
                      <a:pPr algn="l" fontAlgn="b"/>
                      <a:r>
                        <a:rPr lang="en-US" sz="1100" u="none" strike="noStrike">
                          <a:effectLst/>
                        </a:rPr>
                        <a:t>Enhancement of 3GPP management system for multiple tenant environment support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MEMTANE</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35%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SP-190786</a:t>
                      </a:r>
                      <a:endParaRPr lang="en-US" sz="1100" b="0" i="0" u="none" strike="noStrike">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2"/>
                  </a:ext>
                </a:extLst>
              </a:tr>
              <a:tr h="178203">
                <a:tc>
                  <a:txBody>
                    <a:bodyPr/>
                    <a:lstStyle/>
                    <a:p>
                      <a:pPr algn="l" fontAlgn="b"/>
                      <a:r>
                        <a:rPr lang="en-US" sz="1100" u="none" strike="noStrike">
                          <a:effectLst/>
                        </a:rPr>
                        <a:t>Network Slice Management Charging in 5G System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5GS_NSMCH</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SP-190788</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3"/>
                  </a:ext>
                </a:extLst>
              </a:tr>
              <a:tr h="178203">
                <a:tc>
                  <a:txBody>
                    <a:bodyPr/>
                    <a:lstStyle/>
                    <a:p>
                      <a:pPr algn="l" fontAlgn="b"/>
                      <a:r>
                        <a:rPr lang="en-US" sz="1100" u="none" strike="noStrike">
                          <a:effectLst/>
                        </a:rPr>
                        <a:t>Management Aspects of 5G Service-Level Agreement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MA5SLA</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SP-200185</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4"/>
                  </a:ext>
                </a:extLst>
              </a:tr>
              <a:tr h="178203">
                <a:tc>
                  <a:txBody>
                    <a:bodyPr/>
                    <a:lstStyle/>
                    <a:p>
                      <a:pPr algn="l" fontAlgn="b"/>
                      <a:r>
                        <a:rPr lang="en-US" sz="1100" u="none" strike="noStrike">
                          <a:effectLst/>
                        </a:rPr>
                        <a:t>Integration of ONAP and 3GPP 5G management framework</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ONAP3GPP</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SP-190139</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5"/>
                  </a:ext>
                </a:extLst>
              </a:tr>
              <a:tr h="178203">
                <a:tc>
                  <a:txBody>
                    <a:bodyPr/>
                    <a:lstStyle/>
                    <a:p>
                      <a:pPr algn="l" fontAlgn="b"/>
                      <a:r>
                        <a:rPr lang="en-US" sz="1100" u="none" strike="noStrike">
                          <a:effectLst/>
                        </a:rPr>
                        <a:t>CHF-controlled quota management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CHFCQM</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SP-191189</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6"/>
                  </a:ext>
                </a:extLst>
              </a:tr>
              <a:tr h="178203">
                <a:tc>
                  <a:txBody>
                    <a:bodyPr/>
                    <a:lstStyle/>
                    <a:p>
                      <a:pPr algn="l" fontAlgn="b"/>
                      <a:r>
                        <a:rPr lang="en-US" sz="1100" u="none" strike="noStrike">
                          <a:effectLst/>
                        </a:rPr>
                        <a:t>Management of MDT in 5G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5GMDT</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SP-191190</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7"/>
                  </a:ext>
                </a:extLst>
              </a:tr>
              <a:tr h="178203">
                <a:tc>
                  <a:txBody>
                    <a:bodyPr/>
                    <a:lstStyle/>
                    <a:p>
                      <a:pPr algn="l" fontAlgn="b"/>
                      <a:r>
                        <a:rPr lang="en-US" sz="1100" u="none" strike="noStrike">
                          <a:effectLst/>
                        </a:rPr>
                        <a:t>5G management capabilities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5GMNC</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SP-191195</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8"/>
                  </a:ext>
                </a:extLst>
              </a:tr>
              <a:tr h="178203">
                <a:tc>
                  <a:txBody>
                    <a:bodyPr/>
                    <a:lstStyle/>
                    <a:p>
                      <a:pPr algn="l" fontAlgn="b"/>
                      <a:r>
                        <a:rPr lang="en-US" sz="1100" u="none" strike="noStrike">
                          <a:effectLst/>
                        </a:rPr>
                        <a:t>Network policy managementfor 5G mobile networks </a:t>
                      </a:r>
                      <a:endParaRPr lang="en-US" sz="1100" b="1" i="0" u="none" strike="noStrike">
                        <a:solidFill>
                          <a:srgbClr val="0000FF"/>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NPM</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3626" marR="3626" marT="3626" marB="0" anchor="b"/>
                </a:tc>
                <a:tc>
                  <a:txBody>
                    <a:bodyPr/>
                    <a:lstStyle/>
                    <a:p>
                      <a:pPr algn="ctr" fontAlgn="b"/>
                      <a:r>
                        <a:rPr lang="en-US" sz="1100" u="none" strike="noStrike" dirty="0">
                          <a:effectLst/>
                        </a:rPr>
                        <a:t>SP-191211</a:t>
                      </a:r>
                      <a:endParaRPr lang="en-US" sz="1100" b="0" i="0" u="none" strike="noStrike" dirty="0">
                        <a:solidFill>
                          <a:srgbClr val="000000"/>
                        </a:solidFill>
                        <a:effectLst/>
                        <a:latin typeface="Arial" panose="020B0604020202020204" pitchFamily="34" charset="0"/>
                      </a:endParaRPr>
                    </a:p>
                  </a:txBody>
                  <a:tcPr marL="3626" marR="3626" marT="3626" marB="0" anchor="b"/>
                </a:tc>
                <a:extLst>
                  <a:ext uri="{0D108BD9-81ED-4DB2-BD59-A6C34878D82A}">
                    <a16:rowId xmlns:a16="http://schemas.microsoft.com/office/drawing/2014/main" val="10029"/>
                  </a:ext>
                </a:extLst>
              </a:tr>
            </a:tbl>
          </a:graphicData>
        </a:graphic>
      </p:graphicFrame>
    </p:spTree>
    <p:extLst>
      <p:ext uri="{BB962C8B-B14F-4D97-AF65-F5344CB8AC3E}">
        <p14:creationId xmlns:p14="http://schemas.microsoft.com/office/powerpoint/2010/main" val="363196841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Rel-16</a:t>
            </a:r>
          </a:p>
        </p:txBody>
      </p:sp>
    </p:spTree>
    <p:extLst>
      <p:ext uri="{BB962C8B-B14F-4D97-AF65-F5344CB8AC3E}">
        <p14:creationId xmlns:p14="http://schemas.microsoft.com/office/powerpoint/2010/main" val="425656580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Rel-16</a:t>
            </a:r>
          </a:p>
        </p:txBody>
      </p:sp>
      <p:graphicFrame>
        <p:nvGraphicFramePr>
          <p:cNvPr id="2" name="Table 1"/>
          <p:cNvGraphicFramePr>
            <a:graphicFrameLocks noGrp="1"/>
          </p:cNvGraphicFramePr>
          <p:nvPr>
            <p:extLst>
              <p:ext uri="{D42A27DB-BD31-4B8C-83A1-F6EECF244321}">
                <p14:modId xmlns:p14="http://schemas.microsoft.com/office/powerpoint/2010/main" val="3668160766"/>
              </p:ext>
            </p:extLst>
          </p:nvPr>
        </p:nvGraphicFramePr>
        <p:xfrm>
          <a:off x="838200" y="2073612"/>
          <a:ext cx="9867090" cy="2148192"/>
        </p:xfrm>
        <a:graphic>
          <a:graphicData uri="http://schemas.openxmlformats.org/drawingml/2006/table">
            <a:tbl>
              <a:tblPr>
                <a:tableStyleId>{5C22544A-7EE6-4342-B048-85BDC9FD1C3A}</a:tableStyleId>
              </a:tblPr>
              <a:tblGrid>
                <a:gridCol w="6806783">
                  <a:extLst>
                    <a:ext uri="{9D8B030D-6E8A-4147-A177-3AD203B41FA5}">
                      <a16:colId xmlns:a16="http://schemas.microsoft.com/office/drawing/2014/main" val="20000"/>
                    </a:ext>
                  </a:extLst>
                </a:gridCol>
                <a:gridCol w="1180208">
                  <a:extLst>
                    <a:ext uri="{9D8B030D-6E8A-4147-A177-3AD203B41FA5}">
                      <a16:colId xmlns:a16="http://schemas.microsoft.com/office/drawing/2014/main" val="20001"/>
                    </a:ext>
                  </a:extLst>
                </a:gridCol>
                <a:gridCol w="480317">
                  <a:extLst>
                    <a:ext uri="{9D8B030D-6E8A-4147-A177-3AD203B41FA5}">
                      <a16:colId xmlns:a16="http://schemas.microsoft.com/office/drawing/2014/main" val="20002"/>
                    </a:ext>
                  </a:extLst>
                </a:gridCol>
                <a:gridCol w="699891">
                  <a:extLst>
                    <a:ext uri="{9D8B030D-6E8A-4147-A177-3AD203B41FA5}">
                      <a16:colId xmlns:a16="http://schemas.microsoft.com/office/drawing/2014/main" val="20003"/>
                    </a:ext>
                  </a:extLst>
                </a:gridCol>
                <a:gridCol w="699891">
                  <a:extLst>
                    <a:ext uri="{9D8B030D-6E8A-4147-A177-3AD203B41FA5}">
                      <a16:colId xmlns:a16="http://schemas.microsoft.com/office/drawing/2014/main" val="20004"/>
                    </a:ext>
                  </a:extLst>
                </a:gridCol>
              </a:tblGrid>
              <a:tr h="268524">
                <a:tc>
                  <a:txBody>
                    <a:bodyPr/>
                    <a:lstStyle/>
                    <a:p>
                      <a:pPr algn="l" fontAlgn="b"/>
                      <a:r>
                        <a:rPr lang="en-US" sz="1100" u="none" strike="noStrike">
                          <a:effectLst/>
                        </a:rPr>
                        <a:t>   Stage 2 of SEAL</a:t>
                      </a:r>
                      <a:endParaRPr lang="en-US" sz="1100" b="1"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SEAL</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SP-181141</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0"/>
                  </a:ext>
                </a:extLst>
              </a:tr>
              <a:tr h="268524">
                <a:tc>
                  <a:txBody>
                    <a:bodyPr/>
                    <a:lstStyle/>
                    <a:p>
                      <a:pPr algn="l" fontAlgn="b"/>
                      <a:r>
                        <a:rPr lang="en-US" sz="1100" u="none" strike="noStrike">
                          <a:effectLst/>
                        </a:rPr>
                        <a:t>   Stage 2 of V2XAPP</a:t>
                      </a:r>
                      <a:endParaRPr lang="en-US" sz="1100" b="1"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V2XAPP</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S6</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SP-180898</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1"/>
                  </a:ext>
                </a:extLst>
              </a:tr>
              <a:tr h="268524">
                <a:tc>
                  <a:txBody>
                    <a:bodyPr/>
                    <a:lstStyle/>
                    <a:p>
                      <a:pPr algn="l" fontAlgn="b"/>
                      <a:r>
                        <a:rPr lang="en-US" sz="1100" u="none" strike="noStrike">
                          <a:effectLst/>
                        </a:rPr>
                        <a:t>   Stage 2 of enh2MCPTT </a:t>
                      </a:r>
                      <a:endParaRPr lang="en-US" sz="1100" b="1"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enh2MCPTT</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S6</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SP-190068</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2"/>
                  </a:ext>
                </a:extLst>
              </a:tr>
              <a:tr h="268524">
                <a:tc>
                  <a:txBody>
                    <a:bodyPr/>
                    <a:lstStyle/>
                    <a:p>
                      <a:pPr algn="l" fontAlgn="b"/>
                      <a:r>
                        <a:rPr lang="en-US" sz="1100" u="none" strike="noStrike">
                          <a:effectLst/>
                        </a:rPr>
                        <a:t>   Stage 2 of eMCData2</a:t>
                      </a:r>
                      <a:endParaRPr lang="en-US" sz="1100" b="1"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eMCData2</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SP-180378</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3"/>
                  </a:ext>
                </a:extLst>
              </a:tr>
              <a:tr h="268524">
                <a:tc>
                  <a:txBody>
                    <a:bodyPr/>
                    <a:lstStyle/>
                    <a:p>
                      <a:pPr algn="l" fontAlgn="b"/>
                      <a:r>
                        <a:rPr lang="en-US" sz="1100" u="none" strike="noStrike" dirty="0">
                          <a:effectLst/>
                        </a:rPr>
                        <a:t>   Stage 2 of MBMS APIs for MC Services</a:t>
                      </a:r>
                      <a:endParaRPr lang="en-US" sz="11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MBMSAPI_MCS</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SP-180380</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4"/>
                  </a:ext>
                </a:extLst>
              </a:tr>
              <a:tr h="268524">
                <a:tc>
                  <a:txBody>
                    <a:bodyPr/>
                    <a:lstStyle/>
                    <a:p>
                      <a:pPr algn="l" fontAlgn="b"/>
                      <a:r>
                        <a:rPr lang="en-US" sz="1100" u="none" strike="noStrike">
                          <a:effectLst/>
                        </a:rPr>
                        <a:t>   Enhanced Mission Critical Communication Interworking with Land Mobile Radio Systems</a:t>
                      </a:r>
                      <a:endParaRPr lang="en-US" sz="1100" b="1"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eMCCI</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100%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SP-180680</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5"/>
                  </a:ext>
                </a:extLst>
              </a:tr>
              <a:tr h="268524">
                <a:tc>
                  <a:txBody>
                    <a:bodyPr/>
                    <a:lstStyle/>
                    <a:p>
                      <a:pPr algn="l" fontAlgn="b"/>
                      <a:r>
                        <a:rPr lang="en-US" sz="1100" u="none" strike="noStrike">
                          <a:effectLst/>
                        </a:rPr>
                        <a:t>   Application Architecture for MONASTERY2</a:t>
                      </a:r>
                      <a:endParaRPr lang="en-US" sz="1100" b="1"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MONASTERY2</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SP-190064</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6"/>
                  </a:ext>
                </a:extLst>
              </a:tr>
              <a:tr h="268524">
                <a:tc>
                  <a:txBody>
                    <a:bodyPr/>
                    <a:lstStyle/>
                    <a:p>
                      <a:pPr algn="l" fontAlgn="b"/>
                      <a:r>
                        <a:rPr lang="en-US" sz="1100" u="none" strike="noStrike">
                          <a:effectLst/>
                        </a:rPr>
                        <a:t>   Stage 2 for eCAPIF</a:t>
                      </a:r>
                      <a:endParaRPr lang="en-US" sz="1100" b="1"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eCAPIF</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SP-181137</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61029933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Rel-17</a:t>
            </a:r>
          </a:p>
        </p:txBody>
      </p:sp>
      <p:sp>
        <p:nvSpPr>
          <p:cNvPr id="3" name="Content Placeholder 2"/>
          <p:cNvSpPr>
            <a:spLocks noGrp="1"/>
          </p:cNvSpPr>
          <p:nvPr>
            <p:ph idx="1"/>
          </p:nvPr>
        </p:nvSpPr>
        <p:spPr/>
        <p:txBody>
          <a:bodyPr/>
          <a:lstStyle/>
          <a:p>
            <a:r>
              <a:rPr lang="en-US" dirty="0"/>
              <a:t> SA1 finished work as foreseen on stage 1 in Q4/19</a:t>
            </a:r>
          </a:p>
          <a:p>
            <a:r>
              <a:rPr lang="en-US" dirty="0"/>
              <a:t> SA2 prioritization &amp; </a:t>
            </a:r>
            <a:r>
              <a:rPr lang="en-US" dirty="0" err="1"/>
              <a:t>timeplan</a:t>
            </a:r>
            <a:endParaRPr lang="en-US" dirty="0"/>
          </a:p>
          <a:p>
            <a:pPr lvl="1"/>
            <a:r>
              <a:rPr lang="en-US" dirty="0"/>
              <a:t>Long and controversial discussions over nearly 6 months</a:t>
            </a:r>
          </a:p>
          <a:p>
            <a:pPr lvl="1"/>
            <a:r>
              <a:rPr lang="en-US" dirty="0"/>
              <a:t>Content and </a:t>
            </a:r>
            <a:r>
              <a:rPr lang="en-US" dirty="0" err="1"/>
              <a:t>timeplan</a:t>
            </a:r>
            <a:r>
              <a:rPr lang="en-US" dirty="0"/>
              <a:t> (“15 month release”) were finally approved in December 2019 SA Plenary</a:t>
            </a:r>
          </a:p>
          <a:p>
            <a:pPr lvl="1"/>
            <a:r>
              <a:rPr lang="en-US" dirty="0"/>
              <a:t>Coordination with RAN groups on details of content ongoing</a:t>
            </a:r>
          </a:p>
          <a:p>
            <a:r>
              <a:rPr lang="en-US" dirty="0"/>
              <a:t> General Planning Problem: Old Release eats too much time</a:t>
            </a:r>
          </a:p>
          <a:p>
            <a:r>
              <a:rPr lang="en-US" dirty="0"/>
              <a:t> Due to COVID-19 crisis R17 timeline was shifted by 3 months</a:t>
            </a:r>
          </a:p>
        </p:txBody>
      </p:sp>
    </p:spTree>
    <p:extLst>
      <p:ext uri="{BB962C8B-B14F-4D97-AF65-F5344CB8AC3E}">
        <p14:creationId xmlns:p14="http://schemas.microsoft.com/office/powerpoint/2010/main" val="1645853983"/>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SA1 WIDs</a:t>
            </a:r>
          </a:p>
        </p:txBody>
      </p:sp>
      <p:graphicFrame>
        <p:nvGraphicFramePr>
          <p:cNvPr id="2" name="Table 1"/>
          <p:cNvGraphicFramePr>
            <a:graphicFrameLocks noGrp="1"/>
          </p:cNvGraphicFramePr>
          <p:nvPr>
            <p:extLst>
              <p:ext uri="{D42A27DB-BD31-4B8C-83A1-F6EECF244321}">
                <p14:modId xmlns:p14="http://schemas.microsoft.com/office/powerpoint/2010/main" val="2016013997"/>
              </p:ext>
            </p:extLst>
          </p:nvPr>
        </p:nvGraphicFramePr>
        <p:xfrm>
          <a:off x="1040858" y="1968016"/>
          <a:ext cx="9795890" cy="4104000"/>
        </p:xfrm>
        <a:graphic>
          <a:graphicData uri="http://schemas.openxmlformats.org/drawingml/2006/table">
            <a:tbl>
              <a:tblPr>
                <a:tableStyleId>{5C22544A-7EE6-4342-B048-85BDC9FD1C3A}</a:tableStyleId>
              </a:tblPr>
              <a:tblGrid>
                <a:gridCol w="6757665">
                  <a:extLst>
                    <a:ext uri="{9D8B030D-6E8A-4147-A177-3AD203B41FA5}">
                      <a16:colId xmlns:a16="http://schemas.microsoft.com/office/drawing/2014/main" val="20000"/>
                    </a:ext>
                  </a:extLst>
                </a:gridCol>
                <a:gridCol w="1171692">
                  <a:extLst>
                    <a:ext uri="{9D8B030D-6E8A-4147-A177-3AD203B41FA5}">
                      <a16:colId xmlns:a16="http://schemas.microsoft.com/office/drawing/2014/main" val="20001"/>
                    </a:ext>
                  </a:extLst>
                </a:gridCol>
                <a:gridCol w="476851">
                  <a:extLst>
                    <a:ext uri="{9D8B030D-6E8A-4147-A177-3AD203B41FA5}">
                      <a16:colId xmlns:a16="http://schemas.microsoft.com/office/drawing/2014/main" val="20002"/>
                    </a:ext>
                  </a:extLst>
                </a:gridCol>
                <a:gridCol w="694841">
                  <a:extLst>
                    <a:ext uri="{9D8B030D-6E8A-4147-A177-3AD203B41FA5}">
                      <a16:colId xmlns:a16="http://schemas.microsoft.com/office/drawing/2014/main" val="20003"/>
                    </a:ext>
                  </a:extLst>
                </a:gridCol>
                <a:gridCol w="694841">
                  <a:extLst>
                    <a:ext uri="{9D8B030D-6E8A-4147-A177-3AD203B41FA5}">
                      <a16:colId xmlns:a16="http://schemas.microsoft.com/office/drawing/2014/main" val="20004"/>
                    </a:ext>
                  </a:extLst>
                </a:gridCol>
              </a:tblGrid>
              <a:tr h="216000">
                <a:tc>
                  <a:txBody>
                    <a:bodyPr/>
                    <a:lstStyle/>
                    <a:p>
                      <a:pPr algn="l" fontAlgn="b"/>
                      <a:r>
                        <a:rPr lang="en-US" sz="1200" u="none" strike="noStrike" dirty="0">
                          <a:effectLst/>
                        </a:rPr>
                        <a:t>Stage 1 of ATRAC</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ATRAC</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SP-190931</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0"/>
                  </a:ext>
                </a:extLst>
              </a:tr>
              <a:tr h="216000">
                <a:tc>
                  <a:txBody>
                    <a:bodyPr/>
                    <a:lstStyle/>
                    <a:p>
                      <a:pPr algn="l" fontAlgn="b"/>
                      <a:r>
                        <a:rPr lang="en-US" sz="1200" u="none" strike="noStrike" dirty="0">
                          <a:effectLst/>
                        </a:rPr>
                        <a:t>Stage 1 of CMED</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CMED</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SP-190306</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1"/>
                  </a:ext>
                </a:extLst>
              </a:tr>
              <a:tr h="216000">
                <a:tc>
                  <a:txBody>
                    <a:bodyPr/>
                    <a:lstStyle/>
                    <a:p>
                      <a:pPr algn="l" fontAlgn="b"/>
                      <a:r>
                        <a:rPr lang="en-US" sz="1200" u="none" strike="noStrike" dirty="0">
                          <a:effectLst/>
                        </a:rPr>
                        <a:t>Stage 1 of </a:t>
                      </a:r>
                      <a:r>
                        <a:rPr lang="en-US" sz="1200" u="none" strike="noStrike" dirty="0" err="1">
                          <a:effectLst/>
                        </a:rPr>
                        <a:t>eCAV</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err="1">
                          <a:effectLst/>
                        </a:rPr>
                        <a:t>eCAV</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95%</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SP-191043</a:t>
                      </a:r>
                      <a:endParaRPr lang="en-US" sz="12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2"/>
                  </a:ext>
                </a:extLst>
              </a:tr>
              <a:tr h="216000">
                <a:tc>
                  <a:txBody>
                    <a:bodyPr/>
                    <a:lstStyle/>
                    <a:p>
                      <a:pPr algn="l" fontAlgn="b"/>
                      <a:r>
                        <a:rPr lang="en-US" sz="1200" u="none" strike="noStrike" dirty="0">
                          <a:effectLst/>
                        </a:rPr>
                        <a:t>Complete Gap Analysis for Railways Mobile Communication System </a:t>
                      </a:r>
                      <a:endParaRPr lang="en-US" sz="12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MONASTERYEND</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SP-190312</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3"/>
                  </a:ext>
                </a:extLst>
              </a:tr>
              <a:tr h="216000">
                <a:tc>
                  <a:txBody>
                    <a:bodyPr/>
                    <a:lstStyle/>
                    <a:p>
                      <a:pPr algn="l" fontAlgn="b"/>
                      <a:r>
                        <a:rPr lang="en-US" sz="1200" u="none" strike="noStrike" dirty="0">
                          <a:effectLst/>
                        </a:rPr>
                        <a:t>Study on Future Railway Mobile Communication System3 </a:t>
                      </a:r>
                      <a:endParaRPr lang="en-US" sz="1200" b="0"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FS_FRMCS3</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SP-190321</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4"/>
                  </a:ext>
                </a:extLst>
              </a:tr>
              <a:tr h="216000">
                <a:tc>
                  <a:txBody>
                    <a:bodyPr/>
                    <a:lstStyle/>
                    <a:p>
                      <a:pPr algn="l" fontAlgn="b"/>
                      <a:r>
                        <a:rPr lang="en-US" sz="1200" u="none" strike="noStrike" dirty="0">
                          <a:effectLst/>
                        </a:rPr>
                        <a:t>Stage 1 of AVPROD</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AVPROD</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SP-191041</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5"/>
                  </a:ext>
                </a:extLst>
              </a:tr>
              <a:tr h="216000">
                <a:tc>
                  <a:txBody>
                    <a:bodyPr/>
                    <a:lstStyle/>
                    <a:p>
                      <a:pPr algn="l" fontAlgn="b"/>
                      <a:r>
                        <a:rPr lang="en-US" sz="1200" u="none" strike="noStrike" dirty="0">
                          <a:effectLst/>
                        </a:rPr>
                        <a:t>Stage 1 of EAV</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EAV</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SP-190308</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6"/>
                  </a:ext>
                </a:extLst>
              </a:tr>
              <a:tr h="216000">
                <a:tc>
                  <a:txBody>
                    <a:bodyPr/>
                    <a:lstStyle/>
                    <a:p>
                      <a:pPr algn="l" fontAlgn="b"/>
                      <a:r>
                        <a:rPr lang="en-US" sz="1200" u="none" strike="noStrike" dirty="0">
                          <a:effectLst/>
                        </a:rPr>
                        <a:t>Broadcast / Multicast requirements supporting Mission Critical Services in 5G </a:t>
                      </a:r>
                      <a:endParaRPr lang="en-US" sz="12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5MBS_eMC</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SP-190942</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7"/>
                  </a:ext>
                </a:extLst>
              </a:tr>
              <a:tr h="216000">
                <a:tc>
                  <a:txBody>
                    <a:bodyPr/>
                    <a:lstStyle/>
                    <a:p>
                      <a:pPr algn="l" fontAlgn="b"/>
                      <a:r>
                        <a:rPr lang="en-US" sz="1200" u="none" strike="noStrike" dirty="0">
                          <a:effectLst/>
                        </a:rPr>
                        <a:t>Stage 1 of REFEC</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REFEC</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SP-190307</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8"/>
                  </a:ext>
                </a:extLst>
              </a:tr>
              <a:tr h="216000">
                <a:tc>
                  <a:txBody>
                    <a:bodyPr/>
                    <a:lstStyle/>
                    <a:p>
                      <a:pPr algn="l" fontAlgn="b"/>
                      <a:r>
                        <a:rPr lang="en-US" sz="1200" u="none" strike="noStrike" dirty="0">
                          <a:effectLst/>
                        </a:rPr>
                        <a:t>Stage 1 of NCIS</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NCIS</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SP-191039</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9"/>
                  </a:ext>
                </a:extLst>
              </a:tr>
              <a:tr h="216000">
                <a:tc>
                  <a:txBody>
                    <a:bodyPr/>
                    <a:lstStyle/>
                    <a:p>
                      <a:pPr algn="l" fontAlgn="b"/>
                      <a:r>
                        <a:rPr lang="en-US" sz="1200" u="none" strike="noStrike" dirty="0">
                          <a:effectLst/>
                        </a:rPr>
                        <a:t>Stage 1 of MUSIM</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MUSIM</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SP-190309</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0"/>
                  </a:ext>
                </a:extLst>
              </a:tr>
              <a:tr h="216000">
                <a:tc>
                  <a:txBody>
                    <a:bodyPr/>
                    <a:lstStyle/>
                    <a:p>
                      <a:pPr algn="l" fontAlgn="b"/>
                      <a:r>
                        <a:rPr lang="en-US" sz="1200" u="none" strike="noStrike" dirty="0">
                          <a:effectLst/>
                        </a:rPr>
                        <a:t>Multi-Device and multi-identity Enhancements </a:t>
                      </a:r>
                      <a:endParaRPr lang="en-US" sz="12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MuDE</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SP-190823</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1"/>
                  </a:ext>
                </a:extLst>
              </a:tr>
              <a:tr h="216000">
                <a:tc>
                  <a:txBody>
                    <a:bodyPr/>
                    <a:lstStyle/>
                    <a:p>
                      <a:pPr algn="l" fontAlgn="b"/>
                      <a:r>
                        <a:rPr lang="en-US" sz="1200" u="none" strike="noStrike" dirty="0">
                          <a:effectLst/>
                        </a:rPr>
                        <a:t>Stage 1 of MPS2</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MPS2</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SP-190561</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2"/>
                  </a:ext>
                </a:extLst>
              </a:tr>
              <a:tr h="216000">
                <a:tc>
                  <a:txBody>
                    <a:bodyPr/>
                    <a:lstStyle/>
                    <a:p>
                      <a:pPr algn="l" fontAlgn="b"/>
                      <a:r>
                        <a:rPr lang="en-US" sz="1200" u="none" strike="noStrike" dirty="0">
                          <a:effectLst/>
                        </a:rPr>
                        <a:t>Verification-modified Calling Name Display </a:t>
                      </a:r>
                      <a:endParaRPr lang="en-US" sz="12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VMOD_DISPLAY</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SP-190085</a:t>
                      </a:r>
                      <a:endParaRPr lang="en-US" sz="12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3"/>
                  </a:ext>
                </a:extLst>
              </a:tr>
              <a:tr h="216000">
                <a:tc>
                  <a:txBody>
                    <a:bodyPr/>
                    <a:lstStyle/>
                    <a:p>
                      <a:pPr algn="l" fontAlgn="b"/>
                      <a:r>
                        <a:rPr lang="en-US" sz="1200" u="none" strike="noStrike" dirty="0">
                          <a:effectLst/>
                        </a:rPr>
                        <a:t>Enhanced Calling Name Service Analytics Interworking </a:t>
                      </a:r>
                      <a:endParaRPr lang="en-US" sz="12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dirty="0" err="1">
                          <a:effectLst/>
                        </a:rPr>
                        <a:t>eCNAM_An</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S1</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SP-190940</a:t>
                      </a:r>
                      <a:endParaRPr lang="en-US" sz="12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4"/>
                  </a:ext>
                </a:extLst>
              </a:tr>
              <a:tr h="216000">
                <a:tc>
                  <a:txBody>
                    <a:bodyPr/>
                    <a:lstStyle/>
                    <a:p>
                      <a:pPr algn="l" fontAlgn="b"/>
                      <a:r>
                        <a:rPr lang="en-US" sz="1200" u="none" strike="noStrike" dirty="0">
                          <a:effectLst/>
                        </a:rPr>
                        <a:t>Enhancement for the 5G Control Plane Steering of Roaming for UE in CONNECTED mode </a:t>
                      </a:r>
                      <a:endParaRPr lang="en-US" sz="12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eCPSOR_CON</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100%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SP-190941</a:t>
                      </a:r>
                      <a:endParaRPr lang="en-US" sz="12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5"/>
                  </a:ext>
                </a:extLst>
              </a:tr>
              <a:tr h="216000">
                <a:tc>
                  <a:txBody>
                    <a:bodyPr/>
                    <a:lstStyle/>
                    <a:p>
                      <a:pPr algn="l" fontAlgn="b"/>
                      <a:r>
                        <a:rPr lang="en-US" sz="1200" u="none" strike="noStrike" dirty="0">
                          <a:effectLst/>
                        </a:rPr>
                        <a:t>Study on MINT</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FS_MINT</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SP-190090</a:t>
                      </a:r>
                      <a:endParaRPr lang="en-US" sz="12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6"/>
                  </a:ext>
                </a:extLst>
              </a:tr>
              <a:tr h="216000">
                <a:tc>
                  <a:txBody>
                    <a:bodyPr/>
                    <a:lstStyle/>
                    <a:p>
                      <a:pPr algn="l" fontAlgn="b"/>
                      <a:r>
                        <a:rPr lang="en-US" sz="1200" u="none" strike="noStrike" dirty="0">
                          <a:effectLst/>
                        </a:rPr>
                        <a:t>Stage 1 of MINT</a:t>
                      </a:r>
                      <a:endParaRPr lang="en-US" sz="1200" b="1"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MINT</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SP-190938</a:t>
                      </a:r>
                      <a:endParaRPr lang="en-US" sz="12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7"/>
                  </a:ext>
                </a:extLst>
              </a:tr>
              <a:tr h="216000">
                <a:tc>
                  <a:txBody>
                    <a:bodyPr/>
                    <a:lstStyle/>
                    <a:p>
                      <a:pPr algn="l" fontAlgn="b"/>
                      <a:r>
                        <a:rPr lang="en-US" sz="1200" u="none" strike="noStrike" dirty="0">
                          <a:effectLst/>
                        </a:rPr>
                        <a:t>IMS emergency support for SNPN </a:t>
                      </a:r>
                      <a:endParaRPr lang="en-US" sz="12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IESNPN</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SP-191038</a:t>
                      </a:r>
                      <a:endParaRPr lang="en-US" sz="12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8"/>
                  </a:ext>
                </a:extLst>
              </a:tr>
            </a:tbl>
          </a:graphicData>
        </a:graphic>
      </p:graphicFrame>
    </p:spTree>
    <p:extLst>
      <p:ext uri="{BB962C8B-B14F-4D97-AF65-F5344CB8AC3E}">
        <p14:creationId xmlns:p14="http://schemas.microsoft.com/office/powerpoint/2010/main" val="2454174475"/>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SA2 WIDs</a:t>
            </a:r>
          </a:p>
        </p:txBody>
      </p:sp>
      <p:graphicFrame>
        <p:nvGraphicFramePr>
          <p:cNvPr id="2" name="Table 1"/>
          <p:cNvGraphicFramePr>
            <a:graphicFrameLocks noGrp="1"/>
          </p:cNvGraphicFramePr>
          <p:nvPr>
            <p:extLst>
              <p:ext uri="{D42A27DB-BD31-4B8C-83A1-F6EECF244321}">
                <p14:modId xmlns:p14="http://schemas.microsoft.com/office/powerpoint/2010/main" val="1716831155"/>
              </p:ext>
            </p:extLst>
          </p:nvPr>
        </p:nvGraphicFramePr>
        <p:xfrm>
          <a:off x="398868" y="1351402"/>
          <a:ext cx="10233463" cy="5224488"/>
        </p:xfrm>
        <a:graphic>
          <a:graphicData uri="http://schemas.openxmlformats.org/drawingml/2006/table">
            <a:tbl>
              <a:tblPr>
                <a:tableStyleId>{5C22544A-7EE6-4342-B048-85BDC9FD1C3A}</a:tableStyleId>
              </a:tblPr>
              <a:tblGrid>
                <a:gridCol w="7059525">
                  <a:extLst>
                    <a:ext uri="{9D8B030D-6E8A-4147-A177-3AD203B41FA5}">
                      <a16:colId xmlns:a16="http://schemas.microsoft.com/office/drawing/2014/main" val="20000"/>
                    </a:ext>
                  </a:extLst>
                </a:gridCol>
                <a:gridCol w="1224030">
                  <a:extLst>
                    <a:ext uri="{9D8B030D-6E8A-4147-A177-3AD203B41FA5}">
                      <a16:colId xmlns:a16="http://schemas.microsoft.com/office/drawing/2014/main" val="20001"/>
                    </a:ext>
                  </a:extLst>
                </a:gridCol>
                <a:gridCol w="498152">
                  <a:extLst>
                    <a:ext uri="{9D8B030D-6E8A-4147-A177-3AD203B41FA5}">
                      <a16:colId xmlns:a16="http://schemas.microsoft.com/office/drawing/2014/main" val="20002"/>
                    </a:ext>
                  </a:extLst>
                </a:gridCol>
                <a:gridCol w="725878">
                  <a:extLst>
                    <a:ext uri="{9D8B030D-6E8A-4147-A177-3AD203B41FA5}">
                      <a16:colId xmlns:a16="http://schemas.microsoft.com/office/drawing/2014/main" val="20003"/>
                    </a:ext>
                  </a:extLst>
                </a:gridCol>
                <a:gridCol w="725878">
                  <a:extLst>
                    <a:ext uri="{9D8B030D-6E8A-4147-A177-3AD203B41FA5}">
                      <a16:colId xmlns:a16="http://schemas.microsoft.com/office/drawing/2014/main" val="20004"/>
                    </a:ext>
                  </a:extLst>
                </a:gridCol>
              </a:tblGrid>
              <a:tr h="217687">
                <a:tc>
                  <a:txBody>
                    <a:bodyPr/>
                    <a:lstStyle/>
                    <a:p>
                      <a:pPr algn="l" fontAlgn="b"/>
                      <a:r>
                        <a:rPr lang="en-US" sz="1200" u="none" strike="noStrike" dirty="0">
                          <a:effectLst/>
                        </a:rPr>
                        <a:t>Study on enhancement of support for 5G LAN-type service </a:t>
                      </a:r>
                      <a:endParaRPr lang="en-US" sz="1200" b="0" i="0" u="none" strike="noStrike" dirty="0">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FS_5GLAN_enh</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S2</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SP-190626</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0"/>
                  </a:ext>
                </a:extLst>
              </a:tr>
              <a:tr h="217687">
                <a:tc>
                  <a:txBody>
                    <a:bodyPr/>
                    <a:lstStyle/>
                    <a:p>
                      <a:pPr algn="l" fontAlgn="b"/>
                      <a:r>
                        <a:rPr lang="en-US" sz="1200" u="none" strike="noStrike">
                          <a:effectLst/>
                        </a:rPr>
                        <a:t>Enhancement to the 5GC LoCation Services-Phase 2 </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5G_eLCS_ph2</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SP-200082</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1"/>
                  </a:ext>
                </a:extLst>
              </a:tr>
              <a:tr h="217687">
                <a:tc>
                  <a:txBody>
                    <a:bodyPr/>
                    <a:lstStyle/>
                    <a:p>
                      <a:pPr algn="l" fontAlgn="b"/>
                      <a:r>
                        <a:rPr lang="en-US" sz="1200" u="none" strike="noStrike">
                          <a:effectLst/>
                        </a:rPr>
                        <a:t>Study on supporting Unmanned Aerial Systems Connectivity, Identification, and Tracking</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FS_ID_UAS_SA2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25%</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SP-200097</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2"/>
                  </a:ext>
                </a:extLst>
              </a:tr>
              <a:tr h="217687">
                <a:tc>
                  <a:txBody>
                    <a:bodyPr/>
                    <a:lstStyle/>
                    <a:p>
                      <a:pPr algn="l" fontAlgn="b"/>
                      <a:r>
                        <a:rPr lang="en-US" sz="1200" u="none" strike="noStrike">
                          <a:effectLst/>
                        </a:rPr>
                        <a:t>Study on architecture aspects for using satellite access in 5G</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FS_5GSAT_ARCH</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85%</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SP-181253</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3"/>
                  </a:ext>
                </a:extLst>
              </a:tr>
              <a:tr h="217687">
                <a:tc>
                  <a:txBody>
                    <a:bodyPr/>
                    <a:lstStyle/>
                    <a:p>
                      <a:pPr algn="l" fontAlgn="b"/>
                      <a:r>
                        <a:rPr lang="en-US" sz="1200" u="none" strike="noStrike">
                          <a:effectLst/>
                        </a:rPr>
                        <a:t>Integration of satellite components in the 5G architecture </a:t>
                      </a:r>
                      <a:endParaRPr lang="en-US" sz="1200" b="1"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5GSAT_ARCH</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SP-191335</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4"/>
                  </a:ext>
                </a:extLst>
              </a:tr>
              <a:tr h="217687">
                <a:tc>
                  <a:txBody>
                    <a:bodyPr/>
                    <a:lstStyle/>
                    <a:p>
                      <a:pPr algn="l" fontAlgn="b"/>
                      <a:r>
                        <a:rPr lang="en-US" sz="1200" u="none" strike="noStrike" dirty="0">
                          <a:effectLst/>
                        </a:rPr>
                        <a:t>Study on enhanced support of Industrial </a:t>
                      </a:r>
                      <a:r>
                        <a:rPr lang="en-US" sz="1200" u="none" strike="noStrike" dirty="0" err="1">
                          <a:effectLst/>
                        </a:rPr>
                        <a:t>IoT</a:t>
                      </a:r>
                      <a:r>
                        <a:rPr lang="en-US" sz="1200" u="none" strike="noStrike" dirty="0">
                          <a:effectLst/>
                        </a:rPr>
                        <a:t> </a:t>
                      </a:r>
                      <a:endParaRPr lang="en-US" sz="1200" b="0" i="0" u="none" strike="noStrike" dirty="0">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dirty="0" err="1">
                          <a:effectLst/>
                        </a:rPr>
                        <a:t>FS_IIoT</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S2</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40%</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SP-200298</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5"/>
                  </a:ext>
                </a:extLst>
              </a:tr>
              <a:tr h="217687">
                <a:tc>
                  <a:txBody>
                    <a:bodyPr/>
                    <a:lstStyle/>
                    <a:p>
                      <a:pPr algn="l" fontAlgn="b"/>
                      <a:r>
                        <a:rPr lang="en-US" sz="1200" u="none" strike="noStrike">
                          <a:effectLst/>
                        </a:rPr>
                        <a:t>Study on V2X services – Phase 2 </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FS_eV2XARC_Ph2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S2</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SP-190631</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6"/>
                  </a:ext>
                </a:extLst>
              </a:tr>
              <a:tr h="217687">
                <a:tc>
                  <a:txBody>
                    <a:bodyPr/>
                    <a:lstStyle/>
                    <a:p>
                      <a:pPr algn="l" fontAlgn="b"/>
                      <a:r>
                        <a:rPr lang="en-US" sz="1200" u="none" strike="noStrike">
                          <a:effectLst/>
                        </a:rPr>
                        <a:t>Study on Architectural enhancements for 5G multicast-broadcast services</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FS_5MBS</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S2</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35%</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SP-200092</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7"/>
                  </a:ext>
                </a:extLst>
              </a:tr>
              <a:tr h="217687">
                <a:tc>
                  <a:txBody>
                    <a:bodyPr/>
                    <a:lstStyle/>
                    <a:p>
                      <a:pPr algn="l" fontAlgn="b"/>
                      <a:r>
                        <a:rPr lang="en-US" sz="1200" u="none" strike="noStrike" dirty="0">
                          <a:effectLst/>
                        </a:rPr>
                        <a:t>   Study on Stage 2 (System Enablers) for MUSIM</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FS_MUSIM</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45%</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SP-200297</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8"/>
                  </a:ext>
                </a:extLst>
              </a:tr>
              <a:tr h="217687">
                <a:tc>
                  <a:txBody>
                    <a:bodyPr/>
                    <a:lstStyle/>
                    <a:p>
                      <a:pPr algn="l" fontAlgn="b"/>
                      <a:r>
                        <a:rPr lang="en-US" sz="1200" u="none" strike="noStrike" dirty="0">
                          <a:effectLst/>
                        </a:rPr>
                        <a:t>   Stage 2 of Multimedia Priority Service (MPS) Phase 2</a:t>
                      </a:r>
                      <a:endParaRPr lang="en-US" sz="1200" b="1"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MPS2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SP-200083</a:t>
                      </a:r>
                      <a:endParaRPr lang="en-US" sz="1200" b="0" i="0" u="none" strike="noStrike">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09"/>
                  </a:ext>
                </a:extLst>
              </a:tr>
              <a:tr h="217687">
                <a:tc>
                  <a:txBody>
                    <a:bodyPr/>
                    <a:lstStyle/>
                    <a:p>
                      <a:pPr algn="l" fontAlgn="b"/>
                      <a:r>
                        <a:rPr lang="en-US" sz="1200" u="none" strike="noStrike">
                          <a:effectLst/>
                        </a:rPr>
                        <a:t>5G System Enhancement for Advanced Interactive Services </a:t>
                      </a:r>
                      <a:endParaRPr lang="en-US" sz="1200" b="1"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5G_AIS</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SP-190564</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0"/>
                  </a:ext>
                </a:extLst>
              </a:tr>
              <a:tr h="217687">
                <a:tc>
                  <a:txBody>
                    <a:bodyPr/>
                    <a:lstStyle/>
                    <a:p>
                      <a:pPr algn="l" fontAlgn="b"/>
                      <a:r>
                        <a:rPr lang="en-US" sz="1200" u="none" strike="noStrike" dirty="0">
                          <a:effectLst/>
                        </a:rPr>
                        <a:t>Supporting Flexible Local Area Data Network </a:t>
                      </a:r>
                      <a:endParaRPr lang="en-US" sz="1200" b="1" i="0" u="none" strike="noStrike" dirty="0">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FLADN</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SP-190563</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1"/>
                  </a:ext>
                </a:extLst>
              </a:tr>
              <a:tr h="217687">
                <a:tc>
                  <a:txBody>
                    <a:bodyPr/>
                    <a:lstStyle/>
                    <a:p>
                      <a:pPr algn="l" fontAlgn="b"/>
                      <a:r>
                        <a:rPr lang="en-US" sz="1200" u="none" strike="noStrike">
                          <a:effectLst/>
                        </a:rPr>
                        <a:t>Study on Enhancement of Network Slicing Phase 2 </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FS_eNS_Ph2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35%</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SP-190931</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2"/>
                  </a:ext>
                </a:extLst>
              </a:tr>
              <a:tr h="217687">
                <a:tc>
                  <a:txBody>
                    <a:bodyPr/>
                    <a:lstStyle/>
                    <a:p>
                      <a:pPr algn="l" fontAlgn="b"/>
                      <a:r>
                        <a:rPr lang="en-US" sz="1200" u="none" strike="noStrike">
                          <a:effectLst/>
                        </a:rPr>
                        <a:t>Study on System enhancement for Proximity based Services in 5GS</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FS_5G_ProSe</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55%</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SP-190443</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3"/>
                  </a:ext>
                </a:extLst>
              </a:tr>
              <a:tr h="217687">
                <a:tc>
                  <a:txBody>
                    <a:bodyPr/>
                    <a:lstStyle/>
                    <a:p>
                      <a:pPr algn="l" fontAlgn="b"/>
                      <a:r>
                        <a:rPr lang="en-US" sz="1200" u="none" strike="noStrike">
                          <a:effectLst/>
                        </a:rPr>
                        <a:t>Study on enhancement of support for 5WWC</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FS_5WWC_Ph2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SP-190562</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4"/>
                  </a:ext>
                </a:extLst>
              </a:tr>
              <a:tr h="217687">
                <a:tc>
                  <a:txBody>
                    <a:bodyPr/>
                    <a:lstStyle/>
                    <a:p>
                      <a:pPr algn="l" fontAlgn="b"/>
                      <a:r>
                        <a:rPr lang="en-US" sz="1200" u="none" strike="noStrike">
                          <a:effectLst/>
                        </a:rPr>
                        <a:t>Study on enhanced support of Non-Public Networks </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FS_eNPN</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35%</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SP-200094</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5"/>
                  </a:ext>
                </a:extLst>
              </a:tr>
              <a:tr h="217687">
                <a:tc>
                  <a:txBody>
                    <a:bodyPr/>
                    <a:lstStyle/>
                    <a:p>
                      <a:pPr algn="l" fontAlgn="b"/>
                      <a:r>
                        <a:rPr lang="en-US" sz="1200" u="none" strike="noStrike" dirty="0">
                          <a:effectLst/>
                        </a:rPr>
                        <a:t>Study on Enablers for Network Automation for 5G - phase 2 </a:t>
                      </a:r>
                      <a:endParaRPr lang="en-US" sz="1200" b="0" i="0" u="none" strike="noStrike" dirty="0">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FS_eNA_Ph2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32%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SP-200098</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6"/>
                  </a:ext>
                </a:extLst>
              </a:tr>
              <a:tr h="217687">
                <a:tc>
                  <a:txBody>
                    <a:bodyPr/>
                    <a:lstStyle/>
                    <a:p>
                      <a:pPr algn="l" fontAlgn="b"/>
                      <a:r>
                        <a:rPr lang="en-US" sz="1200" u="none" strike="noStrike">
                          <a:effectLst/>
                        </a:rPr>
                        <a:t>Study on enhancement of 5G UE Policy </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FS_eUEPO</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SP-190449</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7"/>
                  </a:ext>
                </a:extLst>
              </a:tr>
              <a:tr h="217687">
                <a:tc>
                  <a:txBody>
                    <a:bodyPr/>
                    <a:lstStyle/>
                    <a:p>
                      <a:pPr algn="l" fontAlgn="b"/>
                      <a:r>
                        <a:rPr lang="en-US" sz="1200" u="none" strike="noStrike">
                          <a:effectLst/>
                        </a:rPr>
                        <a:t>Study on the Usage of User Identifiers in the 5G System </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FS_UUI5</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SP-190450</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8"/>
                  </a:ext>
                </a:extLst>
              </a:tr>
              <a:tr h="217687">
                <a:tc>
                  <a:txBody>
                    <a:bodyPr/>
                    <a:lstStyle/>
                    <a:p>
                      <a:pPr algn="l" fontAlgn="b"/>
                      <a:r>
                        <a:rPr lang="en-US" sz="1200" u="none" strike="noStrike">
                          <a:effectLst/>
                        </a:rPr>
                        <a:t>Study on service-based support for SMS in 5GC</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FS_SB_SMS</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SP-190184</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19"/>
                  </a:ext>
                </a:extLst>
              </a:tr>
              <a:tr h="217687">
                <a:tc>
                  <a:txBody>
                    <a:bodyPr/>
                    <a:lstStyle/>
                    <a:p>
                      <a:pPr algn="l" fontAlgn="b"/>
                      <a:r>
                        <a:rPr lang="en-US" sz="1200" u="none" strike="noStrike">
                          <a:effectLst/>
                        </a:rPr>
                        <a:t>Study on enhancement of support for Edge Computing in 5GC</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FS_enh_EC</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40%</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SP-200093</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20"/>
                  </a:ext>
                </a:extLst>
              </a:tr>
              <a:tr h="217687">
                <a:tc>
                  <a:txBody>
                    <a:bodyPr/>
                    <a:lstStyle/>
                    <a:p>
                      <a:pPr algn="l" fontAlgn="b"/>
                      <a:r>
                        <a:rPr lang="en-US" sz="1200" u="none" strike="noStrike">
                          <a:effectLst/>
                        </a:rPr>
                        <a:t>Study on UPF enhancement for control and SBA</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FS_UPCAS</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SP-190187</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21"/>
                  </a:ext>
                </a:extLst>
              </a:tr>
              <a:tr h="217687">
                <a:tc>
                  <a:txBody>
                    <a:bodyPr/>
                    <a:lstStyle/>
                    <a:p>
                      <a:pPr algn="l" fontAlgn="b"/>
                      <a:r>
                        <a:rPr lang="en-US" sz="1200" u="none" strike="noStrike">
                          <a:effectLst/>
                        </a:rPr>
                        <a:t>Study on Access Traffic Steering, Switch and Splitting support in the 5G system architecture Phase 2</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FS_ATSSS_Ph2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S2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15%</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SP-200095</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22"/>
                  </a:ext>
                </a:extLst>
              </a:tr>
              <a:tr h="217687">
                <a:tc>
                  <a:txBody>
                    <a:bodyPr/>
                    <a:lstStyle/>
                    <a:p>
                      <a:pPr algn="l" fontAlgn="b"/>
                      <a:r>
                        <a:rPr lang="en-US" sz="1200" u="none" strike="noStrike">
                          <a:effectLst/>
                        </a:rPr>
                        <a:t>Study on Multimedia Priority Service (MPS) Phase 2, Stage 2 </a:t>
                      </a:r>
                      <a:endParaRPr lang="en-US" sz="1200" b="0" i="0" u="none" strike="noStrike">
                        <a:solidFill>
                          <a:srgbClr val="0000FF"/>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FS_MPS2_St2</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S2</a:t>
                      </a:r>
                      <a:endParaRPr lang="en-US" sz="1200" b="0" i="0" u="none" strike="noStrike" dirty="0">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4533" marR="4533" marT="4533" marB="0" anchor="b"/>
                </a:tc>
                <a:tc>
                  <a:txBody>
                    <a:bodyPr/>
                    <a:lstStyle/>
                    <a:p>
                      <a:pPr algn="ctr" fontAlgn="b"/>
                      <a:r>
                        <a:rPr lang="en-US" sz="1200" u="none" strike="noStrike" dirty="0">
                          <a:effectLst/>
                        </a:rPr>
                        <a:t>SP-190629</a:t>
                      </a:r>
                      <a:endParaRPr lang="en-US" sz="1200" b="0" i="0" u="none" strike="noStrike" dirty="0">
                        <a:solidFill>
                          <a:srgbClr val="000000"/>
                        </a:solidFill>
                        <a:effectLst/>
                        <a:latin typeface="Arial" panose="020B0604020202020204" pitchFamily="34" charset="0"/>
                      </a:endParaRPr>
                    </a:p>
                  </a:txBody>
                  <a:tcPr marL="4533" marR="4533" marT="4533" marB="0" anchor="b"/>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135831676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3GPP SA Leadership</a:t>
            </a:r>
          </a:p>
        </p:txBody>
      </p:sp>
    </p:spTree>
    <p:extLst>
      <p:ext uri="{BB962C8B-B14F-4D97-AF65-F5344CB8AC3E}">
        <p14:creationId xmlns:p14="http://schemas.microsoft.com/office/powerpoint/2010/main" val="8420728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SA3</a:t>
            </a:r>
          </a:p>
        </p:txBody>
      </p:sp>
      <p:graphicFrame>
        <p:nvGraphicFramePr>
          <p:cNvPr id="3" name="Table 2"/>
          <p:cNvGraphicFramePr>
            <a:graphicFrameLocks noGrp="1"/>
          </p:cNvGraphicFramePr>
          <p:nvPr>
            <p:extLst>
              <p:ext uri="{D42A27DB-BD31-4B8C-83A1-F6EECF244321}">
                <p14:modId xmlns:p14="http://schemas.microsoft.com/office/powerpoint/2010/main" val="483018853"/>
              </p:ext>
            </p:extLst>
          </p:nvPr>
        </p:nvGraphicFramePr>
        <p:xfrm>
          <a:off x="838200" y="2300601"/>
          <a:ext cx="10299969" cy="3156621"/>
        </p:xfrm>
        <a:graphic>
          <a:graphicData uri="http://schemas.openxmlformats.org/drawingml/2006/table">
            <a:tbl>
              <a:tblPr>
                <a:tableStyleId>{5C22544A-7EE6-4342-B048-85BDC9FD1C3A}</a:tableStyleId>
              </a:tblPr>
              <a:tblGrid>
                <a:gridCol w="6500877">
                  <a:extLst>
                    <a:ext uri="{9D8B030D-6E8A-4147-A177-3AD203B41FA5}">
                      <a16:colId xmlns:a16="http://schemas.microsoft.com/office/drawing/2014/main" val="20000"/>
                    </a:ext>
                  </a:extLst>
                </a:gridCol>
                <a:gridCol w="1836513">
                  <a:extLst>
                    <a:ext uri="{9D8B030D-6E8A-4147-A177-3AD203B41FA5}">
                      <a16:colId xmlns:a16="http://schemas.microsoft.com/office/drawing/2014/main" val="20001"/>
                    </a:ext>
                  </a:extLst>
                </a:gridCol>
                <a:gridCol w="501389">
                  <a:extLst>
                    <a:ext uri="{9D8B030D-6E8A-4147-A177-3AD203B41FA5}">
                      <a16:colId xmlns:a16="http://schemas.microsoft.com/office/drawing/2014/main" val="20002"/>
                    </a:ext>
                  </a:extLst>
                </a:gridCol>
                <a:gridCol w="730595">
                  <a:extLst>
                    <a:ext uri="{9D8B030D-6E8A-4147-A177-3AD203B41FA5}">
                      <a16:colId xmlns:a16="http://schemas.microsoft.com/office/drawing/2014/main" val="20003"/>
                    </a:ext>
                  </a:extLst>
                </a:gridCol>
                <a:gridCol w="730595">
                  <a:extLst>
                    <a:ext uri="{9D8B030D-6E8A-4147-A177-3AD203B41FA5}">
                      <a16:colId xmlns:a16="http://schemas.microsoft.com/office/drawing/2014/main" val="20004"/>
                    </a:ext>
                  </a:extLst>
                </a:gridCol>
              </a:tblGrid>
              <a:tr h="242817">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Integration of GBA into 5GC </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GBA_5G</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SP-190714</a:t>
                      </a:r>
                    </a:p>
                  </a:txBody>
                  <a:tcPr marL="4763" marR="4763" marT="4763" marB="0" anchor="b"/>
                </a:tc>
                <a:extLst>
                  <a:ext uri="{0D108BD9-81ED-4DB2-BD59-A6C34878D82A}">
                    <a16:rowId xmlns:a16="http://schemas.microsoft.com/office/drawing/2014/main" val="10000"/>
                  </a:ext>
                </a:extLst>
              </a:tr>
              <a:tr h="242817">
                <a:tc>
                  <a:txBody>
                    <a:bodyPr/>
                    <a:lstStyle/>
                    <a:p>
                      <a:pPr marL="0" algn="l" defTabSz="914400" rtl="0" eaLnBrk="1" fontAlgn="b" latinLnBrk="0" hangingPunct="1"/>
                      <a:r>
                        <a:rPr lang="en-US" sz="1200" u="none" strike="noStrike" kern="1200">
                          <a:solidFill>
                            <a:schemeClr val="dk1"/>
                          </a:solidFill>
                          <a:effectLst/>
                          <a:latin typeface="+mn-lt"/>
                          <a:ea typeface="+mn-ea"/>
                          <a:cs typeface="+mn-cs"/>
                        </a:rPr>
                        <a:t>Assurance Specification for IMS </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SCAS_IMS</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SP-191128</a:t>
                      </a:r>
                    </a:p>
                  </a:txBody>
                  <a:tcPr marL="4763" marR="4763" marT="4763" marB="0" anchor="b"/>
                </a:tc>
                <a:extLst>
                  <a:ext uri="{0D108BD9-81ED-4DB2-BD59-A6C34878D82A}">
                    <a16:rowId xmlns:a16="http://schemas.microsoft.com/office/drawing/2014/main" val="10001"/>
                  </a:ext>
                </a:extLst>
              </a:tr>
              <a:tr h="242817">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Security Assurance Specification for 5G</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eSCAS_5G</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SP-200149</a:t>
                      </a:r>
                    </a:p>
                  </a:txBody>
                  <a:tcPr marL="4763" marR="4763" marT="4763" marB="0" anchor="b"/>
                </a:tc>
                <a:extLst>
                  <a:ext uri="{0D108BD9-81ED-4DB2-BD59-A6C34878D82A}">
                    <a16:rowId xmlns:a16="http://schemas.microsoft.com/office/drawing/2014/main" val="10002"/>
                  </a:ext>
                </a:extLst>
              </a:tr>
              <a:tr h="242817">
                <a:tc>
                  <a:txBody>
                    <a:bodyPr/>
                    <a:lstStyle/>
                    <a:p>
                      <a:pPr marL="0" algn="l" defTabSz="914400" rtl="0" eaLnBrk="1" fontAlgn="b" latinLnBrk="0" hangingPunct="1"/>
                      <a:r>
                        <a:rPr lang="en-US" sz="1200" u="none" strike="noStrike" kern="1200">
                          <a:solidFill>
                            <a:schemeClr val="dk1"/>
                          </a:solidFill>
                          <a:effectLst/>
                          <a:latin typeface="+mn-lt"/>
                          <a:ea typeface="+mn-ea"/>
                          <a:cs typeface="+mn-cs"/>
                        </a:rPr>
                        <a:t>Security Assurance Specification for Non-3GPP InterWorking Function (N3IWF)</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SCAS_5G_N3IWF</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SP-200146</a:t>
                      </a:r>
                    </a:p>
                  </a:txBody>
                  <a:tcPr marL="4763" marR="4763" marT="4763" marB="0" anchor="b"/>
                </a:tc>
                <a:extLst>
                  <a:ext uri="{0D108BD9-81ED-4DB2-BD59-A6C34878D82A}">
                    <a16:rowId xmlns:a16="http://schemas.microsoft.com/office/drawing/2014/main" val="10003"/>
                  </a:ext>
                </a:extLst>
              </a:tr>
              <a:tr h="242817">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Security Assurance Specification for 5G NWDAF</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SCAS_5G_NWDAF</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SP-200147</a:t>
                      </a:r>
                    </a:p>
                  </a:txBody>
                  <a:tcPr marL="4763" marR="4763" marT="4763" marB="0" anchor="b"/>
                </a:tc>
                <a:extLst>
                  <a:ext uri="{0D108BD9-81ED-4DB2-BD59-A6C34878D82A}">
                    <a16:rowId xmlns:a16="http://schemas.microsoft.com/office/drawing/2014/main" val="10004"/>
                  </a:ext>
                </a:extLst>
              </a:tr>
              <a:tr h="242817">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Security Assurance Specification for Service Communication Proxy (SECOP)</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SCAS_5G_SECOP</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SP-200148</a:t>
                      </a:r>
                    </a:p>
                  </a:txBody>
                  <a:tcPr marL="4763" marR="4763" marT="4763" marB="0" anchor="b"/>
                </a:tc>
                <a:extLst>
                  <a:ext uri="{0D108BD9-81ED-4DB2-BD59-A6C34878D82A}">
                    <a16:rowId xmlns:a16="http://schemas.microsoft.com/office/drawing/2014/main" val="10005"/>
                  </a:ext>
                </a:extLst>
              </a:tr>
              <a:tr h="242817">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Lawful Interception Rel-17 </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LI17</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SP-190983</a:t>
                      </a:r>
                    </a:p>
                  </a:txBody>
                  <a:tcPr marL="4763" marR="4763" marT="4763" marB="0" anchor="b"/>
                </a:tc>
                <a:extLst>
                  <a:ext uri="{0D108BD9-81ED-4DB2-BD59-A6C34878D82A}">
                    <a16:rowId xmlns:a16="http://schemas.microsoft.com/office/drawing/2014/main" val="10006"/>
                  </a:ext>
                </a:extLst>
              </a:tr>
              <a:tr h="242817">
                <a:tc>
                  <a:txBody>
                    <a:bodyPr/>
                    <a:lstStyle/>
                    <a:p>
                      <a:pPr marL="0" algn="l" defTabSz="914400" rtl="0" eaLnBrk="1" fontAlgn="b" latinLnBrk="0" hangingPunct="1"/>
                      <a:r>
                        <a:rPr lang="en-US" sz="1200" u="none" strike="noStrike" kern="1200">
                          <a:solidFill>
                            <a:schemeClr val="dk1"/>
                          </a:solidFill>
                          <a:effectLst/>
                          <a:latin typeface="+mn-lt"/>
                          <a:ea typeface="+mn-ea"/>
                          <a:cs typeface="+mn-cs"/>
                        </a:rPr>
                        <a:t>Study on 5G security enhancement against false base stations</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FS_5GFBS</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75%</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SP-180690</a:t>
                      </a:r>
                    </a:p>
                  </a:txBody>
                  <a:tcPr marL="4763" marR="4763" marT="4763" marB="0" anchor="b"/>
                </a:tc>
                <a:extLst>
                  <a:ext uri="{0D108BD9-81ED-4DB2-BD59-A6C34878D82A}">
                    <a16:rowId xmlns:a16="http://schemas.microsoft.com/office/drawing/2014/main" val="10007"/>
                  </a:ext>
                </a:extLst>
              </a:tr>
              <a:tr h="242817">
                <a:tc>
                  <a:txBody>
                    <a:bodyPr/>
                    <a:lstStyle/>
                    <a:p>
                      <a:pPr marL="0" algn="l" defTabSz="914400" rtl="0" eaLnBrk="1" fontAlgn="b" latinLnBrk="0" hangingPunct="1"/>
                      <a:r>
                        <a:rPr lang="en-US" sz="1200" u="none" strike="noStrike" kern="1200">
                          <a:solidFill>
                            <a:schemeClr val="dk1"/>
                          </a:solidFill>
                          <a:effectLst/>
                          <a:latin typeface="+mn-lt"/>
                          <a:ea typeface="+mn-ea"/>
                          <a:cs typeface="+mn-cs"/>
                        </a:rPr>
                        <a:t>Study on SECAM and SCAS for 3GPP virtualized network products</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FS_VNP_SECAM_SCAS</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35%</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SP-180696</a:t>
                      </a:r>
                    </a:p>
                  </a:txBody>
                  <a:tcPr marL="4763" marR="4763" marT="4763" marB="0" anchor="b"/>
                </a:tc>
                <a:extLst>
                  <a:ext uri="{0D108BD9-81ED-4DB2-BD59-A6C34878D82A}">
                    <a16:rowId xmlns:a16="http://schemas.microsoft.com/office/drawing/2014/main" val="10008"/>
                  </a:ext>
                </a:extLst>
              </a:tr>
              <a:tr h="242817">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Study on User Plane Integrity Protection</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FS_UP_IP_Sec</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65%</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SP-181035</a:t>
                      </a:r>
                    </a:p>
                  </a:txBody>
                  <a:tcPr marL="4763" marR="4763" marT="4763" marB="0" anchor="b"/>
                </a:tc>
                <a:extLst>
                  <a:ext uri="{0D108BD9-81ED-4DB2-BD59-A6C34878D82A}">
                    <a16:rowId xmlns:a16="http://schemas.microsoft.com/office/drawing/2014/main" val="10009"/>
                  </a:ext>
                </a:extLst>
              </a:tr>
              <a:tr h="242817">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Study on Security Impacts of </a:t>
                      </a:r>
                      <a:r>
                        <a:rPr lang="en-US" sz="1200" u="none" strike="noStrike" kern="1200" dirty="0" err="1">
                          <a:solidFill>
                            <a:schemeClr val="dk1"/>
                          </a:solidFill>
                          <a:effectLst/>
                          <a:latin typeface="+mn-lt"/>
                          <a:ea typeface="+mn-ea"/>
                          <a:cs typeface="+mn-cs"/>
                        </a:rPr>
                        <a:t>Virtualisation</a:t>
                      </a:r>
                      <a:r>
                        <a:rPr lang="en-US" sz="1200" u="none" strike="noStrike" kern="1200" dirty="0">
                          <a:solidFill>
                            <a:schemeClr val="dk1"/>
                          </a:solidFill>
                          <a:effectLst/>
                          <a:latin typeface="+mn-lt"/>
                          <a:ea typeface="+mn-ea"/>
                          <a:cs typeface="+mn-cs"/>
                        </a:rPr>
                        <a:t> </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FS_SIV</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45%</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SP-181236</a:t>
                      </a:r>
                    </a:p>
                  </a:txBody>
                  <a:tcPr marL="4763" marR="4763" marT="4763" marB="0" anchor="b"/>
                </a:tc>
                <a:extLst>
                  <a:ext uri="{0D108BD9-81ED-4DB2-BD59-A6C34878D82A}">
                    <a16:rowId xmlns:a16="http://schemas.microsoft.com/office/drawing/2014/main" val="10010"/>
                  </a:ext>
                </a:extLst>
              </a:tr>
              <a:tr h="242817">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Study on Long Term Key Update Process (LTKUP) Detailed solutions</a:t>
                      </a:r>
                    </a:p>
                  </a:txBody>
                  <a:tcPr marL="4763" marR="4763" marT="4763" marB="0" anchor="b"/>
                </a:tc>
                <a:tc>
                  <a:txBody>
                    <a:bodyPr/>
                    <a:lstStyle/>
                    <a:p>
                      <a:pPr marL="0" algn="ctr" defTabSz="914400" rtl="0" eaLnBrk="1" fontAlgn="b" latinLnBrk="0" hangingPunct="1"/>
                      <a:r>
                        <a:rPr lang="en-US" sz="1200" u="none" strike="noStrike" kern="1200" dirty="0" err="1">
                          <a:solidFill>
                            <a:schemeClr val="dk1"/>
                          </a:solidFill>
                          <a:effectLst/>
                          <a:latin typeface="+mn-lt"/>
                          <a:ea typeface="+mn-ea"/>
                          <a:cs typeface="+mn-cs"/>
                        </a:rPr>
                        <a:t>FS_LTKUP_Detail</a:t>
                      </a:r>
                      <a:endParaRPr lang="en-US" sz="1200" u="none" strike="noStrike" kern="1200" dirty="0">
                        <a:solidFill>
                          <a:schemeClr val="dk1"/>
                        </a:solidFill>
                        <a:effectLst/>
                        <a:latin typeface="+mn-lt"/>
                        <a:ea typeface="+mn-ea"/>
                        <a:cs typeface="+mn-cs"/>
                      </a:endParaRP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60%</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SP-181038</a:t>
                      </a:r>
                    </a:p>
                  </a:txBody>
                  <a:tcPr marL="4763" marR="4763" marT="4763" marB="0" anchor="b"/>
                </a:tc>
                <a:extLst>
                  <a:ext uri="{0D108BD9-81ED-4DB2-BD59-A6C34878D82A}">
                    <a16:rowId xmlns:a16="http://schemas.microsoft.com/office/drawing/2014/main" val="10011"/>
                  </a:ext>
                </a:extLst>
              </a:tr>
              <a:tr h="242817">
                <a:tc>
                  <a:txBody>
                    <a:bodyPr/>
                    <a:lstStyle/>
                    <a:p>
                      <a:pPr marL="0" algn="l" defTabSz="914400" rtl="0" eaLnBrk="1" fontAlgn="b" latinLnBrk="0" hangingPunct="1"/>
                      <a:r>
                        <a:rPr lang="en-US" sz="1200" u="none" strike="noStrike" kern="1200">
                          <a:solidFill>
                            <a:schemeClr val="dk1"/>
                          </a:solidFill>
                          <a:effectLst/>
                          <a:latin typeface="+mn-lt"/>
                          <a:ea typeface="+mn-ea"/>
                          <a:cs typeface="+mn-cs"/>
                        </a:rPr>
                        <a:t>Study on authentication enhancements in 5GS</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FS_AUTH_ENH</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40%</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SP-190713</a:t>
                      </a:r>
                    </a:p>
                  </a:txBody>
                  <a:tcPr marL="4763" marR="4763" marT="4763" marB="0" anchor="b"/>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004100974"/>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SA4</a:t>
            </a:r>
          </a:p>
        </p:txBody>
      </p:sp>
      <p:graphicFrame>
        <p:nvGraphicFramePr>
          <p:cNvPr id="3" name="Table 2"/>
          <p:cNvGraphicFramePr>
            <a:graphicFrameLocks noGrp="1"/>
          </p:cNvGraphicFramePr>
          <p:nvPr>
            <p:extLst>
              <p:ext uri="{D42A27DB-BD31-4B8C-83A1-F6EECF244321}">
                <p14:modId xmlns:p14="http://schemas.microsoft.com/office/powerpoint/2010/main" val="3408722502"/>
              </p:ext>
            </p:extLst>
          </p:nvPr>
        </p:nvGraphicFramePr>
        <p:xfrm>
          <a:off x="758758" y="2645932"/>
          <a:ext cx="9863982" cy="2212510"/>
        </p:xfrm>
        <a:graphic>
          <a:graphicData uri="http://schemas.openxmlformats.org/drawingml/2006/table">
            <a:tbl>
              <a:tblPr>
                <a:tableStyleId>{5C22544A-7EE6-4342-B048-85BDC9FD1C3A}</a:tableStyleId>
              </a:tblPr>
              <a:tblGrid>
                <a:gridCol w="6225701">
                  <a:extLst>
                    <a:ext uri="{9D8B030D-6E8A-4147-A177-3AD203B41FA5}">
                      <a16:colId xmlns:a16="http://schemas.microsoft.com/office/drawing/2014/main" val="20000"/>
                    </a:ext>
                  </a:extLst>
                </a:gridCol>
                <a:gridCol w="1758775">
                  <a:extLst>
                    <a:ext uri="{9D8B030D-6E8A-4147-A177-3AD203B41FA5}">
                      <a16:colId xmlns:a16="http://schemas.microsoft.com/office/drawing/2014/main" val="20001"/>
                    </a:ext>
                  </a:extLst>
                </a:gridCol>
                <a:gridCol w="480166">
                  <a:extLst>
                    <a:ext uri="{9D8B030D-6E8A-4147-A177-3AD203B41FA5}">
                      <a16:colId xmlns:a16="http://schemas.microsoft.com/office/drawing/2014/main" val="20002"/>
                    </a:ext>
                  </a:extLst>
                </a:gridCol>
                <a:gridCol w="699670">
                  <a:extLst>
                    <a:ext uri="{9D8B030D-6E8A-4147-A177-3AD203B41FA5}">
                      <a16:colId xmlns:a16="http://schemas.microsoft.com/office/drawing/2014/main" val="20003"/>
                    </a:ext>
                  </a:extLst>
                </a:gridCol>
                <a:gridCol w="699670">
                  <a:extLst>
                    <a:ext uri="{9D8B030D-6E8A-4147-A177-3AD203B41FA5}">
                      <a16:colId xmlns:a16="http://schemas.microsoft.com/office/drawing/2014/main" val="20004"/>
                    </a:ext>
                  </a:extLst>
                </a:gridCol>
              </a:tblGrid>
              <a:tr h="221251">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Study on Multicast Architecture Enhancements for 5G Media Streaming</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FS_5GMS_Multicast</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SP-200238</a:t>
                      </a:r>
                    </a:p>
                  </a:txBody>
                  <a:tcPr marL="4763" marR="4763" marT="4763" marB="0" anchor="b"/>
                </a:tc>
                <a:extLst>
                  <a:ext uri="{0D108BD9-81ED-4DB2-BD59-A6C34878D82A}">
                    <a16:rowId xmlns:a16="http://schemas.microsoft.com/office/drawing/2014/main" val="10000"/>
                  </a:ext>
                </a:extLst>
              </a:tr>
              <a:tr h="221251">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5G Media Streaming stage 3 </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5GMS3</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70%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SP-190464</a:t>
                      </a:r>
                    </a:p>
                  </a:txBody>
                  <a:tcPr marL="4763" marR="4763" marT="4763" marB="0" anchor="b"/>
                </a:tc>
                <a:extLst>
                  <a:ext uri="{0D108BD9-81ED-4DB2-BD59-A6C34878D82A}">
                    <a16:rowId xmlns:a16="http://schemas.microsoft.com/office/drawing/2014/main" val="10001"/>
                  </a:ext>
                </a:extLst>
              </a:tr>
              <a:tr h="221251">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Support of Immersive Teleconferencing and Telepresence for Remote Terminals </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ITT4RT</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35%</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SP-180985</a:t>
                      </a:r>
                    </a:p>
                  </a:txBody>
                  <a:tcPr marL="4763" marR="4763" marT="4763" marB="0" anchor="b"/>
                </a:tc>
                <a:extLst>
                  <a:ext uri="{0D108BD9-81ED-4DB2-BD59-A6C34878D82A}">
                    <a16:rowId xmlns:a16="http://schemas.microsoft.com/office/drawing/2014/main" val="10002"/>
                  </a:ext>
                </a:extLst>
              </a:tr>
              <a:tr h="221251">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Terminal Audio quality performance and Test methods for Immersive Audio Services</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ATIAS</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15%</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SP-190040</a:t>
                      </a:r>
                    </a:p>
                  </a:txBody>
                  <a:tcPr marL="4763" marR="4763" marT="4763" marB="0" anchor="b"/>
                </a:tc>
                <a:extLst>
                  <a:ext uri="{0D108BD9-81ED-4DB2-BD59-A6C34878D82A}">
                    <a16:rowId xmlns:a16="http://schemas.microsoft.com/office/drawing/2014/main" val="10003"/>
                  </a:ext>
                </a:extLst>
              </a:tr>
              <a:tr h="221251">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EVS Codec Extension for Immersive Voice and Audio Services</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IVAS_Codec</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27%</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SP-170611</a:t>
                      </a:r>
                    </a:p>
                  </a:txBody>
                  <a:tcPr marL="4763" marR="4763" marT="4763" marB="0" anchor="b"/>
                </a:tc>
                <a:extLst>
                  <a:ext uri="{0D108BD9-81ED-4DB2-BD59-A6C34878D82A}">
                    <a16:rowId xmlns:a16="http://schemas.microsoft.com/office/drawing/2014/main" val="10004"/>
                  </a:ext>
                </a:extLst>
              </a:tr>
              <a:tr h="221251">
                <a:tc>
                  <a:txBody>
                    <a:bodyPr/>
                    <a:lstStyle/>
                    <a:p>
                      <a:pPr marL="0" algn="l" defTabSz="914400" rtl="0" eaLnBrk="1" fontAlgn="b" latinLnBrk="0" hangingPunct="1"/>
                      <a:r>
                        <a:rPr lang="en-US" sz="1200" u="none" strike="noStrike" kern="1200">
                          <a:solidFill>
                            <a:schemeClr val="dk1"/>
                          </a:solidFill>
                          <a:effectLst/>
                          <a:latin typeface="+mn-lt"/>
                          <a:ea typeface="+mn-ea"/>
                          <a:cs typeface="+mn-cs"/>
                        </a:rPr>
                        <a:t>VR QoE metrics </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VRQoE</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100%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SP-190331</a:t>
                      </a:r>
                    </a:p>
                  </a:txBody>
                  <a:tcPr marL="4763" marR="4763" marT="4763" marB="0" anchor="b"/>
                </a:tc>
                <a:extLst>
                  <a:ext uri="{0D108BD9-81ED-4DB2-BD59-A6C34878D82A}">
                    <a16:rowId xmlns:a16="http://schemas.microsoft.com/office/drawing/2014/main" val="10005"/>
                  </a:ext>
                </a:extLst>
              </a:tr>
              <a:tr h="221251">
                <a:tc>
                  <a:txBody>
                    <a:bodyPr/>
                    <a:lstStyle/>
                    <a:p>
                      <a:pPr marL="0" algn="l" defTabSz="914400" rtl="0" eaLnBrk="1" fontAlgn="b" latinLnBrk="0" hangingPunct="1"/>
                      <a:r>
                        <a:rPr lang="en-US" sz="1200" u="none" strike="noStrike" kern="1200">
                          <a:solidFill>
                            <a:schemeClr val="dk1"/>
                          </a:solidFill>
                          <a:effectLst/>
                          <a:latin typeface="+mn-lt"/>
                          <a:ea typeface="+mn-ea"/>
                          <a:cs typeface="+mn-cs"/>
                        </a:rPr>
                        <a:t>Study on VR Streaming Conformance and Guidelines </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FS_VR_CoGui</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10%</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SP-190642</a:t>
                      </a:r>
                    </a:p>
                  </a:txBody>
                  <a:tcPr marL="4763" marR="4763" marT="4763" marB="0" anchor="b"/>
                </a:tc>
                <a:extLst>
                  <a:ext uri="{0D108BD9-81ED-4DB2-BD59-A6C34878D82A}">
                    <a16:rowId xmlns:a16="http://schemas.microsoft.com/office/drawing/2014/main" val="10006"/>
                  </a:ext>
                </a:extLst>
              </a:tr>
              <a:tr h="221251">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Study on 5G Video Codec Characteristics </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FS_5GVideo</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SP-200052</a:t>
                      </a:r>
                    </a:p>
                  </a:txBody>
                  <a:tcPr marL="4763" marR="4763" marT="4763" marB="0" anchor="b"/>
                </a:tc>
                <a:extLst>
                  <a:ext uri="{0D108BD9-81ED-4DB2-BD59-A6C34878D82A}">
                    <a16:rowId xmlns:a16="http://schemas.microsoft.com/office/drawing/2014/main" val="10007"/>
                  </a:ext>
                </a:extLst>
              </a:tr>
              <a:tr h="221251">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Study on the use of NBMP in FLUS </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FS_FLUS_NBMP</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SP-200053</a:t>
                      </a:r>
                    </a:p>
                  </a:txBody>
                  <a:tcPr marL="4763" marR="4763" marT="4763" marB="0" anchor="b"/>
                </a:tc>
                <a:extLst>
                  <a:ext uri="{0D108BD9-81ED-4DB2-BD59-A6C34878D82A}">
                    <a16:rowId xmlns:a16="http://schemas.microsoft.com/office/drawing/2014/main" val="10008"/>
                  </a:ext>
                </a:extLst>
              </a:tr>
              <a:tr h="221251">
                <a:tc>
                  <a:txBody>
                    <a:bodyPr/>
                    <a:lstStyle/>
                    <a:p>
                      <a:pPr marL="0" algn="l" defTabSz="914400" rtl="0" eaLnBrk="1" fontAlgn="b" latinLnBrk="0" hangingPunct="1"/>
                      <a:r>
                        <a:rPr lang="en-US" sz="1200" u="none" strike="noStrike" kern="1200" dirty="0">
                          <a:solidFill>
                            <a:schemeClr val="dk1"/>
                          </a:solidFill>
                          <a:effectLst/>
                          <a:latin typeface="+mn-lt"/>
                          <a:ea typeface="+mn-ea"/>
                          <a:cs typeface="+mn-cs"/>
                        </a:rPr>
                        <a:t>Study on Streaming Architecture extensions For Edge processing </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FS_EMSA</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S4</a:t>
                      </a:r>
                    </a:p>
                  </a:txBody>
                  <a:tcPr marL="4763" marR="4763" marT="4763" marB="0" anchor="b"/>
                </a:tc>
                <a:tc>
                  <a:txBody>
                    <a:bodyPr/>
                    <a:lstStyle/>
                    <a:p>
                      <a:pPr marL="0" algn="ctr" defTabSz="914400" rtl="0" eaLnBrk="1" fontAlgn="b" latinLnBrk="0" hangingPunct="1"/>
                      <a:r>
                        <a:rPr lang="en-US" sz="1200" u="none" strike="noStrike" kern="1200">
                          <a:solidFill>
                            <a:schemeClr val="dk1"/>
                          </a:solidFill>
                          <a:effectLst/>
                          <a:latin typeface="+mn-lt"/>
                          <a:ea typeface="+mn-ea"/>
                          <a:cs typeface="+mn-cs"/>
                        </a:rPr>
                        <a:t>0%</a:t>
                      </a:r>
                    </a:p>
                  </a:txBody>
                  <a:tcPr marL="4763" marR="4763" marT="4763" marB="0" anchor="b"/>
                </a:tc>
                <a:tc>
                  <a:txBody>
                    <a:bodyPr/>
                    <a:lstStyle/>
                    <a:p>
                      <a:pPr marL="0" algn="ctr" defTabSz="914400" rtl="0" eaLnBrk="1" fontAlgn="b" latinLnBrk="0" hangingPunct="1"/>
                      <a:r>
                        <a:rPr lang="en-US" sz="1200" u="none" strike="noStrike" kern="1200" dirty="0">
                          <a:solidFill>
                            <a:schemeClr val="dk1"/>
                          </a:solidFill>
                          <a:effectLst/>
                          <a:latin typeface="+mn-lt"/>
                          <a:ea typeface="+mn-ea"/>
                          <a:cs typeface="+mn-cs"/>
                        </a:rPr>
                        <a:t>SP-200056</a:t>
                      </a:r>
                    </a:p>
                  </a:txBody>
                  <a:tcPr marL="4763" marR="4763" marT="4763" marB="0" anchor="b"/>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584344915"/>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SA5 </a:t>
            </a:r>
          </a:p>
        </p:txBody>
      </p:sp>
      <p:graphicFrame>
        <p:nvGraphicFramePr>
          <p:cNvPr id="2" name="Table 1"/>
          <p:cNvGraphicFramePr>
            <a:graphicFrameLocks noGrp="1"/>
          </p:cNvGraphicFramePr>
          <p:nvPr>
            <p:extLst>
              <p:ext uri="{D42A27DB-BD31-4B8C-83A1-F6EECF244321}">
                <p14:modId xmlns:p14="http://schemas.microsoft.com/office/powerpoint/2010/main" val="4166461347"/>
              </p:ext>
            </p:extLst>
          </p:nvPr>
        </p:nvGraphicFramePr>
        <p:xfrm>
          <a:off x="666346" y="2095502"/>
          <a:ext cx="9995304" cy="3415216"/>
        </p:xfrm>
        <a:graphic>
          <a:graphicData uri="http://schemas.openxmlformats.org/drawingml/2006/table">
            <a:tbl>
              <a:tblPr>
                <a:tableStyleId>{5C22544A-7EE6-4342-B048-85BDC9FD1C3A}</a:tableStyleId>
              </a:tblPr>
              <a:tblGrid>
                <a:gridCol w="6895231">
                  <a:extLst>
                    <a:ext uri="{9D8B030D-6E8A-4147-A177-3AD203B41FA5}">
                      <a16:colId xmlns:a16="http://schemas.microsoft.com/office/drawing/2014/main" val="20000"/>
                    </a:ext>
                  </a:extLst>
                </a:gridCol>
                <a:gridCol w="1195544">
                  <a:extLst>
                    <a:ext uri="{9D8B030D-6E8A-4147-A177-3AD203B41FA5}">
                      <a16:colId xmlns:a16="http://schemas.microsoft.com/office/drawing/2014/main" val="20001"/>
                    </a:ext>
                  </a:extLst>
                </a:gridCol>
                <a:gridCol w="486559">
                  <a:extLst>
                    <a:ext uri="{9D8B030D-6E8A-4147-A177-3AD203B41FA5}">
                      <a16:colId xmlns:a16="http://schemas.microsoft.com/office/drawing/2014/main" val="20002"/>
                    </a:ext>
                  </a:extLst>
                </a:gridCol>
                <a:gridCol w="708985">
                  <a:extLst>
                    <a:ext uri="{9D8B030D-6E8A-4147-A177-3AD203B41FA5}">
                      <a16:colId xmlns:a16="http://schemas.microsoft.com/office/drawing/2014/main" val="20003"/>
                    </a:ext>
                  </a:extLst>
                </a:gridCol>
                <a:gridCol w="708985">
                  <a:extLst>
                    <a:ext uri="{9D8B030D-6E8A-4147-A177-3AD203B41FA5}">
                      <a16:colId xmlns:a16="http://schemas.microsoft.com/office/drawing/2014/main" val="20004"/>
                    </a:ext>
                  </a:extLst>
                </a:gridCol>
              </a:tblGrid>
              <a:tr h="243944">
                <a:tc>
                  <a:txBody>
                    <a:bodyPr/>
                    <a:lstStyle/>
                    <a:p>
                      <a:pPr algn="l" fontAlgn="b"/>
                      <a:r>
                        <a:rPr lang="en-US" sz="1100" u="none" strike="noStrike" dirty="0">
                          <a:effectLst/>
                        </a:rPr>
                        <a:t>Enhancements on EE for 5G networks </a:t>
                      </a:r>
                      <a:endParaRPr lang="en-US" sz="11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EE5GPLUS</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SP-200188</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0"/>
                  </a:ext>
                </a:extLst>
              </a:tr>
              <a:tr h="243944">
                <a:tc>
                  <a:txBody>
                    <a:bodyPr/>
                    <a:lstStyle/>
                    <a:p>
                      <a:pPr algn="l" fontAlgn="b"/>
                      <a:r>
                        <a:rPr lang="en-US" sz="1100" u="none" strike="noStrike">
                          <a:effectLst/>
                        </a:rPr>
                        <a:t>Management of non-public networks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OAM_NPN</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SP-200189</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1"/>
                  </a:ext>
                </a:extLst>
              </a:tr>
              <a:tr h="243944">
                <a:tc>
                  <a:txBody>
                    <a:bodyPr/>
                    <a:lstStyle/>
                    <a:p>
                      <a:pPr algn="l" fontAlgn="b"/>
                      <a:r>
                        <a:rPr lang="en-US" sz="1100" u="none" strike="noStrike">
                          <a:effectLst/>
                        </a:rPr>
                        <a:t>Enhancement on Management Aspects of 5G Service-Level Agreement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EMA5SLA</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SP-200190</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2"/>
                  </a:ext>
                </a:extLst>
              </a:tr>
              <a:tr h="243944">
                <a:tc>
                  <a:txBody>
                    <a:bodyPr/>
                    <a:lstStyle/>
                    <a:p>
                      <a:pPr algn="l" fontAlgn="b"/>
                      <a:r>
                        <a:rPr lang="en-US" sz="1100" u="none" strike="noStrike">
                          <a:effectLst/>
                        </a:rPr>
                        <a:t>Management of MDT enhancement in 5G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e_5GMDT</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SP-200191</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3"/>
                  </a:ext>
                </a:extLst>
              </a:tr>
              <a:tr h="243944">
                <a:tc>
                  <a:txBody>
                    <a:bodyPr/>
                    <a:lstStyle/>
                    <a:p>
                      <a:pPr algn="l" fontAlgn="b"/>
                      <a:r>
                        <a:rPr lang="en-US" sz="1100" u="none" strike="noStrike">
                          <a:effectLst/>
                        </a:rPr>
                        <a:t>Additional NRM features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adNRM</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S5</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SP-200192</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4"/>
                  </a:ext>
                </a:extLst>
              </a:tr>
              <a:tr h="243944">
                <a:tc>
                  <a:txBody>
                    <a:bodyPr/>
                    <a:lstStyle/>
                    <a:p>
                      <a:pPr algn="l" fontAlgn="b"/>
                      <a:r>
                        <a:rPr lang="en-US" sz="1100" u="none" strike="noStrike" dirty="0">
                          <a:effectLst/>
                        </a:rPr>
                        <a:t>Enhancement of </a:t>
                      </a:r>
                      <a:r>
                        <a:rPr lang="en-US" sz="1100" u="none" strike="noStrike" dirty="0" err="1">
                          <a:effectLst/>
                        </a:rPr>
                        <a:t>QoE</a:t>
                      </a:r>
                      <a:r>
                        <a:rPr lang="en-US" sz="1100" u="none" strike="noStrike" dirty="0">
                          <a:effectLst/>
                        </a:rPr>
                        <a:t> Measurement Collection </a:t>
                      </a:r>
                      <a:endParaRPr lang="en-US" sz="11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eQoE</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S5</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SP-200193</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5"/>
                  </a:ext>
                </a:extLst>
              </a:tr>
              <a:tr h="243944">
                <a:tc>
                  <a:txBody>
                    <a:bodyPr/>
                    <a:lstStyle/>
                    <a:p>
                      <a:pPr algn="l" fontAlgn="b"/>
                      <a:r>
                        <a:rPr lang="en-US" sz="1100" u="none" strike="noStrike">
                          <a:effectLst/>
                        </a:rPr>
                        <a:t>Enhancements of Self-Organizing Networks (SON) for 5G networks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eSON_5G</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SP-200194</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6"/>
                  </a:ext>
                </a:extLst>
              </a:tr>
              <a:tr h="243944">
                <a:tc>
                  <a:txBody>
                    <a:bodyPr/>
                    <a:lstStyle/>
                    <a:p>
                      <a:pPr algn="l" fontAlgn="b"/>
                      <a:r>
                        <a:rPr lang="en-US" sz="1100" u="none" strike="noStrike">
                          <a:effectLst/>
                        </a:rPr>
                        <a:t>Closed loop SLS Assurance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eCOSLA</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SP-200196</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7"/>
                  </a:ext>
                </a:extLst>
              </a:tr>
              <a:tr h="243944">
                <a:tc>
                  <a:txBody>
                    <a:bodyPr/>
                    <a:lstStyle/>
                    <a:p>
                      <a:pPr algn="l" fontAlgn="b"/>
                      <a:r>
                        <a:rPr lang="en-US" sz="1100" u="none" strike="noStrike">
                          <a:effectLst/>
                        </a:rPr>
                        <a:t>IMS Charging in 5G System Architecture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5GSIMSCH</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30%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SP-190367</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8"/>
                  </a:ext>
                </a:extLst>
              </a:tr>
              <a:tr h="243944">
                <a:tc>
                  <a:txBody>
                    <a:bodyPr/>
                    <a:lstStyle/>
                    <a:p>
                      <a:pPr algn="l" fontAlgn="b"/>
                      <a:r>
                        <a:rPr lang="en-US" sz="1100" u="none" strike="noStrike">
                          <a:effectLst/>
                        </a:rPr>
                        <a:t>Intent driven management service for mobile network</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IDMS_MN</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55%</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SP-180899</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9"/>
                  </a:ext>
                </a:extLst>
              </a:tr>
              <a:tr h="243944">
                <a:tc>
                  <a:txBody>
                    <a:bodyPr/>
                    <a:lstStyle/>
                    <a:p>
                      <a:pPr algn="l" fontAlgn="b"/>
                      <a:r>
                        <a:rPr lang="en-US" sz="1100" u="none" strike="noStrike">
                          <a:effectLst/>
                        </a:rPr>
                        <a:t>Study on network slice management enhancement </a:t>
                      </a:r>
                      <a:endParaRPr lang="en-US" sz="11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FS_NSMEN</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SP-191192</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0"/>
                  </a:ext>
                </a:extLst>
              </a:tr>
              <a:tr h="243944">
                <a:tc>
                  <a:txBody>
                    <a:bodyPr/>
                    <a:lstStyle/>
                    <a:p>
                      <a:pPr algn="l" fontAlgn="b"/>
                      <a:r>
                        <a:rPr lang="en-US" sz="1100" u="none" strike="noStrike" dirty="0">
                          <a:effectLst/>
                        </a:rPr>
                        <a:t>Study on enhancement of Management Data Analytics Service </a:t>
                      </a:r>
                      <a:endParaRPr lang="en-US" sz="1100" b="0"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FS_eMDAS</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30%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SP-190930</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1"/>
                  </a:ext>
                </a:extLst>
              </a:tr>
              <a:tr h="243944">
                <a:tc>
                  <a:txBody>
                    <a:bodyPr/>
                    <a:lstStyle/>
                    <a:p>
                      <a:pPr algn="l" fontAlgn="b"/>
                      <a:r>
                        <a:rPr lang="en-US" sz="1100" u="none" strike="noStrike">
                          <a:effectLst/>
                        </a:rPr>
                        <a:t>Study on new aspects of EE for 5G networks </a:t>
                      </a:r>
                      <a:endParaRPr lang="en-US" sz="11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FS_EE5G</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SP-200187</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2"/>
                  </a:ext>
                </a:extLst>
              </a:tr>
              <a:tr h="243944">
                <a:tc>
                  <a:txBody>
                    <a:bodyPr/>
                    <a:lstStyle/>
                    <a:p>
                      <a:pPr algn="l" fontAlgn="b"/>
                      <a:r>
                        <a:rPr lang="en-US" sz="1100" u="none" strike="noStrike">
                          <a:effectLst/>
                        </a:rPr>
                        <a:t>Study on enhancements of edge computing management </a:t>
                      </a:r>
                      <a:endParaRPr lang="en-US" sz="11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FS_eECM</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SP-200195</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2606009364"/>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Rel-17 SA6</a:t>
            </a:r>
          </a:p>
        </p:txBody>
      </p:sp>
      <p:graphicFrame>
        <p:nvGraphicFramePr>
          <p:cNvPr id="3" name="Table 2"/>
          <p:cNvGraphicFramePr>
            <a:graphicFrameLocks noGrp="1"/>
          </p:cNvGraphicFramePr>
          <p:nvPr>
            <p:extLst>
              <p:ext uri="{D42A27DB-BD31-4B8C-83A1-F6EECF244321}">
                <p14:modId xmlns:p14="http://schemas.microsoft.com/office/powerpoint/2010/main" val="407833759"/>
              </p:ext>
            </p:extLst>
          </p:nvPr>
        </p:nvGraphicFramePr>
        <p:xfrm>
          <a:off x="530156" y="2286004"/>
          <a:ext cx="10131494" cy="3390084"/>
        </p:xfrm>
        <a:graphic>
          <a:graphicData uri="http://schemas.openxmlformats.org/drawingml/2006/table">
            <a:tbl>
              <a:tblPr>
                <a:tableStyleId>{5C22544A-7EE6-4342-B048-85BDC9FD1C3A}</a:tableStyleId>
              </a:tblPr>
              <a:tblGrid>
                <a:gridCol w="6989180">
                  <a:extLst>
                    <a:ext uri="{9D8B030D-6E8A-4147-A177-3AD203B41FA5}">
                      <a16:colId xmlns:a16="http://schemas.microsoft.com/office/drawing/2014/main" val="20000"/>
                    </a:ext>
                  </a:extLst>
                </a:gridCol>
                <a:gridCol w="1211834">
                  <a:extLst>
                    <a:ext uri="{9D8B030D-6E8A-4147-A177-3AD203B41FA5}">
                      <a16:colId xmlns:a16="http://schemas.microsoft.com/office/drawing/2014/main" val="20001"/>
                    </a:ext>
                  </a:extLst>
                </a:gridCol>
                <a:gridCol w="493188">
                  <a:extLst>
                    <a:ext uri="{9D8B030D-6E8A-4147-A177-3AD203B41FA5}">
                      <a16:colId xmlns:a16="http://schemas.microsoft.com/office/drawing/2014/main" val="20002"/>
                    </a:ext>
                  </a:extLst>
                </a:gridCol>
                <a:gridCol w="718646">
                  <a:extLst>
                    <a:ext uri="{9D8B030D-6E8A-4147-A177-3AD203B41FA5}">
                      <a16:colId xmlns:a16="http://schemas.microsoft.com/office/drawing/2014/main" val="20003"/>
                    </a:ext>
                  </a:extLst>
                </a:gridCol>
                <a:gridCol w="718646">
                  <a:extLst>
                    <a:ext uri="{9D8B030D-6E8A-4147-A177-3AD203B41FA5}">
                      <a16:colId xmlns:a16="http://schemas.microsoft.com/office/drawing/2014/main" val="20004"/>
                    </a:ext>
                  </a:extLst>
                </a:gridCol>
              </a:tblGrid>
              <a:tr h="282507">
                <a:tc>
                  <a:txBody>
                    <a:bodyPr/>
                    <a:lstStyle/>
                    <a:p>
                      <a:pPr algn="l" fontAlgn="b"/>
                      <a:r>
                        <a:rPr lang="en-US" sz="1100" u="none" strike="noStrike" dirty="0">
                          <a:effectLst/>
                        </a:rPr>
                        <a:t>Study on application layer support for Factories of the Future in 5G network</a:t>
                      </a:r>
                      <a:endParaRPr lang="en-US" sz="1100" b="0"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FS_FFAPP</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50%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SP-190724</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0"/>
                  </a:ext>
                </a:extLst>
              </a:tr>
              <a:tr h="282507">
                <a:tc>
                  <a:txBody>
                    <a:bodyPr/>
                    <a:lstStyle/>
                    <a:p>
                      <a:pPr algn="l" fontAlgn="b"/>
                      <a:r>
                        <a:rPr lang="en-US" sz="1100" u="none" strike="noStrike">
                          <a:effectLst/>
                        </a:rPr>
                        <a:t>Enhancements to Application Architecture for the Mobile Communication System for Railways Phase 2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eMONASTERY2</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60%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SP-191104</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1"/>
                  </a:ext>
                </a:extLst>
              </a:tr>
              <a:tr h="282507">
                <a:tc>
                  <a:txBody>
                    <a:bodyPr/>
                    <a:lstStyle/>
                    <a:p>
                      <a:pPr algn="l" fontAlgn="b"/>
                      <a:r>
                        <a:rPr lang="en-US" sz="1100" u="none" strike="noStrike">
                          <a:effectLst/>
                        </a:rPr>
                        <a:t>Study on application layer support for Unmanned Aerial System (UAS) </a:t>
                      </a:r>
                      <a:endParaRPr lang="en-US" sz="11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FS_UASAPP</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35%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SP-200111</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2"/>
                  </a:ext>
                </a:extLst>
              </a:tr>
              <a:tr h="282507">
                <a:tc>
                  <a:txBody>
                    <a:bodyPr/>
                    <a:lstStyle/>
                    <a:p>
                      <a:pPr algn="l" fontAlgn="b"/>
                      <a:r>
                        <a:rPr lang="en-US" sz="1100" u="none" strike="noStrike">
                          <a:effectLst/>
                        </a:rPr>
                        <a:t>Study on enhancements to application layer support for V2X services </a:t>
                      </a:r>
                      <a:endParaRPr lang="en-US" sz="11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FS_eV2XAPP</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50%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SP-200110</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3"/>
                  </a:ext>
                </a:extLst>
              </a:tr>
              <a:tr h="282507">
                <a:tc>
                  <a:txBody>
                    <a:bodyPr/>
                    <a:lstStyle/>
                    <a:p>
                      <a:pPr algn="l" fontAlgn="b"/>
                      <a:r>
                        <a:rPr lang="en-US" sz="1100" u="none" strike="noStrike">
                          <a:effectLst/>
                        </a:rPr>
                        <a:t>Study on Mission Critical services support over 5G System</a:t>
                      </a:r>
                      <a:endParaRPr lang="en-US" sz="11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FS_MCOver5GS</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45%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SP-181136</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4"/>
                  </a:ext>
                </a:extLst>
              </a:tr>
              <a:tr h="282507">
                <a:tc>
                  <a:txBody>
                    <a:bodyPr/>
                    <a:lstStyle/>
                    <a:p>
                      <a:pPr algn="l" fontAlgn="b"/>
                      <a:r>
                        <a:rPr lang="en-US" sz="1100" u="none" strike="noStrike" dirty="0">
                          <a:effectLst/>
                        </a:rPr>
                        <a:t>Mission Critical Data </a:t>
                      </a:r>
                      <a:endParaRPr lang="en-US" sz="1100" b="1"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eMCData3</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15%</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SP-191106</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5"/>
                  </a:ext>
                </a:extLst>
              </a:tr>
              <a:tr h="282507">
                <a:tc>
                  <a:txBody>
                    <a:bodyPr/>
                    <a:lstStyle/>
                    <a:p>
                      <a:pPr algn="l" fontAlgn="b"/>
                      <a:r>
                        <a:rPr lang="en-US" sz="1100" u="none" strike="noStrike">
                          <a:effectLst/>
                        </a:rPr>
                        <a:t>Study on Mission Critical services over 5G multicast-broadcast system </a:t>
                      </a:r>
                      <a:endParaRPr lang="en-US" sz="11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FS_MC5MBS</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SP-190929</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6"/>
                  </a:ext>
                </a:extLst>
              </a:tr>
              <a:tr h="282507">
                <a:tc>
                  <a:txBody>
                    <a:bodyPr/>
                    <a:lstStyle/>
                    <a:p>
                      <a:pPr algn="l" fontAlgn="b"/>
                      <a:r>
                        <a:rPr lang="en-US" sz="1100" u="none" strike="noStrike">
                          <a:effectLst/>
                        </a:rPr>
                        <a:t>Study on Application Architecture for enabling Edge Applications</a:t>
                      </a:r>
                      <a:endParaRPr lang="en-US" sz="11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FS_EDGEAPP</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S6</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100%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SP-190065</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7"/>
                  </a:ext>
                </a:extLst>
              </a:tr>
              <a:tr h="282507">
                <a:tc>
                  <a:txBody>
                    <a:bodyPr/>
                    <a:lstStyle/>
                    <a:p>
                      <a:pPr algn="l" fontAlgn="b"/>
                      <a:r>
                        <a:rPr lang="en-US" sz="1100" u="none" strike="noStrike">
                          <a:effectLst/>
                        </a:rPr>
                        <a:t>Architecture for enabling Edge Applications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EDGEAPP</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S6</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20%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SP-200109</a:t>
                      </a:r>
                      <a:endParaRPr lang="en-US" sz="11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8"/>
                  </a:ext>
                </a:extLst>
              </a:tr>
              <a:tr h="282507">
                <a:tc>
                  <a:txBody>
                    <a:bodyPr/>
                    <a:lstStyle/>
                    <a:p>
                      <a:pPr algn="l" fontAlgn="b"/>
                      <a:r>
                        <a:rPr lang="en-US" sz="1100" u="none" strike="noStrike">
                          <a:effectLst/>
                        </a:rPr>
                        <a:t>MC services support on IOPS mode of operation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MCIOPS</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50%</a:t>
                      </a:r>
                      <a:endParaRPr lang="en-US" sz="11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SP-190944</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9"/>
                  </a:ext>
                </a:extLst>
              </a:tr>
              <a:tr h="282507">
                <a:tc>
                  <a:txBody>
                    <a:bodyPr/>
                    <a:lstStyle/>
                    <a:p>
                      <a:pPr algn="l" fontAlgn="b"/>
                      <a:r>
                        <a:rPr lang="en-US" sz="1100" u="none" strike="noStrike">
                          <a:effectLst/>
                        </a:rPr>
                        <a:t>Enhanced Mission Critical Push-to-talk architecture phase 3 </a:t>
                      </a:r>
                      <a:endParaRPr lang="en-US" sz="1100" b="1"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enh3MCPTT</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SP-200108</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0"/>
                  </a:ext>
                </a:extLst>
              </a:tr>
              <a:tr h="282507">
                <a:tc>
                  <a:txBody>
                    <a:bodyPr/>
                    <a:lstStyle/>
                    <a:p>
                      <a:pPr algn="l" fontAlgn="b"/>
                      <a:r>
                        <a:rPr lang="en-US" sz="1100" u="none" strike="noStrike">
                          <a:effectLst/>
                        </a:rPr>
                        <a:t>Study on support of the 5GMSG Service </a:t>
                      </a:r>
                      <a:endParaRPr lang="en-US" sz="11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FS_5GMARCH</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S6</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a:effectLst/>
                        </a:rPr>
                        <a:t>40%</a:t>
                      </a:r>
                      <a:endParaRPr lang="en-US" sz="11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100" u="none" strike="noStrike" dirty="0">
                          <a:effectLst/>
                        </a:rPr>
                        <a:t>SP-190559</a:t>
                      </a:r>
                      <a:endParaRPr lang="en-US" sz="11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196674532"/>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Rel-18 (so far only SA1 SIDs)</a:t>
            </a:r>
          </a:p>
        </p:txBody>
      </p:sp>
      <p:graphicFrame>
        <p:nvGraphicFramePr>
          <p:cNvPr id="3" name="Table 2"/>
          <p:cNvGraphicFramePr>
            <a:graphicFrameLocks noGrp="1"/>
          </p:cNvGraphicFramePr>
          <p:nvPr>
            <p:extLst>
              <p:ext uri="{D42A27DB-BD31-4B8C-83A1-F6EECF244321}">
                <p14:modId xmlns:p14="http://schemas.microsoft.com/office/powerpoint/2010/main" val="3384656383"/>
              </p:ext>
            </p:extLst>
          </p:nvPr>
        </p:nvGraphicFramePr>
        <p:xfrm>
          <a:off x="637163" y="2266545"/>
          <a:ext cx="10024487" cy="1638705"/>
        </p:xfrm>
        <a:graphic>
          <a:graphicData uri="http://schemas.openxmlformats.org/drawingml/2006/table">
            <a:tbl>
              <a:tblPr>
                <a:tableStyleId>{5C22544A-7EE6-4342-B048-85BDC9FD1C3A}</a:tableStyleId>
              </a:tblPr>
              <a:tblGrid>
                <a:gridCol w="6915363">
                  <a:extLst>
                    <a:ext uri="{9D8B030D-6E8A-4147-A177-3AD203B41FA5}">
                      <a16:colId xmlns:a16="http://schemas.microsoft.com/office/drawing/2014/main" val="20000"/>
                    </a:ext>
                  </a:extLst>
                </a:gridCol>
                <a:gridCol w="1199035">
                  <a:extLst>
                    <a:ext uri="{9D8B030D-6E8A-4147-A177-3AD203B41FA5}">
                      <a16:colId xmlns:a16="http://schemas.microsoft.com/office/drawing/2014/main" val="20001"/>
                    </a:ext>
                  </a:extLst>
                </a:gridCol>
                <a:gridCol w="487979">
                  <a:extLst>
                    <a:ext uri="{9D8B030D-6E8A-4147-A177-3AD203B41FA5}">
                      <a16:colId xmlns:a16="http://schemas.microsoft.com/office/drawing/2014/main" val="20002"/>
                    </a:ext>
                  </a:extLst>
                </a:gridCol>
                <a:gridCol w="711055">
                  <a:extLst>
                    <a:ext uri="{9D8B030D-6E8A-4147-A177-3AD203B41FA5}">
                      <a16:colId xmlns:a16="http://schemas.microsoft.com/office/drawing/2014/main" val="20003"/>
                    </a:ext>
                  </a:extLst>
                </a:gridCol>
                <a:gridCol w="711055">
                  <a:extLst>
                    <a:ext uri="{9D8B030D-6E8A-4147-A177-3AD203B41FA5}">
                      <a16:colId xmlns:a16="http://schemas.microsoft.com/office/drawing/2014/main" val="20004"/>
                    </a:ext>
                  </a:extLst>
                </a:gridCol>
              </a:tblGrid>
              <a:tr h="327741">
                <a:tc>
                  <a:txBody>
                    <a:bodyPr/>
                    <a:lstStyle/>
                    <a:p>
                      <a:pPr algn="l" fontAlgn="b"/>
                      <a:r>
                        <a:rPr lang="en-US" sz="1200" u="none" strike="noStrike" dirty="0">
                          <a:effectLst/>
                        </a:rPr>
                        <a:t>Study on evolution of IMS multimedia telephony service </a:t>
                      </a:r>
                      <a:endParaRPr lang="en-US" sz="1200" b="0"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FS_MMTELin5G</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10%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SP-190836</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0"/>
                  </a:ext>
                </a:extLst>
              </a:tr>
              <a:tr h="327741">
                <a:tc>
                  <a:txBody>
                    <a:bodyPr/>
                    <a:lstStyle/>
                    <a:p>
                      <a:pPr algn="l" fontAlgn="b"/>
                      <a:r>
                        <a:rPr lang="en-US" sz="1200" u="none" strike="noStrike">
                          <a:effectLst/>
                        </a:rPr>
                        <a:t>Study on sharing administrative configuration between interconnected MCX Service systems </a:t>
                      </a:r>
                      <a:endParaRPr lang="en-US" sz="12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FS_SACI_MCS</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S1</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5%</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SP-190837</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1"/>
                  </a:ext>
                </a:extLst>
              </a:tr>
              <a:tr h="327741">
                <a:tc>
                  <a:txBody>
                    <a:bodyPr/>
                    <a:lstStyle/>
                    <a:p>
                      <a:pPr algn="l" fontAlgn="b"/>
                      <a:r>
                        <a:rPr lang="en-US" sz="1200" u="none" strike="noStrike" dirty="0">
                          <a:effectLst/>
                        </a:rPr>
                        <a:t>Study on Supporting of Railway Smart Station Services </a:t>
                      </a:r>
                      <a:endParaRPr lang="en-US" sz="1200" b="0"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FS_RAILSS</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S1</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5%</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SP-190838</a:t>
                      </a:r>
                      <a:endParaRPr lang="en-US" sz="1200" b="0" i="0" u="none" strike="noStrike">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2"/>
                  </a:ext>
                </a:extLst>
              </a:tr>
              <a:tr h="327741">
                <a:tc>
                  <a:txBody>
                    <a:bodyPr/>
                    <a:lstStyle/>
                    <a:p>
                      <a:pPr algn="l" fontAlgn="b"/>
                      <a:r>
                        <a:rPr lang="en-US" sz="1200" u="none" strike="noStrike" dirty="0">
                          <a:effectLst/>
                        </a:rPr>
                        <a:t>Study on traffic characteristics and performance requirements for AI/ML model transfer in 5GS </a:t>
                      </a:r>
                      <a:endParaRPr lang="en-US" sz="1200" b="0" i="0" u="none" strike="noStrike" dirty="0">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FS_AMMT</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0%</a:t>
                      </a:r>
                      <a:endParaRPr lang="en-US" sz="1200" b="0" i="0" u="none" strike="noStrike" dirty="0">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SP-191040</a:t>
                      </a:r>
                      <a:endParaRPr lang="en-US" sz="12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3"/>
                  </a:ext>
                </a:extLst>
              </a:tr>
              <a:tr h="327741">
                <a:tc>
                  <a:txBody>
                    <a:bodyPr/>
                    <a:lstStyle/>
                    <a:p>
                      <a:pPr algn="l" fontAlgn="b"/>
                      <a:r>
                        <a:rPr lang="en-US" sz="1200" u="none" strike="noStrike">
                          <a:effectLst/>
                        </a:rPr>
                        <a:t>Guidelines for Extra-territorial 5G Systems </a:t>
                      </a:r>
                      <a:endParaRPr lang="en-US" sz="1200" b="0" i="0" u="none" strike="noStrike">
                        <a:solidFill>
                          <a:srgbClr val="0000FF"/>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FS_5GET</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S1</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a:effectLst/>
                        </a:rPr>
                        <a:t>0%</a:t>
                      </a:r>
                      <a:endParaRPr lang="en-US" sz="1200" b="0" i="0" u="none" strike="noStrike">
                        <a:solidFill>
                          <a:srgbClr val="000000"/>
                        </a:solidFill>
                        <a:effectLst/>
                        <a:latin typeface="Arial" panose="020B0604020202020204" pitchFamily="34" charset="0"/>
                      </a:endParaRPr>
                    </a:p>
                  </a:txBody>
                  <a:tcPr marL="4763" marR="4763" marT="4763" marB="0" anchor="b"/>
                </a:tc>
                <a:tc>
                  <a:txBody>
                    <a:bodyPr/>
                    <a:lstStyle/>
                    <a:p>
                      <a:pPr algn="ctr" fontAlgn="b"/>
                      <a:r>
                        <a:rPr lang="en-US" sz="1200" u="none" strike="noStrike" dirty="0">
                          <a:effectLst/>
                        </a:rPr>
                        <a:t>SP-191042</a:t>
                      </a:r>
                      <a:endParaRPr lang="en-US" sz="1200" b="0" i="0" u="none" strike="noStrike" dirty="0">
                        <a:solidFill>
                          <a:srgbClr val="000000"/>
                        </a:solidFill>
                        <a:effectLst/>
                        <a:latin typeface="Arial" panose="020B0604020202020204" pitchFamily="34" charset="0"/>
                      </a:endParaRPr>
                    </a:p>
                  </a:txBody>
                  <a:tcPr marL="4763" marR="4763" marT="4763" marB="0" anchor="b"/>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86809129"/>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Acknowledgements</a:t>
            </a:r>
            <a:endParaRPr lang="en-GB" dirty="0"/>
          </a:p>
        </p:txBody>
      </p:sp>
      <p:sp>
        <p:nvSpPr>
          <p:cNvPr id="7" name="Content Placeholder 6"/>
          <p:cNvSpPr>
            <a:spLocks noGrp="1"/>
          </p:cNvSpPr>
          <p:nvPr>
            <p:ph idx="1"/>
          </p:nvPr>
        </p:nvSpPr>
        <p:spPr/>
        <p:txBody>
          <a:bodyPr/>
          <a:lstStyle/>
          <a:p>
            <a:pPr marL="447675" indent="-447675"/>
            <a:r>
              <a:rPr lang="de-DE" sz="2400" dirty="0"/>
              <a:t>The SA Chair wants to thank the SA Plenary and SA WGs leadership for their excellent work, perfect cooperation, coordination and support.</a:t>
            </a:r>
          </a:p>
          <a:p>
            <a:pPr marL="447675" indent="-447675"/>
            <a:r>
              <a:rPr lang="de-DE" sz="2400" dirty="0"/>
              <a:t>The TSG CT and TSG RAN chairs for finding common ways forward especially at the start and during the crisis.</a:t>
            </a:r>
          </a:p>
          <a:p>
            <a:pPr marL="447675" indent="-447675"/>
            <a:r>
              <a:rPr lang="de-DE" sz="2400" dirty="0"/>
              <a:t>The hosts of all SA Plenary and WG meetings either held or cancelled. All hosts of all cancelled meetings helped greatly in managing the new situation. </a:t>
            </a:r>
          </a:p>
          <a:p>
            <a:pPr marL="447675" indent="-447675"/>
            <a:r>
              <a:rPr lang="de-DE" sz="2400" dirty="0"/>
              <a:t>MCC, especially Maurice Pope, for support and guidance.</a:t>
            </a:r>
          </a:p>
          <a:p>
            <a:pPr marL="447675" indent="-447675"/>
            <a:r>
              <a:rPr lang="en-GB" sz="2400" dirty="0"/>
              <a:t>All delegates in 3GPP SA and the SA WGs for patience, support, hard work as well as great and stable output.</a:t>
            </a:r>
          </a:p>
          <a:p>
            <a:pPr marL="0" indent="0">
              <a:buNone/>
            </a:pPr>
            <a:endParaRPr lang="en-GB" dirty="0"/>
          </a:p>
        </p:txBody>
      </p:sp>
      <p:sp>
        <p:nvSpPr>
          <p:cNvPr id="5" name="Slide Number Placeholder 4"/>
          <p:cNvSpPr>
            <a:spLocks noGrp="1"/>
          </p:cNvSpPr>
          <p:nvPr>
            <p:ph type="sldNum" sz="quarter" idx="4294967295"/>
          </p:nvPr>
        </p:nvSpPr>
        <p:spPr>
          <a:xfrm>
            <a:off x="10315575" y="6356350"/>
            <a:ext cx="1876425" cy="365125"/>
          </a:xfrm>
          <a:prstGeom prst="rect">
            <a:avLst/>
          </a:prstGeom>
        </p:spPr>
        <p:txBody>
          <a:bodyPr/>
          <a:lstStyle/>
          <a:p>
            <a:fld id="{FC5230B2-FCA4-47DF-9EEB-F1A758954A16}" type="slidenum">
              <a:rPr lang="en-GB" altLang="en-US" smtClean="0"/>
              <a:pPr/>
              <a:t>35</a:t>
            </a:fld>
            <a:endParaRPr lang="en-GB" altLang="en-US"/>
          </a:p>
        </p:txBody>
      </p:sp>
    </p:spTree>
    <p:extLst>
      <p:ext uri="{BB962C8B-B14F-4D97-AF65-F5344CB8AC3E}">
        <p14:creationId xmlns:p14="http://schemas.microsoft.com/office/powerpoint/2010/main" val="8471179"/>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a:t>Thank You!</a:t>
            </a:r>
          </a:p>
        </p:txBody>
      </p:sp>
      <p:sp>
        <p:nvSpPr>
          <p:cNvPr id="30723" name="Content Placeholder 2"/>
          <p:cNvSpPr>
            <a:spLocks noGrp="1"/>
          </p:cNvSpPr>
          <p:nvPr>
            <p:ph idx="1"/>
          </p:nvPr>
        </p:nvSpPr>
        <p:spPr/>
        <p:txBody>
          <a:bodyPr/>
          <a:lstStyle/>
          <a:p>
            <a:pPr marL="0" indent="0">
              <a:buFontTx/>
              <a:buNone/>
            </a:pPr>
            <a:endParaRPr lang="en-US" altLang="en-US"/>
          </a:p>
          <a:p>
            <a:pPr marL="0" indent="0">
              <a:buFontTx/>
              <a:buNone/>
            </a:pPr>
            <a:endParaRPr lang="en-US" altLang="en-US"/>
          </a:p>
          <a:p>
            <a:pPr marL="0" indent="0">
              <a:buFontTx/>
              <a:buNone/>
            </a:pPr>
            <a:endParaRPr lang="en-US" altLang="en-US"/>
          </a:p>
          <a:p>
            <a:pPr marL="0" indent="0">
              <a:buFontTx/>
              <a:buNone/>
            </a:pPr>
            <a:endParaRPr lang="en-US" altLang="en-US"/>
          </a:p>
          <a:p>
            <a:pPr marL="0" indent="0">
              <a:buFontTx/>
              <a:buNone/>
            </a:pPr>
            <a:endParaRPr lang="en-US" altLang="en-US"/>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endParaRPr lang="en-US" altLang="en-US" sz="1600"/>
          </a:p>
          <a:p>
            <a:pPr marL="0" indent="0">
              <a:lnSpc>
                <a:spcPct val="100000"/>
              </a:lnSpc>
              <a:spcBef>
                <a:spcPct val="0"/>
              </a:spcBef>
              <a:buFontTx/>
              <a:buNone/>
            </a:pPr>
            <a:r>
              <a:rPr lang="en-US" altLang="en-US" sz="1600"/>
              <a:t>Georg Mayer</a:t>
            </a:r>
          </a:p>
          <a:p>
            <a:pPr marL="0" indent="0">
              <a:lnSpc>
                <a:spcPct val="100000"/>
              </a:lnSpc>
              <a:spcBef>
                <a:spcPct val="0"/>
              </a:spcBef>
              <a:buFontTx/>
              <a:buNone/>
            </a:pPr>
            <a:r>
              <a:rPr lang="en-US" altLang="en-US" sz="1600"/>
              <a:t>3GPP SA Chairman</a:t>
            </a:r>
          </a:p>
          <a:p>
            <a:pPr marL="0" indent="0">
              <a:lnSpc>
                <a:spcPct val="100000"/>
              </a:lnSpc>
              <a:spcBef>
                <a:spcPct val="0"/>
              </a:spcBef>
              <a:buFontTx/>
              <a:buNone/>
            </a:pPr>
            <a:r>
              <a:rPr lang="en-US" altLang="en-US" sz="1600"/>
              <a:t>mail: </a:t>
            </a:r>
            <a:r>
              <a:rPr lang="en-US" altLang="en-US" sz="1600">
                <a:hlinkClick r:id="rId2"/>
              </a:rPr>
              <a:t>georg.mayer@huawei.com</a:t>
            </a:r>
            <a:r>
              <a:rPr lang="en-US" altLang="en-US" sz="1600"/>
              <a:t> </a:t>
            </a:r>
          </a:p>
          <a:p>
            <a:pPr marL="0" indent="0">
              <a:lnSpc>
                <a:spcPct val="100000"/>
              </a:lnSpc>
              <a:spcBef>
                <a:spcPct val="0"/>
              </a:spcBef>
              <a:buFontTx/>
              <a:buNone/>
            </a:pPr>
            <a:r>
              <a:rPr lang="en-US" altLang="en-US" sz="1600"/>
              <a:t>phone: +43 699 1900 5758</a:t>
            </a:r>
          </a:p>
          <a:p>
            <a:pPr marL="0" indent="0">
              <a:buFontTx/>
              <a:buNone/>
            </a:pPr>
            <a:endParaRPr lang="en-US" altLang="en-US"/>
          </a:p>
        </p:txBody>
      </p:sp>
    </p:spTree>
    <p:extLst>
      <p:ext uri="{BB962C8B-B14F-4D97-AF65-F5344CB8AC3E}">
        <p14:creationId xmlns:p14="http://schemas.microsoft.com/office/powerpoint/2010/main" val="320588555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 altLang="en-US"/>
              <a:t>TSG SA Officials (</a:t>
            </a:r>
            <a:r>
              <a:rPr lang="en-US" altLang="en-US"/>
              <a:t>December 2019)</a:t>
            </a:r>
          </a:p>
        </p:txBody>
      </p:sp>
      <p:sp>
        <p:nvSpPr>
          <p:cNvPr id="1126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Georg Mayer</a:t>
            </a:r>
          </a:p>
          <a:p>
            <a:pPr>
              <a:lnSpc>
                <a:spcPct val="100000"/>
              </a:lnSpc>
              <a:spcBef>
                <a:spcPct val="0"/>
              </a:spcBef>
              <a:buFontTx/>
              <a:buNone/>
            </a:pPr>
            <a:r>
              <a:rPr lang="" altLang="en-US" sz="1800"/>
              <a:t>TSG SA Chairman</a:t>
            </a:r>
          </a:p>
          <a:p>
            <a:pPr>
              <a:lnSpc>
                <a:spcPct val="100000"/>
              </a:lnSpc>
              <a:spcBef>
                <a:spcPct val="0"/>
              </a:spcBef>
              <a:buFontTx/>
              <a:buNone/>
            </a:pPr>
            <a:r>
              <a:rPr lang="" altLang="en-US" sz="1800"/>
              <a:t>ETSI</a:t>
            </a:r>
          </a:p>
          <a:p>
            <a:pPr>
              <a:lnSpc>
                <a:spcPct val="100000"/>
              </a:lnSpc>
              <a:spcBef>
                <a:spcPct val="0"/>
              </a:spcBef>
              <a:buFontTx/>
              <a:buNone/>
            </a:pPr>
            <a:r>
              <a:rPr lang="" altLang="en-US" sz="1800"/>
              <a:t>georg.mayer@huawei.com</a:t>
            </a:r>
          </a:p>
          <a:p>
            <a:pPr>
              <a:buFontTx/>
              <a:buNone/>
            </a:pPr>
            <a:endParaRPr lang="" altLang="en-US" sz="1800"/>
          </a:p>
          <a:p>
            <a:pPr>
              <a:buFontTx/>
              <a:buNone/>
            </a:pPr>
            <a:endParaRPr lang="" altLang="en-US" sz="1800"/>
          </a:p>
          <a:p>
            <a:pPr>
              <a:buFontTx/>
              <a:buNone/>
            </a:pPr>
            <a:endParaRPr lang="en-US" altLang="en-US" sz="1800"/>
          </a:p>
        </p:txBody>
      </p:sp>
      <p:pic>
        <p:nvPicPr>
          <p:cNvPr id="11268" name="Picture 1"/>
          <p:cNvPicPr>
            <a:picLocks noChangeAspect="1"/>
          </p:cNvPicPr>
          <p:nvPr/>
        </p:nvPicPr>
        <p:blipFill>
          <a:blip r:embed="rId3">
            <a:extLst>
              <a:ext uri="{28A0092B-C50C-407E-A947-70E740481C1C}">
                <a14:useLocalDpi xmlns:a14="http://schemas.microsoft.com/office/drawing/2010/main" val="0"/>
              </a:ext>
            </a:extLst>
          </a:blip>
          <a:srcRect l="36179" t="11989" r="31245" b="35771"/>
          <a:stretch>
            <a:fillRect/>
          </a:stretch>
        </p:blipFill>
        <p:spPr bwMode="auto">
          <a:xfrm>
            <a:off x="838200" y="1973263"/>
            <a:ext cx="1228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ko-KR" altLang="en-US" sz="1800"/>
              <a:t>김래영 </a:t>
            </a:r>
            <a:r>
              <a:rPr lang="en-US" altLang="ko-KR" sz="1800"/>
              <a:t>  </a:t>
            </a:r>
            <a:r>
              <a:rPr lang="en-US" altLang="en-US" sz="1800">
                <a:ea typeface="Malgun Gothic" panose="020B0503020000020004" pitchFamily="34" charset="-127"/>
              </a:rPr>
              <a:t>Laeyoun</a:t>
            </a:r>
            <a:r>
              <a:rPr lang="" altLang="en-US" sz="1800">
                <a:ea typeface="Malgun Gothic" panose="020B0503020000020004" pitchFamily="34" charset="-127"/>
              </a:rPr>
              <a:t>g Kim</a:t>
            </a: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TTA</a:t>
            </a:r>
          </a:p>
          <a:p>
            <a:pPr>
              <a:lnSpc>
                <a:spcPct val="100000"/>
              </a:lnSpc>
              <a:spcBef>
                <a:spcPct val="0"/>
              </a:spcBef>
              <a:buFontTx/>
              <a:buNone/>
            </a:pPr>
            <a:r>
              <a:rPr lang="en-US" altLang="en-US" sz="1800">
                <a:ea typeface="Malgun Gothic" panose="020B0503020000020004" pitchFamily="34" charset="-127"/>
              </a:rPr>
              <a:t>laeyoung.kim@lge.com</a:t>
            </a:r>
            <a:endParaRPr lang="" altLang="en-US" sz="1800">
              <a:ea typeface="Malgun Gothic" panose="020B0503020000020004" pitchFamily="34" charset="-127"/>
            </a:endParaRPr>
          </a:p>
          <a:p>
            <a:pPr>
              <a:lnSpc>
                <a:spcPct val="100000"/>
              </a:lnSpc>
              <a:spcBef>
                <a:spcPct val="0"/>
              </a:spcBef>
              <a:buFontTx/>
              <a:buNone/>
            </a:pP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1127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 altLang="en-US" sz="1800"/>
              <a:t>TSG SA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gregory.schumacher@sprint.com</a:t>
            </a:r>
            <a:endParaRPr lang="" altLang="en-US" sz="1800"/>
          </a:p>
          <a:p>
            <a:pPr>
              <a:buFontTx/>
              <a:buNone/>
            </a:pPr>
            <a:endParaRPr lang="en-US" altLang="en-US" sz="1800"/>
          </a:p>
        </p:txBody>
      </p:sp>
      <p:sp>
        <p:nvSpPr>
          <p:cNvPr id="1127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中野 裕介    </a:t>
            </a:r>
            <a:r>
              <a:rPr lang="" altLang="en-US" sz="1800">
                <a:ea typeface="MS PGothic" panose="020B0600070205080204" pitchFamily="34" charset="-128"/>
              </a:rPr>
              <a:t>Yusuke Nakano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p>
          <a:p>
            <a:pPr>
              <a:lnSpc>
                <a:spcPct val="100000"/>
              </a:lnSpc>
              <a:spcBef>
                <a:spcPct val="0"/>
              </a:spcBef>
              <a:buFontTx/>
              <a:buNone/>
            </a:pPr>
            <a:r>
              <a:rPr lang="en-US" altLang="en-US" sz="1800">
                <a:ea typeface="MS PGothic" panose="020B0600070205080204" pitchFamily="34" charset="-128"/>
              </a:rPr>
              <a:t>you-nakano@kddi.com</a:t>
            </a:r>
          </a:p>
        </p:txBody>
      </p:sp>
      <p:sp>
        <p:nvSpPr>
          <p:cNvPr id="1127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11273"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49975" y="4940300"/>
            <a:ext cx="13081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그림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62688" y="1931988"/>
            <a:ext cx="104457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94413" y="3395663"/>
            <a:ext cx="1363662"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634744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 altLang="en-US"/>
              <a:t>SA1 Officials (</a:t>
            </a:r>
            <a:r>
              <a:rPr lang="en-US" altLang="en-US"/>
              <a:t>December 2019)</a:t>
            </a:r>
          </a:p>
        </p:txBody>
      </p:sp>
      <p:sp>
        <p:nvSpPr>
          <p:cNvPr id="12291"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José Luis Almodovar Chico</a:t>
            </a:r>
            <a:endParaRPr lang="" altLang="en-US" sz="1800"/>
          </a:p>
          <a:p>
            <a:pPr>
              <a:lnSpc>
                <a:spcPct val="100000"/>
              </a:lnSpc>
              <a:spcBef>
                <a:spcPct val="0"/>
              </a:spcBef>
              <a:buFontTx/>
              <a:buNone/>
            </a:pPr>
            <a:r>
              <a:rPr lang="" altLang="en-US" sz="1800"/>
              <a:t>SA1 Chairman</a:t>
            </a:r>
          </a:p>
          <a:p>
            <a:pPr>
              <a:lnSpc>
                <a:spcPct val="100000"/>
              </a:lnSpc>
              <a:spcBef>
                <a:spcPct val="0"/>
              </a:spcBef>
              <a:buFontTx/>
              <a:buNone/>
            </a:pPr>
            <a:r>
              <a:rPr lang="en-US" altLang="en-US" sz="1800"/>
              <a:t>ETSI</a:t>
            </a:r>
            <a:br>
              <a:rPr lang="en-US" altLang="en-US" sz="1800"/>
            </a:br>
            <a:r>
              <a:rPr lang="en-US" altLang="en-US" sz="1800"/>
              <a:t>jose.almodovarchico@tno.nl</a:t>
            </a:r>
            <a:endParaRPr lang="" altLang="en-US" sz="1800"/>
          </a:p>
          <a:p>
            <a:pPr>
              <a:buFontTx/>
              <a:buNone/>
            </a:pPr>
            <a:endParaRPr lang="en-US" altLang="en-US" sz="1800"/>
          </a:p>
        </p:txBody>
      </p:sp>
      <p:sp>
        <p:nvSpPr>
          <p:cNvPr id="12292" name="Content Placeholder 2"/>
          <p:cNvSpPr txBox="1">
            <a:spLocks/>
          </p:cNvSpPr>
          <p:nvPr/>
        </p:nvSpPr>
        <p:spPr bwMode="auto">
          <a:xfrm>
            <a:off x="7458075" y="206375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G</a:t>
            </a:r>
            <a:r>
              <a:rPr lang="" altLang="en-US" sz="1800"/>
              <a:t>regory (Greg) Schumacher</a:t>
            </a:r>
          </a:p>
          <a:p>
            <a:pPr>
              <a:lnSpc>
                <a:spcPct val="100000"/>
              </a:lnSpc>
              <a:spcBef>
                <a:spcPct val="0"/>
              </a:spcBef>
              <a:buFontTx/>
              <a:buNone/>
            </a:pPr>
            <a:r>
              <a:rPr lang="" altLang="en-US" sz="1800"/>
              <a:t>TSG SA1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gregory.schumacher@sprint.com</a:t>
            </a:r>
            <a:endParaRPr lang="" altLang="en-US" sz="1800"/>
          </a:p>
          <a:p>
            <a:pPr>
              <a:buFontTx/>
              <a:buNone/>
            </a:pPr>
            <a:endParaRPr lang="en-US" altLang="en-US" sz="1800"/>
          </a:p>
        </p:txBody>
      </p:sp>
      <p:sp>
        <p:nvSpPr>
          <p:cNvPr id="12293"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Alain Sultan</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alain.sultan@etsi.org</a:t>
            </a:r>
          </a:p>
        </p:txBody>
      </p:sp>
      <p:pic>
        <p:nvPicPr>
          <p:cNvPr id="12294" name="Picture 1"/>
          <p:cNvPicPr>
            <a:picLocks noChangeAspect="1"/>
          </p:cNvPicPr>
          <p:nvPr/>
        </p:nvPicPr>
        <p:blipFill>
          <a:blip r:embed="rId3">
            <a:extLst>
              <a:ext uri="{28A0092B-C50C-407E-A947-70E740481C1C}">
                <a14:useLocalDpi xmlns:a14="http://schemas.microsoft.com/office/drawing/2010/main" val="0"/>
              </a:ext>
            </a:extLst>
          </a:blip>
          <a:srcRect l="21619" t="20044" r="54732" b="51199"/>
          <a:stretch>
            <a:fillRect/>
          </a:stretch>
        </p:blipFill>
        <p:spPr bwMode="auto">
          <a:xfrm>
            <a:off x="1030288" y="2017713"/>
            <a:ext cx="1131887"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0288" y="4775200"/>
            <a:ext cx="1173162" cy="117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54725" y="2063750"/>
            <a:ext cx="1362075"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Content Placeholder 2"/>
          <p:cNvSpPr txBox="1">
            <a:spLocks/>
          </p:cNvSpPr>
          <p:nvPr/>
        </p:nvSpPr>
        <p:spPr bwMode="auto">
          <a:xfrm>
            <a:off x="7458075" y="3768725"/>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ea typeface="Malgun Gothic" panose="020B0503020000020004" pitchFamily="34" charset="-127"/>
              </a:rPr>
              <a:t>夏 旭</a:t>
            </a:r>
            <a:r>
              <a:rPr lang="zh-CN" altLang="en-US" sz="1800">
                <a:ea typeface="Malgun Gothic" panose="020B0503020000020004" pitchFamily="34" charset="-127"/>
              </a:rPr>
              <a:t>     Xu Xia</a:t>
            </a:r>
          </a:p>
          <a:p>
            <a:pPr>
              <a:lnSpc>
                <a:spcPct val="100000"/>
              </a:lnSpc>
              <a:spcBef>
                <a:spcPct val="0"/>
              </a:spcBef>
              <a:buFontTx/>
              <a:buNone/>
            </a:pPr>
            <a:r>
              <a:rPr lang="zh-CN" altLang="en-US" sz="1800">
                <a:ea typeface="Malgun Gothic" panose="020B0503020000020004" pitchFamily="34" charset="-127"/>
              </a:rPr>
              <a:t>SA1 Vicechair</a:t>
            </a:r>
          </a:p>
          <a:p>
            <a:pPr>
              <a:lnSpc>
                <a:spcPct val="100000"/>
              </a:lnSpc>
              <a:spcBef>
                <a:spcPct val="0"/>
              </a:spcBef>
              <a:buFontTx/>
              <a:buNone/>
            </a:pPr>
            <a:r>
              <a:rPr lang="en-US" altLang="en-US" sz="1800">
                <a:ea typeface="Malgun Gothic" panose="020B0503020000020004" pitchFamily="34" charset="-127"/>
              </a:rPr>
              <a:t>CCSA</a:t>
            </a:r>
          </a:p>
          <a:p>
            <a:pPr>
              <a:lnSpc>
                <a:spcPct val="100000"/>
              </a:lnSpc>
              <a:spcBef>
                <a:spcPct val="0"/>
              </a:spcBef>
              <a:buFontTx/>
              <a:buNone/>
            </a:pPr>
            <a:r>
              <a:rPr lang="en-US" altLang="en-US" sz="1800">
                <a:ea typeface="Malgun Gothic" panose="020B0503020000020004" pitchFamily="34" charset="-127"/>
              </a:rPr>
              <a:t>xiaxu@chinatelecom.cn</a:t>
            </a:r>
            <a:endParaRPr lang="zh-CN" altLang="en-US" sz="1800">
              <a:ea typeface="Malgun Gothic" panose="020B0503020000020004" pitchFamily="34" charset="-127"/>
            </a:endParaRPr>
          </a:p>
          <a:p>
            <a:pPr>
              <a:buFontTx/>
              <a:buNone/>
            </a:pPr>
            <a:endParaRPr lang="zh-CN"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pic>
        <p:nvPicPr>
          <p:cNvPr id="12298" name="图片 10" descr="E:\IMG_03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8213" y="3617913"/>
            <a:ext cx="1366837"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445210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 altLang="en-US"/>
              <a:t>SA2 Officials (</a:t>
            </a:r>
            <a:r>
              <a:rPr lang="en-US" altLang="en-US"/>
              <a:t>December 2019)</a:t>
            </a:r>
          </a:p>
        </p:txBody>
      </p:sp>
      <p:sp>
        <p:nvSpPr>
          <p:cNvPr id="13315"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Puneet Jain</a:t>
            </a:r>
          </a:p>
          <a:p>
            <a:pPr>
              <a:lnSpc>
                <a:spcPct val="100000"/>
              </a:lnSpc>
              <a:spcBef>
                <a:spcPct val="0"/>
              </a:spcBef>
              <a:buFontTx/>
              <a:buNone/>
            </a:pPr>
            <a:r>
              <a:rPr lang="" altLang="en-US" sz="1800"/>
              <a:t>SA2 Chairman</a:t>
            </a:r>
          </a:p>
          <a:p>
            <a:pPr>
              <a:lnSpc>
                <a:spcPct val="100000"/>
              </a:lnSpc>
              <a:spcBef>
                <a:spcPct val="0"/>
              </a:spcBef>
              <a:buFontTx/>
              <a:buNone/>
            </a:pPr>
            <a:r>
              <a:rPr lang="en-US" altLang="en-US" sz="1800"/>
              <a:t>ATIS</a:t>
            </a:r>
            <a:endParaRPr lang="" altLang="en-US" sz="1800"/>
          </a:p>
          <a:p>
            <a:pPr>
              <a:lnSpc>
                <a:spcPct val="100000"/>
              </a:lnSpc>
              <a:spcBef>
                <a:spcPct val="0"/>
              </a:spcBef>
              <a:buFontTx/>
              <a:buNone/>
            </a:pPr>
            <a:r>
              <a:rPr lang="en-US" altLang="en-US" sz="1800"/>
              <a:t>puneet.jain@intel.com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3316"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Andy Bennett</a:t>
            </a:r>
            <a:endParaRPr lang="" altLang="en-US" sz="1800"/>
          </a:p>
          <a:p>
            <a:pPr>
              <a:lnSpc>
                <a:spcPct val="100000"/>
              </a:lnSpc>
              <a:spcBef>
                <a:spcPct val="0"/>
              </a:spcBef>
              <a:buFontTx/>
              <a:buNone/>
            </a:pPr>
            <a:r>
              <a:rPr lang="" altLang="en-US" sz="1800"/>
              <a:t>SA2 Vicechair</a:t>
            </a:r>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a.bennett@samsung.com</a:t>
            </a:r>
            <a:endParaRPr lang="" altLang="en-US" sz="1800"/>
          </a:p>
          <a:p>
            <a:pPr>
              <a:lnSpc>
                <a:spcPct val="100000"/>
              </a:lnSpc>
              <a:spcBef>
                <a:spcPct val="0"/>
              </a:spcBef>
              <a:buFontTx/>
              <a:buNone/>
            </a:pPr>
            <a:endParaRPr lang="" altLang="en-US" sz="1800"/>
          </a:p>
          <a:p>
            <a:pPr>
              <a:buFontTx/>
              <a:buNone/>
            </a:pPr>
            <a:endParaRPr lang="" altLang="en-US" sz="1800"/>
          </a:p>
          <a:p>
            <a:pPr>
              <a:buFontTx/>
              <a:buNone/>
            </a:pPr>
            <a:endParaRPr lang="en-US" altLang="en-US" sz="1800"/>
          </a:p>
        </p:txBody>
      </p:sp>
      <p:sp>
        <p:nvSpPr>
          <p:cNvPr id="13317" name="Content Placeholder 2"/>
          <p:cNvSpPr txBox="1">
            <a:spLocks/>
          </p:cNvSpPr>
          <p:nvPr/>
        </p:nvSpPr>
        <p:spPr bwMode="auto">
          <a:xfrm>
            <a:off x="7458075" y="38274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zh-CN" altLang="en-US" sz="1800" b="1">
                <a:latin typeface="SimSun" panose="02010600030101010101" pitchFamily="2" charset="-122"/>
              </a:rPr>
              <a:t>孙滔</a:t>
            </a:r>
            <a:r>
              <a:rPr lang="zh-CN" altLang="en-US" sz="1800">
                <a:latin typeface="SimSun" panose="02010600030101010101" pitchFamily="2" charset="-122"/>
              </a:rPr>
              <a:t>  </a:t>
            </a:r>
            <a:r>
              <a:rPr lang="en-US" altLang="en-US" sz="1800">
                <a:ea typeface="SimSun" panose="02010600030101010101" pitchFamily="2" charset="-122"/>
              </a:rPr>
              <a:t>Tao Sun</a:t>
            </a:r>
            <a:endParaRPr lang="" altLang="en-US" sz="1800">
              <a:ea typeface="SimSun" panose="02010600030101010101" pitchFamily="2" charset="-122"/>
            </a:endParaRPr>
          </a:p>
          <a:p>
            <a:pPr>
              <a:lnSpc>
                <a:spcPct val="100000"/>
              </a:lnSpc>
              <a:spcBef>
                <a:spcPct val="0"/>
              </a:spcBef>
              <a:buFontTx/>
              <a:buNone/>
            </a:pPr>
            <a:r>
              <a:rPr lang="" altLang="en-US" sz="1800">
                <a:ea typeface="SimSun" panose="02010600030101010101" pitchFamily="2" charset="-122"/>
              </a:rPr>
              <a:t>SA2 Vicechair</a:t>
            </a:r>
          </a:p>
          <a:p>
            <a:pPr>
              <a:lnSpc>
                <a:spcPct val="100000"/>
              </a:lnSpc>
              <a:spcBef>
                <a:spcPct val="0"/>
              </a:spcBef>
              <a:buFontTx/>
              <a:buNone/>
            </a:pPr>
            <a:r>
              <a:rPr lang="en-US" altLang="en-US" sz="1800">
                <a:ea typeface="SimSun" panose="02010600030101010101" pitchFamily="2" charset="-122"/>
              </a:rPr>
              <a:t>CCSA</a:t>
            </a:r>
            <a:endParaRPr lang="" altLang="en-US" sz="1800">
              <a:ea typeface="SimSun" panose="02010600030101010101" pitchFamily="2" charset="-122"/>
            </a:endParaRPr>
          </a:p>
          <a:p>
            <a:pPr>
              <a:lnSpc>
                <a:spcPct val="100000"/>
              </a:lnSpc>
              <a:spcBef>
                <a:spcPct val="0"/>
              </a:spcBef>
              <a:buFontTx/>
              <a:buNone/>
            </a:pPr>
            <a:r>
              <a:rPr lang="en-US" altLang="en-US" sz="1800">
                <a:ea typeface="SimSun" panose="02010600030101010101" pitchFamily="2" charset="-122"/>
              </a:rPr>
              <a:t>suntao@chinamobile.com</a:t>
            </a:r>
            <a:endParaRPr lang="" altLang="en-US" sz="1800">
              <a:ea typeface="SimSun" panose="02010600030101010101" pitchFamily="2" charset="-122"/>
            </a:endParaRPr>
          </a:p>
          <a:p>
            <a:pPr>
              <a:buFontTx/>
              <a:buNone/>
            </a:pPr>
            <a:endParaRPr lang="en-US" altLang="en-US" sz="1800">
              <a:ea typeface="SimSun" panose="02010600030101010101" pitchFamily="2" charset="-122"/>
            </a:endParaRPr>
          </a:p>
        </p:txBody>
      </p:sp>
      <p:sp>
        <p:nvSpPr>
          <p:cNvPr id="13318"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Maurice Pope</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maurice.pope@etsi.org</a:t>
            </a:r>
          </a:p>
        </p:txBody>
      </p:sp>
      <p:pic>
        <p:nvPicPr>
          <p:cNvPr id="1331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588" y="1973263"/>
            <a:ext cx="1271587"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19825" y="1973263"/>
            <a:ext cx="1225550"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8200" y="4775200"/>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1"/>
          <p:cNvPicPr>
            <a:picLocks noChangeAspect="1"/>
          </p:cNvPicPr>
          <p:nvPr/>
        </p:nvPicPr>
        <p:blipFill>
          <a:blip r:embed="rId6" cstate="print">
            <a:extLst>
              <a:ext uri="{28A0092B-C50C-407E-A947-70E740481C1C}">
                <a14:useLocalDpi xmlns:a14="http://schemas.microsoft.com/office/drawing/2010/main" val="0"/>
              </a:ext>
            </a:extLst>
          </a:blip>
          <a:srcRect l="23987" t="-139" r="19279" b="32143"/>
          <a:stretch>
            <a:fillRect/>
          </a:stretch>
        </p:blipFill>
        <p:spPr bwMode="auto">
          <a:xfrm>
            <a:off x="6215063" y="3827463"/>
            <a:ext cx="1230312"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57502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 altLang="en-US"/>
              <a:t>SA3 Officials (</a:t>
            </a:r>
            <a:r>
              <a:rPr lang="en-US" altLang="en-US"/>
              <a:t>December 2019)</a:t>
            </a:r>
          </a:p>
        </p:txBody>
      </p:sp>
      <p:sp>
        <p:nvSpPr>
          <p:cNvPr id="14339" name="Content Placeholder 2"/>
          <p:cNvSpPr txBox="1">
            <a:spLocks/>
          </p:cNvSpPr>
          <p:nvPr/>
        </p:nvSpPr>
        <p:spPr bwMode="auto">
          <a:xfrm>
            <a:off x="2162175" y="1973263"/>
            <a:ext cx="3454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Noamen Ben Henda</a:t>
            </a:r>
          </a:p>
          <a:p>
            <a:pPr>
              <a:lnSpc>
                <a:spcPct val="100000"/>
              </a:lnSpc>
              <a:spcBef>
                <a:spcPct val="0"/>
              </a:spcBef>
              <a:buFontTx/>
              <a:buNone/>
            </a:pPr>
            <a:r>
              <a:rPr lang="" altLang="en-US" sz="1800"/>
              <a:t>SA3 Chairman</a:t>
            </a:r>
            <a:endParaRPr lang="en-US" altLang="en-US" sz="1800"/>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noamen.ben.henda@ericsson.com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4340" name="Content Placeholder 2"/>
          <p:cNvSpPr txBox="1">
            <a:spLocks/>
          </p:cNvSpPr>
          <p:nvPr/>
        </p:nvSpPr>
        <p:spPr bwMode="auto">
          <a:xfrm>
            <a:off x="7924800" y="1973263"/>
            <a:ext cx="32893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SimSun" panose="02010600030101010101" pitchFamily="2" charset="-122"/>
              </a:rPr>
              <a:t>齐旻鹏  </a:t>
            </a:r>
            <a:r>
              <a:rPr lang="en-US" altLang="en-US" sz="1800"/>
              <a:t> Minpen Qi</a:t>
            </a:r>
          </a:p>
          <a:p>
            <a:pPr>
              <a:lnSpc>
                <a:spcPct val="100000"/>
              </a:lnSpc>
              <a:spcBef>
                <a:spcPct val="0"/>
              </a:spcBef>
              <a:buFontTx/>
              <a:buNone/>
            </a:pPr>
            <a:r>
              <a:rPr lang="en-US" altLang="en-US" sz="1800"/>
              <a:t>SA3 Vicechair</a:t>
            </a:r>
          </a:p>
          <a:p>
            <a:pPr>
              <a:lnSpc>
                <a:spcPct val="100000"/>
              </a:lnSpc>
              <a:spcBef>
                <a:spcPct val="0"/>
              </a:spcBef>
              <a:buFontTx/>
              <a:buNone/>
            </a:pPr>
            <a:r>
              <a:rPr lang="en-US" altLang="en-US" sz="1800"/>
              <a:t>CCSA</a:t>
            </a:r>
          </a:p>
          <a:p>
            <a:pPr>
              <a:lnSpc>
                <a:spcPct val="100000"/>
              </a:lnSpc>
              <a:spcBef>
                <a:spcPct val="0"/>
              </a:spcBef>
              <a:buFontTx/>
              <a:buNone/>
            </a:pPr>
            <a:r>
              <a:rPr lang="en-US" altLang="en-US" sz="1800"/>
              <a:t>qiminpeng@chinamobile.com</a:t>
            </a:r>
            <a:endParaRPr lang="" altLang="en-US" sz="1800"/>
          </a:p>
        </p:txBody>
      </p:sp>
      <p:sp>
        <p:nvSpPr>
          <p:cNvPr id="14341" name="Content Placeholder 2"/>
          <p:cNvSpPr txBox="1">
            <a:spLocks/>
          </p:cNvSpPr>
          <p:nvPr/>
        </p:nvSpPr>
        <p:spPr bwMode="auto">
          <a:xfrm>
            <a:off x="7924800" y="3660775"/>
            <a:ext cx="40100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Rajavelsamy Rajadurai</a:t>
            </a:r>
            <a:br>
              <a:rPr lang="en-US" altLang="en-US" sz="1800"/>
            </a:br>
            <a:r>
              <a:rPr lang="en-US" altLang="en-US" sz="1800"/>
              <a:t>SA3 Vicechair</a:t>
            </a:r>
          </a:p>
          <a:p>
            <a:pPr>
              <a:lnSpc>
                <a:spcPct val="100000"/>
              </a:lnSpc>
              <a:spcBef>
                <a:spcPct val="0"/>
              </a:spcBef>
              <a:buFontTx/>
              <a:buNone/>
            </a:pPr>
            <a:r>
              <a:rPr lang="en-US" altLang="en-US" sz="1800"/>
              <a:t>TTA</a:t>
            </a:r>
          </a:p>
          <a:p>
            <a:pPr>
              <a:lnSpc>
                <a:spcPct val="100000"/>
              </a:lnSpc>
              <a:spcBef>
                <a:spcPct val="0"/>
              </a:spcBef>
              <a:buFontTx/>
              <a:buNone/>
            </a:pPr>
            <a:r>
              <a:rPr lang="en-US" altLang="en-US" sz="1800"/>
              <a:t>rajvel@samsung.com </a:t>
            </a:r>
          </a:p>
        </p:txBody>
      </p:sp>
      <p:sp>
        <p:nvSpPr>
          <p:cNvPr id="14342"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Mirko Cano Soveri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mirko.cano@etsi.org</a:t>
            </a:r>
          </a:p>
        </p:txBody>
      </p:sp>
      <p:pic>
        <p:nvPicPr>
          <p:cNvPr id="1434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775200"/>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1850" y="1973263"/>
            <a:ext cx="13303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
          <p:cNvPicPr>
            <a:picLocks noChangeAspect="1"/>
          </p:cNvPicPr>
          <p:nvPr/>
        </p:nvPicPr>
        <p:blipFill>
          <a:blip r:embed="rId5">
            <a:extLst>
              <a:ext uri="{28A0092B-C50C-407E-A947-70E740481C1C}">
                <a14:useLocalDpi xmlns:a14="http://schemas.microsoft.com/office/drawing/2010/main" val="0"/>
              </a:ext>
            </a:extLst>
          </a:blip>
          <a:srcRect b="18466"/>
          <a:stretch>
            <a:fillRect/>
          </a:stretch>
        </p:blipFill>
        <p:spPr bwMode="auto">
          <a:xfrm>
            <a:off x="6575425" y="1973263"/>
            <a:ext cx="122555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73838" y="3586163"/>
            <a:ext cx="1227137"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61390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 altLang="en-US"/>
              <a:t>SA3-LI Officials (</a:t>
            </a:r>
            <a:r>
              <a:rPr lang="en-US" altLang="en-US"/>
              <a:t>December 2019)</a:t>
            </a:r>
          </a:p>
        </p:txBody>
      </p:sp>
      <p:sp>
        <p:nvSpPr>
          <p:cNvPr id="15363" name="Content Placeholder 2"/>
          <p:cNvSpPr txBox="1">
            <a:spLocks/>
          </p:cNvSpPr>
          <p:nvPr/>
        </p:nvSpPr>
        <p:spPr bwMode="auto">
          <a:xfrm>
            <a:off x="2162175" y="1973263"/>
            <a:ext cx="3454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Alex Leadbeater</a:t>
            </a:r>
          </a:p>
          <a:p>
            <a:pPr>
              <a:lnSpc>
                <a:spcPct val="100000"/>
              </a:lnSpc>
              <a:spcBef>
                <a:spcPct val="0"/>
              </a:spcBef>
              <a:buFontTx/>
              <a:buNone/>
            </a:pPr>
            <a:r>
              <a:rPr lang="" altLang="en-US" sz="1800"/>
              <a:t>SA3-LI Chairman</a:t>
            </a:r>
            <a:endParaRPr lang="en-US" altLang="en-US" sz="1800"/>
          </a:p>
          <a:p>
            <a:pPr>
              <a:lnSpc>
                <a:spcPct val="100000"/>
              </a:lnSpc>
              <a:spcBef>
                <a:spcPct val="0"/>
              </a:spcBef>
              <a:buFontTx/>
              <a:buNone/>
            </a:pPr>
            <a:r>
              <a:rPr lang="en-US" altLang="en-US" sz="1800"/>
              <a:t>ETSI</a:t>
            </a:r>
            <a:endParaRPr lang="" altLang="en-US" sz="1800"/>
          </a:p>
          <a:p>
            <a:pPr>
              <a:lnSpc>
                <a:spcPct val="100000"/>
              </a:lnSpc>
              <a:spcBef>
                <a:spcPct val="0"/>
              </a:spcBef>
              <a:buFontTx/>
              <a:buNone/>
            </a:pPr>
            <a:r>
              <a:rPr lang="en-US" altLang="en-US" sz="1800"/>
              <a:t>alex.leadbeater@bt.com</a:t>
            </a:r>
            <a:endParaRPr lang="" altLang="en-US" sz="1800"/>
          </a:p>
          <a:p>
            <a:pPr>
              <a:buFontTx/>
              <a:buNone/>
            </a:pPr>
            <a:endParaRPr lang="" altLang="en-US" sz="1800"/>
          </a:p>
          <a:p>
            <a:pPr>
              <a:buFontTx/>
              <a:buNone/>
            </a:pPr>
            <a:endParaRPr lang="" altLang="en-US" sz="1800"/>
          </a:p>
          <a:p>
            <a:pPr>
              <a:buFontTx/>
              <a:buNone/>
            </a:pPr>
            <a:endParaRPr lang="en-US" altLang="en-US" sz="1800"/>
          </a:p>
        </p:txBody>
      </p:sp>
      <p:sp>
        <p:nvSpPr>
          <p:cNvPr id="15364" name="Content Placeholder 2"/>
          <p:cNvSpPr txBox="1">
            <a:spLocks/>
          </p:cNvSpPr>
          <p:nvPr/>
        </p:nvSpPr>
        <p:spPr bwMode="auto">
          <a:xfrm>
            <a:off x="7924800" y="1973263"/>
            <a:ext cx="3236913"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t>Maurizio Iovieno</a:t>
            </a:r>
            <a:endParaRPr lang="" altLang="en-US" sz="1800"/>
          </a:p>
          <a:p>
            <a:pPr>
              <a:lnSpc>
                <a:spcPct val="100000"/>
              </a:lnSpc>
              <a:spcBef>
                <a:spcPct val="0"/>
              </a:spcBef>
              <a:buFontTx/>
              <a:buNone/>
            </a:pPr>
            <a:r>
              <a:rPr lang="en-GB" altLang="en-US" sz="1800"/>
              <a:t>SA3-LI Vice-Chairman</a:t>
            </a:r>
          </a:p>
          <a:p>
            <a:pPr>
              <a:lnSpc>
                <a:spcPct val="100000"/>
              </a:lnSpc>
              <a:spcBef>
                <a:spcPct val="0"/>
              </a:spcBef>
              <a:buFontTx/>
              <a:buNone/>
            </a:pPr>
            <a:r>
              <a:rPr lang="en-GB" altLang="en-US" sz="1800"/>
              <a:t>ETSI</a:t>
            </a:r>
          </a:p>
          <a:p>
            <a:pPr>
              <a:lnSpc>
                <a:spcPct val="100000"/>
              </a:lnSpc>
              <a:spcBef>
                <a:spcPct val="0"/>
              </a:spcBef>
              <a:buFontTx/>
              <a:buNone/>
            </a:pPr>
            <a:r>
              <a:rPr lang="en-GB" altLang="en-US" sz="1800"/>
              <a:t>maurizio.iovieno@ericsson.com</a:t>
            </a:r>
          </a:p>
          <a:p>
            <a:pPr>
              <a:lnSpc>
                <a:spcPct val="100000"/>
              </a:lnSpc>
              <a:spcBef>
                <a:spcPct val="0"/>
              </a:spcBef>
              <a:buFontTx/>
              <a:buNone/>
            </a:pPr>
            <a:endParaRPr lang="" altLang="en-US" sz="1800"/>
          </a:p>
          <a:p>
            <a:pPr>
              <a:buFontTx/>
              <a:buNone/>
            </a:pPr>
            <a:endParaRPr lang="en-US" altLang="en-US" sz="1800"/>
          </a:p>
        </p:txBody>
      </p:sp>
      <p:sp>
        <p:nvSpPr>
          <p:cNvPr id="15365"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Carmine Rizzo</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en-US" altLang="en-US" sz="1800"/>
              <a:t>carmine.rizzo@etsi.org</a:t>
            </a:r>
          </a:p>
        </p:txBody>
      </p:sp>
      <p:pic>
        <p:nvPicPr>
          <p:cNvPr id="153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973263"/>
            <a:ext cx="1181100" cy="148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388" y="4435475"/>
            <a:ext cx="1114425"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4" descr="C:\Program Files (x86)\Microsoft Office\MEDIA\CAGCAT10\j0234687.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348413" y="1933575"/>
            <a:ext cx="1576387"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05142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 altLang="en-US"/>
              <a:t>SA4 Officials (</a:t>
            </a:r>
            <a:r>
              <a:rPr lang="en-US" altLang="en-US"/>
              <a:t>December 2019)</a:t>
            </a:r>
          </a:p>
        </p:txBody>
      </p:sp>
      <p:sp>
        <p:nvSpPr>
          <p:cNvPr id="1638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Frédéric Gabin</a:t>
            </a:r>
          </a:p>
          <a:p>
            <a:pPr>
              <a:lnSpc>
                <a:spcPct val="100000"/>
              </a:lnSpc>
              <a:spcBef>
                <a:spcPct val="0"/>
              </a:spcBef>
              <a:buFontTx/>
              <a:buNone/>
            </a:pPr>
            <a:r>
              <a:rPr lang="" altLang="en-US" sz="1800"/>
              <a:t>SA4 Chairman</a:t>
            </a:r>
          </a:p>
          <a:p>
            <a:pPr>
              <a:lnSpc>
                <a:spcPct val="100000"/>
              </a:lnSpc>
              <a:spcBef>
                <a:spcPct val="0"/>
              </a:spcBef>
              <a:buFontTx/>
              <a:buNone/>
            </a:pPr>
            <a:r>
              <a:rPr lang="" altLang="en-US" sz="1800"/>
              <a:t>ETSI</a:t>
            </a:r>
          </a:p>
          <a:p>
            <a:pPr>
              <a:lnSpc>
                <a:spcPct val="100000"/>
              </a:lnSpc>
              <a:spcBef>
                <a:spcPct val="0"/>
              </a:spcBef>
              <a:buFontTx/>
              <a:buNone/>
            </a:pPr>
            <a:r>
              <a:rPr lang="" altLang="en-US" sz="1800"/>
              <a:t>frederic.gabin@ericsson.com</a:t>
            </a:r>
          </a:p>
        </p:txBody>
      </p:sp>
      <p:sp>
        <p:nvSpPr>
          <p:cNvPr id="16388"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Nikolai Leung</a:t>
            </a:r>
          </a:p>
          <a:p>
            <a:pPr>
              <a:lnSpc>
                <a:spcPct val="100000"/>
              </a:lnSpc>
              <a:spcBef>
                <a:spcPct val="0"/>
              </a:spcBef>
              <a:buFontTx/>
              <a:buNone/>
            </a:pPr>
            <a:r>
              <a:rPr lang="" altLang="en-US" sz="1800"/>
              <a:t>SA4 Vicechair</a:t>
            </a:r>
          </a:p>
          <a:p>
            <a:pPr>
              <a:lnSpc>
                <a:spcPct val="100000"/>
              </a:lnSpc>
              <a:spcBef>
                <a:spcPct val="0"/>
              </a:spcBef>
              <a:buFontTx/>
              <a:buNone/>
            </a:pPr>
            <a:r>
              <a:rPr lang="" altLang="en-US" sz="1800"/>
              <a:t>ATIS</a:t>
            </a:r>
          </a:p>
          <a:p>
            <a:pPr>
              <a:lnSpc>
                <a:spcPct val="100000"/>
              </a:lnSpc>
              <a:spcBef>
                <a:spcPct val="0"/>
              </a:spcBef>
              <a:buFontTx/>
              <a:buNone/>
            </a:pPr>
            <a:r>
              <a:rPr lang="en-US" altLang="en-US" sz="1800"/>
              <a:t>nleung@qti.qualcomm.com</a:t>
            </a:r>
            <a:endParaRPr lang="" altLang="en-US" sz="1800"/>
          </a:p>
          <a:p>
            <a:pPr>
              <a:buFontTx/>
              <a:buNone/>
            </a:pPr>
            <a:endParaRPr lang="en-US" altLang="en-US" sz="1800"/>
          </a:p>
        </p:txBody>
      </p:sp>
      <p:sp>
        <p:nvSpPr>
          <p:cNvPr id="16389" name="Content Placeholder 2"/>
          <p:cNvSpPr txBox="1">
            <a:spLocks/>
          </p:cNvSpPr>
          <p:nvPr/>
        </p:nvSpPr>
        <p:spPr bwMode="auto">
          <a:xfrm>
            <a:off x="7458075" y="35306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Gilles Teniou</a:t>
            </a:r>
          </a:p>
          <a:p>
            <a:pPr>
              <a:lnSpc>
                <a:spcPct val="100000"/>
              </a:lnSpc>
              <a:spcBef>
                <a:spcPct val="0"/>
              </a:spcBef>
              <a:buFontTx/>
              <a:buNone/>
            </a:pPr>
            <a:r>
              <a:rPr lang="" altLang="en-US" sz="1800"/>
              <a:t>SA4 Vicechair</a:t>
            </a:r>
          </a:p>
          <a:p>
            <a:pPr>
              <a:lnSpc>
                <a:spcPct val="100000"/>
              </a:lnSpc>
              <a:spcBef>
                <a:spcPct val="0"/>
              </a:spcBef>
              <a:buFontTx/>
              <a:buNone/>
            </a:pPr>
            <a:r>
              <a:rPr lang="" altLang="en-US" sz="1800"/>
              <a:t>ETSI</a:t>
            </a:r>
          </a:p>
          <a:p>
            <a:pPr>
              <a:lnSpc>
                <a:spcPct val="100000"/>
              </a:lnSpc>
              <a:spcBef>
                <a:spcPct val="0"/>
              </a:spcBef>
              <a:buFontTx/>
              <a:buNone/>
            </a:pPr>
            <a:r>
              <a:rPr lang="en-US" altLang="en-US" sz="1800"/>
              <a:t>gilles.teniou@orange.com</a:t>
            </a:r>
          </a:p>
        </p:txBody>
      </p:sp>
      <p:sp>
        <p:nvSpPr>
          <p:cNvPr id="16390" name="Content Placeholder 2"/>
          <p:cNvSpPr txBox="1">
            <a:spLocks/>
          </p:cNvSpPr>
          <p:nvPr/>
        </p:nvSpPr>
        <p:spPr bwMode="auto">
          <a:xfrm>
            <a:off x="2162175" y="47752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t>Paolino Usai</a:t>
            </a:r>
          </a:p>
          <a:p>
            <a:pPr>
              <a:lnSpc>
                <a:spcPct val="100000"/>
              </a:lnSpc>
              <a:spcBef>
                <a:spcPct val="0"/>
              </a:spcBef>
              <a:buFontTx/>
              <a:buNone/>
            </a:pPr>
            <a:r>
              <a:rPr lang="" altLang="en-US" sz="1800"/>
              <a:t>Secretary</a:t>
            </a:r>
          </a:p>
          <a:p>
            <a:pPr>
              <a:lnSpc>
                <a:spcPct val="100000"/>
              </a:lnSpc>
              <a:spcBef>
                <a:spcPct val="0"/>
              </a:spcBef>
              <a:buFontTx/>
              <a:buNone/>
            </a:pPr>
            <a:r>
              <a:rPr lang="" altLang="en-US" sz="1800"/>
              <a:t>MCC</a:t>
            </a:r>
          </a:p>
          <a:p>
            <a:pPr>
              <a:lnSpc>
                <a:spcPct val="100000"/>
              </a:lnSpc>
              <a:spcBef>
                <a:spcPct val="0"/>
              </a:spcBef>
              <a:buFontTx/>
              <a:buNone/>
            </a:pPr>
            <a:r>
              <a:rPr lang="" altLang="en-US" sz="1800"/>
              <a:t>paolo.usai</a:t>
            </a:r>
            <a:r>
              <a:rPr lang="en-US" altLang="en-US" sz="1800"/>
              <a:t>@etsi.org</a:t>
            </a:r>
          </a:p>
        </p:txBody>
      </p:sp>
      <p:pic>
        <p:nvPicPr>
          <p:cNvPr id="1639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3125" y="1973263"/>
            <a:ext cx="12890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73800" y="3530600"/>
            <a:ext cx="1184275"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4" descr="A person looking at the camera&#10;&#10;Description automatically generated"/>
          <p:cNvPicPr>
            <a:picLocks noChangeAspect="1" noChangeArrowheads="1"/>
          </p:cNvPicPr>
          <p:nvPr/>
        </p:nvPicPr>
        <p:blipFill>
          <a:blip r:embed="rId5">
            <a:extLst>
              <a:ext uri="{28A0092B-C50C-407E-A947-70E740481C1C}">
                <a14:useLocalDpi xmlns:a14="http://schemas.microsoft.com/office/drawing/2010/main" val="0"/>
              </a:ext>
            </a:extLst>
          </a:blip>
          <a:srcRect l="25882" t="443" r="34225" b="31171"/>
          <a:stretch>
            <a:fillRect/>
          </a:stretch>
        </p:blipFill>
        <p:spPr bwMode="auto">
          <a:xfrm>
            <a:off x="6273800" y="1973263"/>
            <a:ext cx="1184275" cy="135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125" y="4714875"/>
            <a:ext cx="1289050"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870075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42074</TotalTime>
  <Words>4560</Words>
  <Application>Microsoft Office PowerPoint</Application>
  <PresentationFormat>Widescreen</PresentationFormat>
  <Paragraphs>1254</Paragraphs>
  <Slides>36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SimSun</vt:lpstr>
      <vt:lpstr>Arial</vt:lpstr>
      <vt:lpstr>Calibri</vt:lpstr>
      <vt:lpstr>Calibri Light</vt:lpstr>
      <vt:lpstr>Times New Roman</vt:lpstr>
      <vt:lpstr>Office Theme</vt:lpstr>
      <vt:lpstr>3GPP TSG SA  Management Report</vt:lpstr>
      <vt:lpstr>Executive Summary</vt:lpstr>
      <vt:lpstr>3GPP SA Leadership</vt:lpstr>
      <vt:lpstr>TSG SA Officials (December 2019)</vt:lpstr>
      <vt:lpstr>SA1 Officials (December 2019)</vt:lpstr>
      <vt:lpstr>SA2 Officials (December 2019)</vt:lpstr>
      <vt:lpstr>SA3 Officials (December 2019)</vt:lpstr>
      <vt:lpstr>SA3-LI Officials (December 2019)</vt:lpstr>
      <vt:lpstr>SA4 Officials (December 2019)</vt:lpstr>
      <vt:lpstr>SA5 Officials (December 2019)</vt:lpstr>
      <vt:lpstr>SA6 Officials (December 2019)</vt:lpstr>
      <vt:lpstr>General</vt:lpstr>
      <vt:lpstr>TSG SA Dates</vt:lpstr>
      <vt:lpstr>Self-Evident 3GPP Organization Issues</vt:lpstr>
      <vt:lpstr>For PCG Action: June Plenary </vt:lpstr>
      <vt:lpstr>For PCG Action: PCG/OP Dates</vt:lpstr>
      <vt:lpstr>Improvements</vt:lpstr>
      <vt:lpstr>3GPP Release Planning</vt:lpstr>
      <vt:lpstr>PowerPoint Presentation</vt:lpstr>
      <vt:lpstr>Rel-16 and earlier</vt:lpstr>
      <vt:lpstr>Rel-16 SA2 WIDs</vt:lpstr>
      <vt:lpstr>Rel-16 SA3 WIDs</vt:lpstr>
      <vt:lpstr>Rel-16 SA4 WIDs</vt:lpstr>
      <vt:lpstr>Rel-16 SA5 WIDs</vt:lpstr>
      <vt:lpstr>Rel-16</vt:lpstr>
      <vt:lpstr>Rel-16</vt:lpstr>
      <vt:lpstr>Rel-17</vt:lpstr>
      <vt:lpstr>Rel-17 SA1 WIDs</vt:lpstr>
      <vt:lpstr>Rel-17 SA2 WIDs</vt:lpstr>
      <vt:lpstr>Rel-17 SA3</vt:lpstr>
      <vt:lpstr>Rel-17 SA4</vt:lpstr>
      <vt:lpstr>Rel-17 SA5 </vt:lpstr>
      <vt:lpstr>Rel-17 SA6</vt:lpstr>
      <vt:lpstr>Rel-18 (so far only SA1 SIDs)</vt:lpstr>
      <vt:lpstr>Acknowledgements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Adrian Scrase</cp:lastModifiedBy>
  <cp:revision>871</cp:revision>
  <dcterms:created xsi:type="dcterms:W3CDTF">2010-02-05T13:52:04Z</dcterms:created>
  <dcterms:modified xsi:type="dcterms:W3CDTF">2020-04-03T13:51:52Z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1584960262</vt:lpwstr>
  </property>
</Properties>
</file>