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4"/>
  </p:notesMasterIdLst>
  <p:handoutMasterIdLst>
    <p:handoutMasterId r:id="rId35"/>
  </p:handoutMasterIdLst>
  <p:sldIdLst>
    <p:sldId id="341" r:id="rId2"/>
    <p:sldId id="423" r:id="rId3"/>
    <p:sldId id="425" r:id="rId4"/>
    <p:sldId id="381" r:id="rId5"/>
    <p:sldId id="389" r:id="rId6"/>
    <p:sldId id="390" r:id="rId7"/>
    <p:sldId id="391" r:id="rId8"/>
    <p:sldId id="437" r:id="rId9"/>
    <p:sldId id="393" r:id="rId10"/>
    <p:sldId id="397" r:id="rId11"/>
    <p:sldId id="435" r:id="rId12"/>
    <p:sldId id="427" r:id="rId13"/>
    <p:sldId id="394" r:id="rId14"/>
    <p:sldId id="424" r:id="rId15"/>
    <p:sldId id="403" r:id="rId16"/>
    <p:sldId id="404" r:id="rId17"/>
    <p:sldId id="405" r:id="rId18"/>
    <p:sldId id="399" r:id="rId19"/>
    <p:sldId id="426" r:id="rId20"/>
    <p:sldId id="386" r:id="rId21"/>
    <p:sldId id="421" r:id="rId22"/>
    <p:sldId id="396" r:id="rId23"/>
    <p:sldId id="414" r:id="rId24"/>
    <p:sldId id="413" r:id="rId25"/>
    <p:sldId id="434" r:id="rId26"/>
    <p:sldId id="418" r:id="rId27"/>
    <p:sldId id="428" r:id="rId28"/>
    <p:sldId id="429" r:id="rId29"/>
    <p:sldId id="430" r:id="rId30"/>
    <p:sldId id="431" r:id="rId31"/>
    <p:sldId id="432" r:id="rId32"/>
    <p:sldId id="433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70" d="100"/>
          <a:sy n="70" d="100"/>
        </p:scale>
        <p:origin x="-55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Feuil1!$A$2:$A$13</c:f>
              <c:strCache>
                <c:ptCount val="12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</c:strCache>
            </c:strRef>
          </c:cat>
          <c:val>
            <c:numRef>
              <c:f>Feuil1!$B$2:$B$13</c:f>
              <c:numCache>
                <c:formatCode>General</c:formatCode>
                <c:ptCount val="12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566080"/>
        <c:axId val="157567616"/>
      </c:barChart>
      <c:catAx>
        <c:axId val="157566080"/>
        <c:scaling>
          <c:orientation val="minMax"/>
        </c:scaling>
        <c:delete val="0"/>
        <c:axPos val="b"/>
        <c:majorTickMark val="out"/>
        <c:minorTickMark val="none"/>
        <c:tickLblPos val="nextTo"/>
        <c:crossAx val="157567616"/>
        <c:crosses val="autoZero"/>
        <c:auto val="1"/>
        <c:lblAlgn val="ctr"/>
        <c:lblOffset val="100"/>
        <c:noMultiLvlLbl val="0"/>
      </c:catAx>
      <c:valAx>
        <c:axId val="157567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75660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Feuil1!$A$8:$A$13</c:f>
              <c:strCache>
                <c:ptCount val="6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</c:strCache>
            </c:strRef>
          </c:cat>
          <c:val>
            <c:numRef>
              <c:f>Feuil1!$C$8:$C$13</c:f>
              <c:numCache>
                <c:formatCode>General</c:formatCode>
                <c:ptCount val="6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884416"/>
        <c:axId val="157885952"/>
      </c:barChart>
      <c:catAx>
        <c:axId val="157884416"/>
        <c:scaling>
          <c:orientation val="minMax"/>
        </c:scaling>
        <c:delete val="0"/>
        <c:axPos val="b"/>
        <c:majorTickMark val="out"/>
        <c:minorTickMark val="none"/>
        <c:tickLblPos val="nextTo"/>
        <c:crossAx val="157885952"/>
        <c:crosses val="autoZero"/>
        <c:auto val="1"/>
        <c:lblAlgn val="ctr"/>
        <c:lblOffset val="100"/>
        <c:noMultiLvlLbl val="0"/>
      </c:catAx>
      <c:valAx>
        <c:axId val="157885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78844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809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PCG Meeting </a:t>
            </a:r>
            <a:r>
              <a:rPr lang="en-US" altLang="en-US" sz="1200" b="1" dirty="0" smtClean="0">
                <a:latin typeface="Arial "/>
              </a:rPr>
              <a:t>#44</a:t>
            </a:r>
            <a:r>
              <a:rPr lang="en-US" altLang="en-US" sz="1200" b="1" dirty="0" smtClean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E-meeting, 7 April 2020</a:t>
            </a:r>
            <a:endParaRPr lang="en-US" altLang="en-US" sz="1200" b="1" dirty="0" smtClean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200" b="1" dirty="0" smtClean="0">
                <a:latin typeface="Arial" charset="0"/>
              </a:rPr>
              <a:t>PCG44_04</a:t>
            </a:r>
            <a:endParaRPr lang="en-US" altLang="en-US" sz="1200" b="1" dirty="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forge.etsi.org/rep/3GPP/5G_API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6_Sitges/Docs/CP-193149.zip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6_Sitges/Docs/CP-193068.zip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061.zip" TargetMode="External"/><Relationship Id="rId2" Type="http://schemas.openxmlformats.org/officeDocument/2006/relationships/hyperlink" Target="http://www.3gpp.org/ftp/tsg_ct/TSG_CT/TSGC_87e/Docs/CP-20006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064.zip" TargetMode="External"/><Relationship Id="rId5" Type="http://schemas.openxmlformats.org/officeDocument/2006/relationships/hyperlink" Target="http://www.3gpp.org/ftp/tsg_ct/TSG_CT/TSGC_87e/Docs/CP-200063.zip" TargetMode="External"/><Relationship Id="rId4" Type="http://schemas.openxmlformats.org/officeDocument/2006/relationships/hyperlink" Target="http://www.3gpp.org/ftp/tsg_ct/TSG_CT/TSGC_87e/Docs/CP-200062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066.zip" TargetMode="External"/><Relationship Id="rId2" Type="http://schemas.openxmlformats.org/officeDocument/2006/relationships/hyperlink" Target="http://www.3gpp.org/ftp/tsg_ct/TSG_CT/TSGC_87e/Docs/CP-2000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093.zip" TargetMode="External"/><Relationship Id="rId5" Type="http://schemas.openxmlformats.org/officeDocument/2006/relationships/hyperlink" Target="http://www.3gpp.org/ftp/tsg_ct/TSG_CT/TSGC_87e/Docs/CP-200068.zip" TargetMode="External"/><Relationship Id="rId4" Type="http://schemas.openxmlformats.org/officeDocument/2006/relationships/hyperlink" Target="http://www.3gpp.org/ftp/tsg_ct/TSG_CT/TSGC_87e/Docs/CP-20006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64.zip" TargetMode="External"/><Relationship Id="rId2" Type="http://schemas.openxmlformats.org/officeDocument/2006/relationships/hyperlink" Target="http://www.3gpp.org/ftp/tsg_ct/TSG_CT/TSGC_87e/Docs/CP-20016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169.zip" TargetMode="External"/><Relationship Id="rId5" Type="http://schemas.openxmlformats.org/officeDocument/2006/relationships/hyperlink" Target="http://www.3gpp.org/ftp/tsg_ct/TSG_CT/TSGC_87e/Docs/CP-200168.zip" TargetMode="External"/><Relationship Id="rId4" Type="http://schemas.openxmlformats.org/officeDocument/2006/relationships/hyperlink" Target="http://www.3gpp.org/ftp/tsg_ct/TSG_CT/TSGC_87e/Docs/CP-200167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71.zip" TargetMode="External"/><Relationship Id="rId2" Type="http://schemas.openxmlformats.org/officeDocument/2006/relationships/hyperlink" Target="http://www.3gpp.org/ftp/tsg_ct/TSG_CT/TSGC_87e/Docs/CP-20017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175.zip" TargetMode="External"/><Relationship Id="rId5" Type="http://schemas.openxmlformats.org/officeDocument/2006/relationships/hyperlink" Target="http://www.3gpp.org/ftp/tsg_ct/TSG_CT/TSGC_87e/Docs/CP-200174.zip" TargetMode="External"/><Relationship Id="rId4" Type="http://schemas.openxmlformats.org/officeDocument/2006/relationships/hyperlink" Target="http://www.3gpp.org/ftp/tsg_ct/TSG_CT/TSGC_87e/Docs/CP-200173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87.zip" TargetMode="External"/><Relationship Id="rId7" Type="http://schemas.openxmlformats.org/officeDocument/2006/relationships/hyperlink" Target="http://www.3gpp.org/ftp/tsg_ct/TSG_CT/TSGC_87e/Docs/CP-200292.zip" TargetMode="External"/><Relationship Id="rId2" Type="http://schemas.openxmlformats.org/officeDocument/2006/relationships/hyperlink" Target="http://www.3gpp.org/ftp/tsg_ct/TSG_CT/TSGC_87e/Docs/CP-20018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287.zip" TargetMode="External"/><Relationship Id="rId5" Type="http://schemas.openxmlformats.org/officeDocument/2006/relationships/hyperlink" Target="http://www.3gpp.org/ftp/tsg_ct/TSG_CT/TSGC_87e/Docs/CP-200189.zip" TargetMode="External"/><Relationship Id="rId4" Type="http://schemas.openxmlformats.org/officeDocument/2006/relationships/hyperlink" Target="http://www.3gpp.org/ftp/tsg_ct/TSG_CT/TSGC_87e/Docs/CP-200188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3GPP TSG </a:t>
            </a:r>
            <a:r>
              <a:rPr lang="en-US" altLang="en-US" dirty="0" smtClean="0"/>
              <a:t>CT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Management </a:t>
            </a:r>
            <a:r>
              <a:rPr lang="en-US" altLang="en-US" dirty="0"/>
              <a:t>Report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Rel-16 </a:t>
            </a:r>
            <a:r>
              <a:rPr lang="fr-FR" dirty="0" err="1" smtClean="0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fr-FR" dirty="0" smtClean="0"/>
              <a:t>Rel-16 </a:t>
            </a:r>
            <a:r>
              <a:rPr lang="fr-FR" dirty="0" err="1" smtClean="0"/>
              <a:t>Timeline</a:t>
            </a:r>
            <a:endParaRPr lang="fr-FR" dirty="0" smtClean="0"/>
          </a:p>
          <a:p>
            <a:pPr lvl="1"/>
            <a:r>
              <a:rPr lang="fr-FR" dirty="0" smtClean="0"/>
              <a:t>CT </a:t>
            </a:r>
            <a:r>
              <a:rPr lang="fr-FR" dirty="0" err="1"/>
              <a:t>endorses</a:t>
            </a:r>
            <a:r>
              <a:rPr lang="fr-FR" dirty="0"/>
              <a:t> the </a:t>
            </a:r>
            <a:r>
              <a:rPr lang="fr-FR" dirty="0" err="1"/>
              <a:t>proposal</a:t>
            </a:r>
            <a:r>
              <a:rPr lang="fr-FR" dirty="0"/>
              <a:t> to</a:t>
            </a:r>
          </a:p>
          <a:p>
            <a:pPr lvl="2"/>
            <a:r>
              <a:rPr lang="fr-FR" dirty="0"/>
              <a:t>shift by 3 </a:t>
            </a:r>
            <a:r>
              <a:rPr lang="fr-FR" dirty="0" err="1"/>
              <a:t>months</a:t>
            </a:r>
            <a:r>
              <a:rPr lang="fr-FR" dirty="0"/>
              <a:t> the </a:t>
            </a:r>
            <a:r>
              <a:rPr lang="en-GB" dirty="0"/>
              <a:t>Rel-16 Stage 3 freeze (June 20), </a:t>
            </a:r>
          </a:p>
          <a:p>
            <a:pPr lvl="2"/>
            <a:r>
              <a:rPr lang="en-GB" dirty="0"/>
              <a:t>keep the current ASN.1 and </a:t>
            </a:r>
            <a:r>
              <a:rPr lang="en-GB" dirty="0" err="1"/>
              <a:t>OpenAPI</a:t>
            </a:r>
            <a:r>
              <a:rPr lang="en-GB" dirty="0"/>
              <a:t>  specification freeze date (June 20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Exception sheets endorsed (not approved), guiding the work in Q2</a:t>
            </a:r>
          </a:p>
          <a:p>
            <a:r>
              <a:rPr lang="fr-FR" dirty="0" smtClean="0"/>
              <a:t>Rel-16 </a:t>
            </a:r>
            <a:r>
              <a:rPr lang="fr-FR" dirty="0" err="1" smtClean="0"/>
              <a:t>Workplan</a:t>
            </a:r>
            <a:endParaRPr lang="fr-FR" dirty="0" smtClean="0"/>
          </a:p>
          <a:p>
            <a:pPr lvl="1"/>
            <a:r>
              <a:rPr lang="fr-FR" dirty="0" err="1" smtClean="0"/>
              <a:t>Despite</a:t>
            </a:r>
            <a:r>
              <a:rPr lang="fr-FR" dirty="0" smtClean="0"/>
              <a:t> the COVID-19 </a:t>
            </a:r>
            <a:r>
              <a:rPr lang="fr-FR" dirty="0" err="1" smtClean="0"/>
              <a:t>crisis</a:t>
            </a:r>
            <a:r>
              <a:rPr lang="fr-FR" dirty="0" smtClean="0"/>
              <a:t>, good </a:t>
            </a:r>
            <a:r>
              <a:rPr lang="fr-FR" dirty="0" err="1" smtClean="0"/>
              <a:t>progress</a:t>
            </a:r>
            <a:endParaRPr lang="fr-FR" dirty="0" smtClean="0"/>
          </a:p>
          <a:p>
            <a:pPr lvl="1"/>
            <a:r>
              <a:rPr lang="fr-FR" dirty="0" smtClean="0"/>
              <a:t>About 10% of the </a:t>
            </a:r>
            <a:r>
              <a:rPr lang="fr-FR" dirty="0" err="1" smtClean="0"/>
              <a:t>work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completed</a:t>
            </a:r>
            <a:r>
              <a:rPr lang="fr-FR" dirty="0" smtClean="0"/>
              <a:t> by </a:t>
            </a:r>
            <a:r>
              <a:rPr lang="fr-FR" dirty="0" err="1" smtClean="0"/>
              <a:t>June</a:t>
            </a:r>
            <a:r>
              <a:rPr lang="fr-FR" dirty="0" smtClean="0"/>
              <a:t>, confident </a:t>
            </a:r>
            <a:r>
              <a:rPr lang="fr-FR" dirty="0" err="1" smtClean="0"/>
              <a:t>except</a:t>
            </a:r>
            <a:r>
              <a:rPr lang="fr-FR" dirty="0" smtClean="0"/>
              <a:t>:</a:t>
            </a:r>
          </a:p>
          <a:p>
            <a:pPr lvl="2"/>
            <a:r>
              <a:rPr lang="fr-FR" dirty="0" smtClean="0"/>
              <a:t>ATSSS: </a:t>
            </a:r>
            <a:r>
              <a:rPr lang="fr-FR" dirty="0" err="1" smtClean="0"/>
              <a:t>need</a:t>
            </a:r>
            <a:r>
              <a:rPr lang="fr-FR" dirty="0" smtClean="0"/>
              <a:t> to </a:t>
            </a:r>
            <a:r>
              <a:rPr lang="fr-FR" dirty="0" err="1" smtClean="0"/>
              <a:t>conclude</a:t>
            </a:r>
            <a:r>
              <a:rPr lang="fr-FR" dirty="0" smtClean="0"/>
              <a:t> on the </a:t>
            </a:r>
            <a:r>
              <a:rPr lang="fr-FR" dirty="0" err="1" smtClean="0"/>
              <a:t>choice</a:t>
            </a:r>
            <a:r>
              <a:rPr lang="fr-FR" dirty="0" smtClean="0"/>
              <a:t> for </a:t>
            </a:r>
            <a:r>
              <a:rPr lang="en-US" dirty="0" smtClean="0"/>
              <a:t>Performance </a:t>
            </a:r>
            <a:r>
              <a:rPr lang="en-US" dirty="0"/>
              <a:t>Management Function </a:t>
            </a:r>
            <a:r>
              <a:rPr lang="en-US" dirty="0" smtClean="0"/>
              <a:t>Protocol</a:t>
            </a:r>
          </a:p>
          <a:p>
            <a:pPr lvl="2"/>
            <a:r>
              <a:rPr lang="en-US" dirty="0"/>
              <a:t>Mission Critical Interconnection work item MSCMI_CT </a:t>
            </a:r>
            <a:r>
              <a:rPr lang="en-US" dirty="0" smtClean="0"/>
              <a:t>shift to Rel-17</a:t>
            </a:r>
          </a:p>
          <a:p>
            <a:pPr lvl="2"/>
            <a:r>
              <a:rPr lang="en-US" dirty="0" smtClean="0"/>
              <a:t>Some dependencies on RAN and SA and coordination required in Q2</a:t>
            </a:r>
            <a:endParaRPr lang="en-US" dirty="0"/>
          </a:p>
          <a:p>
            <a:pPr lvl="2"/>
            <a:endParaRPr lang="en-US" dirty="0" smtClean="0"/>
          </a:p>
          <a:p>
            <a:pPr lvl="2"/>
            <a:endParaRPr lang="fr-FR" dirty="0" smtClean="0"/>
          </a:p>
          <a:p>
            <a:pPr lvl="1"/>
            <a:endParaRPr lang="fr-FR" dirty="0" smtClean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974072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Rel-17 </a:t>
            </a:r>
            <a:r>
              <a:rPr lang="fr-FR" dirty="0" err="1" smtClean="0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fr-FR" dirty="0" smtClean="0"/>
              <a:t>Start of the </a:t>
            </a:r>
            <a:r>
              <a:rPr lang="fr-FR" dirty="0" err="1" smtClean="0"/>
              <a:t>activities</a:t>
            </a:r>
            <a:r>
              <a:rPr lang="fr-FR" dirty="0" smtClean="0"/>
              <a:t> </a:t>
            </a:r>
            <a:r>
              <a:rPr lang="fr-FR" dirty="0" err="1" smtClean="0"/>
              <a:t>postponed</a:t>
            </a:r>
            <a:r>
              <a:rPr lang="fr-FR" dirty="0" smtClean="0"/>
              <a:t> to Q2 or Q3</a:t>
            </a:r>
          </a:p>
          <a:p>
            <a:pPr lvl="1"/>
            <a:r>
              <a:rPr lang="fr-FR" dirty="0" err="1" smtClean="0"/>
              <a:t>including</a:t>
            </a:r>
            <a:r>
              <a:rPr lang="fr-FR" dirty="0" smtClean="0"/>
              <a:t> stage 2 </a:t>
            </a:r>
            <a:r>
              <a:rPr lang="fr-FR" dirty="0" err="1" smtClean="0"/>
              <a:t>hosted</a:t>
            </a:r>
            <a:r>
              <a:rPr lang="fr-FR" dirty="0" smtClean="0"/>
              <a:t> by CT</a:t>
            </a:r>
            <a:endParaRPr lang="en-GB" dirty="0" smtClean="0"/>
          </a:p>
          <a:p>
            <a:pPr lvl="1"/>
            <a:r>
              <a:rPr lang="fr-FR" dirty="0" smtClean="0"/>
              <a:t>April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Rel-16 </a:t>
            </a:r>
            <a:r>
              <a:rPr lang="fr-FR" dirty="0" err="1" smtClean="0"/>
              <a:t>centric</a:t>
            </a:r>
            <a:endParaRPr lang="fr-FR" dirty="0" smtClean="0"/>
          </a:p>
          <a:p>
            <a:pPr lvl="1"/>
            <a:r>
              <a:rPr lang="fr-FR" dirty="0" smtClean="0"/>
              <a:t>May meeting </a:t>
            </a:r>
            <a:r>
              <a:rPr lang="fr-FR" dirty="0" err="1" smtClean="0"/>
              <a:t>could</a:t>
            </a:r>
            <a:r>
              <a:rPr lang="fr-FR" dirty="0" smtClean="0"/>
              <a:t> let more room for Rel-17</a:t>
            </a:r>
          </a:p>
          <a:p>
            <a:pPr lvl="1"/>
            <a:endParaRPr lang="fr-FR" dirty="0" smtClean="0"/>
          </a:p>
          <a:p>
            <a:r>
              <a:rPr lang="en-US" dirty="0" smtClean="0"/>
              <a:t>Rel-17 </a:t>
            </a:r>
            <a:r>
              <a:rPr lang="en-US" dirty="0"/>
              <a:t>Timeline: </a:t>
            </a:r>
          </a:p>
          <a:p>
            <a:pPr lvl="1"/>
            <a:r>
              <a:rPr lang="en-US" dirty="0"/>
              <a:t>CT endorses the following proposed dates</a:t>
            </a:r>
          </a:p>
          <a:p>
            <a:pPr lvl="2"/>
            <a:r>
              <a:rPr lang="en-US" dirty="0"/>
              <a:t>Stage 2 freeze: December 2020 (originally planned for September 2020)</a:t>
            </a:r>
          </a:p>
          <a:p>
            <a:pPr lvl="2"/>
            <a:r>
              <a:rPr lang="en-US" dirty="0"/>
              <a:t>Stage 3 freeze: September 2021 (9 months after stage 2 freeze)</a:t>
            </a:r>
          </a:p>
          <a:p>
            <a:pPr lvl="2"/>
            <a:r>
              <a:rPr lang="en-US" dirty="0"/>
              <a:t>ASN.1 and </a:t>
            </a:r>
            <a:r>
              <a:rPr lang="en-US" dirty="0" err="1"/>
              <a:t>OpenAPI</a:t>
            </a:r>
            <a:r>
              <a:rPr lang="en-US" dirty="0"/>
              <a:t> specification freeze: December </a:t>
            </a:r>
            <a:r>
              <a:rPr lang="en-US" dirty="0" smtClean="0"/>
              <a:t>2021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330866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of the CT#88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fr-FR" dirty="0" smtClean="0"/>
              <a:t>CT#88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CT </a:t>
            </a:r>
            <a:r>
              <a:rPr lang="fr-FR" dirty="0" err="1" smtClean="0"/>
              <a:t>plenary</a:t>
            </a:r>
            <a:r>
              <a:rPr lang="fr-FR" dirty="0" smtClean="0"/>
              <a:t> </a:t>
            </a:r>
            <a:r>
              <a:rPr lang="fr-FR" dirty="0" err="1" smtClean="0"/>
              <a:t>converted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an e-meeting</a:t>
            </a:r>
          </a:p>
          <a:p>
            <a:pPr lvl="1"/>
            <a:r>
              <a:rPr lang="fr-FR" dirty="0" smtClean="0"/>
              <a:t>shift by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weeks</a:t>
            </a:r>
            <a:r>
              <a:rPr lang="fr-FR" dirty="0" smtClean="0"/>
              <a:t>,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aligned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RAN (29 </a:t>
            </a:r>
            <a:r>
              <a:rPr lang="fr-FR" dirty="0" err="1" smtClean="0"/>
              <a:t>June</a:t>
            </a:r>
            <a:r>
              <a:rPr lang="fr-FR" dirty="0" smtClean="0"/>
              <a:t> – 1 July)</a:t>
            </a:r>
          </a:p>
          <a:p>
            <a:pPr lvl="1"/>
            <a:r>
              <a:rPr lang="fr-FR" dirty="0" smtClean="0"/>
              <a:t>Will </a:t>
            </a:r>
            <a:r>
              <a:rPr lang="fr-FR" dirty="0" err="1" smtClean="0"/>
              <a:t>provide</a:t>
            </a:r>
            <a:r>
              <a:rPr lang="fr-FR" dirty="0" smtClean="0"/>
              <a:t> more time for </a:t>
            </a:r>
            <a:r>
              <a:rPr lang="fr-FR" dirty="0" err="1" smtClean="0"/>
              <a:t>delegates</a:t>
            </a:r>
            <a:r>
              <a:rPr lang="fr-FR" dirty="0" smtClean="0"/>
              <a:t> to </a:t>
            </a:r>
            <a:r>
              <a:rPr lang="fr-FR" dirty="0" err="1" smtClean="0"/>
              <a:t>complete</a:t>
            </a:r>
            <a:r>
              <a:rPr lang="fr-FR" dirty="0" smtClean="0"/>
              <a:t> Rel-16</a:t>
            </a:r>
          </a:p>
          <a:p>
            <a:pPr lvl="2"/>
            <a:r>
              <a:rPr lang="fr-FR" dirty="0" smtClean="0"/>
              <a:t>Complete stage 3</a:t>
            </a:r>
          </a:p>
          <a:p>
            <a:pPr lvl="2"/>
            <a:r>
              <a:rPr lang="fr-FR" dirty="0" smtClean="0"/>
              <a:t>Final check of the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before</a:t>
            </a:r>
            <a:r>
              <a:rPr lang="fr-FR" dirty="0" smtClean="0"/>
              <a:t> Release 16 </a:t>
            </a:r>
            <a:r>
              <a:rPr lang="fr-FR" dirty="0" err="1" smtClean="0"/>
              <a:t>freeze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264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Feedback of e-meeting </a:t>
            </a:r>
            <a:r>
              <a:rPr lang="fr-FR" dirty="0" err="1"/>
              <a:t>experience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839269" cy="4351338"/>
          </a:xfrm>
        </p:spPr>
        <p:txBody>
          <a:bodyPr numCol="1"/>
          <a:lstStyle/>
          <a:p>
            <a:pPr>
              <a:lnSpc>
                <a:spcPct val="100000"/>
              </a:lnSpc>
            </a:pPr>
            <a:r>
              <a:rPr lang="fr-FR" sz="1800" dirty="0" smtClean="0"/>
              <a:t>Good</a:t>
            </a:r>
            <a:endParaRPr lang="fr-FR" sz="1800" dirty="0" smtClean="0"/>
          </a:p>
          <a:p>
            <a:pPr lvl="1">
              <a:lnSpc>
                <a:spcPct val="100000"/>
              </a:lnSpc>
            </a:pPr>
            <a:r>
              <a:rPr lang="en-US" sz="1800" dirty="0" smtClean="0"/>
              <a:t>E-meetings </a:t>
            </a:r>
            <a:r>
              <a:rPr lang="en-US" sz="1800" dirty="0"/>
              <a:t>were better than expected</a:t>
            </a:r>
          </a:p>
          <a:p>
            <a:pPr lvl="2">
              <a:lnSpc>
                <a:spcPct val="100000"/>
              </a:lnSpc>
            </a:pPr>
            <a:r>
              <a:rPr lang="en-US" sz="1200" dirty="0"/>
              <a:t>A lot of documents and agreed, </a:t>
            </a:r>
            <a:r>
              <a:rPr lang="en-US" sz="1200" dirty="0" smtClean="0"/>
              <a:t>good </a:t>
            </a:r>
            <a:r>
              <a:rPr lang="en-US" sz="1200" dirty="0"/>
              <a:t>coordination </a:t>
            </a:r>
            <a:r>
              <a:rPr lang="en-US" sz="1200" dirty="0" smtClean="0"/>
              <a:t>btw Companies</a:t>
            </a:r>
          </a:p>
          <a:p>
            <a:pPr lvl="2">
              <a:lnSpc>
                <a:spcPct val="100000"/>
              </a:lnSpc>
            </a:pPr>
            <a:r>
              <a:rPr lang="en-US" sz="1200" dirty="0" err="1" smtClean="0"/>
              <a:t>Webconfs</a:t>
            </a:r>
            <a:r>
              <a:rPr lang="en-US" sz="1200" dirty="0" smtClean="0"/>
              <a:t> (GoToMeeting) went well</a:t>
            </a:r>
          </a:p>
          <a:p>
            <a:pPr lvl="2">
              <a:lnSpc>
                <a:spcPct val="100000"/>
              </a:lnSpc>
            </a:pPr>
            <a:endParaRPr lang="en-US" sz="1200" dirty="0" smtClean="0"/>
          </a:p>
          <a:p>
            <a:pPr lvl="1">
              <a:lnSpc>
                <a:spcPct val="100000"/>
              </a:lnSpc>
            </a:pPr>
            <a:r>
              <a:rPr lang="fr-FR" sz="1800" dirty="0" err="1" smtClean="0"/>
              <a:t>Experience</a:t>
            </a:r>
            <a:r>
              <a:rPr lang="fr-FR" sz="1800" dirty="0" smtClean="0"/>
              <a:t> </a:t>
            </a:r>
            <a:r>
              <a:rPr lang="fr-FR" sz="1800" dirty="0" err="1" smtClean="0"/>
              <a:t>from</a:t>
            </a:r>
            <a:r>
              <a:rPr lang="fr-FR" sz="1800" dirty="0" smtClean="0"/>
              <a:t> </a:t>
            </a:r>
            <a:r>
              <a:rPr lang="fr-FR" sz="1800" dirty="0" err="1" smtClean="0"/>
              <a:t>previous</a:t>
            </a:r>
            <a:r>
              <a:rPr lang="fr-FR" sz="1800" dirty="0" smtClean="0"/>
              <a:t> e-meetings (CT1/CT4) </a:t>
            </a:r>
            <a:r>
              <a:rPr lang="fr-FR" sz="1800" dirty="0" err="1" smtClean="0"/>
              <a:t>helped</a:t>
            </a:r>
            <a:r>
              <a:rPr lang="fr-FR" sz="1800" dirty="0" smtClean="0"/>
              <a:t> in the </a:t>
            </a:r>
            <a:r>
              <a:rPr lang="fr-FR" sz="1800" dirty="0" err="1" smtClean="0"/>
              <a:t>organization</a:t>
            </a:r>
            <a:r>
              <a:rPr lang="fr-FR" sz="1800" dirty="0" smtClean="0"/>
              <a:t> of the CT WG e-meeting in </a:t>
            </a:r>
            <a:r>
              <a:rPr lang="fr-FR" sz="1800" dirty="0" err="1" smtClean="0"/>
              <a:t>February</a:t>
            </a:r>
            <a:r>
              <a:rPr lang="fr-FR" sz="1800" dirty="0" smtClean="0"/>
              <a:t>, </a:t>
            </a:r>
          </a:p>
          <a:p>
            <a:pPr lvl="2">
              <a:lnSpc>
                <a:spcPct val="100000"/>
              </a:lnSpc>
            </a:pPr>
            <a:r>
              <a:rPr lang="fr-FR" sz="1400" dirty="0" smtClean="0"/>
              <a:t>adoption of </a:t>
            </a:r>
            <a:r>
              <a:rPr lang="fr-FR" sz="1400" dirty="0" err="1" smtClean="0"/>
              <a:t>common</a:t>
            </a:r>
            <a:r>
              <a:rPr lang="fr-FR" sz="1400" dirty="0" smtClean="0"/>
              <a:t> guidance and </a:t>
            </a:r>
            <a:r>
              <a:rPr lang="fr-FR" sz="1400" dirty="0" smtClean="0"/>
              <a:t>best </a:t>
            </a:r>
            <a:r>
              <a:rPr lang="fr-FR" sz="1400" dirty="0" err="1" smtClean="0"/>
              <a:t>current</a:t>
            </a:r>
            <a:r>
              <a:rPr lang="fr-FR" sz="1400" dirty="0" smtClean="0"/>
              <a:t> practices (e-mail, </a:t>
            </a:r>
            <a:r>
              <a:rPr lang="fr-FR" sz="1400" dirty="0" err="1" smtClean="0"/>
              <a:t>webconf</a:t>
            </a:r>
            <a:r>
              <a:rPr lang="fr-FR" sz="1400" dirty="0" smtClean="0"/>
              <a:t> </a:t>
            </a:r>
            <a:r>
              <a:rPr lang="fr-FR" sz="1400" dirty="0" err="1" smtClean="0"/>
              <a:t>when</a:t>
            </a:r>
            <a:r>
              <a:rPr lang="fr-FR" sz="1400" dirty="0" smtClean="0"/>
              <a:t> </a:t>
            </a:r>
            <a:r>
              <a:rPr lang="fr-FR" sz="1400" dirty="0" err="1" smtClean="0"/>
              <a:t>required</a:t>
            </a:r>
            <a:r>
              <a:rPr lang="fr-FR" sz="1400" dirty="0" smtClean="0"/>
              <a:t>, etc.)</a:t>
            </a:r>
          </a:p>
          <a:p>
            <a:pPr lvl="2">
              <a:lnSpc>
                <a:spcPct val="100000"/>
              </a:lnSpc>
            </a:pPr>
            <a:endParaRPr lang="fr-FR" sz="1400" dirty="0" smtClean="0"/>
          </a:p>
          <a:p>
            <a:pPr lvl="1">
              <a:lnSpc>
                <a:spcPct val="100000"/>
              </a:lnSpc>
            </a:pPr>
            <a:r>
              <a:rPr lang="fr-FR" sz="1800" dirty="0" smtClean="0"/>
              <a:t>CT </a:t>
            </a:r>
            <a:r>
              <a:rPr lang="fr-FR" sz="1800" dirty="0" err="1" smtClean="0"/>
              <a:t>delegates</a:t>
            </a:r>
            <a:r>
              <a:rPr lang="fr-FR" sz="1800" dirty="0" smtClean="0"/>
              <a:t> are </a:t>
            </a:r>
            <a:r>
              <a:rPr lang="fr-FR" sz="1800" dirty="0" err="1" smtClean="0"/>
              <a:t>trained</a:t>
            </a:r>
            <a:r>
              <a:rPr lang="fr-FR" sz="1800" dirty="0" smtClean="0"/>
              <a:t> to </a:t>
            </a:r>
            <a:r>
              <a:rPr lang="fr-FR" sz="1800" dirty="0" err="1" smtClean="0"/>
              <a:t>coordinate</a:t>
            </a:r>
            <a:r>
              <a:rPr lang="fr-FR" sz="1800" dirty="0" smtClean="0"/>
              <a:t> the </a:t>
            </a:r>
            <a:r>
              <a:rPr lang="fr-FR" sz="1800" dirty="0" err="1" smtClean="0"/>
              <a:t>work</a:t>
            </a:r>
            <a:r>
              <a:rPr lang="fr-FR" sz="1800" dirty="0" smtClean="0"/>
              <a:t> </a:t>
            </a:r>
            <a:r>
              <a:rPr lang="fr-FR" sz="1800" dirty="0" err="1" smtClean="0"/>
              <a:t>before</a:t>
            </a:r>
            <a:r>
              <a:rPr lang="fr-FR" sz="1800" dirty="0" smtClean="0"/>
              <a:t> the meeting, </a:t>
            </a:r>
            <a:r>
              <a:rPr lang="fr-FR" sz="1800" dirty="0" err="1" smtClean="0"/>
              <a:t>easing</a:t>
            </a:r>
            <a:r>
              <a:rPr lang="fr-FR" sz="1800" dirty="0" smtClean="0"/>
              <a:t> the handling of documents </a:t>
            </a:r>
            <a:r>
              <a:rPr lang="fr-FR" sz="1800" dirty="0" err="1" smtClean="0"/>
              <a:t>during</a:t>
            </a:r>
            <a:r>
              <a:rPr lang="fr-FR" sz="1800" dirty="0" smtClean="0"/>
              <a:t> the meeting</a:t>
            </a:r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6504317" y="1841545"/>
            <a:ext cx="483926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1800" dirty="0" smtClean="0"/>
              <a:t>Bad</a:t>
            </a:r>
          </a:p>
          <a:p>
            <a:pPr lvl="1">
              <a:lnSpc>
                <a:spcPct val="100000"/>
              </a:lnSpc>
            </a:pPr>
            <a:r>
              <a:rPr lang="fr-FR" sz="1800" dirty="0" smtClean="0"/>
              <a:t>E-meeting </a:t>
            </a:r>
            <a:r>
              <a:rPr lang="fr-FR" sz="1800" dirty="0" err="1" smtClean="0"/>
              <a:t>less</a:t>
            </a:r>
            <a:r>
              <a:rPr lang="fr-FR" sz="1800" dirty="0" smtClean="0"/>
              <a:t> efficient </a:t>
            </a:r>
            <a:r>
              <a:rPr lang="fr-FR" sz="1800" dirty="0" err="1" smtClean="0"/>
              <a:t>than</a:t>
            </a:r>
            <a:r>
              <a:rPr lang="fr-FR" sz="1800" dirty="0" smtClean="0"/>
              <a:t> F2F meetings, </a:t>
            </a:r>
            <a:r>
              <a:rPr lang="fr-FR" sz="1800" dirty="0" err="1" smtClean="0"/>
              <a:t>even</a:t>
            </a:r>
            <a:r>
              <a:rPr lang="fr-FR" sz="1800" dirty="0" smtClean="0"/>
              <a:t> if CT has </a:t>
            </a:r>
            <a:r>
              <a:rPr lang="fr-FR" sz="1800" dirty="0" err="1" smtClean="0"/>
              <a:t>done</a:t>
            </a:r>
            <a:r>
              <a:rPr lang="fr-FR" sz="1800" dirty="0" smtClean="0"/>
              <a:t> a </a:t>
            </a:r>
            <a:r>
              <a:rPr lang="fr-FR" sz="1800" dirty="0" err="1" smtClean="0"/>
              <a:t>great</a:t>
            </a:r>
            <a:r>
              <a:rPr lang="fr-FR" sz="1800" dirty="0" smtClean="0"/>
              <a:t> job</a:t>
            </a:r>
            <a:endParaRPr lang="fr-FR" sz="1400" dirty="0" smtClean="0"/>
          </a:p>
          <a:p>
            <a:pPr lvl="1">
              <a:lnSpc>
                <a:spcPct val="100000"/>
              </a:lnSpc>
            </a:pPr>
            <a:r>
              <a:rPr lang="fr-FR" sz="1800" dirty="0" smtClean="0"/>
              <a:t>E-meetings longer </a:t>
            </a:r>
            <a:r>
              <a:rPr lang="fr-FR" sz="1800" dirty="0" err="1" smtClean="0"/>
              <a:t>than</a:t>
            </a:r>
            <a:r>
              <a:rPr lang="fr-FR" sz="1800" dirty="0" smtClean="0"/>
              <a:t> F2F meetings (~10-15 </a:t>
            </a:r>
            <a:r>
              <a:rPr lang="fr-FR" sz="1800" dirty="0" err="1" smtClean="0"/>
              <a:t>days</a:t>
            </a:r>
            <a:r>
              <a:rPr lang="fr-FR" sz="1800" dirty="0" smtClean="0"/>
              <a:t>)</a:t>
            </a:r>
            <a:endParaRPr lang="fr-FR" sz="1400" dirty="0" smtClean="0"/>
          </a:p>
          <a:p>
            <a:pPr lvl="1">
              <a:lnSpc>
                <a:spcPct val="100000"/>
              </a:lnSpc>
            </a:pPr>
            <a:r>
              <a:rPr lang="fr-FR" sz="1800" dirty="0" err="1" smtClean="0"/>
              <a:t>Several</a:t>
            </a:r>
            <a:r>
              <a:rPr lang="fr-FR" sz="1800" dirty="0" smtClean="0"/>
              <a:t> </a:t>
            </a:r>
            <a:r>
              <a:rPr lang="fr-FR" sz="1800" dirty="0" err="1" smtClean="0"/>
              <a:t>Contentious</a:t>
            </a:r>
            <a:r>
              <a:rPr lang="fr-FR" sz="1800" dirty="0" smtClean="0"/>
              <a:t> topics </a:t>
            </a:r>
            <a:r>
              <a:rPr lang="fr-FR" sz="1800" dirty="0" err="1" smtClean="0"/>
              <a:t>postponed</a:t>
            </a:r>
            <a:r>
              <a:rPr lang="fr-FR" sz="1800" dirty="0" smtClean="0"/>
              <a:t> </a:t>
            </a:r>
          </a:p>
          <a:p>
            <a:pPr lvl="2">
              <a:lnSpc>
                <a:spcPct val="100000"/>
              </a:lnSpc>
            </a:pPr>
            <a:r>
              <a:rPr lang="fr-FR" sz="1400" dirty="0" smtClean="0"/>
              <a:t>Not possible  to </a:t>
            </a:r>
            <a:r>
              <a:rPr lang="fr-FR" sz="1400" dirty="0" err="1" smtClean="0"/>
              <a:t>spend</a:t>
            </a:r>
            <a:r>
              <a:rPr lang="fr-FR" sz="1400" dirty="0" smtClean="0"/>
              <a:t> </a:t>
            </a:r>
            <a:r>
              <a:rPr lang="fr-FR" sz="1400" dirty="0" err="1" smtClean="0"/>
              <a:t>hours</a:t>
            </a:r>
            <a:r>
              <a:rPr lang="fr-FR" sz="1400" dirty="0" smtClean="0"/>
              <a:t> </a:t>
            </a:r>
            <a:r>
              <a:rPr lang="fr-FR" sz="1400" dirty="0" err="1" smtClean="0"/>
              <a:t>discussing</a:t>
            </a:r>
            <a:r>
              <a:rPr lang="fr-FR" sz="1400" dirty="0" smtClean="0"/>
              <a:t> </a:t>
            </a:r>
            <a:r>
              <a:rPr lang="fr-FR" sz="1400" dirty="0" err="1" smtClean="0"/>
              <a:t>them</a:t>
            </a:r>
            <a:endParaRPr lang="fr-FR" sz="1400" dirty="0" smtClean="0"/>
          </a:p>
          <a:p>
            <a:pPr lvl="1">
              <a:lnSpc>
                <a:spcPct val="100000"/>
              </a:lnSpc>
            </a:pPr>
            <a:r>
              <a:rPr lang="fr-FR" sz="1800" dirty="0" err="1" smtClean="0"/>
              <a:t>Huge</a:t>
            </a:r>
            <a:r>
              <a:rPr lang="fr-FR" sz="1800" dirty="0" smtClean="0"/>
              <a:t> pressure on the CT </a:t>
            </a:r>
            <a:r>
              <a:rPr lang="fr-FR" sz="1800" dirty="0" err="1" smtClean="0"/>
              <a:t>Delegates</a:t>
            </a:r>
            <a:endParaRPr lang="fr-FR" sz="1800" dirty="0" smtClean="0"/>
          </a:p>
          <a:p>
            <a:pPr lvl="2">
              <a:lnSpc>
                <a:spcPct val="100000"/>
              </a:lnSpc>
            </a:pPr>
            <a:r>
              <a:rPr lang="fr-FR" sz="1200" dirty="0" smtClean="0"/>
              <a:t>1 </a:t>
            </a:r>
            <a:r>
              <a:rPr lang="en-US" sz="1200" dirty="0" smtClean="0"/>
              <a:t>full month/meeting of continuous work, </a:t>
            </a:r>
          </a:p>
          <a:p>
            <a:pPr lvl="2">
              <a:lnSpc>
                <a:spcPct val="100000"/>
              </a:lnSpc>
            </a:pPr>
            <a:r>
              <a:rPr lang="en-US" sz="1200" dirty="0" smtClean="0"/>
              <a:t>which means no break for CT delegates since January (WG in Feb, TSG in March, WG in April, then in May, then TSG in June)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/>
              <a:t>Time zones make difficult to organize a (often daily) 2-3h </a:t>
            </a:r>
            <a:r>
              <a:rPr lang="en-US" sz="1800" dirty="0" err="1" smtClean="0"/>
              <a:t>webconfs</a:t>
            </a:r>
            <a:r>
              <a:rPr lang="en-US" sz="1800" dirty="0" smtClean="0"/>
              <a:t>.</a:t>
            </a:r>
          </a:p>
          <a:p>
            <a:pPr lvl="1">
              <a:lnSpc>
                <a:spcPct val="100000"/>
              </a:lnSpc>
            </a:pPr>
            <a:r>
              <a:rPr lang="en-US" sz="1800" dirty="0" smtClean="0"/>
              <a:t>No informal/official voting tools</a:t>
            </a:r>
            <a:endParaRPr lang="fr-FR" dirty="0" smtClean="0"/>
          </a:p>
          <a:p>
            <a:pPr lvl="2">
              <a:lnSpc>
                <a:spcPct val="100000"/>
              </a:lnSpc>
            </a:pPr>
            <a:endParaRPr lang="fr-FR" sz="1600" dirty="0" smtClean="0"/>
          </a:p>
          <a:p>
            <a:pPr lvl="2">
              <a:lnSpc>
                <a:spcPct val="100000"/>
              </a:lnSpc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60648108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ETSI Forge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Per decision from last CT </a:t>
            </a:r>
            <a:r>
              <a:rPr lang="en-US" sz="2400" dirty="0" smtClean="0"/>
              <a:t>plenary, </a:t>
            </a:r>
            <a:r>
              <a:rPr lang="en-US" sz="2400" dirty="0"/>
              <a:t>the use of ETSI Forge Phase is now </a:t>
            </a:r>
            <a:r>
              <a:rPr lang="en-US" sz="2400" dirty="0" smtClean="0"/>
              <a:t>mandatory.</a:t>
            </a:r>
          </a:p>
          <a:p>
            <a:pPr lvl="1"/>
            <a:r>
              <a:rPr lang="en-US" sz="2000" dirty="0" smtClean="0"/>
              <a:t>All </a:t>
            </a:r>
            <a:r>
              <a:rPr lang="en-US" sz="2000" dirty="0"/>
              <a:t>data is now under 3GPP/ 5G-APIs</a:t>
            </a:r>
          </a:p>
          <a:p>
            <a:pPr lvl="1"/>
            <a:r>
              <a:rPr lang="en-US" sz="2000" dirty="0"/>
              <a:t>The move from Play ground to the new </a:t>
            </a:r>
            <a:r>
              <a:rPr lang="en-US" sz="2000" dirty="0" smtClean="0"/>
              <a:t>repository </a:t>
            </a:r>
            <a:r>
              <a:rPr lang="en-US" sz="2000" dirty="0"/>
              <a:t>went very smoothly without any problems</a:t>
            </a:r>
          </a:p>
          <a:p>
            <a:pPr lvl="1"/>
            <a:r>
              <a:rPr lang="en-US" sz="2000" dirty="0"/>
              <a:t>Check of the </a:t>
            </a:r>
            <a:r>
              <a:rPr lang="en-US" sz="2000" dirty="0" err="1"/>
              <a:t>OpenAPI</a:t>
            </a:r>
            <a:r>
              <a:rPr lang="en-US" sz="2000" dirty="0"/>
              <a:t> specification files by the </a:t>
            </a:r>
            <a:r>
              <a:rPr lang="en-US" sz="2000" dirty="0" smtClean="0"/>
              <a:t>rapporteurs/delegates</a:t>
            </a:r>
            <a:endParaRPr lang="en-US" sz="2000" dirty="0"/>
          </a:p>
          <a:p>
            <a:pPr lvl="1"/>
            <a:r>
              <a:rPr lang="en-US" sz="2000" dirty="0"/>
              <a:t>ETSI Forge is used by all </a:t>
            </a:r>
            <a:r>
              <a:rPr lang="en-US" sz="2000" dirty="0" smtClean="0"/>
              <a:t>Rapporteurs </a:t>
            </a:r>
            <a:r>
              <a:rPr lang="en-US" sz="2000" dirty="0"/>
              <a:t>now, the cross check of </a:t>
            </a:r>
            <a:r>
              <a:rPr lang="en-US" sz="2000" dirty="0" err="1"/>
              <a:t>OpenAPI</a:t>
            </a:r>
            <a:r>
              <a:rPr lang="en-US" sz="2000" dirty="0"/>
              <a:t> files is performed by all </a:t>
            </a:r>
            <a:r>
              <a:rPr lang="en-US" sz="2000" dirty="0" smtClean="0"/>
              <a:t>rapporteurs </a:t>
            </a:r>
            <a:r>
              <a:rPr lang="en-US" sz="2000" dirty="0"/>
              <a:t>when uploading  </a:t>
            </a:r>
            <a:r>
              <a:rPr lang="en-US" sz="2000" dirty="0" smtClean="0"/>
              <a:t>files</a:t>
            </a:r>
          </a:p>
          <a:p>
            <a:r>
              <a:rPr lang="en-US" sz="2400" dirty="0" smtClean="0"/>
              <a:t>At SA#87:</a:t>
            </a:r>
          </a:p>
          <a:p>
            <a:pPr lvl="1"/>
            <a:r>
              <a:rPr lang="en-US" sz="2000" dirty="0"/>
              <a:t>update </a:t>
            </a:r>
            <a:r>
              <a:rPr lang="en-US" sz="2000" dirty="0" smtClean="0"/>
              <a:t>of the TS </a:t>
            </a:r>
            <a:r>
              <a:rPr lang="en-US" sz="2000" dirty="0"/>
              <a:t>21.900 </a:t>
            </a:r>
            <a:r>
              <a:rPr lang="en-US" sz="2000" dirty="0" smtClean="0"/>
              <a:t>to indicate the new storage </a:t>
            </a:r>
            <a:r>
              <a:rPr lang="en-US" sz="2000" dirty="0"/>
              <a:t>location of YAML files to ETSI forge. </a:t>
            </a:r>
            <a:endParaRPr lang="en-US" sz="2000" dirty="0" smtClean="0"/>
          </a:p>
          <a:p>
            <a:pPr lvl="2"/>
            <a:r>
              <a:rPr lang="en-US" sz="1600" dirty="0" smtClean="0">
                <a:hlinkClick r:id="rId2"/>
              </a:rPr>
              <a:t>https</a:t>
            </a:r>
            <a:r>
              <a:rPr lang="en-US" sz="1600" dirty="0">
                <a:hlinkClick r:id="rId2"/>
              </a:rPr>
              <a:t>://forge.etsi.org/rep/3GPP/5G_APIs</a:t>
            </a:r>
            <a:r>
              <a:rPr lang="en-US" sz="1600" dirty="0"/>
              <a:t> </a:t>
            </a:r>
            <a:r>
              <a:rPr lang="en-US" sz="1600" dirty="0" smtClean="0"/>
              <a:t>.</a:t>
            </a:r>
          </a:p>
          <a:p>
            <a:pPr lvl="1"/>
            <a:r>
              <a:rPr lang="en-US" sz="2000" dirty="0" smtClean="0"/>
              <a:t>Update of the official modus operandi for rapporteurs/MCC/delegates</a:t>
            </a:r>
          </a:p>
          <a:p>
            <a:pPr marL="0" indent="0">
              <a:buNone/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9987945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mtClean="0"/>
              <a:t>IETF Collaboration</a:t>
            </a:r>
            <a:endParaRPr lang="en-US" alt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0850" indent="-450850"/>
            <a:r>
              <a:rPr lang="fr-FR" altLang="en-US" sz="2400" dirty="0" smtClean="0"/>
              <a:t>3GPP coordination </a:t>
            </a:r>
            <a:r>
              <a:rPr lang="fr-FR" altLang="en-US" sz="2400" dirty="0" err="1" smtClean="0"/>
              <a:t>ensured</a:t>
            </a:r>
            <a:r>
              <a:rPr lang="fr-FR" altLang="en-US" sz="2400" dirty="0" smtClean="0"/>
              <a:t> by the CT chair</a:t>
            </a:r>
          </a:p>
          <a:p>
            <a:pPr marL="450850" indent="-450850"/>
            <a:r>
              <a:rPr lang="fr-FR" altLang="en-US" sz="2400" dirty="0" smtClean="0"/>
              <a:t>2 IETF meeting </a:t>
            </a:r>
            <a:r>
              <a:rPr lang="fr-FR" altLang="en-US" sz="2400" dirty="0" err="1" smtClean="0"/>
              <a:t>since</a:t>
            </a:r>
            <a:r>
              <a:rPr lang="fr-FR" altLang="en-US" sz="2400" dirty="0" smtClean="0"/>
              <a:t> last PCG </a:t>
            </a:r>
            <a:r>
              <a:rPr lang="fr-FR" altLang="en-US" sz="2400" dirty="0" smtClean="0"/>
              <a:t>(</a:t>
            </a:r>
            <a:r>
              <a:rPr lang="fr-FR" altLang="en-US" sz="2400" dirty="0" err="1" smtClean="0"/>
              <a:t>Nov</a:t>
            </a:r>
            <a:r>
              <a:rPr lang="fr-FR" altLang="en-US" sz="2400" dirty="0" smtClean="0"/>
              <a:t>-</a:t>
            </a:r>
            <a:r>
              <a:rPr lang="fr-FR" sz="2400" dirty="0" smtClean="0"/>
              <a:t>Singapore, </a:t>
            </a:r>
            <a:r>
              <a:rPr lang="fr-FR" altLang="en-US" sz="2400" dirty="0" smtClean="0"/>
              <a:t>March-Virtual)</a:t>
            </a:r>
          </a:p>
          <a:p>
            <a:pPr marL="908050" lvl="1" indent="-450850"/>
            <a:r>
              <a:rPr lang="fr-FR" altLang="en-US" sz="2000" dirty="0" err="1" smtClean="0"/>
              <a:t>Clashing</a:t>
            </a:r>
            <a:r>
              <a:rPr lang="fr-FR" altLang="en-US" sz="2000" dirty="0" smtClean="0"/>
              <a:t> </a:t>
            </a:r>
            <a:r>
              <a:rPr lang="fr-FR" altLang="en-US" sz="2000" dirty="0" err="1" smtClean="0"/>
              <a:t>with</a:t>
            </a:r>
            <a:r>
              <a:rPr lang="fr-FR" altLang="en-US" sz="2000" dirty="0" smtClean="0"/>
              <a:t> 3GPP meetings </a:t>
            </a:r>
            <a:r>
              <a:rPr lang="fr-FR" altLang="en-US" sz="2000" dirty="0" smtClean="0">
                <a:sym typeface="Wingdings" panose="05000000000000000000" pitchFamily="2" charset="2"/>
              </a:rPr>
              <a:t></a:t>
            </a:r>
            <a:endParaRPr lang="fr-FR" altLang="en-US" sz="2000" dirty="0" smtClean="0"/>
          </a:p>
          <a:p>
            <a:pPr marL="450850" indent="-450850"/>
            <a:r>
              <a:rPr lang="fr-FR" sz="2400" dirty="0" smtClean="0"/>
              <a:t>One </a:t>
            </a:r>
            <a:r>
              <a:rPr lang="fr-FR" sz="2400" dirty="0" err="1" smtClean="0"/>
              <a:t>pending</a:t>
            </a:r>
            <a:r>
              <a:rPr lang="fr-FR" sz="2400" dirty="0" smtClean="0"/>
              <a:t> IANA port </a:t>
            </a:r>
            <a:r>
              <a:rPr lang="fr-FR" sz="2400" dirty="0" err="1" smtClean="0"/>
              <a:t>number</a:t>
            </a:r>
            <a:r>
              <a:rPr lang="fr-FR" sz="2400" dirty="0" smtClean="0"/>
              <a:t> allocation </a:t>
            </a:r>
            <a:r>
              <a:rPr lang="fr-FR" sz="2400" dirty="0" err="1" smtClean="0"/>
              <a:t>request</a:t>
            </a:r>
            <a:r>
              <a:rPr lang="fr-FR" sz="2400" dirty="0" smtClean="0"/>
              <a:t>:</a:t>
            </a:r>
            <a:r>
              <a:rPr lang="fr-FR" sz="2400" dirty="0" smtClean="0"/>
              <a:t> </a:t>
            </a:r>
            <a:r>
              <a:rPr lang="fr-FR" sz="2400" dirty="0" smtClean="0"/>
              <a:t>W1 interface</a:t>
            </a:r>
          </a:p>
          <a:p>
            <a:pPr marL="908050" lvl="1" indent="-450850"/>
            <a:r>
              <a:rPr lang="fr-FR" sz="2000" dirty="0" smtClean="0"/>
              <a:t>IANA </a:t>
            </a:r>
            <a:r>
              <a:rPr lang="fr-FR" sz="2000" dirty="0" err="1" smtClean="0"/>
              <a:t>reluctant</a:t>
            </a:r>
            <a:r>
              <a:rPr lang="fr-FR" sz="2000" dirty="0" smtClean="0"/>
              <a:t> to </a:t>
            </a:r>
            <a:r>
              <a:rPr lang="fr-FR" sz="2000" dirty="0" err="1" smtClean="0"/>
              <a:t>assign</a:t>
            </a:r>
            <a:r>
              <a:rPr lang="fr-FR" sz="2000" dirty="0" smtClean="0"/>
              <a:t> </a:t>
            </a:r>
            <a:r>
              <a:rPr lang="fr-FR" sz="2000" dirty="0" err="1" smtClean="0"/>
              <a:t>any</a:t>
            </a:r>
            <a:r>
              <a:rPr lang="fr-FR" sz="2000" dirty="0" smtClean="0"/>
              <a:t> new port </a:t>
            </a:r>
            <a:r>
              <a:rPr lang="fr-FR" sz="2000" dirty="0" err="1" smtClean="0"/>
              <a:t>number</a:t>
            </a:r>
            <a:r>
              <a:rPr lang="fr-FR" sz="2000" dirty="0" smtClean="0"/>
              <a:t> for </a:t>
            </a:r>
            <a:r>
              <a:rPr lang="fr-FR" sz="2000" dirty="0" err="1" smtClean="0"/>
              <a:t>private</a:t>
            </a:r>
            <a:r>
              <a:rPr lang="fr-FR" sz="2000" dirty="0" smtClean="0"/>
              <a:t> </a:t>
            </a:r>
            <a:r>
              <a:rPr lang="fr-FR" sz="2000" dirty="0" err="1" smtClean="0"/>
              <a:t>protocol</a:t>
            </a:r>
            <a:endParaRPr lang="fr-FR" sz="2000" dirty="0" smtClean="0"/>
          </a:p>
          <a:p>
            <a:pPr marL="908050" lvl="1" indent="-450850"/>
            <a:r>
              <a:rPr lang="fr-FR" sz="2000" dirty="0" smtClean="0"/>
              <a:t>RAN </a:t>
            </a:r>
            <a:r>
              <a:rPr lang="fr-FR" sz="2000" dirty="0" err="1" smtClean="0"/>
              <a:t>reluctant</a:t>
            </a:r>
            <a:r>
              <a:rPr lang="fr-FR" sz="2000" dirty="0" smtClean="0"/>
              <a:t> to </a:t>
            </a:r>
            <a:r>
              <a:rPr lang="fr-FR" sz="2000" dirty="0" err="1" smtClean="0"/>
              <a:t>define</a:t>
            </a:r>
            <a:r>
              <a:rPr lang="fr-FR" sz="2000" dirty="0" smtClean="0"/>
              <a:t> a DNS-</a:t>
            </a:r>
            <a:r>
              <a:rPr lang="fr-FR" sz="2000" dirty="0" err="1" smtClean="0"/>
              <a:t>based</a:t>
            </a:r>
            <a:r>
              <a:rPr lang="fr-FR" sz="2000" dirty="0" smtClean="0"/>
              <a:t> solution as alternative</a:t>
            </a:r>
          </a:p>
          <a:p>
            <a:pPr marL="908050" lvl="1" indent="-450850"/>
            <a:r>
              <a:rPr lang="fr-FR" sz="2000" dirty="0" err="1" smtClean="0"/>
              <a:t>We</a:t>
            </a:r>
            <a:r>
              <a:rPr lang="fr-FR" sz="2000" dirty="0" smtClean="0"/>
              <a:t> </a:t>
            </a:r>
            <a:r>
              <a:rPr lang="fr-FR" sz="2000" dirty="0" err="1" smtClean="0"/>
              <a:t>could</a:t>
            </a:r>
            <a:r>
              <a:rPr lang="fr-FR" sz="2000" dirty="0" smtClean="0"/>
              <a:t> end up </a:t>
            </a:r>
            <a:r>
              <a:rPr lang="fr-FR" sz="2000" dirty="0" err="1" smtClean="0"/>
              <a:t>with</a:t>
            </a:r>
            <a:r>
              <a:rPr lang="fr-FR" sz="2000" dirty="0" smtClean="0"/>
              <a:t> no solution </a:t>
            </a:r>
            <a:r>
              <a:rPr lang="fr-FR" sz="2000" dirty="0" err="1" smtClean="0"/>
              <a:t>except</a:t>
            </a:r>
            <a:r>
              <a:rPr lang="fr-FR" sz="2000" dirty="0" smtClean="0"/>
              <a:t> OAM-</a:t>
            </a:r>
            <a:r>
              <a:rPr lang="fr-FR" sz="2000" dirty="0" err="1" smtClean="0"/>
              <a:t>based</a:t>
            </a:r>
            <a:r>
              <a:rPr lang="fr-FR" sz="2000" dirty="0" smtClean="0"/>
              <a:t> (</a:t>
            </a:r>
            <a:r>
              <a:rPr lang="fr-FR" sz="2000" dirty="0" err="1" smtClean="0"/>
              <a:t>provisioning</a:t>
            </a:r>
            <a:r>
              <a:rPr lang="fr-FR" sz="2000" dirty="0" smtClean="0"/>
              <a:t>)</a:t>
            </a:r>
          </a:p>
          <a:p>
            <a:pPr marL="450850" indent="-450850"/>
            <a:r>
              <a:rPr lang="fr-FR" altLang="en-US" sz="2400" dirty="0" err="1" smtClean="0"/>
              <a:t>Dependencies</a:t>
            </a:r>
            <a:r>
              <a:rPr lang="fr-FR" altLang="en-US" sz="2400" dirty="0" smtClean="0"/>
              <a:t> </a:t>
            </a:r>
            <a:r>
              <a:rPr lang="fr-FR" altLang="en-US" sz="2400" dirty="0" smtClean="0"/>
              <a:t>go </a:t>
            </a:r>
            <a:r>
              <a:rPr lang="fr-FR" altLang="en-US" sz="2400" dirty="0" err="1" smtClean="0"/>
              <a:t>forward</a:t>
            </a:r>
            <a:r>
              <a:rPr lang="fr-FR" altLang="en-US" sz="2400" dirty="0" smtClean="0"/>
              <a:t> as </a:t>
            </a:r>
            <a:r>
              <a:rPr lang="fr-FR" altLang="en-US" sz="2400" dirty="0" err="1" smtClean="0"/>
              <a:t>usual</a:t>
            </a:r>
            <a:endParaRPr lang="fr-FR" altLang="en-US" sz="2400" dirty="0" smtClean="0"/>
          </a:p>
          <a:p>
            <a:pPr lvl="1"/>
            <a:r>
              <a:rPr lang="fr-FR" altLang="en-US" sz="2000" dirty="0" smtClean="0"/>
              <a:t>2 </a:t>
            </a:r>
            <a:r>
              <a:rPr lang="fr-FR" altLang="en-US" sz="2000" dirty="0" smtClean="0"/>
              <a:t>new </a:t>
            </a:r>
            <a:r>
              <a:rPr lang="fr-FR" altLang="en-US" sz="2000" dirty="0" err="1" smtClean="0"/>
              <a:t>RFCs</a:t>
            </a:r>
            <a:r>
              <a:rPr lang="fr-FR" altLang="en-US" sz="2000" dirty="0" smtClean="0"/>
              <a:t> </a:t>
            </a:r>
            <a:r>
              <a:rPr lang="fr-FR" altLang="en-US" sz="2000" dirty="0" err="1" smtClean="0"/>
              <a:t>published</a:t>
            </a:r>
            <a:r>
              <a:rPr lang="fr-FR" altLang="en-US" sz="2000" dirty="0" smtClean="0"/>
              <a:t>, 1 </a:t>
            </a:r>
            <a:r>
              <a:rPr lang="fr-FR" altLang="en-US" sz="2000" dirty="0" smtClean="0"/>
              <a:t>new </a:t>
            </a:r>
            <a:r>
              <a:rPr lang="fr-FR" altLang="en-US" sz="2000" dirty="0" err="1" smtClean="0"/>
              <a:t>dependency</a:t>
            </a:r>
            <a:endParaRPr lang="fr-FR" altLang="en-US" sz="2000" dirty="0" smtClean="0"/>
          </a:p>
          <a:p>
            <a:pPr lvl="1"/>
            <a:r>
              <a:rPr lang="fr-FR" altLang="en-US" sz="2000" dirty="0" err="1" smtClean="0"/>
              <a:t>Ongoing</a:t>
            </a:r>
            <a:r>
              <a:rPr lang="fr-FR" altLang="en-US" sz="2000" dirty="0" smtClean="0"/>
              <a:t> 3GPP action to </a:t>
            </a:r>
            <a:r>
              <a:rPr lang="fr-FR" altLang="en-US" sz="2000" dirty="0" err="1" smtClean="0"/>
              <a:t>tackle</a:t>
            </a:r>
            <a:r>
              <a:rPr lang="fr-FR" altLang="en-US" sz="2000" dirty="0" smtClean="0"/>
              <a:t> the </a:t>
            </a:r>
            <a:r>
              <a:rPr lang="fr-FR" altLang="en-US" sz="2000" dirty="0" err="1" smtClean="0"/>
              <a:t>remaining</a:t>
            </a:r>
            <a:r>
              <a:rPr lang="fr-FR" altLang="en-US" sz="2000" dirty="0" smtClean="0"/>
              <a:t>  </a:t>
            </a:r>
            <a:r>
              <a:rPr lang="fr-FR" altLang="en-US" sz="2000" dirty="0" err="1" smtClean="0"/>
              <a:t>expired</a:t>
            </a:r>
            <a:r>
              <a:rPr lang="fr-FR" altLang="en-US" sz="2000" dirty="0" smtClean="0"/>
              <a:t> </a:t>
            </a:r>
            <a:r>
              <a:rPr lang="fr-FR" altLang="en-US" sz="2000" dirty="0" err="1" smtClean="0"/>
              <a:t>drafts</a:t>
            </a:r>
            <a:endParaRPr lang="fr-FR" altLang="en-US" sz="2000" dirty="0" smtClean="0"/>
          </a:p>
          <a:p>
            <a:r>
              <a:rPr lang="fr-FR" altLang="en-US" sz="2400" dirty="0" err="1" smtClean="0"/>
              <a:t>Ongoing</a:t>
            </a:r>
            <a:r>
              <a:rPr lang="fr-FR" altLang="en-US" sz="2400" dirty="0" smtClean="0"/>
              <a:t> update of the 3GPP </a:t>
            </a:r>
            <a:r>
              <a:rPr lang="fr-FR" altLang="en-US" sz="2400" dirty="0" err="1" smtClean="0"/>
              <a:t>Work</a:t>
            </a:r>
            <a:r>
              <a:rPr lang="fr-FR" altLang="en-US" sz="2400" dirty="0" smtClean="0"/>
              <a:t> plan (</a:t>
            </a:r>
            <a:r>
              <a:rPr lang="fr-FR" altLang="en-US" sz="2400" dirty="0" err="1" smtClean="0"/>
              <a:t>quite</a:t>
            </a:r>
            <a:r>
              <a:rPr lang="fr-FR" altLang="en-US" sz="2400" dirty="0" smtClean="0"/>
              <a:t> out-of-date)</a:t>
            </a: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093927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mtClean="0"/>
              <a:t>ITU Matters</a:t>
            </a:r>
            <a:endParaRPr lang="en-US" altLang="en-US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dirty="0" smtClean="0"/>
              <a:t> none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72326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ToR Update</a:t>
            </a:r>
            <a:endParaRPr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General </a:t>
            </a:r>
            <a:r>
              <a:rPr lang="fr-FR" dirty="0" err="1" smtClean="0"/>
              <a:t>ToR</a:t>
            </a:r>
            <a:r>
              <a:rPr lang="fr-FR" dirty="0" smtClean="0"/>
              <a:t> update </a:t>
            </a:r>
            <a:r>
              <a:rPr lang="fr-FR" dirty="0" err="1" smtClean="0"/>
              <a:t>process</a:t>
            </a:r>
            <a:r>
              <a:rPr lang="fr-FR" dirty="0" smtClean="0"/>
              <a:t> </a:t>
            </a:r>
            <a:r>
              <a:rPr lang="fr-FR" dirty="0" err="1" smtClean="0"/>
              <a:t>agreed</a:t>
            </a:r>
            <a:r>
              <a:rPr lang="fr-FR" dirty="0" smtClean="0"/>
              <a:t> by 3GPP, </a:t>
            </a:r>
            <a:r>
              <a:rPr lang="fr-FR" dirty="0" err="1" smtClean="0"/>
              <a:t>starting</a:t>
            </a:r>
            <a:r>
              <a:rPr lang="fr-FR" dirty="0" smtClean="0"/>
              <a:t> by CT/SA</a:t>
            </a:r>
          </a:p>
          <a:p>
            <a:r>
              <a:rPr lang="fr-FR" dirty="0" err="1" smtClean="0"/>
              <a:t>Aim</a:t>
            </a:r>
            <a:r>
              <a:rPr lang="fr-FR" dirty="0" smtClean="0"/>
              <a:t>: Update of the </a:t>
            </a:r>
            <a:r>
              <a:rPr lang="fr-FR" dirty="0" err="1" smtClean="0"/>
              <a:t>Terms</a:t>
            </a:r>
            <a:r>
              <a:rPr lang="fr-FR" dirty="0" smtClean="0"/>
              <a:t> of </a:t>
            </a:r>
            <a:r>
              <a:rPr lang="fr-FR" dirty="0" err="1" smtClean="0"/>
              <a:t>reference</a:t>
            </a:r>
            <a:r>
              <a:rPr lang="fr-FR" dirty="0" smtClean="0"/>
              <a:t> and gain </a:t>
            </a:r>
            <a:r>
              <a:rPr lang="fr-FR" dirty="0" err="1" smtClean="0"/>
              <a:t>better</a:t>
            </a:r>
            <a:r>
              <a:rPr lang="fr-FR" dirty="0" smtClean="0"/>
              <a:t> </a:t>
            </a:r>
            <a:r>
              <a:rPr lang="fr-FR" dirty="0" err="1" smtClean="0"/>
              <a:t>visibility</a:t>
            </a:r>
            <a:r>
              <a:rPr lang="fr-FR" dirty="0" smtClean="0"/>
              <a:t> </a:t>
            </a:r>
          </a:p>
          <a:p>
            <a:r>
              <a:rPr lang="fr-FR" dirty="0" smtClean="0"/>
              <a:t>CT/SA#86: </a:t>
            </a:r>
            <a:r>
              <a:rPr lang="fr-FR" dirty="0" err="1" smtClean="0"/>
              <a:t>Submission</a:t>
            </a:r>
            <a:r>
              <a:rPr lang="fr-FR" dirty="0" smtClean="0"/>
              <a:t> of the </a:t>
            </a:r>
            <a:r>
              <a:rPr lang="fr-FR" dirty="0" err="1" smtClean="0"/>
              <a:t>Draft</a:t>
            </a:r>
            <a:r>
              <a:rPr lang="fr-FR" dirty="0" smtClean="0"/>
              <a:t> of TR </a:t>
            </a:r>
            <a:r>
              <a:rPr lang="fr-FR" dirty="0" err="1" smtClean="0"/>
              <a:t>template</a:t>
            </a:r>
            <a:endParaRPr lang="fr-FR" dirty="0" smtClean="0"/>
          </a:p>
          <a:p>
            <a:r>
              <a:rPr lang="fr-FR" dirty="0" smtClean="0"/>
              <a:t>Activity put on </a:t>
            </a:r>
            <a:r>
              <a:rPr lang="fr-FR" dirty="0" err="1" smtClean="0"/>
              <a:t>hold</a:t>
            </a:r>
            <a:r>
              <a:rPr lang="fr-FR" dirty="0" smtClean="0"/>
              <a:t>, as the </a:t>
            </a:r>
            <a:r>
              <a:rPr lang="fr-FR" dirty="0" err="1" smtClean="0"/>
              <a:t>priority</a:t>
            </a:r>
            <a:r>
              <a:rPr lang="fr-FR" dirty="0" smtClean="0"/>
              <a:t> </a:t>
            </a: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given</a:t>
            </a:r>
            <a:r>
              <a:rPr lang="fr-FR" dirty="0" smtClean="0"/>
              <a:t> to</a:t>
            </a:r>
          </a:p>
          <a:p>
            <a:pPr lvl="1"/>
            <a:r>
              <a:rPr lang="fr-FR" dirty="0" err="1" smtClean="0"/>
              <a:t>completion</a:t>
            </a:r>
            <a:r>
              <a:rPr lang="fr-FR" dirty="0" smtClean="0"/>
              <a:t> of Rel-16</a:t>
            </a:r>
          </a:p>
          <a:p>
            <a:pPr lvl="1"/>
            <a:r>
              <a:rPr lang="fr-FR" dirty="0" smtClean="0"/>
              <a:t>Management of the e-meetings in Q1 2020</a:t>
            </a:r>
          </a:p>
          <a:p>
            <a:r>
              <a:rPr lang="fr-FR" dirty="0" smtClean="0"/>
              <a:t>Will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resumed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the </a:t>
            </a:r>
            <a:r>
              <a:rPr lang="fr-FR" dirty="0" err="1" smtClean="0"/>
              <a:t>June</a:t>
            </a:r>
            <a:r>
              <a:rPr lang="fr-FR" dirty="0" smtClean="0"/>
              <a:t> 2020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75503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 with TC INT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730345" cy="4351338"/>
          </a:xfrm>
        </p:spPr>
        <p:txBody>
          <a:bodyPr/>
          <a:lstStyle/>
          <a:p>
            <a:r>
              <a:rPr lang="fr-FR" dirty="0" smtClean="0"/>
              <a:t>No update</a:t>
            </a:r>
            <a:endParaRPr lang="en-US" dirty="0" smtClean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60460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PCG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969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607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mtClean="0"/>
              <a:t>For PCG Decision</a:t>
            </a:r>
            <a:endParaRPr lang="en-US" altLang="en-US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0850" indent="-450850"/>
            <a:r>
              <a:rPr lang="fr-FR" altLang="en-US" dirty="0" smtClean="0"/>
              <a:t> None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72955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Acknowledgements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to CT vice chairs, CT WG chairs/vice chairs and rapporteurs for excellent coordination and work before and during the last two plenaries</a:t>
            </a:r>
          </a:p>
          <a:p>
            <a:r>
              <a:rPr lang="en-US" dirty="0" smtClean="0"/>
              <a:t>Thanks to the hosts of the CT WGs meetings and the CT Plenary meeting for providing very good services that guaranteed smooth progress of the meetings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Thanks for the excellent support of MCC for the handling of the electronic meetings</a:t>
            </a:r>
            <a:endParaRPr lang="en-US" dirty="0" smtClean="0"/>
          </a:p>
          <a:p>
            <a:r>
              <a:rPr lang="en-US" dirty="0" smtClean="0"/>
              <a:t>Thanks to the delegates in CT WGs and CT for achieving all deadlines as promised and delivering an enormous amount of CRs and input </a:t>
            </a:r>
            <a:r>
              <a:rPr lang="en-US" dirty="0" smtClean="0"/>
              <a:t>papers, especially in this COVID-19 outbreak crisis</a:t>
            </a:r>
            <a:endParaRPr lang="en-US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668836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4666112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22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2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048224"/>
              </p:ext>
            </p:extLst>
          </p:nvPr>
        </p:nvGraphicFramePr>
        <p:xfrm>
          <a:off x="224631" y="2143097"/>
          <a:ext cx="11742738" cy="288390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97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Nudsf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Nsoraf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CP-193300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Mission Critical Push-to-Talk architecture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CP-193149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Video enhancement of IMS CAT/CRS/announcement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3162230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6398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</a:t>
            </a:r>
            <a:r>
              <a:rPr lang="en-US" altLang="fr-FR" dirty="0" smtClean="0"/>
              <a:t>1/6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569468"/>
              </p:ext>
            </p:extLst>
          </p:nvPr>
        </p:nvGraphicFramePr>
        <p:xfrm>
          <a:off x="135408" y="1973906"/>
          <a:ext cx="11257521" cy="373652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23.632 v1.0.0 on User data interworking, coexistence and migration; Stage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CP-193068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29.808 v1.0.0 on Study on the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Nudsf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3GPP TS 29.380  Rel-16 Presentation of 29.380 "Mission Critical Push To Talk (MCPTT) media plane control interworking with LMR systems; Protocol Specification" for approval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29.379  Rel-16 Presentation of 29.379 "Mission Critical Push To Talk (MCPTT) call control interworking with LMR systems; Protocol specification" for approval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TR 24.883 on "Mission Critical Systems  Connection to LMR" for approval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934432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</a:t>
            </a:r>
            <a:r>
              <a:rPr lang="en-US" altLang="fr-FR" dirty="0" smtClean="0"/>
              <a:t>2/6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481788"/>
              </p:ext>
            </p:extLst>
          </p:nvPr>
        </p:nvGraphicFramePr>
        <p:xfrm>
          <a:off x="135408" y="1973906"/>
          <a:ext cx="11257521" cy="3476007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CP-200060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29.515 v2.0.0 on 5G System; GMLC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CP-200061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29.541 v2.0.0 on 5G System (5GS); Network Exposure (NE) function services for Non-IP Data Delivery (NIDD);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CP-200062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29.544 v2.0.0 on 5G System; Secured Packet Application Function (SP-AF)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CP-200063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29.550 v1.0.0 on 5G System (5GS); Steering of roaming application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CP-200064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29.562 v1.0.0 on 5G System (5GS); Home Subscriber Server (HSS) services for interworking with the IP Multimedia Subsystem (IMS);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11981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</a:t>
            </a:r>
            <a:r>
              <a:rPr lang="en-US" altLang="fr-FR" dirty="0" smtClean="0"/>
              <a:t>3/6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214373"/>
              </p:ext>
            </p:extLst>
          </p:nvPr>
        </p:nvGraphicFramePr>
        <p:xfrm>
          <a:off x="135408" y="1973906"/>
          <a:ext cx="11257521" cy="373652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CP-200065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29.563 v2.0.0 on 5G System (5GS); Home Subscriber Server (HSS) services for interworking with Unified Data Management (UDM);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CP-200066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29.598 v1.0.0 on Unstructured data storage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CP-200067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29.673 v2.0.0 on 5G System; UE Radio Capability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CP-200068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29.674 v2.0.0 on Interface between the UE radio Capability Management Function (UCMF) and the Mobility Management Entity (MME);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CP-200093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29.542 v1.0.0 on 5G System; Session management services for Non-IP Data Delivery (NIDD);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5225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32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</a:t>
            </a:r>
            <a:r>
              <a:rPr lang="en-US" altLang="fr-FR" dirty="0" smtClean="0"/>
              <a:t>4/6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00167"/>
              </p:ext>
            </p:extLst>
          </p:nvPr>
        </p:nvGraphicFramePr>
        <p:xfrm>
          <a:off x="135408" y="1973906"/>
          <a:ext cx="11257521" cy="3476007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CP-200163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24.174 v2.0.0 on Support of multi-device and multi-identity in the IP Multimedia Subsystem (IMS);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CP-200164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24.175 v2.0.0 on Multi-device and multi-Identity in the IP Multimedia Subsystem (IMS); Management Object (MO)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CP-200167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24.535 v2.0.0 on Device-side Time-Sensitive Networking (TSN) Translator (DS-TT) to network-side TSN Translator (NW-TT)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CP-200168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24.544 v2.0.0 on Group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CP-200169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24.545 v1.0.0 on Location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67683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</a:t>
            </a:r>
            <a:r>
              <a:rPr lang="en-US" altLang="fr-FR" dirty="0" smtClean="0"/>
              <a:t>5/6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670359"/>
              </p:ext>
            </p:extLst>
          </p:nvPr>
        </p:nvGraphicFramePr>
        <p:xfrm>
          <a:off x="135408" y="1973906"/>
          <a:ext cx="11257521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CP-200170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24.546 v2.0.0 on Configuration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CP-200171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24.547 v2.0.0 on Identity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CP-200173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24.587 v2.0.0 on Vehicle-to-Everything (V2X) services in 5G System (5GS);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CP-200174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24.588 v2.0.0 on Vehicle-to-Everything (V2X) services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CP-200175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29.582 v2.0.0 on Mission Critical Data (MCData) interworking with Land Mobile Radio (LMR) systems;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14615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</a:t>
            </a:r>
            <a:r>
              <a:rPr lang="en-US" altLang="fr-FR" dirty="0" smtClean="0"/>
              <a:t>6/6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907645"/>
              </p:ext>
            </p:extLst>
          </p:nvPr>
        </p:nvGraphicFramePr>
        <p:xfrm>
          <a:off x="135408" y="1973906"/>
          <a:ext cx="11257521" cy="4312769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CP-200186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29.486 v1.0.0 on Vehicle-to-Everything (V2X) Application Enabler (VAE)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CP-200187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29.591 v1.0.0 on 5G System (5GS); Network exposure function southbound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CP-200188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29.517 v2.0.0 on 5G System; Application Function (AF) event exposure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CP-200189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29.675 v2.0.0 on User Equipment (UE) radio capability provisioning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CP-200287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24.571 “5G System; Control Plane Location Services (LCS) procedures; Stage 3” v2.0.0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CP-200292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24.519 v2.2.0 on 5G System; Time-Sensitive Networking (TSN) Application Function (AF) to Device-side TSN Translator (DS-TT) and Network-side TSN Translator (NW-TT)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98609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06223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Since</a:t>
            </a:r>
            <a:r>
              <a:rPr lang="fr-FR" dirty="0" smtClean="0"/>
              <a:t> the last PCG meeting…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Past</a:t>
            </a:r>
            <a:r>
              <a:rPr lang="fr-FR" dirty="0" smtClean="0"/>
              <a:t> meeting:</a:t>
            </a:r>
          </a:p>
          <a:p>
            <a:pPr lvl="1"/>
            <a:r>
              <a:rPr lang="fr-FR" dirty="0" smtClean="0"/>
              <a:t>TSG-CT#86:	2019 </a:t>
            </a:r>
            <a:r>
              <a:rPr lang="fr-FR" dirty="0" err="1" smtClean="0"/>
              <a:t>Dec</a:t>
            </a:r>
            <a:r>
              <a:rPr lang="fr-FR" dirty="0"/>
              <a:t> 9-10, </a:t>
            </a:r>
            <a:r>
              <a:rPr lang="fr-FR" dirty="0" err="1"/>
              <a:t>Sitges</a:t>
            </a:r>
            <a:r>
              <a:rPr lang="fr-FR" dirty="0"/>
              <a:t> (Spain)</a:t>
            </a:r>
          </a:p>
          <a:p>
            <a:pPr lvl="2"/>
            <a:r>
              <a:rPr lang="fr-FR" dirty="0" smtClean="0"/>
              <a:t>2019 </a:t>
            </a:r>
            <a:r>
              <a:rPr lang="fr-FR" dirty="0" err="1" smtClean="0"/>
              <a:t>Dec</a:t>
            </a:r>
            <a:r>
              <a:rPr lang="fr-FR" dirty="0" smtClean="0"/>
              <a:t> 11: </a:t>
            </a:r>
            <a:r>
              <a:rPr lang="fr-FR" dirty="0"/>
              <a:t>RAN/CT/SA workshop on Rel-17 content </a:t>
            </a:r>
            <a:r>
              <a:rPr lang="fr-FR" dirty="0" err="1"/>
              <a:t>prioritization</a:t>
            </a:r>
            <a:endParaRPr lang="fr-FR" dirty="0"/>
          </a:p>
          <a:p>
            <a:pPr lvl="1"/>
            <a:r>
              <a:rPr lang="fr-FR" dirty="0" smtClean="0"/>
              <a:t>TSG-CT#87-e: 	2020 Mar 16-18, e-meeting</a:t>
            </a:r>
          </a:p>
          <a:p>
            <a:pPr lvl="1"/>
            <a:endParaRPr lang="fr-FR" dirty="0" smtClean="0"/>
          </a:p>
          <a:p>
            <a:r>
              <a:rPr lang="fr-FR" dirty="0" err="1" smtClean="0"/>
              <a:t>Upcoming</a:t>
            </a:r>
            <a:r>
              <a:rPr lang="fr-FR" dirty="0" smtClean="0"/>
              <a:t> meetings:</a:t>
            </a:r>
            <a:endParaRPr lang="fr-FR" dirty="0"/>
          </a:p>
          <a:p>
            <a:pPr lvl="1"/>
            <a:r>
              <a:rPr lang="fr-FR" dirty="0" smtClean="0"/>
              <a:t>TSG-CT#88-e: 	2020 Jun 9-10, </a:t>
            </a:r>
            <a:r>
              <a:rPr lang="fr-FR" dirty="0"/>
              <a:t>e-meeting</a:t>
            </a:r>
          </a:p>
          <a:p>
            <a:pPr lvl="1"/>
            <a:r>
              <a:rPr lang="fr-FR" dirty="0" smtClean="0"/>
              <a:t>TSG-CT#89: 	2020 Sep 14-15, </a:t>
            </a:r>
            <a:r>
              <a:rPr lang="fr-FR" dirty="0"/>
              <a:t>Funchal, Madeira </a:t>
            </a:r>
            <a:r>
              <a:rPr lang="fr-FR" dirty="0" smtClean="0"/>
              <a:t>(Portugal)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58644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CT#86 </a:t>
            </a:r>
            <a:r>
              <a:rPr lang="en-US" dirty="0" smtClean="0"/>
              <a:t>Stats</a:t>
            </a:r>
            <a:r>
              <a:rPr lang="en-US" dirty="0" smtClean="0"/>
              <a:t>			</a:t>
            </a:r>
            <a:r>
              <a:rPr lang="en-US" dirty="0" smtClean="0"/>
              <a:t>	   CT#87-e Stats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 smtClean="0"/>
              <a:t>304</a:t>
            </a:r>
            <a:endParaRPr lang="en-US" sz="2000" dirty="0"/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 smtClean="0"/>
              <a:t>973 </a:t>
            </a:r>
            <a:r>
              <a:rPr lang="en-US" sz="2000" dirty="0"/>
              <a:t>Cat </a:t>
            </a:r>
            <a:r>
              <a:rPr lang="en-US" sz="2000" dirty="0" smtClean="0"/>
              <a:t>B/C/F </a:t>
            </a:r>
            <a:endParaRPr lang="en-US" sz="2000" dirty="0"/>
          </a:p>
          <a:p>
            <a:r>
              <a:rPr lang="en-US" sz="2400" dirty="0"/>
              <a:t>Approved </a:t>
            </a:r>
            <a:r>
              <a:rPr lang="en-US" sz="2400" dirty="0" smtClean="0"/>
              <a:t>New/revised </a:t>
            </a:r>
            <a:r>
              <a:rPr lang="en-US" sz="2400" dirty="0"/>
              <a:t>SID/WID</a:t>
            </a:r>
          </a:p>
          <a:p>
            <a:pPr lvl="1"/>
            <a:r>
              <a:rPr lang="en-US" sz="2000" dirty="0" smtClean="0"/>
              <a:t>14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dirty="0" smtClean="0"/>
              <a:t>5</a:t>
            </a:r>
          </a:p>
          <a:p>
            <a:r>
              <a:rPr lang="en-US" sz="2400" dirty="0" smtClean="0"/>
              <a:t>Attendances </a:t>
            </a:r>
            <a:r>
              <a:rPr lang="en-US" altLang="fr-FR" sz="2400" dirty="0" smtClean="0"/>
              <a:t>CT#86:</a:t>
            </a:r>
            <a:endParaRPr lang="en-US" altLang="fr-FR" sz="2400" dirty="0"/>
          </a:p>
          <a:p>
            <a:pPr lvl="1"/>
            <a:r>
              <a:rPr lang="en-US" altLang="fr-FR" dirty="0"/>
              <a:t>179 registered</a:t>
            </a:r>
          </a:p>
          <a:p>
            <a:pPr lvl="2"/>
            <a:r>
              <a:rPr lang="en-US" dirty="0"/>
              <a:t>143 confirmed registration</a:t>
            </a:r>
          </a:p>
          <a:p>
            <a:pPr lvl="2"/>
            <a:r>
              <a:rPr lang="en-US" dirty="0"/>
              <a:t>~ 75 attended</a:t>
            </a:r>
          </a:p>
          <a:p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296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 smtClean="0"/>
              <a:t>787 </a:t>
            </a:r>
            <a:r>
              <a:rPr lang="en-US" sz="2000" dirty="0"/>
              <a:t>Cat </a:t>
            </a:r>
            <a:r>
              <a:rPr lang="en-US" sz="2000" dirty="0" smtClean="0"/>
              <a:t>B/C/F </a:t>
            </a:r>
            <a:endParaRPr lang="en-US" sz="2000" dirty="0"/>
          </a:p>
          <a:p>
            <a:r>
              <a:rPr lang="en-US" sz="2400" dirty="0"/>
              <a:t>Approved Revised SID/WID</a:t>
            </a:r>
          </a:p>
          <a:p>
            <a:pPr lvl="1"/>
            <a:r>
              <a:rPr lang="en-US" altLang="fr-FR" sz="2000" dirty="0"/>
              <a:t>7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26</a:t>
            </a:r>
          </a:p>
          <a:p>
            <a:r>
              <a:rPr lang="en-US" sz="2400" dirty="0" smtClean="0"/>
              <a:t>Attendances </a:t>
            </a:r>
            <a:r>
              <a:rPr lang="en-US" altLang="fr-FR" sz="2400" dirty="0"/>
              <a:t>CT#85:</a:t>
            </a:r>
          </a:p>
          <a:p>
            <a:pPr lvl="1"/>
            <a:r>
              <a:rPr lang="en-US" altLang="fr-FR" sz="2000" dirty="0" smtClean="0"/>
              <a:t>90 </a:t>
            </a:r>
            <a:r>
              <a:rPr lang="en-US" altLang="fr-FR" sz="2000" dirty="0"/>
              <a:t>registered, </a:t>
            </a:r>
            <a:endParaRPr lang="en-US" altLang="fr-FR" sz="2000" dirty="0" smtClean="0"/>
          </a:p>
          <a:p>
            <a:pPr lvl="1"/>
            <a:r>
              <a:rPr lang="en-US" altLang="fr-FR" sz="2000" dirty="0" smtClean="0"/>
              <a:t>90 </a:t>
            </a:r>
            <a:r>
              <a:rPr lang="en-US" sz="1800" dirty="0" smtClean="0"/>
              <a:t>confirmed </a:t>
            </a:r>
            <a:r>
              <a:rPr lang="en-US" sz="1800" dirty="0"/>
              <a:t>registration</a:t>
            </a:r>
          </a:p>
          <a:p>
            <a:pPr lvl="2"/>
            <a:r>
              <a:rPr lang="en-US" sz="1800" dirty="0"/>
              <a:t>~ </a:t>
            </a:r>
            <a:r>
              <a:rPr lang="en-US" sz="1800" dirty="0" smtClean="0"/>
              <a:t>80 attended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850926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</a:t>
            </a:r>
            <a:r>
              <a:rPr lang="fr-FR" dirty="0" smtClean="0"/>
              <a:t>-Release 15 </a:t>
            </a:r>
            <a:r>
              <a:rPr lang="fr-FR" dirty="0" err="1" smtClean="0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Fairly</a:t>
            </a:r>
            <a:r>
              <a:rPr lang="fr-FR" dirty="0" smtClean="0"/>
              <a:t>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number</a:t>
            </a:r>
            <a:r>
              <a:rPr lang="fr-FR" dirty="0" smtClean="0"/>
              <a:t> of </a:t>
            </a:r>
            <a:r>
              <a:rPr lang="fr-FR" dirty="0" err="1" smtClean="0"/>
              <a:t>CRs</a:t>
            </a:r>
            <a:endParaRPr lang="fr-FR" dirty="0" smtClean="0"/>
          </a:p>
          <a:p>
            <a:pPr lvl="1"/>
            <a:r>
              <a:rPr lang="en-US" dirty="0"/>
              <a:t>4</a:t>
            </a:r>
            <a:r>
              <a:rPr lang="en-US" dirty="0" smtClean="0"/>
              <a:t> (Cat F) CRs for Rel-14</a:t>
            </a:r>
          </a:p>
          <a:p>
            <a:pPr lvl="1"/>
            <a:r>
              <a:rPr lang="en-US" dirty="0" smtClean="0"/>
              <a:t>7 for Rel-13 </a:t>
            </a:r>
          </a:p>
          <a:p>
            <a:pPr lvl="1"/>
            <a:r>
              <a:rPr lang="en-US" dirty="0" smtClean="0"/>
              <a:t>2 for Rel-12</a:t>
            </a:r>
          </a:p>
          <a:p>
            <a:pPr lvl="1"/>
            <a:r>
              <a:rPr lang="en-US" dirty="0" smtClean="0"/>
              <a:t>1 for Rel-10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7898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Release 15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19576" y="1825625"/>
            <a:ext cx="5604164" cy="4351338"/>
          </a:xfrm>
        </p:spPr>
        <p:txBody>
          <a:bodyPr/>
          <a:lstStyle/>
          <a:p>
            <a:r>
              <a:rPr lang="en-US" sz="2400" dirty="0" smtClean="0"/>
              <a:t>Number of CRs (Category F) is significantly low</a:t>
            </a:r>
          </a:p>
          <a:p>
            <a:r>
              <a:rPr lang="en-US" sz="2400" dirty="0" smtClean="0"/>
              <a:t>Strict enforcement of the FASMO criteria for cat F CRs</a:t>
            </a:r>
          </a:p>
          <a:p>
            <a:r>
              <a:rPr lang="en-US" sz="2400" dirty="0" smtClean="0"/>
              <a:t>Rel-16 CRs prioritized in Q1 2020</a:t>
            </a:r>
          </a:p>
          <a:p>
            <a:endParaRPr lang="en-US" sz="2400" dirty="0" smtClean="0"/>
          </a:p>
          <a:p>
            <a:r>
              <a:rPr lang="en-US" sz="2400" dirty="0" smtClean="0"/>
              <a:t>All Rel-15 related Work Items 100% completed since CT#82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598097"/>
              </p:ext>
            </p:extLst>
          </p:nvPr>
        </p:nvGraphicFramePr>
        <p:xfrm>
          <a:off x="5929952" y="1839035"/>
          <a:ext cx="6262048" cy="3497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61758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Rel-15 </a:t>
            </a:r>
            <a:r>
              <a:rPr lang="fr-FR" dirty="0" err="1" smtClean="0"/>
              <a:t>Status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Not </a:t>
            </a:r>
            <a:r>
              <a:rPr lang="fr-FR" dirty="0" err="1" smtClean="0"/>
              <a:t>prioritized</a:t>
            </a:r>
            <a:r>
              <a:rPr lang="fr-FR" dirty="0" smtClean="0"/>
              <a:t> in Q1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lot of Rel-15 (or earlier) CRs have been postponed to next </a:t>
            </a:r>
            <a:r>
              <a:rPr lang="en-US" dirty="0" smtClean="0"/>
              <a:t>meeting</a:t>
            </a:r>
          </a:p>
          <a:p>
            <a:pPr lvl="1"/>
            <a:r>
              <a:rPr lang="en-US" dirty="0" smtClean="0"/>
              <a:t>Only major corrections have been addressed</a:t>
            </a:r>
            <a:endParaRPr lang="fr-FR" dirty="0" smtClean="0"/>
          </a:p>
          <a:p>
            <a:r>
              <a:rPr lang="en-US" dirty="0" smtClean="0"/>
              <a:t>Work </a:t>
            </a:r>
            <a:r>
              <a:rPr lang="en-US" dirty="0"/>
              <a:t>on Rel-15 </a:t>
            </a:r>
            <a:r>
              <a:rPr lang="en-US" dirty="0" smtClean="0"/>
              <a:t>Test specification now </a:t>
            </a:r>
            <a:r>
              <a:rPr lang="en-US" dirty="0"/>
              <a:t>progressing well 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182426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Release 16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0117" y="1825625"/>
            <a:ext cx="6018663" cy="4351338"/>
          </a:xfrm>
        </p:spPr>
        <p:txBody>
          <a:bodyPr/>
          <a:lstStyle/>
          <a:p>
            <a:r>
              <a:rPr lang="en-US" sz="2400" dirty="0" smtClean="0"/>
              <a:t>Rel-16 CRs (Category B/C/F) are more than in last plenary</a:t>
            </a:r>
          </a:p>
          <a:p>
            <a:pPr lvl="1"/>
            <a:r>
              <a:rPr lang="en-US" sz="2000" dirty="0" smtClean="0"/>
              <a:t>844 (+ 60%) at CT#86 </a:t>
            </a:r>
          </a:p>
          <a:p>
            <a:pPr lvl="1"/>
            <a:r>
              <a:rPr lang="en-US" sz="2000" dirty="0" smtClean="0"/>
              <a:t>but 763 (- 10%) at CT#87</a:t>
            </a:r>
          </a:p>
          <a:p>
            <a:pPr lvl="2"/>
            <a:r>
              <a:rPr lang="en-US" sz="1600" dirty="0" smtClean="0"/>
              <a:t>E-meetings less efficient than F2F meetings</a:t>
            </a:r>
          </a:p>
          <a:p>
            <a:pPr lvl="2"/>
            <a:endParaRPr lang="en-US" sz="1800" dirty="0" smtClean="0"/>
          </a:p>
          <a:p>
            <a:r>
              <a:rPr lang="en-US" sz="2400" dirty="0" smtClean="0"/>
              <a:t>4 New WID </a:t>
            </a:r>
            <a:r>
              <a:rPr lang="en-US" sz="2400" dirty="0"/>
              <a:t>a</a:t>
            </a:r>
            <a:r>
              <a:rPr lang="en-US" sz="2400" dirty="0" smtClean="0"/>
              <a:t>pproved in CT#86, 0 in CT#87</a:t>
            </a:r>
          </a:p>
          <a:p>
            <a:r>
              <a:rPr lang="en-US" sz="2400" dirty="0" smtClean="0"/>
              <a:t>29 TSs and 2 TRs sent for approval</a:t>
            </a:r>
          </a:p>
          <a:p>
            <a:r>
              <a:rPr lang="en-US" sz="2400" dirty="0" smtClean="0"/>
              <a:t>2 TSs sent for information to be completed by CT#88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6439788"/>
              </p:ext>
            </p:extLst>
          </p:nvPr>
        </p:nvGraphicFramePr>
        <p:xfrm>
          <a:off x="5889009" y="2016457"/>
          <a:ext cx="6302991" cy="3456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90020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17469</TotalTime>
  <Words>1856</Words>
  <Application>Microsoft Office PowerPoint</Application>
  <PresentationFormat>Personnalisé</PresentationFormat>
  <Paragraphs>327</Paragraphs>
  <Slides>32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Office Theme</vt:lpstr>
      <vt:lpstr>3GPP TSG CT Management Report</vt:lpstr>
      <vt:lpstr>TSG CT Officials</vt:lpstr>
      <vt:lpstr>For information to PCG</vt:lpstr>
      <vt:lpstr>Since the last PCG meeting…</vt:lpstr>
      <vt:lpstr>CT#86 Stats       CT#87-e Stats</vt:lpstr>
      <vt:lpstr>Pre-Release 15 Status</vt:lpstr>
      <vt:lpstr>Release 15 Status</vt:lpstr>
      <vt:lpstr>Rel-15 Status</vt:lpstr>
      <vt:lpstr>Release 16 Status</vt:lpstr>
      <vt:lpstr>Rel-16 Status</vt:lpstr>
      <vt:lpstr>Rel-17 Status</vt:lpstr>
      <vt:lpstr>Shift of the CT#88</vt:lpstr>
      <vt:lpstr>Feedback of e-meeting experience </vt:lpstr>
      <vt:lpstr>ETSI Forge</vt:lpstr>
      <vt:lpstr>IETF Collaboration</vt:lpstr>
      <vt:lpstr>ITU Matters</vt:lpstr>
      <vt:lpstr>ToR Update</vt:lpstr>
      <vt:lpstr>Relation with TC INT</vt:lpstr>
      <vt:lpstr>For PCG Decision</vt:lpstr>
      <vt:lpstr>For PCG Decision</vt:lpstr>
      <vt:lpstr>Acknowledgements</vt:lpstr>
      <vt:lpstr>Thank You!</vt:lpstr>
      <vt:lpstr>Annex</vt:lpstr>
      <vt:lpstr>New approved  Study/Work Items</vt:lpstr>
      <vt:lpstr>New approved  Study/Work Items</vt:lpstr>
      <vt:lpstr>TR/TS sent to plenary</vt:lpstr>
      <vt:lpstr>New Rel-16 TR/TS for Approval 1/6</vt:lpstr>
      <vt:lpstr>New Rel-16 TR/TS for Approval 2/6</vt:lpstr>
      <vt:lpstr>New Rel-16 TR/TS for Approval 3/6</vt:lpstr>
      <vt:lpstr>New Rel-16 TR/TS for Approval 4/6</vt:lpstr>
      <vt:lpstr>New Rel-16 TR/TS for Approval 5/6</vt:lpstr>
      <vt:lpstr>New Rel-16 TR/TS for Approval 6/6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685</cp:revision>
  <dcterms:created xsi:type="dcterms:W3CDTF">2010-02-05T13:52:04Z</dcterms:created>
  <dcterms:modified xsi:type="dcterms:W3CDTF">2020-04-06T08:19:20Z</dcterms:modified>
  <cp:contentStatus>Template 2017</cp:contentStatus>
</cp:coreProperties>
</file>