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5.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6.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7.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8.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19" r:id="rId2"/>
    <p:sldMasterId id="2147483732" r:id="rId3"/>
    <p:sldMasterId id="2147483772" r:id="rId4"/>
    <p:sldMasterId id="2147483787" r:id="rId5"/>
    <p:sldMasterId id="2147483790" r:id="rId6"/>
    <p:sldMasterId id="2147483804" r:id="rId7"/>
    <p:sldMasterId id="2147483816" r:id="rId8"/>
    <p:sldMasterId id="2147483832" r:id="rId9"/>
  </p:sldMasterIdLst>
  <p:notesMasterIdLst>
    <p:notesMasterId r:id="rId31"/>
  </p:notesMasterIdLst>
  <p:handoutMasterIdLst>
    <p:handoutMasterId r:id="rId32"/>
  </p:handoutMasterIdLst>
  <p:sldIdLst>
    <p:sldId id="1013" r:id="rId10"/>
    <p:sldId id="1022" r:id="rId11"/>
    <p:sldId id="273" r:id="rId12"/>
    <p:sldId id="267" r:id="rId13"/>
    <p:sldId id="1008" r:id="rId14"/>
    <p:sldId id="1011" r:id="rId15"/>
    <p:sldId id="338" r:id="rId16"/>
    <p:sldId id="1116" r:id="rId17"/>
    <p:sldId id="282" r:id="rId18"/>
    <p:sldId id="1117" r:id="rId19"/>
    <p:sldId id="1118" r:id="rId20"/>
    <p:sldId id="1119" r:id="rId21"/>
    <p:sldId id="989" r:id="rId22"/>
    <p:sldId id="291" r:id="rId23"/>
    <p:sldId id="992" r:id="rId24"/>
    <p:sldId id="993" r:id="rId25"/>
    <p:sldId id="1120" r:id="rId26"/>
    <p:sldId id="1121" r:id="rId27"/>
    <p:sldId id="1122" r:id="rId28"/>
    <p:sldId id="1020" r:id="rId29"/>
    <p:sldId id="1015" r:id="rId30"/>
  </p:sldIdLst>
  <p:sldSz cx="9144000" cy="6858000" type="screen4x3"/>
  <p:notesSz cx="7099300" cy="102346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99FF99"/>
    <a:srgbClr val="CCECFF"/>
    <a:srgbClr val="CCFFFF"/>
    <a:srgbClr val="FF9900"/>
    <a:srgbClr val="FFFF99"/>
    <a:srgbClr val="FF00FF"/>
    <a:srgbClr val="FF66FF"/>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C13A08-F117-41CD-9D94-386423CF1BFF}" v="43" dt="2019-03-28T14:49:26.9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1682" autoAdjust="0"/>
  </p:normalViewPr>
  <p:slideViewPr>
    <p:cSldViewPr>
      <p:cViewPr varScale="1">
        <p:scale>
          <a:sx n="79" d="100"/>
          <a:sy n="79" d="100"/>
        </p:scale>
        <p:origin x="1368" y="62"/>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3230"/>
    </p:cViewPr>
  </p:sorterViewPr>
  <p:notesViewPr>
    <p:cSldViewPr>
      <p:cViewPr varScale="1">
        <p:scale>
          <a:sx n="58" d="100"/>
          <a:sy n="58" d="100"/>
        </p:scale>
        <p:origin x="3274"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a:defRPr sz="1200"/>
            </a:lvl1pPr>
          </a:lstStyle>
          <a:p>
            <a:fld id="{EED89E9C-B93F-4BD6-AAEF-956DF2C90AC7}" type="datetimeFigureOut">
              <a:rPr lang="fr-FR" smtClean="0"/>
              <a:t>28/03/2019</a:t>
            </a:fld>
            <a:endParaRPr lang="fr-FR"/>
          </a:p>
        </p:txBody>
      </p:sp>
      <p:sp>
        <p:nvSpPr>
          <p:cNvPr id="4" name="Espace réservé du pied de page 3"/>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4021138" y="9721850"/>
            <a:ext cx="3076575" cy="512763"/>
          </a:xfrm>
          <a:prstGeom prst="rect">
            <a:avLst/>
          </a:prstGeom>
        </p:spPr>
        <p:txBody>
          <a:bodyPr vert="horz" lIns="91440" tIns="45720" rIns="91440" bIns="45720" rtlCol="0" anchor="b"/>
          <a:lstStyle>
            <a:lvl1pPr algn="r">
              <a:defRPr sz="1200"/>
            </a:lvl1pPr>
          </a:lstStyle>
          <a:p>
            <a:fld id="{87AEF8E7-2621-4583-AA88-ECF87A6E6091}" type="slidenum">
              <a:rPr lang="fr-FR" smtClean="0"/>
              <a:t>‹N°›</a:t>
            </a:fld>
            <a:endParaRPr lang="fr-FR"/>
          </a:p>
        </p:txBody>
      </p:sp>
    </p:spTree>
    <p:extLst>
      <p:ext uri="{BB962C8B-B14F-4D97-AF65-F5344CB8AC3E}">
        <p14:creationId xmlns:p14="http://schemas.microsoft.com/office/powerpoint/2010/main" val="2119874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1731"/>
          </a:xfrm>
          <a:prstGeom prst="rect">
            <a:avLst/>
          </a:prstGeom>
        </p:spPr>
        <p:txBody>
          <a:bodyPr vert="horz" lIns="96661" tIns="48331" rIns="96661" bIns="48331" rtlCol="0"/>
          <a:lstStyle>
            <a:lvl1pPr algn="l">
              <a:defRPr sz="1300"/>
            </a:lvl1pPr>
          </a:lstStyle>
          <a:p>
            <a:endParaRPr lang="fr-FR"/>
          </a:p>
        </p:txBody>
      </p:sp>
      <p:sp>
        <p:nvSpPr>
          <p:cNvPr id="3" name="Espace réservé de la date 2"/>
          <p:cNvSpPr>
            <a:spLocks noGrp="1"/>
          </p:cNvSpPr>
          <p:nvPr>
            <p:ph type="dt" idx="1"/>
          </p:nvPr>
        </p:nvSpPr>
        <p:spPr>
          <a:xfrm>
            <a:off x="4021294" y="0"/>
            <a:ext cx="3076363" cy="511731"/>
          </a:xfrm>
          <a:prstGeom prst="rect">
            <a:avLst/>
          </a:prstGeom>
        </p:spPr>
        <p:txBody>
          <a:bodyPr vert="horz" lIns="96661" tIns="48331" rIns="96661" bIns="48331" rtlCol="0"/>
          <a:lstStyle>
            <a:lvl1pPr algn="r">
              <a:defRPr sz="1300"/>
            </a:lvl1pPr>
          </a:lstStyle>
          <a:p>
            <a:fld id="{EBD4ABD5-A39B-4C2A-9C3A-C1163A85FAED}" type="datetimeFigureOut">
              <a:rPr lang="fr-FR" smtClean="0"/>
              <a:pPr/>
              <a:t>28/03/2019</a:t>
            </a:fld>
            <a:endParaRPr lang="fr-FR"/>
          </a:p>
        </p:txBody>
      </p:sp>
      <p:sp>
        <p:nvSpPr>
          <p:cNvPr id="4" name="Espace réservé de l'image des diapositives 3"/>
          <p:cNvSpPr>
            <a:spLocks noGrp="1" noRot="1" noChangeAspect="1"/>
          </p:cNvSpPr>
          <p:nvPr>
            <p:ph type="sldImg" idx="2"/>
          </p:nvPr>
        </p:nvSpPr>
        <p:spPr>
          <a:xfrm>
            <a:off x="990600" y="768350"/>
            <a:ext cx="5118100" cy="3838575"/>
          </a:xfrm>
          <a:prstGeom prst="rect">
            <a:avLst/>
          </a:prstGeom>
          <a:noFill/>
          <a:ln w="12700">
            <a:solidFill>
              <a:prstClr val="black"/>
            </a:solidFill>
          </a:ln>
        </p:spPr>
        <p:txBody>
          <a:bodyPr vert="horz" lIns="96661" tIns="48331" rIns="96661" bIns="48331" rtlCol="0" anchor="ctr"/>
          <a:lstStyle/>
          <a:p>
            <a:endParaRPr lang="fr-FR"/>
          </a:p>
        </p:txBody>
      </p:sp>
      <p:sp>
        <p:nvSpPr>
          <p:cNvPr id="5" name="Espace réservé des commentaires 4"/>
          <p:cNvSpPr>
            <a:spLocks noGrp="1"/>
          </p:cNvSpPr>
          <p:nvPr>
            <p:ph type="body" sz="quarter" idx="3"/>
          </p:nvPr>
        </p:nvSpPr>
        <p:spPr>
          <a:xfrm>
            <a:off x="709930" y="4861441"/>
            <a:ext cx="5679440" cy="4605576"/>
          </a:xfrm>
          <a:prstGeom prst="rect">
            <a:avLst/>
          </a:prstGeom>
        </p:spPr>
        <p:txBody>
          <a:bodyPr vert="horz" lIns="96661" tIns="48331" rIns="96661" bIns="48331"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721106"/>
            <a:ext cx="3076363" cy="511731"/>
          </a:xfrm>
          <a:prstGeom prst="rect">
            <a:avLst/>
          </a:prstGeom>
        </p:spPr>
        <p:txBody>
          <a:bodyPr vert="horz" lIns="96661" tIns="48331" rIns="96661" bIns="48331"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4021294" y="9721106"/>
            <a:ext cx="3076363" cy="511731"/>
          </a:xfrm>
          <a:prstGeom prst="rect">
            <a:avLst/>
          </a:prstGeom>
        </p:spPr>
        <p:txBody>
          <a:bodyPr vert="horz" lIns="96661" tIns="48331" rIns="96661" bIns="48331" rtlCol="0" anchor="b"/>
          <a:lstStyle>
            <a:lvl1pPr algn="r">
              <a:defRPr sz="1300"/>
            </a:lvl1pPr>
          </a:lstStyle>
          <a:p>
            <a:fld id="{18626398-1C20-4B8B-896B-E56FED6EEE7E}" type="slidenum">
              <a:rPr lang="fr-FR" smtClean="0"/>
              <a:pPr/>
              <a:t>‹N°›</a:t>
            </a:fld>
            <a:endParaRPr lang="fr-FR"/>
          </a:p>
        </p:txBody>
      </p:sp>
    </p:spTree>
    <p:extLst>
      <p:ext uri="{BB962C8B-B14F-4D97-AF65-F5344CB8AC3E}">
        <p14:creationId xmlns:p14="http://schemas.microsoft.com/office/powerpoint/2010/main" val="694264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626398-1C20-4B8B-896B-E56FED6EEE7E}"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3202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626398-1C20-4B8B-896B-E56FED6EEE7E}"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3507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43000" y="685800"/>
            <a:ext cx="4572000" cy="3429000"/>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CF68B0C4-46EF-40A7-A43D-3EEC0A54AB2C}" type="slidenum">
              <a:rPr lang="it-IT" smtClean="0">
                <a:solidFill>
                  <a:prstClr val="black"/>
                </a:solidFill>
              </a:rPr>
              <a:pPr>
                <a:defRPr/>
              </a:pPr>
              <a:t>6</a:t>
            </a:fld>
            <a:endParaRPr lang="it-IT">
              <a:solidFill>
                <a:prstClr val="black"/>
              </a:solidFill>
            </a:endParaRPr>
          </a:p>
        </p:txBody>
      </p:sp>
    </p:spTree>
    <p:extLst>
      <p:ext uri="{BB962C8B-B14F-4D97-AF65-F5344CB8AC3E}">
        <p14:creationId xmlns:p14="http://schemas.microsoft.com/office/powerpoint/2010/main" val="1521892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43000" y="685800"/>
            <a:ext cx="4572000" cy="3429000"/>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CF68B0C4-46EF-40A7-A43D-3EEC0A54AB2C}" type="slidenum">
              <a:rPr lang="it-IT" smtClean="0">
                <a:solidFill>
                  <a:prstClr val="black"/>
                </a:solidFill>
              </a:rPr>
              <a:pPr>
                <a:defRPr/>
              </a:pPr>
              <a:t>7</a:t>
            </a:fld>
            <a:endParaRPr lang="it-IT">
              <a:solidFill>
                <a:prstClr val="black"/>
              </a:solidFill>
            </a:endParaRPr>
          </a:p>
        </p:txBody>
      </p:sp>
    </p:spTree>
    <p:extLst>
      <p:ext uri="{BB962C8B-B14F-4D97-AF65-F5344CB8AC3E}">
        <p14:creationId xmlns:p14="http://schemas.microsoft.com/office/powerpoint/2010/main" val="3459869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8626398-1C20-4B8B-896B-E56FED6EEE7E}" type="slidenum">
              <a:rPr lang="fr-FR" smtClean="0"/>
              <a:pPr/>
              <a:t>14</a:t>
            </a:fld>
            <a:endParaRPr lang="fr-FR"/>
          </a:p>
        </p:txBody>
      </p:sp>
    </p:spTree>
    <p:extLst>
      <p:ext uri="{BB962C8B-B14F-4D97-AF65-F5344CB8AC3E}">
        <p14:creationId xmlns:p14="http://schemas.microsoft.com/office/powerpoint/2010/main" val="979470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8626398-1C20-4B8B-896B-E56FED6EEE7E}" type="slidenum">
              <a:rPr lang="fr-FR" smtClean="0"/>
              <a:pPr/>
              <a:t>16</a:t>
            </a:fld>
            <a:endParaRPr lang="fr-FR"/>
          </a:p>
        </p:txBody>
      </p:sp>
    </p:spTree>
    <p:extLst>
      <p:ext uri="{BB962C8B-B14F-4D97-AF65-F5344CB8AC3E}">
        <p14:creationId xmlns:p14="http://schemas.microsoft.com/office/powerpoint/2010/main" val="2364456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jp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7" name="ZoneTexte 6"/>
          <p:cNvSpPr txBox="1"/>
          <p:nvPr userDrawn="1"/>
        </p:nvSpPr>
        <p:spPr>
          <a:xfrm>
            <a:off x="1619672" y="2348880"/>
            <a:ext cx="6048672" cy="1569660"/>
          </a:xfrm>
          <a:prstGeom prst="rect">
            <a:avLst/>
          </a:prstGeom>
          <a:noFill/>
        </p:spPr>
        <p:txBody>
          <a:bodyPr wrap="square" rtlCol="0">
            <a:spAutoFit/>
          </a:bodyPr>
          <a:lstStyle/>
          <a:p>
            <a:pPr algn="ctr"/>
            <a:r>
              <a:rPr lang="fr-FR" sz="4800" b="1" kern="1200" dirty="0" err="1">
                <a:solidFill>
                  <a:schemeClr val="tx1"/>
                </a:solidFill>
                <a:effectLst/>
                <a:latin typeface="+mn-lt"/>
                <a:ea typeface="+mn-ea"/>
                <a:cs typeface="+mn-cs"/>
              </a:rPr>
              <a:t>Views</a:t>
            </a:r>
            <a:r>
              <a:rPr lang="fr-FR" sz="4800" b="1" kern="1200" dirty="0">
                <a:solidFill>
                  <a:schemeClr val="tx1"/>
                </a:solidFill>
                <a:effectLst/>
                <a:latin typeface="+mn-lt"/>
                <a:ea typeface="+mn-ea"/>
                <a:cs typeface="+mn-cs"/>
              </a:rPr>
              <a:t> </a:t>
            </a:r>
            <a:r>
              <a:rPr lang="fr-FR" sz="4800" b="1" kern="1200" dirty="0" err="1">
                <a:solidFill>
                  <a:schemeClr val="tx1"/>
                </a:solidFill>
                <a:effectLst/>
                <a:latin typeface="+mn-lt"/>
                <a:ea typeface="+mn-ea"/>
                <a:cs typeface="+mn-cs"/>
              </a:rPr>
              <a:t>from</a:t>
            </a:r>
            <a:r>
              <a:rPr lang="fr-FR" sz="4800" b="1" kern="1200" dirty="0">
                <a:solidFill>
                  <a:schemeClr val="tx1"/>
                </a:solidFill>
                <a:effectLst/>
                <a:latin typeface="+mn-lt"/>
                <a:ea typeface="+mn-ea"/>
                <a:cs typeface="+mn-cs"/>
              </a:rPr>
              <a:t> Europe:</a:t>
            </a:r>
          </a:p>
          <a:p>
            <a:pPr algn="ctr"/>
            <a:r>
              <a:rPr lang="fr-FR" sz="4800" b="1" i="0" u="none" strike="noStrike" kern="1200" baseline="0" dirty="0">
                <a:solidFill>
                  <a:schemeClr val="tx1"/>
                </a:solidFill>
                <a:effectLst/>
                <a:latin typeface="+mn-lt"/>
                <a:ea typeface="+mn-ea"/>
                <a:cs typeface="+mn-cs"/>
              </a:rPr>
              <a:t>5G IA/5G PPP </a:t>
            </a:r>
            <a:r>
              <a:rPr lang="fr-FR" sz="4800" b="1" i="0" u="none" strike="noStrike" kern="1200" baseline="0" dirty="0" err="1">
                <a:solidFill>
                  <a:schemeClr val="tx1"/>
                </a:solidFill>
                <a:effectLst/>
                <a:latin typeface="+mn-lt"/>
                <a:ea typeface="+mn-ea"/>
                <a:cs typeface="+mn-cs"/>
              </a:rPr>
              <a:t>activities</a:t>
            </a:r>
            <a:endParaRPr lang="en-US" sz="4800" b="1" i="0" u="none" strike="noStrike" kern="1200" baseline="0" dirty="0">
              <a:solidFill>
                <a:srgbClr val="002060"/>
              </a:solidFill>
              <a:latin typeface="+mn-lt"/>
              <a:ea typeface="+mn-ea"/>
              <a:cs typeface="+mn-cs"/>
            </a:endParaRPr>
          </a:p>
        </p:txBody>
      </p:sp>
    </p:spTree>
    <p:extLst>
      <p:ext uri="{BB962C8B-B14F-4D97-AF65-F5344CB8AC3E}">
        <p14:creationId xmlns:p14="http://schemas.microsoft.com/office/powerpoint/2010/main" val="2102856447"/>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3AD6FE04-D790-4F95-8495-08F6DA13959C}" type="datetimeFigureOut">
              <a:rPr lang="fr-FR" smtClean="0"/>
              <a:t>28/03/2019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4285940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3AD6FE04-D790-4F95-8495-08F6DA13959C}" type="datetimeFigureOut">
              <a:rPr lang="fr-FR" smtClean="0"/>
              <a:t>28/03/2019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3545441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35179779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43675" y="365125"/>
            <a:ext cx="1971675"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28650" y="365125"/>
            <a:ext cx="5762625"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2045520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6"/>
            <a:ext cx="7772400" cy="1470025"/>
          </a:xfrm>
        </p:spPr>
        <p:txBody>
          <a:bodyPr/>
          <a:lstStyle/>
          <a:p>
            <a:r>
              <a:rPr lang="fr-FR"/>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endParaRPr lang="fr-BE"/>
          </a:p>
        </p:txBody>
      </p:sp>
      <p:sp>
        <p:nvSpPr>
          <p:cNvPr id="4" name="Espace réservé de la date 3"/>
          <p:cNvSpPr>
            <a:spLocks noGrp="1"/>
          </p:cNvSpPr>
          <p:nvPr>
            <p:ph type="dt" sz="half" idx="10"/>
          </p:nvPr>
        </p:nvSpPr>
        <p:spPr>
          <a:xfrm>
            <a:off x="457200" y="6356351"/>
            <a:ext cx="2133600" cy="365125"/>
          </a:xfrm>
          <a:prstGeom prst="rect">
            <a:avLst/>
          </a:prstGeom>
        </p:spPr>
        <p:txBody>
          <a:bodyPr/>
          <a:lstStyle/>
          <a:p>
            <a:fld id="{AA309A6D-C09C-4548-B29A-6CF363A7E532}" type="datetimeFigureOut">
              <a:rPr lang="fr-FR" smtClean="0">
                <a:solidFill>
                  <a:prstClr val="black">
                    <a:tint val="75000"/>
                  </a:prstClr>
                </a:solidFill>
              </a:rPr>
              <a:pPr/>
              <a:t>28/03/2019</a:t>
            </a:fld>
            <a:endParaRPr lang="fr-BE">
              <a:solidFill>
                <a:prstClr val="black">
                  <a:tint val="75000"/>
                </a:prstClr>
              </a:solidFill>
            </a:endParaRPr>
          </a:p>
        </p:txBody>
      </p:sp>
      <p:sp>
        <p:nvSpPr>
          <p:cNvPr id="5" name="Espace réservé du pied de page 4"/>
          <p:cNvSpPr>
            <a:spLocks noGrp="1"/>
          </p:cNvSpPr>
          <p:nvPr>
            <p:ph type="ftr" sz="quarter" idx="11"/>
          </p:nvPr>
        </p:nvSpPr>
        <p:spPr>
          <a:xfrm>
            <a:off x="3124200" y="6356351"/>
            <a:ext cx="2895600" cy="365125"/>
          </a:xfrm>
          <a:prstGeom prst="rect">
            <a:avLst/>
          </a:prstGeom>
        </p:spPr>
        <p:txBody>
          <a:bodyPr/>
          <a:lstStyle/>
          <a:p>
            <a:endParaRPr lang="fr-BE">
              <a:solidFill>
                <a:prstClr val="black">
                  <a:tint val="75000"/>
                </a:prstClr>
              </a:solidFill>
            </a:endParaRPr>
          </a:p>
        </p:txBody>
      </p:sp>
      <p:sp>
        <p:nvSpPr>
          <p:cNvPr id="6" name="Espace réservé du numéro de diapositive 5"/>
          <p:cNvSpPr>
            <a:spLocks noGrp="1"/>
          </p:cNvSpPr>
          <p:nvPr>
            <p:ph type="sldNum" sz="quarter" idx="12"/>
          </p:nvPr>
        </p:nvSpPr>
        <p:spPr>
          <a:xfrm>
            <a:off x="6553200" y="6356351"/>
            <a:ext cx="2133600" cy="365125"/>
          </a:xfrm>
          <a:prstGeom prst="rect">
            <a:avLst/>
          </a:prstGeom>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val="22733949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endParaRPr lang="fr-BE"/>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a:xfrm>
            <a:off x="457200" y="6356351"/>
            <a:ext cx="2133600" cy="365125"/>
          </a:xfrm>
          <a:prstGeom prst="rect">
            <a:avLst/>
          </a:prstGeom>
        </p:spPr>
        <p:txBody>
          <a:bodyPr/>
          <a:lstStyle/>
          <a:p>
            <a:fld id="{AA309A6D-C09C-4548-B29A-6CF363A7E532}" type="datetimeFigureOut">
              <a:rPr lang="fr-FR" smtClean="0">
                <a:solidFill>
                  <a:prstClr val="black">
                    <a:tint val="75000"/>
                  </a:prstClr>
                </a:solidFill>
              </a:rPr>
              <a:pPr/>
              <a:t>28/03/2019</a:t>
            </a:fld>
            <a:endParaRPr lang="fr-BE">
              <a:solidFill>
                <a:prstClr val="black">
                  <a:tint val="75000"/>
                </a:prstClr>
              </a:solidFill>
            </a:endParaRPr>
          </a:p>
        </p:txBody>
      </p:sp>
      <p:sp>
        <p:nvSpPr>
          <p:cNvPr id="5" name="Espace réservé du pied de page 4"/>
          <p:cNvSpPr>
            <a:spLocks noGrp="1"/>
          </p:cNvSpPr>
          <p:nvPr>
            <p:ph type="ftr" sz="quarter" idx="11"/>
          </p:nvPr>
        </p:nvSpPr>
        <p:spPr>
          <a:xfrm>
            <a:off x="3124200" y="6356351"/>
            <a:ext cx="2895600" cy="365125"/>
          </a:xfrm>
          <a:prstGeom prst="rect">
            <a:avLst/>
          </a:prstGeom>
        </p:spPr>
        <p:txBody>
          <a:bodyPr/>
          <a:lstStyle/>
          <a:p>
            <a:endParaRPr lang="fr-BE">
              <a:solidFill>
                <a:prstClr val="black">
                  <a:tint val="75000"/>
                </a:prstClr>
              </a:solidFill>
            </a:endParaRPr>
          </a:p>
        </p:txBody>
      </p:sp>
      <p:sp>
        <p:nvSpPr>
          <p:cNvPr id="6" name="Espace réservé du numéro de diapositive 5"/>
          <p:cNvSpPr>
            <a:spLocks noGrp="1"/>
          </p:cNvSpPr>
          <p:nvPr>
            <p:ph type="sldNum" sz="quarter" idx="12"/>
          </p:nvPr>
        </p:nvSpPr>
        <p:spPr>
          <a:xfrm>
            <a:off x="6553200" y="6356351"/>
            <a:ext cx="2133600" cy="365125"/>
          </a:xfrm>
          <a:prstGeom prst="rect">
            <a:avLst/>
          </a:prstGeom>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val="1289032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1"/>
            <a:ext cx="7772400" cy="1362075"/>
          </a:xfrm>
        </p:spPr>
        <p:txBody>
          <a:bodyPr anchor="t"/>
          <a:lstStyle>
            <a:lvl1pPr algn="l">
              <a:defRPr sz="4000" b="1" cap="all"/>
            </a:lvl1pPr>
          </a:lstStyle>
          <a:p>
            <a:r>
              <a:rPr lang="fr-FR"/>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a:xfrm>
            <a:off x="457200" y="6356351"/>
            <a:ext cx="2133600" cy="365125"/>
          </a:xfrm>
          <a:prstGeom prst="rect">
            <a:avLst/>
          </a:prstGeom>
        </p:spPr>
        <p:txBody>
          <a:bodyPr/>
          <a:lstStyle/>
          <a:p>
            <a:fld id="{AA309A6D-C09C-4548-B29A-6CF363A7E532}" type="datetimeFigureOut">
              <a:rPr lang="fr-FR" smtClean="0">
                <a:solidFill>
                  <a:prstClr val="black">
                    <a:tint val="75000"/>
                  </a:prstClr>
                </a:solidFill>
              </a:rPr>
              <a:pPr/>
              <a:t>28/03/2019</a:t>
            </a:fld>
            <a:endParaRPr lang="fr-BE">
              <a:solidFill>
                <a:prstClr val="black">
                  <a:tint val="75000"/>
                </a:prstClr>
              </a:solidFill>
            </a:endParaRPr>
          </a:p>
        </p:txBody>
      </p:sp>
      <p:sp>
        <p:nvSpPr>
          <p:cNvPr id="5" name="Espace réservé du pied de page 4"/>
          <p:cNvSpPr>
            <a:spLocks noGrp="1"/>
          </p:cNvSpPr>
          <p:nvPr>
            <p:ph type="ftr" sz="quarter" idx="11"/>
          </p:nvPr>
        </p:nvSpPr>
        <p:spPr>
          <a:xfrm>
            <a:off x="3124200" y="6356351"/>
            <a:ext cx="2895600" cy="365125"/>
          </a:xfrm>
          <a:prstGeom prst="rect">
            <a:avLst/>
          </a:prstGeom>
        </p:spPr>
        <p:txBody>
          <a:bodyPr/>
          <a:lstStyle/>
          <a:p>
            <a:endParaRPr lang="fr-BE">
              <a:solidFill>
                <a:prstClr val="black">
                  <a:tint val="75000"/>
                </a:prstClr>
              </a:solidFill>
            </a:endParaRPr>
          </a:p>
        </p:txBody>
      </p:sp>
      <p:sp>
        <p:nvSpPr>
          <p:cNvPr id="6" name="Espace réservé du numéro de diapositive 5"/>
          <p:cNvSpPr>
            <a:spLocks noGrp="1"/>
          </p:cNvSpPr>
          <p:nvPr>
            <p:ph type="sldNum" sz="quarter" idx="12"/>
          </p:nvPr>
        </p:nvSpPr>
        <p:spPr>
          <a:xfrm>
            <a:off x="6553200" y="6356351"/>
            <a:ext cx="2133600" cy="365125"/>
          </a:xfrm>
          <a:prstGeom prst="rect">
            <a:avLst/>
          </a:prstGeom>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val="25941238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endParaRPr lang="fr-BE"/>
          </a:p>
        </p:txBody>
      </p:sp>
      <p:sp>
        <p:nvSpPr>
          <p:cNvPr id="3" name="Espace réservé du contenu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u contenu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5" name="Espace réservé de la date 4"/>
          <p:cNvSpPr>
            <a:spLocks noGrp="1"/>
          </p:cNvSpPr>
          <p:nvPr>
            <p:ph type="dt" sz="half" idx="10"/>
          </p:nvPr>
        </p:nvSpPr>
        <p:spPr>
          <a:xfrm>
            <a:off x="457200" y="6356351"/>
            <a:ext cx="2133600" cy="365125"/>
          </a:xfrm>
          <a:prstGeom prst="rect">
            <a:avLst/>
          </a:prstGeom>
        </p:spPr>
        <p:txBody>
          <a:bodyPr/>
          <a:lstStyle/>
          <a:p>
            <a:fld id="{AA309A6D-C09C-4548-B29A-6CF363A7E532}" type="datetimeFigureOut">
              <a:rPr lang="fr-FR" smtClean="0">
                <a:solidFill>
                  <a:prstClr val="black">
                    <a:tint val="75000"/>
                  </a:prstClr>
                </a:solidFill>
              </a:rPr>
              <a:pPr/>
              <a:t>28/03/2019</a:t>
            </a:fld>
            <a:endParaRPr lang="fr-BE">
              <a:solidFill>
                <a:prstClr val="black">
                  <a:tint val="75000"/>
                </a:prstClr>
              </a:solidFill>
            </a:endParaRPr>
          </a:p>
        </p:txBody>
      </p:sp>
      <p:sp>
        <p:nvSpPr>
          <p:cNvPr id="6" name="Espace réservé du pied de page 5"/>
          <p:cNvSpPr>
            <a:spLocks noGrp="1"/>
          </p:cNvSpPr>
          <p:nvPr>
            <p:ph type="ftr" sz="quarter" idx="11"/>
          </p:nvPr>
        </p:nvSpPr>
        <p:spPr>
          <a:xfrm>
            <a:off x="3124200" y="6356351"/>
            <a:ext cx="2895600" cy="365125"/>
          </a:xfrm>
          <a:prstGeom prst="rect">
            <a:avLst/>
          </a:prstGeom>
        </p:spPr>
        <p:txBody>
          <a:bodyPr/>
          <a:lstStyle/>
          <a:p>
            <a:endParaRPr lang="fr-BE">
              <a:solidFill>
                <a:prstClr val="black">
                  <a:tint val="75000"/>
                </a:prstClr>
              </a:solidFill>
            </a:endParaRPr>
          </a:p>
        </p:txBody>
      </p:sp>
      <p:sp>
        <p:nvSpPr>
          <p:cNvPr id="7" name="Espace réservé du numéro de diapositive 6"/>
          <p:cNvSpPr>
            <a:spLocks noGrp="1"/>
          </p:cNvSpPr>
          <p:nvPr>
            <p:ph type="sldNum" sz="quarter" idx="12"/>
          </p:nvPr>
        </p:nvSpPr>
        <p:spPr>
          <a:xfrm>
            <a:off x="6553200" y="6356351"/>
            <a:ext cx="2133600" cy="365125"/>
          </a:xfrm>
          <a:prstGeom prst="rect">
            <a:avLst/>
          </a:prstGeom>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val="33933295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endParaRPr lang="fr-BE"/>
          </a:p>
        </p:txBody>
      </p:sp>
      <p:sp>
        <p:nvSpPr>
          <p:cNvPr id="3" name="Espace réservé du texte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5" name="Espace réservé du texte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7" name="Espace réservé de la date 6"/>
          <p:cNvSpPr>
            <a:spLocks noGrp="1"/>
          </p:cNvSpPr>
          <p:nvPr>
            <p:ph type="dt" sz="half" idx="10"/>
          </p:nvPr>
        </p:nvSpPr>
        <p:spPr>
          <a:xfrm>
            <a:off x="457200" y="6356351"/>
            <a:ext cx="2133600" cy="365125"/>
          </a:xfrm>
          <a:prstGeom prst="rect">
            <a:avLst/>
          </a:prstGeom>
        </p:spPr>
        <p:txBody>
          <a:bodyPr/>
          <a:lstStyle/>
          <a:p>
            <a:fld id="{AA309A6D-C09C-4548-B29A-6CF363A7E532}" type="datetimeFigureOut">
              <a:rPr lang="fr-FR" smtClean="0">
                <a:solidFill>
                  <a:prstClr val="black">
                    <a:tint val="75000"/>
                  </a:prstClr>
                </a:solidFill>
              </a:rPr>
              <a:pPr/>
              <a:t>28/03/2019</a:t>
            </a:fld>
            <a:endParaRPr lang="fr-BE">
              <a:solidFill>
                <a:prstClr val="black">
                  <a:tint val="75000"/>
                </a:prstClr>
              </a:solidFill>
            </a:endParaRPr>
          </a:p>
        </p:txBody>
      </p:sp>
      <p:sp>
        <p:nvSpPr>
          <p:cNvPr id="8" name="Espace réservé du pied de page 7"/>
          <p:cNvSpPr>
            <a:spLocks noGrp="1"/>
          </p:cNvSpPr>
          <p:nvPr>
            <p:ph type="ftr" sz="quarter" idx="11"/>
          </p:nvPr>
        </p:nvSpPr>
        <p:spPr>
          <a:xfrm>
            <a:off x="3124200" y="6356351"/>
            <a:ext cx="2895600" cy="365125"/>
          </a:xfrm>
          <a:prstGeom prst="rect">
            <a:avLst/>
          </a:prstGeom>
        </p:spPr>
        <p:txBody>
          <a:bodyPr/>
          <a:lstStyle/>
          <a:p>
            <a:endParaRPr lang="fr-BE">
              <a:solidFill>
                <a:prstClr val="black">
                  <a:tint val="75000"/>
                </a:prstClr>
              </a:solidFill>
            </a:endParaRPr>
          </a:p>
        </p:txBody>
      </p:sp>
      <p:sp>
        <p:nvSpPr>
          <p:cNvPr id="9" name="Espace réservé du numéro de diapositive 8"/>
          <p:cNvSpPr>
            <a:spLocks noGrp="1"/>
          </p:cNvSpPr>
          <p:nvPr>
            <p:ph type="sldNum" sz="quarter" idx="12"/>
          </p:nvPr>
        </p:nvSpPr>
        <p:spPr>
          <a:xfrm>
            <a:off x="6553200" y="6356351"/>
            <a:ext cx="2133600" cy="365125"/>
          </a:xfrm>
          <a:prstGeom prst="rect">
            <a:avLst/>
          </a:prstGeom>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val="10292413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endParaRPr lang="fr-BE"/>
          </a:p>
        </p:txBody>
      </p:sp>
      <p:sp>
        <p:nvSpPr>
          <p:cNvPr id="3" name="Espace réservé de la date 2"/>
          <p:cNvSpPr>
            <a:spLocks noGrp="1"/>
          </p:cNvSpPr>
          <p:nvPr>
            <p:ph type="dt" sz="half" idx="10"/>
          </p:nvPr>
        </p:nvSpPr>
        <p:spPr>
          <a:xfrm>
            <a:off x="457200" y="6356351"/>
            <a:ext cx="2133600" cy="365125"/>
          </a:xfrm>
          <a:prstGeom prst="rect">
            <a:avLst/>
          </a:prstGeom>
        </p:spPr>
        <p:txBody>
          <a:bodyPr/>
          <a:lstStyle/>
          <a:p>
            <a:fld id="{AA309A6D-C09C-4548-B29A-6CF363A7E532}" type="datetimeFigureOut">
              <a:rPr lang="fr-FR" smtClean="0">
                <a:solidFill>
                  <a:prstClr val="black">
                    <a:tint val="75000"/>
                  </a:prstClr>
                </a:solidFill>
              </a:rPr>
              <a:pPr/>
              <a:t>28/03/2019</a:t>
            </a:fld>
            <a:endParaRPr lang="fr-BE">
              <a:solidFill>
                <a:prstClr val="black">
                  <a:tint val="75000"/>
                </a:prstClr>
              </a:solidFill>
            </a:endParaRPr>
          </a:p>
        </p:txBody>
      </p:sp>
      <p:sp>
        <p:nvSpPr>
          <p:cNvPr id="4" name="Espace réservé du pied de page 3"/>
          <p:cNvSpPr>
            <a:spLocks noGrp="1"/>
          </p:cNvSpPr>
          <p:nvPr>
            <p:ph type="ftr" sz="quarter" idx="11"/>
          </p:nvPr>
        </p:nvSpPr>
        <p:spPr>
          <a:xfrm>
            <a:off x="3124200" y="6356351"/>
            <a:ext cx="2895600" cy="365125"/>
          </a:xfrm>
          <a:prstGeom prst="rect">
            <a:avLst/>
          </a:prstGeom>
        </p:spPr>
        <p:txBody>
          <a:bodyPr/>
          <a:lstStyle/>
          <a:p>
            <a:endParaRPr lang="fr-BE">
              <a:solidFill>
                <a:prstClr val="black">
                  <a:tint val="75000"/>
                </a:prstClr>
              </a:solidFill>
            </a:endParaRPr>
          </a:p>
        </p:txBody>
      </p:sp>
      <p:sp>
        <p:nvSpPr>
          <p:cNvPr id="5" name="Espace réservé du numéro de diapositive 4"/>
          <p:cNvSpPr>
            <a:spLocks noGrp="1"/>
          </p:cNvSpPr>
          <p:nvPr>
            <p:ph type="sldNum" sz="quarter" idx="12"/>
          </p:nvPr>
        </p:nvSpPr>
        <p:spPr>
          <a:xfrm>
            <a:off x="6553200" y="6356351"/>
            <a:ext cx="2133600" cy="365125"/>
          </a:xfrm>
          <a:prstGeom prst="rect">
            <a:avLst/>
          </a:prstGeom>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val="124421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DD72E6C5-9EEC-41F0-873A-2DB82B193C7E}" type="datetime1">
              <a:rPr lang="fr-FR" smtClean="0"/>
              <a:t>28/03/2019</a:t>
            </a:fld>
            <a:endParaRPr lang="fr-FR"/>
          </a:p>
        </p:txBody>
      </p:sp>
      <p:sp>
        <p:nvSpPr>
          <p:cNvPr id="5" name="Espace réservé du pied de page 4"/>
          <p:cNvSpPr>
            <a:spLocks noGrp="1"/>
          </p:cNvSpPr>
          <p:nvPr>
            <p:ph type="ftr" sz="quarter" idx="11"/>
          </p:nvPr>
        </p:nvSpPr>
        <p:spPr>
          <a:xfrm>
            <a:off x="2051720" y="6237312"/>
            <a:ext cx="5040560" cy="484163"/>
          </a:xfrm>
        </p:spPr>
        <p:txBody>
          <a:bodyPr/>
          <a:lstStyle>
            <a:lvl1pPr>
              <a:defRPr sz="1800" b="1"/>
            </a:lvl1pPr>
          </a:lstStyle>
          <a:p>
            <a:r>
              <a:rPr lang="en-US" dirty="0"/>
              <a:t>3GPP-PCG#38 &amp; OP#37</a:t>
            </a:r>
            <a:endParaRPr lang="fr-FR" dirty="0"/>
          </a:p>
          <a:p>
            <a:r>
              <a:rPr lang="en-US" dirty="0"/>
              <a:t> 25-26 April 2017, West Palm Beach, USA </a:t>
            </a:r>
            <a:endParaRPr lang="en-GB" dirty="0"/>
          </a:p>
          <a:p>
            <a:endParaRPr lang="fr-FR" dirty="0"/>
          </a:p>
        </p:txBody>
      </p:sp>
      <p:sp>
        <p:nvSpPr>
          <p:cNvPr id="6" name="Espace réservé du numéro de diapositive 5"/>
          <p:cNvSpPr>
            <a:spLocks noGrp="1"/>
          </p:cNvSpPr>
          <p:nvPr>
            <p:ph type="sldNum" sz="quarter" idx="12"/>
          </p:nvPr>
        </p:nvSpPr>
        <p:spPr/>
        <p:txBody>
          <a:bodyPr/>
          <a:lstStyle/>
          <a:p>
            <a:fld id="{C6B49DDD-EB7E-43BB-87EF-AF97D554772E}" type="slidenum">
              <a:rPr lang="fr-FR" smtClean="0"/>
              <a:pPr/>
              <a:t>‹N°›</a:t>
            </a:fld>
            <a:endParaRPr lang="fr-FR"/>
          </a:p>
        </p:txBody>
      </p:sp>
    </p:spTree>
    <p:extLst>
      <p:ext uri="{BB962C8B-B14F-4D97-AF65-F5344CB8AC3E}">
        <p14:creationId xmlns:p14="http://schemas.microsoft.com/office/powerpoint/2010/main" val="3528639104"/>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1"/>
            <a:ext cx="2133600" cy="365125"/>
          </a:xfrm>
          <a:prstGeom prst="rect">
            <a:avLst/>
          </a:prstGeom>
        </p:spPr>
        <p:txBody>
          <a:bodyPr/>
          <a:lstStyle/>
          <a:p>
            <a:fld id="{AA309A6D-C09C-4548-B29A-6CF363A7E532}" type="datetimeFigureOut">
              <a:rPr lang="fr-FR" smtClean="0">
                <a:solidFill>
                  <a:prstClr val="black">
                    <a:tint val="75000"/>
                  </a:prstClr>
                </a:solidFill>
              </a:rPr>
              <a:pPr/>
              <a:t>28/03/2019</a:t>
            </a:fld>
            <a:endParaRPr lang="fr-BE">
              <a:solidFill>
                <a:prstClr val="black">
                  <a:tint val="75000"/>
                </a:prstClr>
              </a:solidFill>
            </a:endParaRPr>
          </a:p>
        </p:txBody>
      </p:sp>
      <p:sp>
        <p:nvSpPr>
          <p:cNvPr id="3" name="Espace réservé du pied de page 2"/>
          <p:cNvSpPr>
            <a:spLocks noGrp="1"/>
          </p:cNvSpPr>
          <p:nvPr>
            <p:ph type="ftr" sz="quarter" idx="11"/>
          </p:nvPr>
        </p:nvSpPr>
        <p:spPr>
          <a:xfrm>
            <a:off x="3124200" y="6356351"/>
            <a:ext cx="2895600" cy="365125"/>
          </a:xfrm>
          <a:prstGeom prst="rect">
            <a:avLst/>
          </a:prstGeom>
        </p:spPr>
        <p:txBody>
          <a:bodyPr/>
          <a:lstStyle/>
          <a:p>
            <a:endParaRPr lang="fr-BE">
              <a:solidFill>
                <a:prstClr val="black">
                  <a:tint val="75000"/>
                </a:prstClr>
              </a:solidFill>
            </a:endParaRPr>
          </a:p>
        </p:txBody>
      </p:sp>
      <p:sp>
        <p:nvSpPr>
          <p:cNvPr id="4" name="Espace réservé du numéro de diapositive 3"/>
          <p:cNvSpPr>
            <a:spLocks noGrp="1"/>
          </p:cNvSpPr>
          <p:nvPr>
            <p:ph type="sldNum" sz="quarter" idx="12"/>
          </p:nvPr>
        </p:nvSpPr>
        <p:spPr>
          <a:xfrm>
            <a:off x="6553200" y="6356351"/>
            <a:ext cx="2133600" cy="365125"/>
          </a:xfrm>
          <a:prstGeom prst="rect">
            <a:avLst/>
          </a:prstGeom>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val="3318620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73049"/>
            <a:ext cx="3008313" cy="1162051"/>
          </a:xfrm>
        </p:spPr>
        <p:txBody>
          <a:bodyPr anchor="b"/>
          <a:lstStyle>
            <a:lvl1pPr algn="l">
              <a:defRPr sz="2000" b="1"/>
            </a:lvl1pPr>
          </a:lstStyle>
          <a:p>
            <a:r>
              <a:rPr lang="fr-FR"/>
              <a:t>Cliquez pour modifier le style du titre</a:t>
            </a:r>
            <a:endParaRPr lang="fr-BE"/>
          </a:p>
        </p:txBody>
      </p:sp>
      <p:sp>
        <p:nvSpPr>
          <p:cNvPr id="3" name="Espace réservé du contenu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u texte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a:xfrm>
            <a:off x="457200" y="6356351"/>
            <a:ext cx="2133600" cy="365125"/>
          </a:xfrm>
          <a:prstGeom prst="rect">
            <a:avLst/>
          </a:prstGeom>
        </p:spPr>
        <p:txBody>
          <a:bodyPr/>
          <a:lstStyle/>
          <a:p>
            <a:fld id="{AA309A6D-C09C-4548-B29A-6CF363A7E532}" type="datetimeFigureOut">
              <a:rPr lang="fr-FR" smtClean="0">
                <a:solidFill>
                  <a:prstClr val="black">
                    <a:tint val="75000"/>
                  </a:prstClr>
                </a:solidFill>
              </a:rPr>
              <a:pPr/>
              <a:t>28/03/2019</a:t>
            </a:fld>
            <a:endParaRPr lang="fr-BE">
              <a:solidFill>
                <a:prstClr val="black">
                  <a:tint val="75000"/>
                </a:prstClr>
              </a:solidFill>
            </a:endParaRPr>
          </a:p>
        </p:txBody>
      </p:sp>
      <p:sp>
        <p:nvSpPr>
          <p:cNvPr id="6" name="Espace réservé du pied de page 5"/>
          <p:cNvSpPr>
            <a:spLocks noGrp="1"/>
          </p:cNvSpPr>
          <p:nvPr>
            <p:ph type="ftr" sz="quarter" idx="11"/>
          </p:nvPr>
        </p:nvSpPr>
        <p:spPr>
          <a:xfrm>
            <a:off x="3124200" y="6356351"/>
            <a:ext cx="2895600" cy="365125"/>
          </a:xfrm>
          <a:prstGeom prst="rect">
            <a:avLst/>
          </a:prstGeom>
        </p:spPr>
        <p:txBody>
          <a:bodyPr/>
          <a:lstStyle/>
          <a:p>
            <a:endParaRPr lang="fr-BE">
              <a:solidFill>
                <a:prstClr val="black">
                  <a:tint val="75000"/>
                </a:prstClr>
              </a:solidFill>
            </a:endParaRPr>
          </a:p>
        </p:txBody>
      </p:sp>
      <p:sp>
        <p:nvSpPr>
          <p:cNvPr id="7" name="Espace réservé du numéro de diapositive 6"/>
          <p:cNvSpPr>
            <a:spLocks noGrp="1"/>
          </p:cNvSpPr>
          <p:nvPr>
            <p:ph type="sldNum" sz="quarter" idx="12"/>
          </p:nvPr>
        </p:nvSpPr>
        <p:spPr>
          <a:xfrm>
            <a:off x="6553200" y="6356351"/>
            <a:ext cx="2133600" cy="365125"/>
          </a:xfrm>
          <a:prstGeom prst="rect">
            <a:avLst/>
          </a:prstGeom>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val="20805928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9"/>
          </a:xfrm>
        </p:spPr>
        <p:txBody>
          <a:bodyPr anchor="b"/>
          <a:lstStyle>
            <a:lvl1pPr algn="l">
              <a:defRPr sz="2000" b="1"/>
            </a:lvl1pPr>
          </a:lstStyle>
          <a:p>
            <a:r>
              <a:rPr lang="fr-FR"/>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a:xfrm>
            <a:off x="457200" y="6356351"/>
            <a:ext cx="2133600" cy="365125"/>
          </a:xfrm>
          <a:prstGeom prst="rect">
            <a:avLst/>
          </a:prstGeom>
        </p:spPr>
        <p:txBody>
          <a:bodyPr/>
          <a:lstStyle/>
          <a:p>
            <a:fld id="{AA309A6D-C09C-4548-B29A-6CF363A7E532}" type="datetimeFigureOut">
              <a:rPr lang="fr-FR" smtClean="0">
                <a:solidFill>
                  <a:prstClr val="black">
                    <a:tint val="75000"/>
                  </a:prstClr>
                </a:solidFill>
              </a:rPr>
              <a:pPr/>
              <a:t>28/03/2019</a:t>
            </a:fld>
            <a:endParaRPr lang="fr-BE">
              <a:solidFill>
                <a:prstClr val="black">
                  <a:tint val="75000"/>
                </a:prstClr>
              </a:solidFill>
            </a:endParaRPr>
          </a:p>
        </p:txBody>
      </p:sp>
      <p:sp>
        <p:nvSpPr>
          <p:cNvPr id="6" name="Espace réservé du pied de page 5"/>
          <p:cNvSpPr>
            <a:spLocks noGrp="1"/>
          </p:cNvSpPr>
          <p:nvPr>
            <p:ph type="ftr" sz="quarter" idx="11"/>
          </p:nvPr>
        </p:nvSpPr>
        <p:spPr>
          <a:xfrm>
            <a:off x="3124200" y="6356351"/>
            <a:ext cx="2895600" cy="365125"/>
          </a:xfrm>
          <a:prstGeom prst="rect">
            <a:avLst/>
          </a:prstGeom>
        </p:spPr>
        <p:txBody>
          <a:bodyPr/>
          <a:lstStyle/>
          <a:p>
            <a:endParaRPr lang="fr-BE">
              <a:solidFill>
                <a:prstClr val="black">
                  <a:tint val="75000"/>
                </a:prstClr>
              </a:solidFill>
            </a:endParaRPr>
          </a:p>
        </p:txBody>
      </p:sp>
      <p:sp>
        <p:nvSpPr>
          <p:cNvPr id="7" name="Espace réservé du numéro de diapositive 6"/>
          <p:cNvSpPr>
            <a:spLocks noGrp="1"/>
          </p:cNvSpPr>
          <p:nvPr>
            <p:ph type="sldNum" sz="quarter" idx="12"/>
          </p:nvPr>
        </p:nvSpPr>
        <p:spPr>
          <a:xfrm>
            <a:off x="6553200" y="6356351"/>
            <a:ext cx="2133600" cy="365125"/>
          </a:xfrm>
          <a:prstGeom prst="rect">
            <a:avLst/>
          </a:prstGeom>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val="308725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a:xfrm>
            <a:off x="457200" y="6356351"/>
            <a:ext cx="2133600" cy="365125"/>
          </a:xfrm>
          <a:prstGeom prst="rect">
            <a:avLst/>
          </a:prstGeom>
        </p:spPr>
        <p:txBody>
          <a:bodyPr/>
          <a:lstStyle/>
          <a:p>
            <a:fld id="{AA309A6D-C09C-4548-B29A-6CF363A7E532}" type="datetimeFigureOut">
              <a:rPr lang="fr-FR" smtClean="0">
                <a:solidFill>
                  <a:prstClr val="black">
                    <a:tint val="75000"/>
                  </a:prstClr>
                </a:solidFill>
              </a:rPr>
              <a:pPr/>
              <a:t>28/03/2019</a:t>
            </a:fld>
            <a:endParaRPr lang="fr-BE">
              <a:solidFill>
                <a:prstClr val="black">
                  <a:tint val="75000"/>
                </a:prstClr>
              </a:solidFill>
            </a:endParaRPr>
          </a:p>
        </p:txBody>
      </p:sp>
      <p:sp>
        <p:nvSpPr>
          <p:cNvPr id="5" name="Espace réservé du pied de page 4"/>
          <p:cNvSpPr>
            <a:spLocks noGrp="1"/>
          </p:cNvSpPr>
          <p:nvPr>
            <p:ph type="ftr" sz="quarter" idx="11"/>
          </p:nvPr>
        </p:nvSpPr>
        <p:spPr>
          <a:xfrm>
            <a:off x="3124200" y="6356351"/>
            <a:ext cx="2895600" cy="365125"/>
          </a:xfrm>
          <a:prstGeom prst="rect">
            <a:avLst/>
          </a:prstGeom>
        </p:spPr>
        <p:txBody>
          <a:bodyPr/>
          <a:lstStyle/>
          <a:p>
            <a:endParaRPr lang="fr-BE">
              <a:solidFill>
                <a:prstClr val="black">
                  <a:tint val="75000"/>
                </a:prstClr>
              </a:solidFill>
            </a:endParaRPr>
          </a:p>
        </p:txBody>
      </p:sp>
      <p:sp>
        <p:nvSpPr>
          <p:cNvPr id="6" name="Espace réservé du numéro de diapositive 5"/>
          <p:cNvSpPr>
            <a:spLocks noGrp="1"/>
          </p:cNvSpPr>
          <p:nvPr>
            <p:ph type="sldNum" sz="quarter" idx="12"/>
          </p:nvPr>
        </p:nvSpPr>
        <p:spPr>
          <a:xfrm>
            <a:off x="6553200" y="6356351"/>
            <a:ext cx="2133600" cy="365125"/>
          </a:xfrm>
          <a:prstGeom prst="rect">
            <a:avLst/>
          </a:prstGeom>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val="39161671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2057400" cy="5851525"/>
          </a:xfrm>
        </p:spPr>
        <p:txBody>
          <a:bodyPr vert="eaVert"/>
          <a:lstStyle/>
          <a:p>
            <a:r>
              <a:rPr lang="fr-FR"/>
              <a:t>Cliquez pour modifier le style du titre</a:t>
            </a:r>
            <a:endParaRPr lang="fr-BE"/>
          </a:p>
        </p:txBody>
      </p:sp>
      <p:sp>
        <p:nvSpPr>
          <p:cNvPr id="3" name="Espace réservé du texte vertical 2"/>
          <p:cNvSpPr>
            <a:spLocks noGrp="1"/>
          </p:cNvSpPr>
          <p:nvPr>
            <p:ph type="body" orient="vert" idx="1"/>
          </p:nvPr>
        </p:nvSpPr>
        <p:spPr>
          <a:xfrm>
            <a:off x="457200" y="274639"/>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a:xfrm>
            <a:off x="457200" y="6356351"/>
            <a:ext cx="2133600" cy="365125"/>
          </a:xfrm>
          <a:prstGeom prst="rect">
            <a:avLst/>
          </a:prstGeom>
        </p:spPr>
        <p:txBody>
          <a:bodyPr/>
          <a:lstStyle/>
          <a:p>
            <a:fld id="{AA309A6D-C09C-4548-B29A-6CF363A7E532}" type="datetimeFigureOut">
              <a:rPr lang="fr-FR" smtClean="0">
                <a:solidFill>
                  <a:prstClr val="black">
                    <a:tint val="75000"/>
                  </a:prstClr>
                </a:solidFill>
              </a:rPr>
              <a:pPr/>
              <a:t>28/03/2019</a:t>
            </a:fld>
            <a:endParaRPr lang="fr-BE">
              <a:solidFill>
                <a:prstClr val="black">
                  <a:tint val="75000"/>
                </a:prstClr>
              </a:solidFill>
            </a:endParaRPr>
          </a:p>
        </p:txBody>
      </p:sp>
      <p:sp>
        <p:nvSpPr>
          <p:cNvPr id="5" name="Espace réservé du pied de page 4"/>
          <p:cNvSpPr>
            <a:spLocks noGrp="1"/>
          </p:cNvSpPr>
          <p:nvPr>
            <p:ph type="ftr" sz="quarter" idx="11"/>
          </p:nvPr>
        </p:nvSpPr>
        <p:spPr>
          <a:xfrm>
            <a:off x="3124200" y="6356351"/>
            <a:ext cx="2895600" cy="365125"/>
          </a:xfrm>
          <a:prstGeom prst="rect">
            <a:avLst/>
          </a:prstGeom>
        </p:spPr>
        <p:txBody>
          <a:bodyPr/>
          <a:lstStyle/>
          <a:p>
            <a:endParaRPr lang="fr-BE">
              <a:solidFill>
                <a:prstClr val="black">
                  <a:tint val="75000"/>
                </a:prstClr>
              </a:solidFill>
            </a:endParaRPr>
          </a:p>
        </p:txBody>
      </p:sp>
      <p:sp>
        <p:nvSpPr>
          <p:cNvPr id="6" name="Espace réservé du numéro de diapositive 5"/>
          <p:cNvSpPr>
            <a:spLocks noGrp="1"/>
          </p:cNvSpPr>
          <p:nvPr>
            <p:ph type="sldNum" sz="quarter" idx="12"/>
          </p:nvPr>
        </p:nvSpPr>
        <p:spPr>
          <a:xfrm>
            <a:off x="6553200" y="6356351"/>
            <a:ext cx="2133600" cy="365125"/>
          </a:xfrm>
          <a:prstGeom prst="rect">
            <a:avLst/>
          </a:prstGeom>
        </p:spPr>
        <p:txBody>
          <a:bodyPr/>
          <a:lstStyle/>
          <a:p>
            <a:fld id="{CF4668DC-857F-487D-BFFA-8C0CA5037977}" type="slidenum">
              <a:rPr lang="fr-BE" smtClean="0">
                <a:solidFill>
                  <a:prstClr val="black">
                    <a:tint val="75000"/>
                  </a:prstClr>
                </a:solidFill>
              </a:rPr>
              <a:pPr/>
              <a:t>‹N°›</a:t>
            </a:fld>
            <a:endParaRPr lang="fr-BE">
              <a:solidFill>
                <a:prstClr val="black">
                  <a:tint val="75000"/>
                </a:prstClr>
              </a:solidFill>
            </a:endParaRPr>
          </a:p>
        </p:txBody>
      </p:sp>
    </p:spTree>
    <p:extLst>
      <p:ext uri="{BB962C8B-B14F-4D97-AF65-F5344CB8AC3E}">
        <p14:creationId xmlns:p14="http://schemas.microsoft.com/office/powerpoint/2010/main" val="24803432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8" name="Espace réservé du pied de page 4"/>
          <p:cNvSpPr>
            <a:spLocks noGrp="1"/>
          </p:cNvSpPr>
          <p:nvPr>
            <p:ph type="ftr" sz="quarter" idx="3"/>
          </p:nvPr>
        </p:nvSpPr>
        <p:spPr>
          <a:xfrm>
            <a:off x="3146780" y="6356351"/>
            <a:ext cx="3701017"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Architecture WG Call</a:t>
            </a:r>
            <a:endParaRPr lang="fr-FR" dirty="0"/>
          </a:p>
        </p:txBody>
      </p:sp>
      <p:sp>
        <p:nvSpPr>
          <p:cNvPr id="9" name="Espace réservé du numéro de diapositive 5"/>
          <p:cNvSpPr>
            <a:spLocks noGrp="1"/>
          </p:cNvSpPr>
          <p:nvPr>
            <p:ph type="sldNum" sz="quarter" idx="4"/>
          </p:nvPr>
        </p:nvSpPr>
        <p:spPr>
          <a:xfrm>
            <a:off x="7166345" y="6356351"/>
            <a:ext cx="154172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7403425-B7E0-46C9-8668-1D222311AF4A}" type="slidenum">
              <a:rPr lang="fr-FR" smtClean="0"/>
              <a:pPr/>
              <a:t>‹N°›</a:t>
            </a:fld>
            <a:endParaRPr lang="fr-FR"/>
          </a:p>
        </p:txBody>
      </p:sp>
      <p:sp>
        <p:nvSpPr>
          <p:cNvPr id="10" name="Espace réservé de la date 3"/>
          <p:cNvSpPr>
            <a:spLocks noGrp="1"/>
          </p:cNvSpPr>
          <p:nvPr>
            <p:ph type="dt" sz="half" idx="2"/>
          </p:nvPr>
        </p:nvSpPr>
        <p:spPr>
          <a:xfrm>
            <a:off x="1318439" y="6356351"/>
            <a:ext cx="1509791"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fr-FR" dirty="0"/>
              <a:t>2015-09-24</a:t>
            </a:r>
          </a:p>
        </p:txBody>
      </p:sp>
      <p:sp>
        <p:nvSpPr>
          <p:cNvPr id="12" name="Title 11"/>
          <p:cNvSpPr>
            <a:spLocks noGrp="1"/>
          </p:cNvSpPr>
          <p:nvPr>
            <p:ph type="title"/>
          </p:nvPr>
        </p:nvSpPr>
        <p:spPr>
          <a:xfrm>
            <a:off x="1318437" y="189575"/>
            <a:ext cx="6858000" cy="1143000"/>
          </a:xfrm>
          <a:prstGeom prst="rect">
            <a:avLst/>
          </a:prstGeom>
        </p:spPr>
        <p:txBody>
          <a:bodyPr/>
          <a:lstStyle>
            <a:lvl1pPr>
              <a:defRPr sz="2700">
                <a:solidFill>
                  <a:srgbClr val="002060"/>
                </a:solidFill>
              </a:defRPr>
            </a:lvl1pPr>
          </a:lstStyle>
          <a:p>
            <a:r>
              <a:rPr lang="en-US" dirty="0"/>
              <a:t>Click to edit Master title style</a:t>
            </a:r>
          </a:p>
        </p:txBody>
      </p:sp>
      <p:sp>
        <p:nvSpPr>
          <p:cNvPr id="14" name="Text Placeholder 13"/>
          <p:cNvSpPr>
            <a:spLocks noGrp="1"/>
          </p:cNvSpPr>
          <p:nvPr>
            <p:ph type="body" sz="quarter" idx="10"/>
          </p:nvPr>
        </p:nvSpPr>
        <p:spPr>
          <a:xfrm>
            <a:off x="1318437" y="1477927"/>
            <a:ext cx="7389628" cy="4688957"/>
          </a:xfrm>
          <a:prstGeom prst="rect">
            <a:avLst/>
          </a:prstGeom>
        </p:spPr>
        <p:txBody>
          <a:bodyPr/>
          <a:lstStyle>
            <a:lvl1pPr>
              <a:spcBef>
                <a:spcPts val="225"/>
              </a:spcBef>
              <a:defRPr sz="2100">
                <a:solidFill>
                  <a:srgbClr val="002060"/>
                </a:solidFill>
              </a:defRPr>
            </a:lvl1pPr>
            <a:lvl2pPr>
              <a:spcBef>
                <a:spcPts val="150"/>
              </a:spcBef>
              <a:defRPr sz="1800">
                <a:solidFill>
                  <a:srgbClr val="002060"/>
                </a:solidFill>
              </a:defRPr>
            </a:lvl2pPr>
            <a:lvl3pPr>
              <a:spcBef>
                <a:spcPts val="150"/>
              </a:spcBef>
              <a:defRPr sz="1500">
                <a:solidFill>
                  <a:srgbClr val="002060"/>
                </a:solidFill>
              </a:defRPr>
            </a:lvl3pPr>
            <a:lvl4pPr>
              <a:spcBef>
                <a:spcPts val="75"/>
              </a:spcBef>
              <a:defRPr sz="1350">
                <a:solidFill>
                  <a:srgbClr val="002060"/>
                </a:solidFill>
              </a:defRPr>
            </a:lvl4pPr>
            <a:lvl5pPr>
              <a:spcBef>
                <a:spcPts val="75"/>
              </a:spcBef>
              <a:defRPr sz="135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62243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sp>
        <p:nvSpPr>
          <p:cNvPr id="8" name="Espace réservé du pied de page 4"/>
          <p:cNvSpPr>
            <a:spLocks noGrp="1"/>
          </p:cNvSpPr>
          <p:nvPr>
            <p:ph type="ftr" sz="quarter" idx="3"/>
          </p:nvPr>
        </p:nvSpPr>
        <p:spPr>
          <a:xfrm>
            <a:off x="3146780" y="6356351"/>
            <a:ext cx="3701017"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Architecture WG Call</a:t>
            </a:r>
            <a:endParaRPr lang="fr-FR" dirty="0"/>
          </a:p>
        </p:txBody>
      </p:sp>
      <p:sp>
        <p:nvSpPr>
          <p:cNvPr id="9" name="Espace réservé du numéro de diapositive 5"/>
          <p:cNvSpPr>
            <a:spLocks noGrp="1"/>
          </p:cNvSpPr>
          <p:nvPr>
            <p:ph type="sldNum" sz="quarter" idx="4"/>
          </p:nvPr>
        </p:nvSpPr>
        <p:spPr>
          <a:xfrm>
            <a:off x="7166345" y="6356351"/>
            <a:ext cx="154172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7403425-B7E0-46C9-8668-1D222311AF4A}" type="slidenum">
              <a:rPr lang="fr-FR" smtClean="0"/>
              <a:pPr/>
              <a:t>‹N°›</a:t>
            </a:fld>
            <a:endParaRPr lang="fr-FR"/>
          </a:p>
        </p:txBody>
      </p:sp>
      <p:sp>
        <p:nvSpPr>
          <p:cNvPr id="10" name="Espace réservé de la date 3"/>
          <p:cNvSpPr>
            <a:spLocks noGrp="1"/>
          </p:cNvSpPr>
          <p:nvPr>
            <p:ph type="dt" sz="half" idx="2"/>
          </p:nvPr>
        </p:nvSpPr>
        <p:spPr>
          <a:xfrm>
            <a:off x="1318439" y="6356351"/>
            <a:ext cx="1509791"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fr-FR" dirty="0"/>
              <a:t>2015-09-24</a:t>
            </a:r>
          </a:p>
        </p:txBody>
      </p:sp>
      <p:sp>
        <p:nvSpPr>
          <p:cNvPr id="12" name="Title 11"/>
          <p:cNvSpPr>
            <a:spLocks noGrp="1"/>
          </p:cNvSpPr>
          <p:nvPr>
            <p:ph type="title"/>
          </p:nvPr>
        </p:nvSpPr>
        <p:spPr>
          <a:xfrm>
            <a:off x="1318437" y="189575"/>
            <a:ext cx="6858000" cy="1143000"/>
          </a:xfrm>
          <a:prstGeom prst="rect">
            <a:avLst/>
          </a:prstGeom>
        </p:spPr>
        <p:txBody>
          <a:bodyPr/>
          <a:lstStyle>
            <a:lvl1pPr>
              <a:defRPr sz="2700">
                <a:solidFill>
                  <a:srgbClr val="002060"/>
                </a:solidFill>
              </a:defRPr>
            </a:lvl1pPr>
          </a:lstStyle>
          <a:p>
            <a:r>
              <a:rPr lang="en-US" dirty="0"/>
              <a:t>Click to edit Master title style</a:t>
            </a:r>
          </a:p>
        </p:txBody>
      </p:sp>
      <p:sp>
        <p:nvSpPr>
          <p:cNvPr id="14" name="Text Placeholder 13"/>
          <p:cNvSpPr>
            <a:spLocks noGrp="1"/>
          </p:cNvSpPr>
          <p:nvPr>
            <p:ph type="body" sz="quarter" idx="10"/>
          </p:nvPr>
        </p:nvSpPr>
        <p:spPr>
          <a:xfrm>
            <a:off x="1318439" y="1477927"/>
            <a:ext cx="3561907" cy="4688957"/>
          </a:xfrm>
          <a:prstGeom prst="rect">
            <a:avLst/>
          </a:prstGeom>
        </p:spPr>
        <p:txBody>
          <a:bodyPr/>
          <a:lstStyle>
            <a:lvl1pPr>
              <a:spcBef>
                <a:spcPts val="225"/>
              </a:spcBef>
              <a:defRPr sz="2100">
                <a:solidFill>
                  <a:srgbClr val="002060"/>
                </a:solidFill>
              </a:defRPr>
            </a:lvl1pPr>
            <a:lvl2pPr>
              <a:spcBef>
                <a:spcPts val="150"/>
              </a:spcBef>
              <a:defRPr sz="1800">
                <a:solidFill>
                  <a:srgbClr val="002060"/>
                </a:solidFill>
              </a:defRPr>
            </a:lvl2pPr>
            <a:lvl3pPr>
              <a:spcBef>
                <a:spcPts val="150"/>
              </a:spcBef>
              <a:defRPr sz="1500">
                <a:solidFill>
                  <a:srgbClr val="002060"/>
                </a:solidFill>
              </a:defRPr>
            </a:lvl3pPr>
            <a:lvl4pPr>
              <a:spcBef>
                <a:spcPts val="75"/>
              </a:spcBef>
              <a:defRPr sz="1350">
                <a:solidFill>
                  <a:srgbClr val="002060"/>
                </a:solidFill>
              </a:defRPr>
            </a:lvl4pPr>
            <a:lvl5pPr>
              <a:spcBef>
                <a:spcPts val="75"/>
              </a:spcBef>
              <a:defRPr sz="135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3"/>
          <p:cNvSpPr>
            <a:spLocks noGrp="1"/>
          </p:cNvSpPr>
          <p:nvPr>
            <p:ph type="body" sz="quarter" idx="11"/>
          </p:nvPr>
        </p:nvSpPr>
        <p:spPr>
          <a:xfrm>
            <a:off x="5146160" y="1477927"/>
            <a:ext cx="3561907" cy="4688957"/>
          </a:xfrm>
          <a:prstGeom prst="rect">
            <a:avLst/>
          </a:prstGeom>
        </p:spPr>
        <p:txBody>
          <a:bodyPr/>
          <a:lstStyle>
            <a:lvl1pPr>
              <a:spcBef>
                <a:spcPts val="225"/>
              </a:spcBef>
              <a:defRPr sz="2100">
                <a:solidFill>
                  <a:srgbClr val="002060"/>
                </a:solidFill>
              </a:defRPr>
            </a:lvl1pPr>
            <a:lvl2pPr>
              <a:spcBef>
                <a:spcPts val="150"/>
              </a:spcBef>
              <a:defRPr sz="1800">
                <a:solidFill>
                  <a:srgbClr val="002060"/>
                </a:solidFill>
              </a:defRPr>
            </a:lvl2pPr>
            <a:lvl3pPr>
              <a:spcBef>
                <a:spcPts val="150"/>
              </a:spcBef>
              <a:defRPr sz="1500">
                <a:solidFill>
                  <a:srgbClr val="002060"/>
                </a:solidFill>
              </a:defRPr>
            </a:lvl3pPr>
            <a:lvl4pPr>
              <a:spcBef>
                <a:spcPts val="75"/>
              </a:spcBef>
              <a:defRPr sz="1350">
                <a:solidFill>
                  <a:srgbClr val="002060"/>
                </a:solidFill>
              </a:defRPr>
            </a:lvl4pPr>
            <a:lvl5pPr>
              <a:spcBef>
                <a:spcPts val="75"/>
              </a:spcBef>
              <a:defRPr sz="135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85256683"/>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Diapositive de titre">
    <p:spTree>
      <p:nvGrpSpPr>
        <p:cNvPr id="1" name=""/>
        <p:cNvGrpSpPr/>
        <p:nvPr/>
      </p:nvGrpSpPr>
      <p:grpSpPr>
        <a:xfrm>
          <a:off x="0" y="0"/>
          <a:ext cx="0" cy="0"/>
          <a:chOff x="0" y="0"/>
          <a:chExt cx="0" cy="0"/>
        </a:xfrm>
      </p:grpSpPr>
      <p:sp>
        <p:nvSpPr>
          <p:cNvPr id="8" name="Espace réservé du pied de page 4"/>
          <p:cNvSpPr>
            <a:spLocks noGrp="1"/>
          </p:cNvSpPr>
          <p:nvPr>
            <p:ph type="ftr" sz="quarter" idx="3"/>
          </p:nvPr>
        </p:nvSpPr>
        <p:spPr>
          <a:xfrm>
            <a:off x="3146780" y="6356351"/>
            <a:ext cx="3701017"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Architecture WG Call</a:t>
            </a:r>
            <a:endParaRPr lang="fr-FR" dirty="0"/>
          </a:p>
        </p:txBody>
      </p:sp>
      <p:sp>
        <p:nvSpPr>
          <p:cNvPr id="9" name="Espace réservé du numéro de diapositive 5"/>
          <p:cNvSpPr>
            <a:spLocks noGrp="1"/>
          </p:cNvSpPr>
          <p:nvPr>
            <p:ph type="sldNum" sz="quarter" idx="4"/>
          </p:nvPr>
        </p:nvSpPr>
        <p:spPr>
          <a:xfrm>
            <a:off x="7166345" y="6356351"/>
            <a:ext cx="154172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7403425-B7E0-46C9-8668-1D222311AF4A}" type="slidenum">
              <a:rPr lang="fr-FR" smtClean="0"/>
              <a:pPr/>
              <a:t>‹N°›</a:t>
            </a:fld>
            <a:endParaRPr lang="fr-FR"/>
          </a:p>
        </p:txBody>
      </p:sp>
      <p:sp>
        <p:nvSpPr>
          <p:cNvPr id="10" name="Espace réservé de la date 3"/>
          <p:cNvSpPr>
            <a:spLocks noGrp="1"/>
          </p:cNvSpPr>
          <p:nvPr>
            <p:ph type="dt" sz="half" idx="2"/>
          </p:nvPr>
        </p:nvSpPr>
        <p:spPr>
          <a:xfrm>
            <a:off x="1318439" y="6356351"/>
            <a:ext cx="1509791"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fr-FR" dirty="0"/>
              <a:t>2015-09-24</a:t>
            </a:r>
          </a:p>
        </p:txBody>
      </p:sp>
      <p:sp>
        <p:nvSpPr>
          <p:cNvPr id="12" name="Title 11"/>
          <p:cNvSpPr>
            <a:spLocks noGrp="1"/>
          </p:cNvSpPr>
          <p:nvPr>
            <p:ph type="title"/>
          </p:nvPr>
        </p:nvSpPr>
        <p:spPr>
          <a:xfrm>
            <a:off x="1318437" y="189575"/>
            <a:ext cx="6858000" cy="1143000"/>
          </a:xfrm>
          <a:prstGeom prst="rect">
            <a:avLst/>
          </a:prstGeom>
        </p:spPr>
        <p:txBody>
          <a:bodyPr/>
          <a:lstStyle>
            <a:lvl1pPr>
              <a:defRPr sz="2700">
                <a:solidFill>
                  <a:srgbClr val="002060"/>
                </a:solidFill>
              </a:defRPr>
            </a:lvl1pPr>
          </a:lstStyle>
          <a:p>
            <a:r>
              <a:rPr lang="en-US" dirty="0"/>
              <a:t>Click to edit Master title style</a:t>
            </a:r>
          </a:p>
        </p:txBody>
      </p:sp>
    </p:spTree>
    <p:extLst>
      <p:ext uri="{BB962C8B-B14F-4D97-AF65-F5344CB8AC3E}">
        <p14:creationId xmlns:p14="http://schemas.microsoft.com/office/powerpoint/2010/main" val="1194545170"/>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2" name="Título 1"/>
          <p:cNvSpPr>
            <a:spLocks noGrp="1"/>
          </p:cNvSpPr>
          <p:nvPr>
            <p:ph type="title"/>
          </p:nvPr>
        </p:nvSpPr>
        <p:spPr>
          <a:xfrm>
            <a:off x="2590800" y="836713"/>
            <a:ext cx="5924550" cy="1325563"/>
          </a:xfrm>
          <a:prstGeom prst="rect">
            <a:avLst/>
          </a:prstGeom>
        </p:spPr>
        <p:txBody>
          <a:bodyPr/>
          <a:lstStyle>
            <a:lvl1pPr>
              <a:defRPr b="1">
                <a:solidFill>
                  <a:schemeClr val="bg1"/>
                </a:solidFill>
              </a:defRPr>
            </a:lvl1pPr>
          </a:lstStyle>
          <a:p>
            <a:r>
              <a:rPr lang="es-ES" dirty="0"/>
              <a:t>Haga clic para modificar el estilo de título del patrón</a:t>
            </a:r>
            <a:endParaRPr lang="en-US" dirty="0"/>
          </a:p>
        </p:txBody>
      </p:sp>
    </p:spTree>
    <p:extLst>
      <p:ext uri="{BB962C8B-B14F-4D97-AF65-F5344CB8AC3E}">
        <p14:creationId xmlns:p14="http://schemas.microsoft.com/office/powerpoint/2010/main" val="11548406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337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143000" y="1122363"/>
            <a:ext cx="6858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p:txBody>
          <a:body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16023259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2051721" y="332656"/>
            <a:ext cx="5760640" cy="504056"/>
          </a:xfrm>
          <a:prstGeom prst="rect">
            <a:avLst/>
          </a:prstGeom>
          <a:ln>
            <a:solidFill>
              <a:srgbClr val="002060"/>
            </a:solidFill>
          </a:ln>
        </p:spPr>
        <p:txBody>
          <a:bodyPr/>
          <a:lstStyle>
            <a:lvl1pPr>
              <a:defRPr sz="2400" b="1">
                <a:solidFill>
                  <a:srgbClr val="002060"/>
                </a:solidFill>
              </a:defRPr>
            </a:lvl1pPr>
          </a:lstStyle>
          <a:p>
            <a:r>
              <a:rPr lang="fr-FR" dirty="0" err="1"/>
              <a:t>Title</a:t>
            </a:r>
            <a:r>
              <a:rPr lang="fr-FR" dirty="0"/>
              <a:t> of the slide</a:t>
            </a:r>
          </a:p>
        </p:txBody>
      </p:sp>
      <p:sp>
        <p:nvSpPr>
          <p:cNvPr id="4" name="Espace réservé de la date 3"/>
          <p:cNvSpPr>
            <a:spLocks noGrp="1"/>
          </p:cNvSpPr>
          <p:nvPr>
            <p:ph type="dt" sz="half" idx="10"/>
          </p:nvPr>
        </p:nvSpPr>
        <p:spPr>
          <a:xfrm>
            <a:off x="1277634" y="6381330"/>
            <a:ext cx="1356304" cy="365125"/>
          </a:xfrm>
        </p:spPr>
        <p:txBody>
          <a:bodyPr/>
          <a:lstStyle/>
          <a:p>
            <a:fld id="{B5D0AAAB-5A35-4104-B143-90BD140027BF}" type="datetime1">
              <a:rPr lang="fr-FR" smtClean="0"/>
              <a:pPr/>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7403425-B7E0-46C9-8668-1D222311AF4A}" type="slidenum">
              <a:rPr lang="fr-FR" smtClean="0"/>
              <a:pPr/>
              <a:t>‹N°›</a:t>
            </a:fld>
            <a:endParaRPr lang="fr-FR"/>
          </a:p>
        </p:txBody>
      </p:sp>
      <p:sp>
        <p:nvSpPr>
          <p:cNvPr id="7" name="Espace réservé du contenu 2"/>
          <p:cNvSpPr>
            <a:spLocks noGrp="1"/>
          </p:cNvSpPr>
          <p:nvPr>
            <p:ph idx="1" hasCustomPrompt="1"/>
          </p:nvPr>
        </p:nvSpPr>
        <p:spPr>
          <a:xfrm>
            <a:off x="1637311" y="1484786"/>
            <a:ext cx="7211144" cy="4453955"/>
          </a:xfrm>
          <a:prstGeom prst="rect">
            <a:avLst/>
          </a:prstGeom>
        </p:spPr>
        <p:txBody>
          <a:bodyPr/>
          <a:lstStyle>
            <a:lvl1pPr>
              <a:defRPr b="0">
                <a:solidFill>
                  <a:srgbClr val="002060"/>
                </a:solidFill>
              </a:defRPr>
            </a:lvl1pPr>
            <a:lvl2pPr>
              <a:defRPr>
                <a:solidFill>
                  <a:srgbClr val="002060"/>
                </a:solidFill>
              </a:defRPr>
            </a:lvl2pPr>
            <a:lvl3pPr marL="857250" indent="-171450">
              <a:buFont typeface="Wingdings" panose="05000000000000000000" pitchFamily="2" charset="2"/>
              <a:buChar char="q"/>
              <a:defRPr>
                <a:solidFill>
                  <a:srgbClr val="00B0F0"/>
                </a:solidFill>
              </a:defRPr>
            </a:lvl3pPr>
          </a:lstStyle>
          <a:p>
            <a:pPr lvl="0"/>
            <a:r>
              <a:rPr lang="fr-FR" dirty="0"/>
              <a:t>Item 1</a:t>
            </a:r>
          </a:p>
          <a:p>
            <a:pPr lvl="0"/>
            <a:r>
              <a:rPr lang="fr-FR" dirty="0" err="1"/>
              <a:t>Etc</a:t>
            </a:r>
            <a:endParaRPr lang="fr-FR" dirty="0"/>
          </a:p>
          <a:p>
            <a:pPr lvl="1"/>
            <a:r>
              <a:rPr lang="fr-FR" dirty="0"/>
              <a:t>Item 2</a:t>
            </a:r>
          </a:p>
          <a:p>
            <a:pPr lvl="1"/>
            <a:r>
              <a:rPr lang="fr-FR" dirty="0" err="1"/>
              <a:t>Etc</a:t>
            </a:r>
            <a:endParaRPr lang="fr-FR" dirty="0"/>
          </a:p>
          <a:p>
            <a:pPr lvl="2"/>
            <a:r>
              <a:rPr lang="fr-FR" dirty="0"/>
              <a:t>Item 3</a:t>
            </a:r>
          </a:p>
          <a:p>
            <a:pPr lvl="2"/>
            <a:r>
              <a:rPr lang="fr-FR" dirty="0" err="1"/>
              <a:t>Etc</a:t>
            </a:r>
            <a:endParaRPr lang="fr-FR" dirty="0"/>
          </a:p>
        </p:txBody>
      </p:sp>
    </p:spTree>
    <p:extLst>
      <p:ext uri="{BB962C8B-B14F-4D97-AF65-F5344CB8AC3E}">
        <p14:creationId xmlns:p14="http://schemas.microsoft.com/office/powerpoint/2010/main" val="80579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p:cNvSpPr>
            <a:spLocks noGrp="1"/>
          </p:cNvSpPr>
          <p:nvPr>
            <p:ph sz="half" idx="1" hasCustomPrompt="1"/>
          </p:nvPr>
        </p:nvSpPr>
        <p:spPr>
          <a:xfrm>
            <a:off x="1756838" y="1628802"/>
            <a:ext cx="3240360" cy="4497363"/>
          </a:xfrm>
          <a:prstGeom prst="rect">
            <a:avLst/>
          </a:prstGeom>
        </p:spPr>
        <p:txBody>
          <a:bodyPr/>
          <a:lstStyle>
            <a:lvl1pPr>
              <a:defRPr sz="2100" b="0">
                <a:solidFill>
                  <a:schemeClr val="tx2"/>
                </a:solidFill>
              </a:defRPr>
            </a:lvl1pPr>
            <a:lvl2pPr>
              <a:defRPr sz="1800">
                <a:solidFill>
                  <a:schemeClr val="tx2"/>
                </a:solidFill>
              </a:defRPr>
            </a:lvl2pPr>
            <a:lvl3pPr>
              <a:defRPr sz="1500">
                <a:solidFill>
                  <a:srgbClr val="00B0F0"/>
                </a:solidFill>
              </a:defRPr>
            </a:lvl3pPr>
            <a:lvl4pPr>
              <a:defRPr sz="1350"/>
            </a:lvl4pPr>
            <a:lvl5pPr>
              <a:defRPr sz="1350"/>
            </a:lvl5pPr>
            <a:lvl6pPr>
              <a:defRPr sz="1350"/>
            </a:lvl6pPr>
            <a:lvl7pPr>
              <a:defRPr sz="1350"/>
            </a:lvl7pPr>
            <a:lvl8pPr>
              <a:defRPr sz="1350"/>
            </a:lvl8pPr>
            <a:lvl9pPr>
              <a:defRPr sz="1350"/>
            </a:lvl9pPr>
          </a:lstStyle>
          <a:p>
            <a:pPr lvl="0"/>
            <a:r>
              <a:rPr lang="fr-FR" dirty="0"/>
              <a:t>Item 1</a:t>
            </a:r>
          </a:p>
          <a:p>
            <a:pPr lvl="0"/>
            <a:r>
              <a:rPr lang="fr-FR" dirty="0" err="1"/>
              <a:t>Etc</a:t>
            </a:r>
            <a:endParaRPr lang="fr-FR" dirty="0"/>
          </a:p>
          <a:p>
            <a:pPr lvl="1"/>
            <a:r>
              <a:rPr lang="fr-FR" dirty="0"/>
              <a:t>Item 2</a:t>
            </a:r>
          </a:p>
          <a:p>
            <a:pPr lvl="1"/>
            <a:r>
              <a:rPr lang="fr-FR" dirty="0" err="1"/>
              <a:t>Etc</a:t>
            </a:r>
            <a:endParaRPr lang="fr-FR" dirty="0"/>
          </a:p>
          <a:p>
            <a:pPr lvl="2"/>
            <a:r>
              <a:rPr lang="fr-FR" dirty="0"/>
              <a:t>Item 3</a:t>
            </a:r>
          </a:p>
          <a:p>
            <a:pPr lvl="2"/>
            <a:r>
              <a:rPr lang="fr-FR" dirty="0" err="1"/>
              <a:t>Etc</a:t>
            </a:r>
            <a:endParaRPr lang="fr-FR" dirty="0"/>
          </a:p>
        </p:txBody>
      </p:sp>
      <p:sp>
        <p:nvSpPr>
          <p:cNvPr id="4" name="Espace réservé du contenu 3"/>
          <p:cNvSpPr>
            <a:spLocks noGrp="1"/>
          </p:cNvSpPr>
          <p:nvPr>
            <p:ph sz="half" idx="2" hasCustomPrompt="1"/>
          </p:nvPr>
        </p:nvSpPr>
        <p:spPr>
          <a:xfrm>
            <a:off x="5900724" y="1628802"/>
            <a:ext cx="2890664" cy="4497363"/>
          </a:xfrm>
          <a:prstGeom prst="rect">
            <a:avLst/>
          </a:prstGeom>
        </p:spPr>
        <p:txBody>
          <a:bodyPr/>
          <a:lstStyle>
            <a:lvl1pPr>
              <a:defRPr sz="2100" b="0">
                <a:solidFill>
                  <a:schemeClr val="tx2"/>
                </a:solidFill>
              </a:defRPr>
            </a:lvl1pPr>
            <a:lvl2pPr>
              <a:defRPr sz="1800">
                <a:solidFill>
                  <a:schemeClr val="tx2"/>
                </a:solidFill>
              </a:defRPr>
            </a:lvl2pPr>
            <a:lvl3pPr>
              <a:defRPr sz="1500">
                <a:solidFill>
                  <a:srgbClr val="00B0F0"/>
                </a:solidFill>
              </a:defRPr>
            </a:lvl3pPr>
            <a:lvl4pPr>
              <a:defRPr sz="1350"/>
            </a:lvl4pPr>
            <a:lvl5pPr>
              <a:defRPr sz="1350"/>
            </a:lvl5pPr>
            <a:lvl6pPr>
              <a:defRPr sz="1350"/>
            </a:lvl6pPr>
            <a:lvl7pPr>
              <a:defRPr sz="1350"/>
            </a:lvl7pPr>
            <a:lvl8pPr>
              <a:defRPr sz="1350"/>
            </a:lvl8pPr>
            <a:lvl9pPr>
              <a:defRPr sz="1350"/>
            </a:lvl9pPr>
          </a:lstStyle>
          <a:p>
            <a:pPr lvl="0"/>
            <a:r>
              <a:rPr lang="fr-FR" dirty="0"/>
              <a:t>Item 1</a:t>
            </a:r>
          </a:p>
          <a:p>
            <a:pPr lvl="0"/>
            <a:r>
              <a:rPr lang="fr-FR" dirty="0" err="1"/>
              <a:t>Etc</a:t>
            </a:r>
            <a:endParaRPr lang="fr-FR" dirty="0"/>
          </a:p>
          <a:p>
            <a:pPr lvl="1"/>
            <a:r>
              <a:rPr lang="fr-FR" dirty="0"/>
              <a:t>Item 2</a:t>
            </a:r>
          </a:p>
          <a:p>
            <a:pPr lvl="1"/>
            <a:r>
              <a:rPr lang="fr-FR" dirty="0" err="1"/>
              <a:t>Etc</a:t>
            </a:r>
            <a:endParaRPr lang="fr-FR" dirty="0"/>
          </a:p>
          <a:p>
            <a:pPr lvl="2"/>
            <a:r>
              <a:rPr lang="fr-FR" dirty="0"/>
              <a:t>Item 3</a:t>
            </a:r>
          </a:p>
          <a:p>
            <a:pPr lvl="2"/>
            <a:r>
              <a:rPr lang="fr-FR" dirty="0" err="1"/>
              <a:t>Etc</a:t>
            </a:r>
            <a:endParaRPr lang="fr-FR" dirty="0"/>
          </a:p>
        </p:txBody>
      </p:sp>
      <p:sp>
        <p:nvSpPr>
          <p:cNvPr id="5" name="Espace réservé de la date 4"/>
          <p:cNvSpPr>
            <a:spLocks noGrp="1"/>
          </p:cNvSpPr>
          <p:nvPr>
            <p:ph type="dt" sz="half" idx="10"/>
          </p:nvPr>
        </p:nvSpPr>
        <p:spPr>
          <a:xfrm>
            <a:off x="1277634" y="6354145"/>
            <a:ext cx="1344060" cy="365125"/>
          </a:xfrm>
        </p:spPr>
        <p:txBody>
          <a:bodyPr/>
          <a:lstStyle/>
          <a:p>
            <a:fld id="{EFC044A0-4CEC-4CDF-AC21-6E5BF98B570C}" type="datetime1">
              <a:rPr lang="fr-FR" smtClean="0"/>
              <a:pPr/>
              <a:t>28/03/2019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7403425-B7E0-46C9-8668-1D222311AF4A}" type="slidenum">
              <a:rPr lang="fr-FR" smtClean="0"/>
              <a:pPr/>
              <a:t>‹N°›</a:t>
            </a:fld>
            <a:endParaRPr lang="fr-FR"/>
          </a:p>
        </p:txBody>
      </p:sp>
      <p:sp>
        <p:nvSpPr>
          <p:cNvPr id="9" name="Titre 1"/>
          <p:cNvSpPr>
            <a:spLocks noGrp="1"/>
          </p:cNvSpPr>
          <p:nvPr>
            <p:ph type="ctrTitle" hasCustomPrompt="1"/>
          </p:nvPr>
        </p:nvSpPr>
        <p:spPr>
          <a:xfrm>
            <a:off x="2018732" y="332656"/>
            <a:ext cx="5760640" cy="504056"/>
          </a:xfrm>
          <a:prstGeom prst="rect">
            <a:avLst/>
          </a:prstGeom>
          <a:ln>
            <a:solidFill>
              <a:srgbClr val="002060"/>
            </a:solidFill>
          </a:ln>
        </p:spPr>
        <p:txBody>
          <a:bodyPr/>
          <a:lstStyle>
            <a:lvl1pPr>
              <a:defRPr sz="2400" b="1">
                <a:solidFill>
                  <a:srgbClr val="002060"/>
                </a:solidFill>
              </a:defRPr>
            </a:lvl1pPr>
          </a:lstStyle>
          <a:p>
            <a:r>
              <a:rPr lang="fr-FR" dirty="0" err="1"/>
              <a:t>Title</a:t>
            </a:r>
            <a:r>
              <a:rPr lang="fr-FR" dirty="0"/>
              <a:t> of the slide</a:t>
            </a:r>
          </a:p>
        </p:txBody>
      </p:sp>
    </p:spTree>
    <p:extLst>
      <p:ext uri="{BB962C8B-B14F-4D97-AF65-F5344CB8AC3E}">
        <p14:creationId xmlns:p14="http://schemas.microsoft.com/office/powerpoint/2010/main" val="314265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81015F53-DCC0-4B1D-B235-7C57EDE13339}" type="datetime1">
              <a:rPr lang="fr-FR" smtClean="0"/>
              <a:pPr/>
              <a:t>28/03/2019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07403425-B7E0-46C9-8668-1D222311AF4A}" type="slidenum">
              <a:rPr lang="fr-FR" smtClean="0"/>
              <a:pPr/>
              <a:t>‹N°›</a:t>
            </a:fld>
            <a:endParaRPr lang="fr-FR"/>
          </a:p>
        </p:txBody>
      </p:sp>
    </p:spTree>
    <p:extLst>
      <p:ext uri="{BB962C8B-B14F-4D97-AF65-F5344CB8AC3E}">
        <p14:creationId xmlns:p14="http://schemas.microsoft.com/office/powerpoint/2010/main" val="38726407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25466598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olo e Contenuto">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bwMode="auto">
          <a:xfrm>
            <a:off x="309564" y="360363"/>
            <a:ext cx="84597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it-IT"/>
              <a:t>Fare clic per modificare lo stile del titolo</a:t>
            </a:r>
            <a:endParaRPr lang="it-IT" dirty="0"/>
          </a:p>
        </p:txBody>
      </p:sp>
      <p:sp>
        <p:nvSpPr>
          <p:cNvPr id="11" name="Content Placeholder 3"/>
          <p:cNvSpPr>
            <a:spLocks noGrp="1" noChangeArrowheads="1"/>
          </p:cNvSpPr>
          <p:nvPr>
            <p:ph idx="1"/>
          </p:nvPr>
        </p:nvSpPr>
        <p:spPr bwMode="auto">
          <a:xfrm>
            <a:off x="309562" y="952501"/>
            <a:ext cx="8450262" cy="5222328"/>
          </a:xfrm>
          <a:prstGeom prst="rect">
            <a:avLst/>
          </a:prstGeom>
          <a:noFill/>
          <a:ln>
            <a:noFill/>
          </a:ln>
          <a:effectLst/>
          <a:extLst/>
        </p:spPr>
        <p:txBody>
          <a:bodyPr/>
          <a:lstStyle>
            <a:lvl1pPr>
              <a:defRPr>
                <a:solidFill>
                  <a:schemeClr val="accent5"/>
                </a:solidFill>
                <a:latin typeface="TIM Sans" panose="00000500000000000000" pitchFamily="50" charset="0"/>
              </a:defRPr>
            </a:lvl1pPr>
            <a:lvl2pPr>
              <a:defRPr>
                <a:solidFill>
                  <a:schemeClr val="accent5"/>
                </a:solidFill>
                <a:latin typeface="TIM Sans" panose="00000500000000000000" pitchFamily="50" charset="0"/>
              </a:defRPr>
            </a:lvl2pPr>
            <a:lvl3pPr>
              <a:defRPr>
                <a:solidFill>
                  <a:schemeClr val="accent5"/>
                </a:solidFill>
                <a:latin typeface="TIM Sans" panose="00000500000000000000" pitchFamily="50" charset="0"/>
              </a:defRPr>
            </a:lvl3pPr>
          </a:lstStyle>
          <a:p>
            <a:pPr lvl="0"/>
            <a:r>
              <a:rPr lang="it-IT"/>
              <a:t>Fare clic per modificare stili del testo dello schema</a:t>
            </a:r>
          </a:p>
          <a:p>
            <a:pPr lvl="1"/>
            <a:r>
              <a:rPr lang="it-IT"/>
              <a:t>Secondo livello</a:t>
            </a:r>
          </a:p>
          <a:p>
            <a:pPr lvl="2"/>
            <a:r>
              <a:rPr lang="it-IT"/>
              <a:t>Terzo livello</a:t>
            </a:r>
          </a:p>
        </p:txBody>
      </p:sp>
      <p:sp>
        <p:nvSpPr>
          <p:cNvPr id="6" name="Segnaposto data 7"/>
          <p:cNvSpPr>
            <a:spLocks noGrp="1"/>
          </p:cNvSpPr>
          <p:nvPr>
            <p:ph type="dt" sz="quarter" idx="2"/>
          </p:nvPr>
        </p:nvSpPr>
        <p:spPr>
          <a:xfrm>
            <a:off x="4118317" y="6323018"/>
            <a:ext cx="4267200" cy="211137"/>
          </a:xfrm>
          <a:prstGeom prst="rect">
            <a:avLst/>
          </a:prstGeom>
        </p:spPr>
        <p:txBody>
          <a:bodyPr/>
          <a:lstStyle>
            <a:lvl1pPr algn="r">
              <a:defRPr sz="600">
                <a:solidFill>
                  <a:schemeClr val="accent2"/>
                </a:solidFill>
              </a:defRPr>
            </a:lvl1pPr>
          </a:lstStyle>
          <a:p>
            <a:pPr>
              <a:defRPr/>
            </a:pPr>
            <a:r>
              <a:rPr lang="it-IT"/>
              <a:t>5G Trial</a:t>
            </a:r>
            <a:endParaRPr lang="it-IT" dirty="0"/>
          </a:p>
        </p:txBody>
      </p:sp>
      <p:sp>
        <p:nvSpPr>
          <p:cNvPr id="7" name="Segnaposto piè di pagina 8"/>
          <p:cNvSpPr>
            <a:spLocks noGrp="1"/>
          </p:cNvSpPr>
          <p:nvPr>
            <p:ph type="ftr" sz="quarter" idx="3"/>
          </p:nvPr>
        </p:nvSpPr>
        <p:spPr>
          <a:xfrm>
            <a:off x="4118317" y="6467480"/>
            <a:ext cx="4267200" cy="220663"/>
          </a:xfrm>
          <a:prstGeom prst="rect">
            <a:avLst/>
          </a:prstGeom>
        </p:spPr>
        <p:txBody>
          <a:bodyPr/>
          <a:lstStyle>
            <a:lvl1pPr algn="r">
              <a:defRPr sz="600">
                <a:solidFill>
                  <a:schemeClr val="bg1">
                    <a:lumMod val="50000"/>
                  </a:schemeClr>
                </a:solidFill>
              </a:defRPr>
            </a:lvl1pPr>
          </a:lstStyle>
          <a:p>
            <a:pPr>
              <a:defRPr/>
            </a:pPr>
            <a:r>
              <a:rPr lang="it-IT"/>
              <a:t>TECH-2018-00588</a:t>
            </a:r>
            <a:endParaRPr lang="it-IT" dirty="0"/>
          </a:p>
        </p:txBody>
      </p:sp>
    </p:spTree>
    <p:extLst>
      <p:ext uri="{BB962C8B-B14F-4D97-AF65-F5344CB8AC3E}">
        <p14:creationId xmlns:p14="http://schemas.microsoft.com/office/powerpoint/2010/main" val="26606286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86991FE-9074-4348-BA3B-34A9EA4B9583}" type="datetimeFigureOut">
              <a:rPr lang="en-GB" smtClean="0"/>
              <a:t>28/03/2019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DE8EE3C-D050-4748-AFC8-B31F0092B45D}" type="slidenum">
              <a:rPr lang="en-GB" smtClean="0"/>
              <a:t>‹N°›</a:t>
            </a:fld>
            <a:endParaRPr lang="en-GB"/>
          </a:p>
        </p:txBody>
      </p:sp>
    </p:spTree>
    <p:extLst>
      <p:ext uri="{BB962C8B-B14F-4D97-AF65-F5344CB8AC3E}">
        <p14:creationId xmlns:p14="http://schemas.microsoft.com/office/powerpoint/2010/main" val="871096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86991FE-9074-4348-BA3B-34A9EA4B9583}" type="datetimeFigureOut">
              <a:rPr lang="en-GB" smtClean="0"/>
              <a:t>28/03/2019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DE8EE3C-D050-4748-AFC8-B31F0092B45D}" type="slidenum">
              <a:rPr lang="en-GB" smtClean="0"/>
              <a:t>‹N°›</a:t>
            </a:fld>
            <a:endParaRPr lang="en-GB"/>
          </a:p>
        </p:txBody>
      </p:sp>
    </p:spTree>
    <p:extLst>
      <p:ext uri="{BB962C8B-B14F-4D97-AF65-F5344CB8AC3E}">
        <p14:creationId xmlns:p14="http://schemas.microsoft.com/office/powerpoint/2010/main" val="21174696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6991FE-9074-4348-BA3B-34A9EA4B9583}" type="datetimeFigureOut">
              <a:rPr lang="en-GB" smtClean="0"/>
              <a:t>28/03/2019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DE8EE3C-D050-4748-AFC8-B31F0092B45D}" type="slidenum">
              <a:rPr lang="en-GB" smtClean="0"/>
              <a:t>‹N°›</a:t>
            </a:fld>
            <a:endParaRPr lang="en-GB"/>
          </a:p>
        </p:txBody>
      </p:sp>
    </p:spTree>
    <p:extLst>
      <p:ext uri="{BB962C8B-B14F-4D97-AF65-F5344CB8AC3E}">
        <p14:creationId xmlns:p14="http://schemas.microsoft.com/office/powerpoint/2010/main" val="10315709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86991FE-9074-4348-BA3B-34A9EA4B9583}" type="datetimeFigureOut">
              <a:rPr lang="en-GB" smtClean="0"/>
              <a:t>28/03/2019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DE8EE3C-D050-4748-AFC8-B31F0092B45D}" type="slidenum">
              <a:rPr lang="en-GB" smtClean="0"/>
              <a:t>‹N°›</a:t>
            </a:fld>
            <a:endParaRPr lang="en-GB"/>
          </a:p>
        </p:txBody>
      </p:sp>
    </p:spTree>
    <p:extLst>
      <p:ext uri="{BB962C8B-B14F-4D97-AF65-F5344CB8AC3E}">
        <p14:creationId xmlns:p14="http://schemas.microsoft.com/office/powerpoint/2010/main" val="18778457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86991FE-9074-4348-BA3B-34A9EA4B9583}" type="datetimeFigureOut">
              <a:rPr lang="en-GB" smtClean="0"/>
              <a:t>28/03/2019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DE8EE3C-D050-4748-AFC8-B31F0092B45D}" type="slidenum">
              <a:rPr lang="en-GB" smtClean="0"/>
              <a:t>‹N°›</a:t>
            </a:fld>
            <a:endParaRPr lang="en-GB"/>
          </a:p>
        </p:txBody>
      </p:sp>
    </p:spTree>
    <p:extLst>
      <p:ext uri="{BB962C8B-B14F-4D97-AF65-F5344CB8AC3E}">
        <p14:creationId xmlns:p14="http://schemas.microsoft.com/office/powerpoint/2010/main" val="2928002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23268447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86991FE-9074-4348-BA3B-34A9EA4B9583}" type="datetimeFigureOut">
              <a:rPr lang="en-GB" smtClean="0"/>
              <a:t>28/03/2019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DE8EE3C-D050-4748-AFC8-B31F0092B45D}" type="slidenum">
              <a:rPr lang="en-GB" smtClean="0"/>
              <a:t>‹N°›</a:t>
            </a:fld>
            <a:endParaRPr lang="en-GB"/>
          </a:p>
        </p:txBody>
      </p:sp>
    </p:spTree>
    <p:extLst>
      <p:ext uri="{BB962C8B-B14F-4D97-AF65-F5344CB8AC3E}">
        <p14:creationId xmlns:p14="http://schemas.microsoft.com/office/powerpoint/2010/main" val="1128264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6991FE-9074-4348-BA3B-34A9EA4B9583}" type="datetimeFigureOut">
              <a:rPr lang="en-GB" smtClean="0"/>
              <a:t>28/03/2019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DE8EE3C-D050-4748-AFC8-B31F0092B45D}" type="slidenum">
              <a:rPr lang="en-GB" smtClean="0"/>
              <a:t>‹N°›</a:t>
            </a:fld>
            <a:endParaRPr lang="en-GB"/>
          </a:p>
        </p:txBody>
      </p:sp>
    </p:spTree>
    <p:extLst>
      <p:ext uri="{BB962C8B-B14F-4D97-AF65-F5344CB8AC3E}">
        <p14:creationId xmlns:p14="http://schemas.microsoft.com/office/powerpoint/2010/main" val="42020804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86991FE-9074-4348-BA3B-34A9EA4B9583}" type="datetimeFigureOut">
              <a:rPr lang="en-GB" smtClean="0"/>
              <a:t>28/03/2019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DE8EE3C-D050-4748-AFC8-B31F0092B45D}" type="slidenum">
              <a:rPr lang="en-GB" smtClean="0"/>
              <a:t>‹N°›</a:t>
            </a:fld>
            <a:endParaRPr lang="en-GB"/>
          </a:p>
        </p:txBody>
      </p:sp>
    </p:spTree>
    <p:extLst>
      <p:ext uri="{BB962C8B-B14F-4D97-AF65-F5344CB8AC3E}">
        <p14:creationId xmlns:p14="http://schemas.microsoft.com/office/powerpoint/2010/main" val="21610540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86991FE-9074-4348-BA3B-34A9EA4B9583}" type="datetimeFigureOut">
              <a:rPr lang="en-GB" smtClean="0"/>
              <a:t>28/03/2019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DE8EE3C-D050-4748-AFC8-B31F0092B45D}" type="slidenum">
              <a:rPr lang="en-GB" smtClean="0"/>
              <a:t>‹N°›</a:t>
            </a:fld>
            <a:endParaRPr lang="en-GB"/>
          </a:p>
        </p:txBody>
      </p:sp>
    </p:spTree>
    <p:extLst>
      <p:ext uri="{BB962C8B-B14F-4D97-AF65-F5344CB8AC3E}">
        <p14:creationId xmlns:p14="http://schemas.microsoft.com/office/powerpoint/2010/main" val="18656163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86991FE-9074-4348-BA3B-34A9EA4B9583}" type="datetimeFigureOut">
              <a:rPr lang="en-GB" smtClean="0"/>
              <a:t>28/03/2019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DE8EE3C-D050-4748-AFC8-B31F0092B45D}" type="slidenum">
              <a:rPr lang="en-GB" smtClean="0"/>
              <a:t>‹N°›</a:t>
            </a:fld>
            <a:endParaRPr lang="en-GB"/>
          </a:p>
        </p:txBody>
      </p:sp>
    </p:spTree>
    <p:extLst>
      <p:ext uri="{BB962C8B-B14F-4D97-AF65-F5344CB8AC3E}">
        <p14:creationId xmlns:p14="http://schemas.microsoft.com/office/powerpoint/2010/main" val="13463043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86991FE-9074-4348-BA3B-34A9EA4B9583}" type="datetimeFigureOut">
              <a:rPr lang="en-GB" smtClean="0"/>
              <a:t>28/03/2019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DE8EE3C-D050-4748-AFC8-B31F0092B45D}" type="slidenum">
              <a:rPr lang="en-GB" smtClean="0"/>
              <a:t>‹N°›</a:t>
            </a:fld>
            <a:endParaRPr lang="en-GB"/>
          </a:p>
        </p:txBody>
      </p:sp>
    </p:spTree>
    <p:extLst>
      <p:ext uri="{BB962C8B-B14F-4D97-AF65-F5344CB8AC3E}">
        <p14:creationId xmlns:p14="http://schemas.microsoft.com/office/powerpoint/2010/main" val="182957019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MI: Cov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re 1"/>
          <p:cNvSpPr>
            <a:spLocks noGrp="1"/>
          </p:cNvSpPr>
          <p:nvPr>
            <p:ph type="title" hasCustomPrompt="1"/>
          </p:nvPr>
        </p:nvSpPr>
        <p:spPr>
          <a:xfrm>
            <a:off x="4948211" y="2272918"/>
            <a:ext cx="3814503" cy="731978"/>
          </a:xfrm>
          <a:prstGeom prst="rect">
            <a:avLst/>
          </a:prstGeom>
        </p:spPr>
        <p:txBody>
          <a:bodyPr>
            <a:normAutofit/>
          </a:bodyPr>
          <a:lstStyle>
            <a:lvl1pPr marL="0" algn="l">
              <a:lnSpc>
                <a:spcPct val="100000"/>
              </a:lnSpc>
              <a:defRPr sz="2700" b="0" i="0" cap="all" baseline="0">
                <a:solidFill>
                  <a:srgbClr val="283058"/>
                </a:solidFill>
                <a:latin typeface="Abadi MT Condensed Light" charset="0"/>
                <a:ea typeface="Abadi MT Condensed Light" charset="0"/>
                <a:cs typeface="Abadi MT Condensed Light" charset="0"/>
              </a:defRPr>
            </a:lvl1pPr>
          </a:lstStyle>
          <a:p>
            <a:r>
              <a:rPr lang="fr-FR" dirty="0" err="1"/>
              <a:t>Presentation</a:t>
            </a:r>
            <a:r>
              <a:rPr lang="fr-FR" dirty="0"/>
              <a:t> </a:t>
            </a:r>
            <a:r>
              <a:rPr lang="fr-FR" dirty="0" err="1"/>
              <a:t>title</a:t>
            </a:r>
            <a:r>
              <a:rPr lang="fr-FR" dirty="0"/>
              <a:t> </a:t>
            </a:r>
          </a:p>
        </p:txBody>
      </p:sp>
      <p:sp>
        <p:nvSpPr>
          <p:cNvPr id="18" name="Espace réservé du texte 17"/>
          <p:cNvSpPr>
            <a:spLocks noGrp="1"/>
          </p:cNvSpPr>
          <p:nvPr>
            <p:ph type="body" sz="quarter" idx="11" hasCustomPrompt="1"/>
          </p:nvPr>
        </p:nvSpPr>
        <p:spPr>
          <a:xfrm>
            <a:off x="4948212" y="4247020"/>
            <a:ext cx="3815005" cy="358398"/>
          </a:xfrm>
          <a:prstGeom prst="rect">
            <a:avLst/>
          </a:prstGeom>
        </p:spPr>
        <p:txBody>
          <a:bodyPr>
            <a:normAutofit/>
          </a:bodyPr>
          <a:lstStyle>
            <a:lvl1pPr marL="0" indent="0" algn="l">
              <a:buNone/>
              <a:defRPr sz="1200" b="0" i="1" baseline="0">
                <a:solidFill>
                  <a:srgbClr val="283058"/>
                </a:solidFill>
                <a:latin typeface="+mj-lt"/>
                <a:ea typeface="Open Sans Light" charset="0"/>
                <a:cs typeface="Open Sans Light" charset="0"/>
              </a:defRPr>
            </a:lvl1pPr>
          </a:lstStyle>
          <a:p>
            <a:pPr lvl="0"/>
            <a:r>
              <a:rPr lang="en-GB" dirty="0"/>
              <a:t>Event, date, location</a:t>
            </a:r>
          </a:p>
        </p:txBody>
      </p:sp>
      <p:sp>
        <p:nvSpPr>
          <p:cNvPr id="10" name="Espace réservé du texte 9"/>
          <p:cNvSpPr>
            <a:spLocks noGrp="1"/>
          </p:cNvSpPr>
          <p:nvPr>
            <p:ph type="body" sz="quarter" idx="12" hasCustomPrompt="1"/>
          </p:nvPr>
        </p:nvSpPr>
        <p:spPr>
          <a:xfrm>
            <a:off x="4948212" y="3827320"/>
            <a:ext cx="3815005" cy="310858"/>
          </a:xfrm>
          <a:prstGeom prst="rect">
            <a:avLst/>
          </a:prstGeom>
        </p:spPr>
        <p:txBody>
          <a:bodyPr/>
          <a:lstStyle>
            <a:lvl1pPr marL="0" indent="0" algn="l">
              <a:buNone/>
              <a:defRPr sz="1500" b="0" i="0">
                <a:solidFill>
                  <a:srgbClr val="283058"/>
                </a:solidFill>
                <a:latin typeface="+mj-lt"/>
                <a:ea typeface="Open Sans" charset="0"/>
                <a:cs typeface="Open Sans" charset="0"/>
              </a:defRPr>
            </a:lvl1pPr>
          </a:lstStyle>
          <a:p>
            <a:pPr lvl="0"/>
            <a:r>
              <a:rPr lang="fr-FR" dirty="0" err="1"/>
              <a:t>Presenter</a:t>
            </a:r>
            <a:endParaRPr lang="en-GB" dirty="0"/>
          </a:p>
        </p:txBody>
      </p:sp>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535078"/>
            <a:ext cx="4830622" cy="3407988"/>
          </a:xfrm>
          <a:prstGeom prst="rect">
            <a:avLst/>
          </a:prstGeom>
        </p:spPr>
      </p:pic>
      <p:cxnSp>
        <p:nvCxnSpPr>
          <p:cNvPr id="7" name="Connecteur droit 6"/>
          <p:cNvCxnSpPr/>
          <p:nvPr userDrawn="1"/>
        </p:nvCxnSpPr>
        <p:spPr>
          <a:xfrm>
            <a:off x="4624968" y="1889774"/>
            <a:ext cx="0" cy="3053292"/>
          </a:xfrm>
          <a:prstGeom prst="line">
            <a:avLst/>
          </a:prstGeom>
          <a:ln w="38100">
            <a:solidFill>
              <a:srgbClr val="28305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45238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MI: 2 columns + subtitle">
    <p:spTree>
      <p:nvGrpSpPr>
        <p:cNvPr id="1" name=""/>
        <p:cNvGrpSpPr/>
        <p:nvPr/>
      </p:nvGrpSpPr>
      <p:grpSpPr>
        <a:xfrm>
          <a:off x="0" y="0"/>
          <a:ext cx="0" cy="0"/>
          <a:chOff x="0" y="0"/>
          <a:chExt cx="0" cy="0"/>
        </a:xfrm>
      </p:grpSpPr>
      <p:sp>
        <p:nvSpPr>
          <p:cNvPr id="6" name="Titolo 5"/>
          <p:cNvSpPr>
            <a:spLocks noGrp="1"/>
          </p:cNvSpPr>
          <p:nvPr>
            <p:ph type="title" hasCustomPrompt="1"/>
          </p:nvPr>
        </p:nvSpPr>
        <p:spPr>
          <a:xfrm>
            <a:off x="1" y="1"/>
            <a:ext cx="7786338" cy="1123407"/>
          </a:xfrm>
        </p:spPr>
        <p:txBody>
          <a:bodyPr anchor="ctr"/>
          <a:lstStyle>
            <a:lvl1pPr>
              <a:lnSpc>
                <a:spcPct val="150000"/>
              </a:lnSpc>
              <a:defRPr cap="all" baseline="0"/>
            </a:lvl1pPr>
          </a:lstStyle>
          <a:p>
            <a:r>
              <a:rPr lang="it-IT" dirty="0"/>
              <a:t>SLIDE TITLE</a:t>
            </a:r>
          </a:p>
        </p:txBody>
      </p:sp>
      <p:sp>
        <p:nvSpPr>
          <p:cNvPr id="11" name="Espace réservé de la date 3"/>
          <p:cNvSpPr>
            <a:spLocks noGrp="1"/>
          </p:cNvSpPr>
          <p:nvPr>
            <p:ph type="dt" sz="half" idx="18"/>
          </p:nvPr>
        </p:nvSpPr>
        <p:spPr>
          <a:xfrm>
            <a:off x="1344496" y="6522779"/>
            <a:ext cx="710891" cy="354498"/>
          </a:xfrm>
          <a:prstGeom prst="rect">
            <a:avLst/>
          </a:prstGeom>
        </p:spPr>
        <p:txBody>
          <a:bodyPr vert="horz" lIns="91440" tIns="45720" rIns="91440" bIns="45720" rtlCol="0" anchor="ctr"/>
          <a:lstStyle>
            <a:lvl1pPr algn="ctr">
              <a:defRPr sz="675" spc="0">
                <a:solidFill>
                  <a:srgbClr val="303D43"/>
                </a:solidFill>
                <a:latin typeface="Open Sans" charset="0"/>
                <a:ea typeface="Open Sans" charset="0"/>
                <a:cs typeface="Open Sans" charset="0"/>
              </a:defRPr>
            </a:lvl1pPr>
          </a:lstStyle>
          <a:p>
            <a:fld id="{F319380D-AA67-FB4B-A9A8-414E45E9E416}" type="datetime3">
              <a:rPr lang="fr-CH" smtClean="0"/>
              <a:pPr/>
              <a:t>28/03/19</a:t>
            </a:fld>
            <a:endParaRPr lang="fr-FR" dirty="0"/>
          </a:p>
        </p:txBody>
      </p:sp>
      <p:sp>
        <p:nvSpPr>
          <p:cNvPr id="12" name="Espace réservé du contenu 2"/>
          <p:cNvSpPr>
            <a:spLocks noGrp="1"/>
          </p:cNvSpPr>
          <p:nvPr>
            <p:ph idx="1" hasCustomPrompt="1"/>
          </p:nvPr>
        </p:nvSpPr>
        <p:spPr>
          <a:xfrm>
            <a:off x="418012" y="1469985"/>
            <a:ext cx="8097338" cy="4608746"/>
          </a:xfrm>
          <a:prstGeom prst="rect">
            <a:avLst/>
          </a:prstGeom>
        </p:spPr>
        <p:txBody>
          <a:bodyPr/>
          <a:lstStyle>
            <a:lvl1pPr marL="308372" indent="-308372">
              <a:spcBef>
                <a:spcPts val="1200"/>
              </a:spcBef>
              <a:buClr>
                <a:srgbClr val="109AD9"/>
              </a:buClr>
              <a:buFont typeface="Helvetica" charset="0"/>
              <a:buChar char="●"/>
              <a:tabLst/>
              <a:defRPr b="0" i="0" baseline="0">
                <a:solidFill>
                  <a:srgbClr val="283058"/>
                </a:solidFill>
                <a:latin typeface="+mj-lt"/>
                <a:ea typeface="Open Sans" charset="0"/>
                <a:cs typeface="Open Sans" charset="0"/>
              </a:defRPr>
            </a:lvl1pPr>
            <a:lvl2pPr marL="636985" indent="-240506">
              <a:spcBef>
                <a:spcPts val="1275"/>
              </a:spcBef>
              <a:buClr>
                <a:srgbClr val="109AD9"/>
              </a:buClr>
              <a:buSzPct val="100000"/>
              <a:buFont typeface="Helvetica" charset="0"/>
              <a:buChar char="–"/>
              <a:tabLst/>
              <a:defRPr lang="fr-FR" sz="1650" b="0" i="0" kern="1200" baseline="0" dirty="0" smtClean="0">
                <a:solidFill>
                  <a:srgbClr val="283058"/>
                </a:solidFill>
                <a:latin typeface="+mj-lt"/>
                <a:ea typeface="Open Sans" charset="0"/>
                <a:cs typeface="Open Sans" charset="0"/>
              </a:defRPr>
            </a:lvl2pPr>
            <a:lvl5pPr>
              <a:defRPr b="0" i="0">
                <a:solidFill>
                  <a:schemeClr val="tx1">
                    <a:lumMod val="65000"/>
                    <a:lumOff val="35000"/>
                  </a:schemeClr>
                </a:solidFill>
                <a:latin typeface="Open Sans" charset="0"/>
                <a:ea typeface="Open Sans" charset="0"/>
                <a:cs typeface="Open Sans" charset="0"/>
              </a:defRPr>
            </a:lvl5pPr>
          </a:lstStyle>
          <a:p>
            <a:pPr lvl="0"/>
            <a:r>
              <a:rPr lang="fr-FR"/>
              <a:t>1st </a:t>
            </a:r>
            <a:r>
              <a:rPr lang="fr-FR" dirty="0" err="1"/>
              <a:t>level</a:t>
            </a:r>
            <a:r>
              <a:rPr lang="fr-FR" dirty="0"/>
              <a:t> </a:t>
            </a:r>
            <a:r>
              <a:rPr lang="fr-FR" dirty="0" err="1"/>
              <a:t>bullet</a:t>
            </a:r>
            <a:endParaRPr lang="fr-FR" dirty="0"/>
          </a:p>
          <a:p>
            <a:pPr lvl="1"/>
            <a:r>
              <a:rPr lang="fr-FR" dirty="0"/>
              <a:t>2nd </a:t>
            </a:r>
            <a:r>
              <a:rPr lang="fr-FR" dirty="0" err="1"/>
              <a:t>level</a:t>
            </a:r>
            <a:endParaRPr lang="fr-FR" dirty="0"/>
          </a:p>
        </p:txBody>
      </p:sp>
    </p:spTree>
    <p:extLst>
      <p:ext uri="{BB962C8B-B14F-4D97-AF65-F5344CB8AC3E}">
        <p14:creationId xmlns:p14="http://schemas.microsoft.com/office/powerpoint/2010/main" val="26324784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MI: Section Cover">
    <p:bg>
      <p:bgPr>
        <a:solidFill>
          <a:srgbClr val="109AD9"/>
        </a:solidFill>
        <a:effectLst/>
      </p:bgPr>
    </p:bg>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2">
            <a:alphaModFix amt="53000"/>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re 1"/>
          <p:cNvSpPr>
            <a:spLocks noGrp="1"/>
          </p:cNvSpPr>
          <p:nvPr>
            <p:ph type="title" hasCustomPrompt="1"/>
          </p:nvPr>
        </p:nvSpPr>
        <p:spPr>
          <a:xfrm>
            <a:off x="593803" y="2263699"/>
            <a:ext cx="7945244" cy="2330605"/>
          </a:xfrm>
          <a:prstGeom prst="rect">
            <a:avLst/>
          </a:prstGeom>
          <a:noFill/>
          <a:ln>
            <a:noFill/>
          </a:ln>
        </p:spPr>
        <p:txBody>
          <a:bodyPr rIns="396000" bIns="72000" anchor="ctr"/>
          <a:lstStyle>
            <a:lvl1pPr marL="0" indent="0" algn="ctr">
              <a:lnSpc>
                <a:spcPct val="100000"/>
              </a:lnSpc>
              <a:spcBef>
                <a:spcPts val="0"/>
              </a:spcBef>
              <a:defRPr sz="5400" b="0" i="0" cap="all" baseline="0">
                <a:solidFill>
                  <a:schemeClr val="bg1"/>
                </a:solidFill>
                <a:latin typeface="Abadi MT Condensed Light" charset="0"/>
                <a:ea typeface="Abadi MT Condensed Light" charset="0"/>
                <a:cs typeface="Abadi MT Condensed Light" charset="0"/>
              </a:defRPr>
            </a:lvl1pPr>
          </a:lstStyle>
          <a:p>
            <a:r>
              <a:rPr lang="fr-FR" dirty="0"/>
              <a:t>SECTION</a:t>
            </a:r>
            <a:br>
              <a:rPr lang="fr-FR" dirty="0"/>
            </a:br>
            <a:r>
              <a:rPr lang="fr-FR" dirty="0"/>
              <a:t>TITLE </a:t>
            </a:r>
          </a:p>
        </p:txBody>
      </p:sp>
    </p:spTree>
    <p:extLst>
      <p:ext uri="{BB962C8B-B14F-4D97-AF65-F5344CB8AC3E}">
        <p14:creationId xmlns:p14="http://schemas.microsoft.com/office/powerpoint/2010/main" val="2278808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MI: 1 colomn + subtitl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418012" y="2051825"/>
            <a:ext cx="8097338" cy="4026906"/>
          </a:xfrm>
          <a:prstGeom prst="rect">
            <a:avLst/>
          </a:prstGeom>
        </p:spPr>
        <p:txBody>
          <a:bodyPr/>
          <a:lstStyle>
            <a:lvl1pPr marL="308372" indent="-308372">
              <a:spcBef>
                <a:spcPts val="1200"/>
              </a:spcBef>
              <a:buClr>
                <a:srgbClr val="109AD9"/>
              </a:buClr>
              <a:buFont typeface="Helvetica" charset="0"/>
              <a:buChar char="●"/>
              <a:tabLst/>
              <a:defRPr b="0" i="0" baseline="0">
                <a:solidFill>
                  <a:srgbClr val="283058"/>
                </a:solidFill>
                <a:latin typeface="+mj-lt"/>
                <a:ea typeface="Open Sans" charset="0"/>
                <a:cs typeface="Open Sans" charset="0"/>
              </a:defRPr>
            </a:lvl1pPr>
            <a:lvl2pPr marL="636985" indent="-240506">
              <a:spcBef>
                <a:spcPts val="1275"/>
              </a:spcBef>
              <a:buClr>
                <a:srgbClr val="109AD9"/>
              </a:buClr>
              <a:buSzPct val="100000"/>
              <a:buFont typeface="Helvetica" charset="0"/>
              <a:buChar char="–"/>
              <a:tabLst/>
              <a:defRPr lang="fr-FR" sz="1650" b="0" i="0" kern="1200" baseline="0" dirty="0" smtClean="0">
                <a:solidFill>
                  <a:srgbClr val="283058"/>
                </a:solidFill>
                <a:latin typeface="+mj-lt"/>
                <a:ea typeface="Open Sans" charset="0"/>
                <a:cs typeface="Open Sans" charset="0"/>
              </a:defRPr>
            </a:lvl2pPr>
            <a:lvl5pPr>
              <a:defRPr b="0" i="0">
                <a:solidFill>
                  <a:schemeClr val="tx1">
                    <a:lumMod val="65000"/>
                    <a:lumOff val="35000"/>
                  </a:schemeClr>
                </a:solidFill>
                <a:latin typeface="Open Sans" charset="0"/>
                <a:ea typeface="Open Sans" charset="0"/>
                <a:cs typeface="Open Sans" charset="0"/>
              </a:defRPr>
            </a:lvl5pPr>
          </a:lstStyle>
          <a:p>
            <a:pPr lvl="0"/>
            <a:r>
              <a:rPr lang="fr-FR" dirty="0"/>
              <a:t>1st </a:t>
            </a:r>
            <a:r>
              <a:rPr lang="fr-FR" dirty="0" err="1"/>
              <a:t>level</a:t>
            </a:r>
            <a:r>
              <a:rPr lang="fr-FR" dirty="0"/>
              <a:t> </a:t>
            </a:r>
            <a:r>
              <a:rPr lang="fr-FR" dirty="0" err="1"/>
              <a:t>bullet</a:t>
            </a:r>
            <a:endParaRPr lang="fr-FR" dirty="0"/>
          </a:p>
          <a:p>
            <a:pPr lvl="1"/>
            <a:r>
              <a:rPr lang="fr-FR" dirty="0"/>
              <a:t>2nd </a:t>
            </a:r>
            <a:r>
              <a:rPr lang="fr-FR" dirty="0" err="1"/>
              <a:t>level</a:t>
            </a:r>
            <a:endParaRPr lang="fr-FR" dirty="0"/>
          </a:p>
        </p:txBody>
      </p:sp>
      <p:sp>
        <p:nvSpPr>
          <p:cNvPr id="10" name="Espace réservé du contenu 2"/>
          <p:cNvSpPr>
            <a:spLocks noGrp="1"/>
          </p:cNvSpPr>
          <p:nvPr>
            <p:ph idx="13" hasCustomPrompt="1"/>
          </p:nvPr>
        </p:nvSpPr>
        <p:spPr>
          <a:xfrm>
            <a:off x="418012" y="1427525"/>
            <a:ext cx="8097338" cy="474337"/>
          </a:xfrm>
          <a:prstGeom prst="rect">
            <a:avLst/>
          </a:prstGeom>
        </p:spPr>
        <p:txBody>
          <a:bodyPr/>
          <a:lstStyle>
            <a:lvl1pPr marL="0" indent="0">
              <a:spcBef>
                <a:spcPts val="1200"/>
              </a:spcBef>
              <a:buClr>
                <a:srgbClr val="405582"/>
              </a:buClr>
              <a:buFont typeface="ZapfDingbatsITC" charset="0"/>
              <a:buNone/>
              <a:tabLst/>
              <a:defRPr sz="1800" b="1" i="0" baseline="0">
                <a:solidFill>
                  <a:srgbClr val="283058"/>
                </a:solidFill>
                <a:latin typeface="+mn-lt"/>
                <a:ea typeface="Open Sans" charset="0"/>
                <a:cs typeface="Open Sans" charset="0"/>
              </a:defRPr>
            </a:lvl1pPr>
            <a:lvl2pPr marL="733425" indent="-336947">
              <a:spcBef>
                <a:spcPts val="1275"/>
              </a:spcBef>
              <a:buClr>
                <a:srgbClr val="405582"/>
              </a:buClr>
              <a:buSzPct val="100000"/>
              <a:buFont typeface="ZapfDingbatsITC" charset="0"/>
              <a:buChar char="✚"/>
              <a:tabLst/>
              <a:defRPr lang="fr-FR" sz="1650" b="0" i="0" kern="1200" baseline="0" dirty="0" smtClean="0">
                <a:solidFill>
                  <a:schemeClr val="tx1">
                    <a:lumMod val="50000"/>
                    <a:lumOff val="50000"/>
                  </a:schemeClr>
                </a:solidFill>
                <a:latin typeface="Open Sans" charset="0"/>
                <a:ea typeface="Open Sans" charset="0"/>
                <a:cs typeface="Open Sans" charset="0"/>
              </a:defRPr>
            </a:lvl2pPr>
            <a:lvl5pPr>
              <a:defRPr b="0" i="0">
                <a:solidFill>
                  <a:schemeClr val="tx1">
                    <a:lumMod val="65000"/>
                    <a:lumOff val="35000"/>
                  </a:schemeClr>
                </a:solidFill>
                <a:latin typeface="Open Sans" charset="0"/>
                <a:ea typeface="Open Sans" charset="0"/>
                <a:cs typeface="Open Sans" charset="0"/>
              </a:defRPr>
            </a:lvl5pPr>
          </a:lstStyle>
          <a:p>
            <a:pPr lvl="0"/>
            <a:r>
              <a:rPr lang="fr-FR" dirty="0"/>
              <a:t>SUBTITLE</a:t>
            </a:r>
          </a:p>
        </p:txBody>
      </p:sp>
      <p:sp>
        <p:nvSpPr>
          <p:cNvPr id="6" name="Titolo 5"/>
          <p:cNvSpPr>
            <a:spLocks noGrp="1"/>
          </p:cNvSpPr>
          <p:nvPr>
            <p:ph type="title" hasCustomPrompt="1"/>
          </p:nvPr>
        </p:nvSpPr>
        <p:spPr>
          <a:xfrm>
            <a:off x="1" y="1"/>
            <a:ext cx="7803294" cy="1123407"/>
          </a:xfrm>
        </p:spPr>
        <p:txBody>
          <a:bodyPr anchor="ctr"/>
          <a:lstStyle>
            <a:lvl1pPr>
              <a:lnSpc>
                <a:spcPct val="150000"/>
              </a:lnSpc>
              <a:defRPr baseline="0"/>
            </a:lvl1pPr>
          </a:lstStyle>
          <a:p>
            <a:r>
              <a:rPr lang="it-IT" dirty="0"/>
              <a:t>SLIDE TITLE</a:t>
            </a:r>
          </a:p>
        </p:txBody>
      </p:sp>
      <p:sp>
        <p:nvSpPr>
          <p:cNvPr id="8" name="Espace réservé de la date 3"/>
          <p:cNvSpPr>
            <a:spLocks noGrp="1"/>
          </p:cNvSpPr>
          <p:nvPr>
            <p:ph type="dt" sz="half" idx="18"/>
          </p:nvPr>
        </p:nvSpPr>
        <p:spPr>
          <a:xfrm>
            <a:off x="1344496" y="6522779"/>
            <a:ext cx="710891" cy="354498"/>
          </a:xfrm>
          <a:prstGeom prst="rect">
            <a:avLst/>
          </a:prstGeom>
        </p:spPr>
        <p:txBody>
          <a:bodyPr vert="horz" lIns="91440" tIns="45720" rIns="91440" bIns="45720" rtlCol="0" anchor="ctr"/>
          <a:lstStyle>
            <a:lvl1pPr algn="ctr">
              <a:defRPr sz="675" spc="0">
                <a:solidFill>
                  <a:srgbClr val="303D43"/>
                </a:solidFill>
                <a:latin typeface="Open Sans" charset="0"/>
                <a:ea typeface="Open Sans" charset="0"/>
                <a:cs typeface="Open Sans" charset="0"/>
              </a:defRPr>
            </a:lvl1pPr>
          </a:lstStyle>
          <a:p>
            <a:fld id="{F319380D-AA67-FB4B-A9A8-414E45E9E416}" type="datetime3">
              <a:rPr lang="fr-CH" smtClean="0"/>
              <a:pPr/>
              <a:t>28/03/19</a:t>
            </a:fld>
            <a:endParaRPr lang="fr-FR" dirty="0"/>
          </a:p>
        </p:txBody>
      </p:sp>
    </p:spTree>
    <p:extLst>
      <p:ext uri="{BB962C8B-B14F-4D97-AF65-F5344CB8AC3E}">
        <p14:creationId xmlns:p14="http://schemas.microsoft.com/office/powerpoint/2010/main" val="16506216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709738"/>
            <a:ext cx="78867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21743445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MI: 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ZoneTexte 2"/>
          <p:cNvSpPr txBox="1"/>
          <p:nvPr userDrawn="1"/>
        </p:nvSpPr>
        <p:spPr>
          <a:xfrm>
            <a:off x="1472389" y="3770087"/>
            <a:ext cx="6172844" cy="600164"/>
          </a:xfrm>
          <a:prstGeom prst="rect">
            <a:avLst/>
          </a:prstGeom>
          <a:noFill/>
        </p:spPr>
        <p:txBody>
          <a:bodyPr wrap="none" rtlCol="0">
            <a:spAutoFit/>
          </a:bodyPr>
          <a:lstStyle/>
          <a:p>
            <a:pPr algn="ctr"/>
            <a:r>
              <a:rPr lang="en-GB" sz="3300" b="0" i="0" kern="1200" cap="all" baseline="0" dirty="0">
                <a:solidFill>
                  <a:srgbClr val="109AD9"/>
                </a:solidFill>
                <a:latin typeface="Abadi MT Condensed Light" charset="0"/>
                <a:ea typeface="Abadi MT Condensed Light" charset="0"/>
                <a:cs typeface="Abadi MT Condensed Light" charset="0"/>
              </a:rPr>
              <a:t>THANK YOU FOR YOUR Attention</a:t>
            </a:r>
          </a:p>
        </p:txBody>
      </p:sp>
      <p:pic>
        <p:nvPicPr>
          <p:cNvPr id="10" name="Imag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86073" y="724828"/>
            <a:ext cx="3945476" cy="2783520"/>
          </a:xfrm>
          <a:prstGeom prst="rect">
            <a:avLst/>
          </a:prstGeom>
        </p:spPr>
      </p:pic>
    </p:spTree>
    <p:extLst>
      <p:ext uri="{BB962C8B-B14F-4D97-AF65-F5344CB8AC3E}">
        <p14:creationId xmlns:p14="http://schemas.microsoft.com/office/powerpoint/2010/main" val="1496080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787200"/>
            <a:ext cx="8308800" cy="4128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43" name="Text Placeholder 42"/>
          <p:cNvSpPr>
            <a:spLocks noGrp="1"/>
          </p:cNvSpPr>
          <p:nvPr>
            <p:ph type="body" sz="quarter" idx="11" hasCustomPrompt="1"/>
          </p:nvPr>
        </p:nvSpPr>
        <p:spPr>
          <a:xfrm>
            <a:off x="417600" y="374400"/>
            <a:ext cx="8308800" cy="412800"/>
          </a:xfrm>
          <a:prstGeom prst="rect">
            <a:avLst/>
          </a:prstGeom>
        </p:spPr>
        <p:txBody>
          <a:bodyPr lIns="0" tIns="0" rIns="0" bIns="0"/>
          <a:lstStyle>
            <a:lvl1pPr marL="0" indent="0">
              <a:buNone/>
              <a:defRPr sz="2000" baseline="0">
                <a:solidFill>
                  <a:schemeClr val="tx1"/>
                </a:solidFill>
                <a:latin typeface="+mj-lt"/>
              </a:defRPr>
            </a:lvl1pPr>
          </a:lstStyle>
          <a:p>
            <a:pPr lvl="0"/>
            <a:r>
              <a:rPr lang="en-US" dirty="0"/>
              <a:t>Click to edit headline</a:t>
            </a:r>
          </a:p>
        </p:txBody>
      </p:sp>
      <p:sp>
        <p:nvSpPr>
          <p:cNvPr id="8" name="Footer Placeholder 27"/>
          <p:cNvSpPr>
            <a:spLocks noGrp="1"/>
          </p:cNvSpPr>
          <p:nvPr>
            <p:ph type="ftr" sz="quarter" idx="3"/>
          </p:nvPr>
        </p:nvSpPr>
        <p:spPr>
          <a:xfrm>
            <a:off x="2692800" y="6422400"/>
            <a:ext cx="2581200" cy="163200"/>
          </a:xfrm>
          <a:prstGeom prst="rect">
            <a:avLst/>
          </a:prstGeom>
        </p:spPr>
        <p:txBody>
          <a:bodyPr vert="horz" lIns="0" tIns="0" rIns="0" bIns="0" rtlCol="0" anchor="b"/>
          <a:lstStyle>
            <a:lvl1pPr algn="l">
              <a:defRPr sz="800">
                <a:solidFill>
                  <a:schemeClr val="tx2"/>
                </a:solidFill>
                <a:latin typeface="+mn-lt"/>
              </a:defRPr>
            </a:lvl1pPr>
          </a:lstStyle>
          <a:p>
            <a:r>
              <a:rPr lang="en-US">
                <a:solidFill>
                  <a:srgbClr val="001135"/>
                </a:solidFill>
                <a:cs typeface="Arial" panose="020B0604020202020204" pitchFamily="34" charset="0"/>
              </a:rPr>
              <a:t>&lt;Change information classification in footer&gt;</a:t>
            </a:r>
            <a:endParaRPr lang="en-US" dirty="0">
              <a:solidFill>
                <a:srgbClr val="001135"/>
              </a:solidFill>
              <a:cs typeface="Arial" panose="020B0604020202020204" pitchFamily="34" charset="0"/>
            </a:endParaRPr>
          </a:p>
        </p:txBody>
      </p:sp>
      <p:sp>
        <p:nvSpPr>
          <p:cNvPr id="4" name="Text Placeholder 3"/>
          <p:cNvSpPr>
            <a:spLocks noGrp="1"/>
          </p:cNvSpPr>
          <p:nvPr>
            <p:ph type="body" sz="quarter" idx="12"/>
          </p:nvPr>
        </p:nvSpPr>
        <p:spPr>
          <a:xfrm>
            <a:off x="417600" y="1440000"/>
            <a:ext cx="8308800" cy="4747200"/>
          </a:xfrm>
          <a:prstGeom prst="rect">
            <a:avLst/>
          </a:prstGeom>
        </p:spPr>
        <p:txBody>
          <a:bodyPr lIns="0" tIns="0" rIns="0" bIns="0"/>
          <a:lstStyle>
            <a:lvl1pPr marL="230394" indent="-230394">
              <a:spcBef>
                <a:spcPts val="0"/>
              </a:spcBef>
              <a:spcAft>
                <a:spcPts val="600"/>
              </a:spcAft>
              <a:defRPr sz="1600">
                <a:solidFill>
                  <a:schemeClr val="tx2"/>
                </a:solidFill>
                <a:latin typeface="+mn-lt"/>
              </a:defRPr>
            </a:lvl1pPr>
            <a:lvl2pPr marL="460789" indent="-230394">
              <a:spcBef>
                <a:spcPts val="0"/>
              </a:spcBef>
              <a:spcAft>
                <a:spcPts val="600"/>
              </a:spcAft>
              <a:defRPr sz="1400">
                <a:solidFill>
                  <a:schemeClr val="tx2"/>
                </a:solidFill>
                <a:latin typeface="+mn-lt"/>
              </a:defRPr>
            </a:lvl2pPr>
            <a:lvl3pPr marL="691183">
              <a:spcBef>
                <a:spcPts val="0"/>
              </a:spcBef>
              <a:spcAft>
                <a:spcPts val="600"/>
              </a:spcAft>
              <a:defRPr sz="1200">
                <a:solidFill>
                  <a:schemeClr val="tx2"/>
                </a:solidFill>
                <a:latin typeface="+mn-lt"/>
              </a:defRPr>
            </a:lvl3pPr>
            <a:lvl4pPr marL="921577">
              <a:spcBef>
                <a:spcPts val="0"/>
              </a:spcBef>
              <a:spcAft>
                <a:spcPts val="600"/>
              </a:spcAft>
              <a:defRPr sz="1000">
                <a:solidFill>
                  <a:schemeClr val="tx2"/>
                </a:solidFill>
                <a:latin typeface="+mn-lt"/>
              </a:defRPr>
            </a:lvl4pPr>
            <a:lvl5pPr marL="1151972" indent="-228594">
              <a:spcBef>
                <a:spcPts val="0"/>
              </a:spcBef>
              <a:spcAft>
                <a:spcPts val="600"/>
              </a:spcAft>
              <a:buFont typeface="Arial" panose="020B0604020202020204" pitchFamily="34" charset="0"/>
              <a:buChar char="•"/>
              <a:defRPr sz="900">
                <a:solidFill>
                  <a:schemeClr val="tx2"/>
                </a:solidFill>
                <a:latin typeface="+mn-lt"/>
              </a:defRPr>
            </a:lvl5pPr>
            <a:lvl6pPr marL="1382366" indent="-228594">
              <a:spcBef>
                <a:spcPts val="0"/>
              </a:spcBef>
              <a:spcAft>
                <a:spcPts val="600"/>
              </a:spcAft>
              <a:buFont typeface="Nokia Pure Text" panose="020B0503020202020204" pitchFamily="34" charset="0"/>
              <a:buChar char="‒"/>
              <a:defRPr sz="800" baseline="0">
                <a:solidFill>
                  <a:schemeClr val="tx2"/>
                </a:solidFill>
              </a:defRPr>
            </a:lvl6pPr>
            <a:lvl7pPr marL="1612760">
              <a:spcBef>
                <a:spcPts val="0"/>
              </a:spcBef>
              <a:spcAft>
                <a:spcPts val="600"/>
              </a:spcAft>
              <a:defRPr sz="700">
                <a:solidFill>
                  <a:schemeClr val="tx2"/>
                </a:solidFill>
              </a:defRPr>
            </a:lvl7pPr>
            <a:lvl8pPr marL="1843154">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638073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p:nvPr>
        </p:nvSpPr>
        <p:spPr>
          <a:xfrm>
            <a:off x="417598" y="1440000"/>
            <a:ext cx="8308800" cy="47472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6" name="Footer Placeholder 27"/>
          <p:cNvSpPr>
            <a:spLocks noGrp="1"/>
          </p:cNvSpPr>
          <p:nvPr>
            <p:ph type="ftr" sz="quarter" idx="3"/>
          </p:nvPr>
        </p:nvSpPr>
        <p:spPr>
          <a:xfrm>
            <a:off x="2692800" y="6422400"/>
            <a:ext cx="2581200" cy="163200"/>
          </a:xfrm>
          <a:prstGeom prst="rect">
            <a:avLst/>
          </a:prstGeom>
        </p:spPr>
        <p:txBody>
          <a:bodyPr vert="horz" lIns="0" tIns="0" rIns="0" bIns="0" rtlCol="0" anchor="b"/>
          <a:lstStyle>
            <a:lvl1pPr algn="l">
              <a:defRPr sz="800">
                <a:solidFill>
                  <a:schemeClr val="tx2"/>
                </a:solidFill>
                <a:latin typeface="+mn-lt"/>
              </a:defRPr>
            </a:lvl1pPr>
          </a:lstStyle>
          <a:p>
            <a:r>
              <a:rPr lang="en-US">
                <a:cs typeface="Arial" panose="020B0604020202020204" pitchFamily="34" charset="0"/>
              </a:rPr>
              <a:t>Nokia Internal Use</a:t>
            </a:r>
            <a:endParaRPr lang="en-US" dirty="0">
              <a:cs typeface="Arial" panose="020B0604020202020204" pitchFamily="34" charset="0"/>
            </a:endParaRPr>
          </a:p>
        </p:txBody>
      </p:sp>
      <p:sp>
        <p:nvSpPr>
          <p:cNvPr id="10" name="Title 1"/>
          <p:cNvSpPr>
            <a:spLocks noGrp="1"/>
          </p:cNvSpPr>
          <p:nvPr>
            <p:ph type="title" hasCustomPrompt="1"/>
          </p:nvPr>
        </p:nvSpPr>
        <p:spPr>
          <a:xfrm>
            <a:off x="417600" y="372332"/>
            <a:ext cx="8308800" cy="412800"/>
          </a:xfrm>
        </p:spPr>
        <p:txBody>
          <a:bodyPr/>
          <a:lstStyle>
            <a:lvl1pPr>
              <a:defRPr sz="2000" b="0">
                <a:solidFill>
                  <a:schemeClr val="tx1"/>
                </a:solidFill>
                <a:latin typeface="+mj-lt"/>
              </a:defRPr>
            </a:lvl1pPr>
          </a:lstStyle>
          <a:p>
            <a:r>
              <a:rPr lang="en-GB" dirty="0"/>
              <a:t>Click to edit headline</a:t>
            </a:r>
            <a:endParaRPr lang="en-US" dirty="0"/>
          </a:p>
        </p:txBody>
      </p:sp>
      <p:sp>
        <p:nvSpPr>
          <p:cNvPr id="11" name="Text Placeholder 2"/>
          <p:cNvSpPr>
            <a:spLocks noGrp="1"/>
          </p:cNvSpPr>
          <p:nvPr>
            <p:ph type="body" sz="quarter" idx="10" hasCustomPrompt="1"/>
          </p:nvPr>
        </p:nvSpPr>
        <p:spPr>
          <a:xfrm>
            <a:off x="417512" y="787200"/>
            <a:ext cx="8308800" cy="412800"/>
          </a:xfrm>
          <a:prstGeom prst="rect">
            <a:avLst/>
          </a:prstGeom>
        </p:spPr>
        <p:txBody>
          <a:bodyPr lIns="0" tIns="0" rIns="0" bIns="0"/>
          <a:lstStyle>
            <a:lvl1pPr marL="0" marR="0" indent="0" algn="l" defTabSz="457189"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189"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2111623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Contents Page">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17600" y="372332"/>
            <a:ext cx="8308800" cy="412800"/>
          </a:xfrm>
        </p:spPr>
        <p:txBody>
          <a:bodyPr/>
          <a:lstStyle>
            <a:lvl1pPr>
              <a:defRPr sz="2000" b="0">
                <a:solidFill>
                  <a:schemeClr val="tx1"/>
                </a:solidFill>
                <a:latin typeface="+mj-lt"/>
              </a:defRPr>
            </a:lvl1pPr>
          </a:lstStyle>
          <a:p>
            <a:r>
              <a:rPr lang="en-GB" dirty="0"/>
              <a:t>Contents Page</a:t>
            </a:r>
            <a:endParaRPr lang="en-US" dirty="0"/>
          </a:p>
        </p:txBody>
      </p:sp>
      <p:sp>
        <p:nvSpPr>
          <p:cNvPr id="8" name="Footer Placeholder 27"/>
          <p:cNvSpPr>
            <a:spLocks noGrp="1"/>
          </p:cNvSpPr>
          <p:nvPr>
            <p:ph type="ftr" sz="quarter" idx="3"/>
          </p:nvPr>
        </p:nvSpPr>
        <p:spPr>
          <a:xfrm>
            <a:off x="2692800" y="6422400"/>
            <a:ext cx="2581200" cy="163200"/>
          </a:xfrm>
          <a:prstGeom prst="rect">
            <a:avLst/>
          </a:prstGeom>
        </p:spPr>
        <p:txBody>
          <a:bodyPr vert="horz" lIns="0" tIns="0" rIns="0" bIns="0" rtlCol="0" anchor="b"/>
          <a:lstStyle>
            <a:lvl1pPr algn="l">
              <a:defRPr sz="800">
                <a:solidFill>
                  <a:schemeClr val="tx2"/>
                </a:solidFill>
                <a:latin typeface="+mn-lt"/>
              </a:defRPr>
            </a:lvl1pPr>
          </a:lstStyle>
          <a:p>
            <a:r>
              <a:rPr lang="en-US">
                <a:solidFill>
                  <a:srgbClr val="001135"/>
                </a:solidFill>
                <a:cs typeface="Arial" panose="020B0604020202020204" pitchFamily="34" charset="0"/>
              </a:rPr>
              <a:t>Nokia Internal Use</a:t>
            </a:r>
            <a:endParaRPr lang="en-US" dirty="0">
              <a:solidFill>
                <a:srgbClr val="001135"/>
              </a:solidFill>
              <a:cs typeface="Arial" panose="020B0604020202020204" pitchFamily="34" charset="0"/>
            </a:endParaRPr>
          </a:p>
        </p:txBody>
      </p:sp>
      <p:sp>
        <p:nvSpPr>
          <p:cNvPr id="3" name="Text Placeholder 2"/>
          <p:cNvSpPr>
            <a:spLocks noGrp="1"/>
          </p:cNvSpPr>
          <p:nvPr>
            <p:ph type="body" sz="quarter" idx="10" hasCustomPrompt="1"/>
          </p:nvPr>
        </p:nvSpPr>
        <p:spPr>
          <a:xfrm>
            <a:off x="417512" y="787200"/>
            <a:ext cx="8308800" cy="412800"/>
          </a:xfrm>
          <a:prstGeom prst="rect">
            <a:avLst/>
          </a:prstGeom>
        </p:spPr>
        <p:txBody>
          <a:bodyPr lIns="0" tIns="0" rIns="0" bIns="0"/>
          <a:lstStyle>
            <a:lvl1pPr marL="0" marR="0" indent="0" algn="l" defTabSz="457189"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189"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37515567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143000" y="1122363"/>
            <a:ext cx="6858000" cy="2387600"/>
          </a:xfrm>
        </p:spPr>
        <p:txBody>
          <a:bodyPr anchor="b"/>
          <a:lstStyle>
            <a:lvl1pPr algn="ctr">
              <a:defRPr sz="4500"/>
            </a:lvl1pPr>
          </a:lstStyle>
          <a:p>
            <a:r>
              <a:rPr lang="fr-FR"/>
              <a:t>Modifiez le style du titre</a:t>
            </a:r>
          </a:p>
        </p:txBody>
      </p:sp>
      <p:sp>
        <p:nvSpPr>
          <p:cNvPr id="3" name="Sous-titr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Modifier le style des sous-titres du masque</a:t>
            </a:r>
          </a:p>
        </p:txBody>
      </p:sp>
      <p:sp>
        <p:nvSpPr>
          <p:cNvPr id="4" name="Espace réservé de la date 3"/>
          <p:cNvSpPr>
            <a:spLocks noGrp="1"/>
          </p:cNvSpPr>
          <p:nvPr>
            <p:ph type="dt" sz="half" idx="10"/>
          </p:nvPr>
        </p:nvSpPr>
        <p:spPr/>
        <p:txBody>
          <a:body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29225342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31916211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709740"/>
            <a:ext cx="7886700" cy="2852737"/>
          </a:xfrm>
        </p:spPr>
        <p:txBody>
          <a:bodyPr anchor="b"/>
          <a:lstStyle>
            <a:lvl1pPr>
              <a:defRPr sz="4500"/>
            </a:lvl1pPr>
          </a:lstStyle>
          <a:p>
            <a:r>
              <a:rPr lang="fr-FR"/>
              <a:t>Modifiez le style du titre</a:t>
            </a:r>
          </a:p>
        </p:txBody>
      </p:sp>
      <p:sp>
        <p:nvSpPr>
          <p:cNvPr id="3" name="Espace réservé du texte 2"/>
          <p:cNvSpPr>
            <a:spLocks noGrp="1"/>
          </p:cNvSpPr>
          <p:nvPr>
            <p:ph type="body" idx="1"/>
          </p:nvPr>
        </p:nvSpPr>
        <p:spPr>
          <a:xfrm>
            <a:off x="623888" y="4589465"/>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2557973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28650" y="1825625"/>
            <a:ext cx="386715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825625"/>
            <a:ext cx="386715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3AD6FE04-D790-4F95-8495-08F6DA13959C}" type="datetimeFigureOut">
              <a:rPr lang="fr-FR" smtClean="0"/>
              <a:t>28/03/2019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351954105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30238" y="365127"/>
            <a:ext cx="7886700" cy="1325563"/>
          </a:xfrm>
        </p:spPr>
        <p:txBody>
          <a:bodyPr/>
          <a:lstStyle/>
          <a:p>
            <a:r>
              <a:rPr lang="fr-FR"/>
              <a:t>Modifiez le style du titre</a:t>
            </a:r>
          </a:p>
        </p:txBody>
      </p:sp>
      <p:sp>
        <p:nvSpPr>
          <p:cNvPr id="3" name="Espace réservé du texte 2"/>
          <p:cNvSpPr>
            <a:spLocks noGrp="1"/>
          </p:cNvSpPr>
          <p:nvPr>
            <p:ph type="body" idx="1"/>
          </p:nvPr>
        </p:nvSpPr>
        <p:spPr>
          <a:xfrm>
            <a:off x="630239" y="1681163"/>
            <a:ext cx="386873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4" name="Espace réservé du contenu 3"/>
          <p:cNvSpPr>
            <a:spLocks noGrp="1"/>
          </p:cNvSpPr>
          <p:nvPr>
            <p:ph sz="half" idx="2"/>
          </p:nvPr>
        </p:nvSpPr>
        <p:spPr>
          <a:xfrm>
            <a:off x="630239" y="2505075"/>
            <a:ext cx="386873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29150" y="1681163"/>
            <a:ext cx="38877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6" name="Espace réservé du contenu 5"/>
          <p:cNvSpPr>
            <a:spLocks noGrp="1"/>
          </p:cNvSpPr>
          <p:nvPr>
            <p:ph sz="quarter" idx="4"/>
          </p:nvPr>
        </p:nvSpPr>
        <p:spPr>
          <a:xfrm>
            <a:off x="4629150" y="2505075"/>
            <a:ext cx="38877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3AD6FE04-D790-4F95-8495-08F6DA13959C}" type="datetimeFigureOut">
              <a:rPr lang="fr-FR" smtClean="0"/>
              <a:t>28/03/2019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25208146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3AD6FE04-D790-4F95-8495-08F6DA13959C}" type="datetimeFigureOut">
              <a:rPr lang="fr-FR" smtClean="0"/>
              <a:t>28/03/2019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745487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28650" y="1825625"/>
            <a:ext cx="386715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825625"/>
            <a:ext cx="386715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3AD6FE04-D790-4F95-8495-08F6DA13959C}" type="datetimeFigureOut">
              <a:rPr lang="fr-FR" smtClean="0"/>
              <a:t>28/03/2019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26814795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AD6FE04-D790-4F95-8495-08F6DA13959C}" type="datetimeFigureOut">
              <a:rPr lang="fr-FR" smtClean="0"/>
              <a:t>28/03/2019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27889420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9" y="457200"/>
            <a:ext cx="2949575" cy="1600200"/>
          </a:xfrm>
        </p:spPr>
        <p:txBody>
          <a:bodyPr anchor="b"/>
          <a:lstStyle>
            <a:lvl1pPr>
              <a:defRPr sz="2400"/>
            </a:lvl1pPr>
          </a:lstStyle>
          <a:p>
            <a:r>
              <a:rPr lang="fr-FR"/>
              <a:t>Modifiez le style du titre</a:t>
            </a:r>
          </a:p>
        </p:txBody>
      </p:sp>
      <p:sp>
        <p:nvSpPr>
          <p:cNvPr id="3" name="Espace réservé du contenu 2"/>
          <p:cNvSpPr>
            <a:spLocks noGrp="1"/>
          </p:cNvSpPr>
          <p:nvPr>
            <p:ph idx="1"/>
          </p:nvPr>
        </p:nvSpPr>
        <p:spPr>
          <a:xfrm>
            <a:off x="3887788" y="987427"/>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30239" y="2057400"/>
            <a:ext cx="2949575"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3AD6FE04-D790-4F95-8495-08F6DA13959C}" type="datetimeFigureOut">
              <a:rPr lang="fr-FR" smtClean="0"/>
              <a:t>28/03/2019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1508959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9" y="457200"/>
            <a:ext cx="2949575" cy="1600200"/>
          </a:xfrm>
        </p:spPr>
        <p:txBody>
          <a:bodyPr anchor="b"/>
          <a:lstStyle>
            <a:lvl1pPr>
              <a:defRPr sz="2400"/>
            </a:lvl1pPr>
          </a:lstStyle>
          <a:p>
            <a:r>
              <a:rPr lang="fr-FR"/>
              <a:t>Modifiez le style du titre</a:t>
            </a:r>
          </a:p>
        </p:txBody>
      </p:sp>
      <p:sp>
        <p:nvSpPr>
          <p:cNvPr id="3" name="Espace réservé pour une image  2"/>
          <p:cNvSpPr>
            <a:spLocks noGrp="1"/>
          </p:cNvSpPr>
          <p:nvPr>
            <p:ph type="pic" idx="1"/>
          </p:nvPr>
        </p:nvSpPr>
        <p:spPr>
          <a:xfrm>
            <a:off x="3887788" y="987427"/>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p:cNvSpPr>
            <a:spLocks noGrp="1"/>
          </p:cNvSpPr>
          <p:nvPr>
            <p:ph type="body" sz="half" idx="2"/>
          </p:nvPr>
        </p:nvSpPr>
        <p:spPr>
          <a:xfrm>
            <a:off x="630239" y="2057400"/>
            <a:ext cx="2949575"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3AD6FE04-D790-4F95-8495-08F6DA13959C}" type="datetimeFigureOut">
              <a:rPr lang="fr-FR" smtClean="0"/>
              <a:t>28/03/2019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23753912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15449402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43676" y="365125"/>
            <a:ext cx="1971675"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28651" y="365125"/>
            <a:ext cx="5762625"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127838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30238" y="365125"/>
            <a:ext cx="7886700" cy="1325563"/>
          </a:xfrm>
        </p:spPr>
        <p:txBody>
          <a:bodyPr/>
          <a:lstStyle/>
          <a:p>
            <a:r>
              <a:rPr lang="fr-FR"/>
              <a:t>Modifiez le style du titre</a:t>
            </a:r>
          </a:p>
        </p:txBody>
      </p:sp>
      <p:sp>
        <p:nvSpPr>
          <p:cNvPr id="3" name="Espace réservé du texte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630238" y="2505075"/>
            <a:ext cx="386873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4629150" y="2505075"/>
            <a:ext cx="38877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3AD6FE04-D790-4F95-8495-08F6DA13959C}" type="datetimeFigureOut">
              <a:rPr lang="fr-FR" smtClean="0"/>
              <a:t>28/03/2019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231236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3AD6FE04-D790-4F95-8495-08F6DA13959C}" type="datetimeFigureOut">
              <a:rPr lang="fr-FR" smtClean="0"/>
              <a:t>28/03/2019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346539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AD6FE04-D790-4F95-8495-08F6DA13959C}" type="datetimeFigureOut">
              <a:rPr lang="fr-FR" smtClean="0"/>
              <a:t>28/03/2019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0A75FC8B-3F5C-427B-A66D-CE7B60118EC6}" type="slidenum">
              <a:rPr lang="fr-FR" smtClean="0"/>
              <a:t>‹N°›</a:t>
            </a:fld>
            <a:endParaRPr lang="fr-FR"/>
          </a:p>
        </p:txBody>
      </p:sp>
    </p:spTree>
    <p:extLst>
      <p:ext uri="{BB962C8B-B14F-4D97-AF65-F5344CB8AC3E}">
        <p14:creationId xmlns:p14="http://schemas.microsoft.com/office/powerpoint/2010/main" val="18412849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jp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image" Target="../media/image7.png"/></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32.xml"/><Relationship Id="rId7" Type="http://schemas.openxmlformats.org/officeDocument/2006/relationships/image" Target="../media/image8.jpe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theme" Target="../theme/theme6.xml"/><Relationship Id="rId5" Type="http://schemas.openxmlformats.org/officeDocument/2006/relationships/slideLayout" Target="../slideLayouts/slideLayout34.xml"/><Relationship Id="rId4" Type="http://schemas.openxmlformats.org/officeDocument/2006/relationships/slideLayout" Target="../slideLayouts/slideLayout33.xml"/><Relationship Id="rId9" Type="http://schemas.openxmlformats.org/officeDocument/2006/relationships/image" Target="../media/image9.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10" Type="http://schemas.openxmlformats.org/officeDocument/2006/relationships/image" Target="../media/image10.png"/><Relationship Id="rId4" Type="http://schemas.openxmlformats.org/officeDocument/2006/relationships/slideLayout" Target="../slideLayouts/slideLayout49.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9.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E8077-A4E4-421E-AD57-AF3C1C12E636}" type="datetime1">
              <a:rPr lang="fr-FR" smtClean="0"/>
              <a:t>28/03/2019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Conference of EU-China Cooperation on 5G &amp; IoT Research - 9th March 2017, Beijing</a:t>
            </a:r>
            <a:endParaRPr lang="fr-FR" dirty="0"/>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B49DDD-EB7E-43BB-87EF-AF97D554772E}" type="slidenum">
              <a:rPr lang="fr-FR" smtClean="0"/>
              <a:pPr/>
              <a:t>‹N°›</a:t>
            </a:fld>
            <a:endParaRPr lang="fr-FR"/>
          </a:p>
        </p:txBody>
      </p:sp>
      <p:pic>
        <p:nvPicPr>
          <p:cNvPr id="2050" name="Picture 2"/>
          <p:cNvPicPr>
            <a:picLocks noChangeAspect="1" noChangeArrowheads="1"/>
          </p:cNvPicPr>
          <p:nvPr userDrawn="1"/>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1196752"/>
            <a:ext cx="9143999"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224" y="-910"/>
            <a:ext cx="2590246" cy="1168770"/>
          </a:xfrm>
          <a:prstGeom prst="rect">
            <a:avLst/>
          </a:prstGeom>
        </p:spPr>
      </p:pic>
    </p:spTree>
    <p:extLst>
      <p:ext uri="{BB962C8B-B14F-4D97-AF65-F5344CB8AC3E}">
        <p14:creationId xmlns:p14="http://schemas.microsoft.com/office/powerpoint/2010/main" val="3005894720"/>
      </p:ext>
    </p:extLst>
  </p:cSld>
  <p:clrMap bg1="lt1" tx1="dk1" bg2="lt2" tx2="dk2" accent1="accent1" accent2="accent2" accent3="accent3" accent4="accent4" accent5="accent5" accent6="accent6" hlink="hlink" folHlink="folHlink"/>
  <p:sldLayoutIdLst>
    <p:sldLayoutId id="2147483673" r:id="rId1"/>
    <p:sldLayoutId id="2147483674" r:id="rId2"/>
  </p:sldLayoutIdLst>
  <p:transition>
    <p:random/>
  </p:transition>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3"/>
          </p:nvPr>
        </p:nvSpPr>
        <p:spPr>
          <a:xfrm>
            <a:off x="2411760" y="6356350"/>
            <a:ext cx="4392488" cy="365125"/>
          </a:xfrm>
          <a:prstGeom prst="rect">
            <a:avLst/>
          </a:prstGeom>
        </p:spPr>
        <p:txBody>
          <a:bodyPr vert="horz" lIns="91440" tIns="45720" rIns="91440" bIns="45720" rtlCol="0" anchor="ctr"/>
          <a:lstStyle>
            <a:lvl1pPr algn="ctr">
              <a:defRPr sz="1200" b="1">
                <a:solidFill>
                  <a:schemeClr val="tx1">
                    <a:tint val="75000"/>
                  </a:schemeClr>
                </a:solidFill>
              </a:defRPr>
            </a:lvl1pPr>
          </a:lstStyle>
          <a:p>
            <a:r>
              <a:rPr lang="en-US" sz="1600" dirty="0"/>
              <a:t>3GPP-PCG#38 &amp; OP#37</a:t>
            </a:r>
            <a:endParaRPr lang="fr-FR" sz="1600" dirty="0"/>
          </a:p>
          <a:p>
            <a:r>
              <a:rPr lang="en-US" sz="1600" dirty="0"/>
              <a:t> 25-26 April 2017, West Palm Beach, USA </a:t>
            </a:r>
            <a:endParaRPr lang="en-GB" sz="1600" dirty="0"/>
          </a:p>
          <a:p>
            <a:endParaRPr lang="fr-FR" dirty="0"/>
          </a:p>
        </p:txBody>
      </p:sp>
      <p:sp>
        <p:nvSpPr>
          <p:cNvPr id="6" name="Espace réservé du numéro de diapositive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75FC8B-3F5C-427B-A66D-CE7B60118EC6}" type="slidenum">
              <a:rPr lang="fr-FR" smtClean="0"/>
              <a:t>‹N°›</a:t>
            </a:fld>
            <a:endParaRPr lang="fr-FR"/>
          </a:p>
        </p:txBody>
      </p:sp>
    </p:spTree>
    <p:extLst>
      <p:ext uri="{BB962C8B-B14F-4D97-AF65-F5344CB8AC3E}">
        <p14:creationId xmlns:p14="http://schemas.microsoft.com/office/powerpoint/2010/main" val="93997308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ounded Rectangle 8"/>
          <p:cNvSpPr/>
          <p:nvPr userDrawn="1"/>
        </p:nvSpPr>
        <p:spPr>
          <a:xfrm>
            <a:off x="251520" y="188640"/>
            <a:ext cx="8712968" cy="6480720"/>
          </a:xfrm>
          <a:prstGeom prst="roundRect">
            <a:avLst>
              <a:gd name="adj" fmla="val 343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solidFill>
                <a:prstClr val="white"/>
              </a:solidFill>
            </a:endParaRPr>
          </a:p>
        </p:txBody>
      </p:sp>
      <p:sp>
        <p:nvSpPr>
          <p:cNvPr id="2" name="Espace réservé du titre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fr-FR" dirty="0"/>
              <a:t>Cliquez pour modifier le style du titre</a:t>
            </a:r>
            <a:endParaRPr lang="fr-BE" dirty="0"/>
          </a:p>
        </p:txBody>
      </p:sp>
      <p:sp>
        <p:nvSpPr>
          <p:cNvPr id="3" name="Espace réservé du texte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cxnSp>
        <p:nvCxnSpPr>
          <p:cNvPr id="11" name="Straight Connector 10"/>
          <p:cNvCxnSpPr/>
          <p:nvPr userDrawn="1"/>
        </p:nvCxnSpPr>
        <p:spPr>
          <a:xfrm flipV="1">
            <a:off x="251520" y="784585"/>
            <a:ext cx="0" cy="5596745"/>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flipV="1">
            <a:off x="8964488" y="548681"/>
            <a:ext cx="0" cy="5596745"/>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Date Placeholder 3"/>
          <p:cNvSpPr>
            <a:spLocks noGrp="1"/>
          </p:cNvSpPr>
          <p:nvPr>
            <p:ph type="dt" sz="half" idx="2"/>
          </p:nvPr>
        </p:nvSpPr>
        <p:spPr>
          <a:xfrm>
            <a:off x="25152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de-DE" dirty="0">
                <a:solidFill>
                  <a:prstClr val="black">
                    <a:tint val="75000"/>
                  </a:prstClr>
                </a:solidFill>
              </a:rPr>
              <a:t>04.05.2015</a:t>
            </a:r>
          </a:p>
        </p:txBody>
      </p:sp>
      <p:sp>
        <p:nvSpPr>
          <p:cNvPr id="14" name="Footer Placeholder 4"/>
          <p:cNvSpPr>
            <a:spLocks noGrp="1"/>
          </p:cNvSpPr>
          <p:nvPr>
            <p:ph type="ftr" sz="quarter" idx="3"/>
          </p:nvPr>
        </p:nvSpPr>
        <p:spPr>
          <a:xfrm>
            <a:off x="2771800" y="6356351"/>
            <a:ext cx="3672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solidFill>
                  <a:prstClr val="black">
                    <a:tint val="75000"/>
                  </a:prstClr>
                </a:solidFill>
              </a:rPr>
              <a:t>5G-PPP Support Action Project: Euro-5G </a:t>
            </a:r>
            <a:endParaRPr lang="de-DE" dirty="0">
              <a:solidFill>
                <a:prstClr val="black">
                  <a:tint val="75000"/>
                </a:prstClr>
              </a:solidFill>
            </a:endParaRPr>
          </a:p>
        </p:txBody>
      </p:sp>
      <p:grpSp>
        <p:nvGrpSpPr>
          <p:cNvPr id="4" name="Group 3"/>
          <p:cNvGrpSpPr/>
          <p:nvPr userDrawn="1"/>
        </p:nvGrpSpPr>
        <p:grpSpPr>
          <a:xfrm>
            <a:off x="179513" y="125315"/>
            <a:ext cx="746265" cy="667951"/>
            <a:chOff x="179512" y="93986"/>
            <a:chExt cx="746265" cy="500963"/>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79512" y="93986"/>
              <a:ext cx="746265" cy="500963"/>
            </a:xfrm>
            <a:prstGeom prst="rect">
              <a:avLst/>
            </a:prstGeom>
            <a:solidFill>
              <a:schemeClr val="bg1"/>
            </a:solidFill>
          </p:spPr>
        </p:pic>
        <p:pic>
          <p:nvPicPr>
            <p:cNvPr id="16" name="Picture 2"/>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r="51871"/>
            <a:stretch/>
          </p:blipFill>
          <p:spPr bwMode="auto">
            <a:xfrm>
              <a:off x="215516" y="113572"/>
              <a:ext cx="684076" cy="456774"/>
            </a:xfrm>
            <a:prstGeom prst="rect">
              <a:avLst/>
            </a:prstGeom>
            <a:solidFill>
              <a:schemeClr val="bg1"/>
            </a:solidFill>
            <a:ln>
              <a:noFill/>
            </a:ln>
            <a:effectLst/>
          </p:spPr>
        </p:pic>
      </p:grpSp>
      <p:grpSp>
        <p:nvGrpSpPr>
          <p:cNvPr id="18" name="Group 17"/>
          <p:cNvGrpSpPr/>
          <p:nvPr userDrawn="1"/>
        </p:nvGrpSpPr>
        <p:grpSpPr>
          <a:xfrm>
            <a:off x="8290232" y="92511"/>
            <a:ext cx="746265" cy="667951"/>
            <a:chOff x="179512" y="93986"/>
            <a:chExt cx="746265" cy="500963"/>
          </a:xfrm>
        </p:grpSpPr>
        <p:pic>
          <p:nvPicPr>
            <p:cNvPr id="19" name="Picture 1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79512" y="93986"/>
              <a:ext cx="746265" cy="500963"/>
            </a:xfrm>
            <a:prstGeom prst="rect">
              <a:avLst/>
            </a:prstGeom>
            <a:solidFill>
              <a:schemeClr val="bg1"/>
            </a:solidFill>
          </p:spPr>
        </p:pic>
        <p:pic>
          <p:nvPicPr>
            <p:cNvPr id="20" name="Picture 2"/>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r="51871"/>
            <a:stretch/>
          </p:blipFill>
          <p:spPr bwMode="auto">
            <a:xfrm>
              <a:off x="215516" y="113572"/>
              <a:ext cx="684076" cy="456774"/>
            </a:xfrm>
            <a:prstGeom prst="rect">
              <a:avLst/>
            </a:prstGeom>
            <a:solidFill>
              <a:schemeClr val="bg1"/>
            </a:solidFill>
            <a:ln>
              <a:noFill/>
            </a:ln>
            <a:effectLst/>
          </p:spPr>
        </p:pic>
      </p:grpSp>
      <p:sp>
        <p:nvSpPr>
          <p:cNvPr id="21" name="Rectangle 20"/>
          <p:cNvSpPr/>
          <p:nvPr userDrawn="1"/>
        </p:nvSpPr>
        <p:spPr>
          <a:xfrm>
            <a:off x="7135834" y="6411770"/>
            <a:ext cx="1347997" cy="307777"/>
          </a:xfrm>
          <a:prstGeom prst="rect">
            <a:avLst/>
          </a:prstGeom>
          <a:solidFill>
            <a:schemeClr val="bg1"/>
          </a:solidFill>
        </p:spPr>
        <p:txBody>
          <a:bodyPr wrap="none">
            <a:spAutoFit/>
          </a:bodyPr>
          <a:lstStyle/>
          <a:p>
            <a:pPr algn="ctr"/>
            <a:r>
              <a:rPr lang="en-GB" sz="1400" u="none" dirty="0">
                <a:solidFill>
                  <a:schemeClr val="accent1">
                    <a:lumMod val="75000"/>
                  </a:schemeClr>
                </a:solidFill>
              </a:rPr>
              <a:t>www.5g-ppp.eu</a:t>
            </a:r>
          </a:p>
        </p:txBody>
      </p:sp>
    </p:spTree>
    <p:extLst>
      <p:ext uri="{BB962C8B-B14F-4D97-AF65-F5344CB8AC3E}">
        <p14:creationId xmlns:p14="http://schemas.microsoft.com/office/powerpoint/2010/main" val="315578148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Espace réservé du pied de page 4"/>
          <p:cNvSpPr>
            <a:spLocks noGrp="1"/>
          </p:cNvSpPr>
          <p:nvPr>
            <p:ph type="ftr" sz="quarter" idx="3"/>
          </p:nvPr>
        </p:nvSpPr>
        <p:spPr>
          <a:xfrm>
            <a:off x="3102659" y="6356351"/>
            <a:ext cx="4115685"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Architecture WG Call</a:t>
            </a:r>
            <a:endParaRPr lang="fr-FR" dirty="0"/>
          </a:p>
        </p:txBody>
      </p:sp>
      <p:sp>
        <p:nvSpPr>
          <p:cNvPr id="6" name="Espace réservé du numéro de diapositive 5"/>
          <p:cNvSpPr>
            <a:spLocks noGrp="1"/>
          </p:cNvSpPr>
          <p:nvPr>
            <p:ph type="sldNum" sz="quarter" idx="4"/>
          </p:nvPr>
        </p:nvSpPr>
        <p:spPr>
          <a:xfrm>
            <a:off x="7400271" y="6356351"/>
            <a:ext cx="154172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7403425-B7E0-46C9-8668-1D222311AF4A}" type="slidenum">
              <a:rPr lang="fr-FR" smtClean="0"/>
              <a:pPr/>
              <a:t>‹N°›</a:t>
            </a:fld>
            <a:endParaRPr lang="fr-FR"/>
          </a:p>
        </p:txBody>
      </p:sp>
      <p:sp>
        <p:nvSpPr>
          <p:cNvPr id="4" name="Espace réservé de la date 3"/>
          <p:cNvSpPr>
            <a:spLocks noGrp="1"/>
          </p:cNvSpPr>
          <p:nvPr>
            <p:ph type="dt" sz="half" idx="2"/>
          </p:nvPr>
        </p:nvSpPr>
        <p:spPr>
          <a:xfrm>
            <a:off x="1361005" y="6356351"/>
            <a:ext cx="154909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fr-FR" dirty="0"/>
              <a:t>2015-10-30</a:t>
            </a:r>
          </a:p>
        </p:txBody>
      </p:sp>
      <p:sp>
        <p:nvSpPr>
          <p:cNvPr id="10" name="Titre 1"/>
          <p:cNvSpPr txBox="1">
            <a:spLocks/>
          </p:cNvSpPr>
          <p:nvPr userDrawn="1"/>
        </p:nvSpPr>
        <p:spPr>
          <a:xfrm>
            <a:off x="1187625" y="19237"/>
            <a:ext cx="7772400" cy="1033499"/>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fr-FR" sz="3300" dirty="0">
              <a:solidFill>
                <a:srgbClr val="002060"/>
              </a:solidFill>
              <a:latin typeface="+mn-lt"/>
            </a:endParaRPr>
          </a:p>
        </p:txBody>
      </p:sp>
      <p:pic>
        <p:nvPicPr>
          <p:cNvPr id="12"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276902" y="175585"/>
            <a:ext cx="683122" cy="757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rot="16200000">
            <a:off x="-2855847" y="2823690"/>
            <a:ext cx="6861904" cy="1206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7146774"/>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Lst>
  <p:transition/>
  <p:hf hdr="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rotWithShape="1">
          <a:blip r:embed="rId4"/>
          <a:srcRect r="11461"/>
          <a:stretch/>
        </p:blipFill>
        <p:spPr>
          <a:xfrm>
            <a:off x="-18509" y="1"/>
            <a:ext cx="9181019" cy="6858000"/>
          </a:xfrm>
          <a:prstGeom prst="rect">
            <a:avLst/>
          </a:prstGeom>
        </p:spPr>
      </p:pic>
    </p:spTree>
    <p:extLst>
      <p:ext uri="{BB962C8B-B14F-4D97-AF65-F5344CB8AC3E}">
        <p14:creationId xmlns:p14="http://schemas.microsoft.com/office/powerpoint/2010/main" val="3504642687"/>
      </p:ext>
    </p:extLst>
  </p:cSld>
  <p:clrMap bg1="lt1" tx1="dk1" bg2="lt2" tx2="dk2" accent1="accent1" accent2="accent2" accent3="accent3" accent4="accent4" accent5="accent5" accent6="accent6" hlink="hlink" folHlink="folHlink"/>
  <p:sldLayoutIdLst>
    <p:sldLayoutId id="2147483788" r:id="rId1"/>
    <p:sldLayoutId id="2147483789" r:id="rId2"/>
  </p:sldLayoutIdLst>
  <p:hf hdr="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rot="5400000">
            <a:off x="5623010" y="3337014"/>
            <a:ext cx="6858004" cy="183975"/>
          </a:xfrm>
          <a:prstGeom prst="rect">
            <a:avLst/>
          </a:prstGeom>
          <a:solidFill>
            <a:srgbClr val="378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5" name="Espace réservé du pied de page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7403425-B7E0-46C9-8668-1D222311AF4A}" type="slidenum">
              <a:rPr lang="fr-FR" smtClean="0"/>
              <a:pPr/>
              <a:t>‹N°›</a:t>
            </a:fld>
            <a:endParaRPr lang="fr-FR"/>
          </a:p>
        </p:txBody>
      </p:sp>
      <p:sp>
        <p:nvSpPr>
          <p:cNvPr id="10" name="Titre 1"/>
          <p:cNvSpPr txBox="1">
            <a:spLocks/>
          </p:cNvSpPr>
          <p:nvPr userDrawn="1"/>
        </p:nvSpPr>
        <p:spPr>
          <a:xfrm>
            <a:off x="1187625" y="19239"/>
            <a:ext cx="7772400" cy="1033499"/>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fr-FR" sz="3300" dirty="0">
              <a:solidFill>
                <a:srgbClr val="002060"/>
              </a:solidFill>
              <a:latin typeface="+mn-lt"/>
            </a:endParaRPr>
          </a:p>
        </p:txBody>
      </p:sp>
      <p:sp>
        <p:nvSpPr>
          <p:cNvPr id="11" name="Rectangle 10"/>
          <p:cNvSpPr/>
          <p:nvPr userDrawn="1"/>
        </p:nvSpPr>
        <p:spPr>
          <a:xfrm>
            <a:off x="1178462" y="-2"/>
            <a:ext cx="7781563" cy="260650"/>
          </a:xfrm>
          <a:prstGeom prst="rect">
            <a:avLst/>
          </a:prstGeom>
          <a:solidFill>
            <a:srgbClr val="378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4" name="Espace réservé de la date 3"/>
          <p:cNvSpPr>
            <a:spLocks noGrp="1"/>
          </p:cNvSpPr>
          <p:nvPr>
            <p:ph type="dt" sz="half" idx="2"/>
          </p:nvPr>
        </p:nvSpPr>
        <p:spPr>
          <a:xfrm>
            <a:off x="1277634" y="6356352"/>
            <a:ext cx="1313166"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F1FDE9D-3102-4FF8-BDA5-A3CFEFFBF532}" type="datetime1">
              <a:rPr lang="fr-FR" smtClean="0"/>
              <a:pPr/>
              <a:t>28/03/2019</a:t>
            </a:fld>
            <a:endParaRPr lang="fr-FR"/>
          </a:p>
        </p:txBody>
      </p:sp>
      <p:pic>
        <p:nvPicPr>
          <p:cNvPr id="2" name="Immagine 1" descr="logo-5G-positive_ia.jpg"/>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970958" y="260648"/>
            <a:ext cx="987499" cy="648072"/>
          </a:xfrm>
          <a:prstGeom prst="rect">
            <a:avLst/>
          </a:prstGeom>
        </p:spPr>
      </p:pic>
      <p:pic>
        <p:nvPicPr>
          <p:cNvPr id="7" name="Imagen 6"/>
          <p:cNvPicPr>
            <a:picLocks noChangeAspect="1"/>
          </p:cNvPicPr>
          <p:nvPr userDrawn="1"/>
        </p:nvPicPr>
        <p:blipFill rotWithShape="1">
          <a:blip r:embed="rId8"/>
          <a:srcRect t="25747" r="5289" b="30033"/>
          <a:stretch/>
        </p:blipFill>
        <p:spPr>
          <a:xfrm rot="16200000">
            <a:off x="-2848355" y="2829844"/>
            <a:ext cx="6855096" cy="1195404"/>
          </a:xfrm>
          <a:prstGeom prst="rect">
            <a:avLst/>
          </a:prstGeom>
        </p:spPr>
      </p:pic>
      <p:sp>
        <p:nvSpPr>
          <p:cNvPr id="8" name="Rectángulo 7"/>
          <p:cNvSpPr/>
          <p:nvPr userDrawn="1"/>
        </p:nvSpPr>
        <p:spPr>
          <a:xfrm>
            <a:off x="359532" y="5301208"/>
            <a:ext cx="324036" cy="936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2" name="Immagine 1" descr="logo-5G-positive_ia.jpg"/>
          <p:cNvPicPr>
            <a:picLocks noChangeAspect="1"/>
          </p:cNvPicPr>
          <p:nvPr userDrawn="1"/>
        </p:nvPicPr>
        <p:blipFill rotWithShape="1">
          <a:blip r:embed="rId9" cstate="print">
            <a:extLst>
              <a:ext uri="{28A0092B-C50C-407E-A947-70E740481C1C}">
                <a14:useLocalDpi xmlns:a14="http://schemas.microsoft.com/office/drawing/2010/main" val="0"/>
              </a:ext>
            </a:extLst>
          </a:blip>
          <a:srcRect l="5497" t="20000" r="7875" b="16000"/>
          <a:stretch/>
        </p:blipFill>
        <p:spPr>
          <a:xfrm>
            <a:off x="211015" y="5661249"/>
            <a:ext cx="634571" cy="307671"/>
          </a:xfrm>
          <a:prstGeom prst="rect">
            <a:avLst/>
          </a:prstGeom>
        </p:spPr>
      </p:pic>
    </p:spTree>
    <p:extLst>
      <p:ext uri="{BB962C8B-B14F-4D97-AF65-F5344CB8AC3E}">
        <p14:creationId xmlns:p14="http://schemas.microsoft.com/office/powerpoint/2010/main" val="435659971"/>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Lst>
  <p:hf hdr="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86991FE-9074-4348-BA3B-34A9EA4B9583}" type="datetimeFigureOut">
              <a:rPr lang="en-GB" smtClean="0"/>
              <a:t>28/03/2019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E8EE3C-D050-4748-AFC8-B31F0092B45D}" type="slidenum">
              <a:rPr lang="en-GB" smtClean="0"/>
              <a:t>‹N°›</a:t>
            </a:fld>
            <a:endParaRPr lang="en-GB"/>
          </a:p>
        </p:txBody>
      </p:sp>
    </p:spTree>
    <p:extLst>
      <p:ext uri="{BB962C8B-B14F-4D97-AF65-F5344CB8AC3E}">
        <p14:creationId xmlns:p14="http://schemas.microsoft.com/office/powerpoint/2010/main" val="1958139664"/>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 name="Rectangle 39"/>
          <p:cNvSpPr/>
          <p:nvPr userDrawn="1"/>
        </p:nvSpPr>
        <p:spPr>
          <a:xfrm flipV="1">
            <a:off x="1" y="6499455"/>
            <a:ext cx="9143999" cy="4397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3" name="CasellaDiTesto 32"/>
          <p:cNvSpPr txBox="1"/>
          <p:nvPr userDrawn="1"/>
        </p:nvSpPr>
        <p:spPr>
          <a:xfrm>
            <a:off x="248198" y="6557809"/>
            <a:ext cx="1432848" cy="196208"/>
          </a:xfrm>
          <a:prstGeom prst="rect">
            <a:avLst/>
          </a:prstGeom>
          <a:noFill/>
        </p:spPr>
        <p:txBody>
          <a:bodyPr wrap="square" rtlCol="0">
            <a:spAutoFit/>
          </a:bodyPr>
          <a:lstStyle/>
          <a:p>
            <a:pPr algn="l"/>
            <a:r>
              <a:rPr lang="de-DE" sz="675" dirty="0">
                <a:solidFill>
                  <a:srgbClr val="303D43"/>
                </a:solidFill>
                <a:latin typeface="+mj-lt"/>
                <a:ea typeface="Open Sans" charset="0"/>
                <a:cs typeface="Open Sans" charset="0"/>
              </a:rPr>
              <a:t>5G PPP  |  </a:t>
            </a:r>
            <a:r>
              <a:rPr lang="de-DE" sz="675">
                <a:solidFill>
                  <a:srgbClr val="303D43"/>
                </a:solidFill>
                <a:latin typeface="+mj-lt"/>
                <a:ea typeface="Open Sans" charset="0"/>
                <a:cs typeface="Open Sans" charset="0"/>
              </a:rPr>
              <a:t>Smart Networks  |</a:t>
            </a:r>
            <a:endParaRPr lang="it-IT" sz="675" dirty="0">
              <a:solidFill>
                <a:srgbClr val="303D43"/>
              </a:solidFill>
              <a:latin typeface="+mj-lt"/>
              <a:ea typeface="Open Sans" charset="0"/>
              <a:cs typeface="Open Sans" charset="0"/>
            </a:endParaRPr>
          </a:p>
        </p:txBody>
      </p:sp>
      <p:sp>
        <p:nvSpPr>
          <p:cNvPr id="43" name="Segnaposto titolo 41"/>
          <p:cNvSpPr>
            <a:spLocks noGrp="1"/>
          </p:cNvSpPr>
          <p:nvPr>
            <p:ph type="title"/>
          </p:nvPr>
        </p:nvSpPr>
        <p:spPr>
          <a:xfrm>
            <a:off x="1" y="46336"/>
            <a:ext cx="6423949" cy="1088570"/>
          </a:xfrm>
          <a:prstGeom prst="rect">
            <a:avLst/>
          </a:prstGeom>
          <a:noFill/>
        </p:spPr>
        <p:txBody>
          <a:bodyPr vert="horz" lIns="91440" tIns="45720" rIns="91440" bIns="45720" rtlCol="0" anchor="ctr">
            <a:noAutofit/>
          </a:bodyPr>
          <a:lstStyle/>
          <a:p>
            <a:r>
              <a:rPr lang="it-IT" dirty="0"/>
              <a:t>SLIDE TITLE</a:t>
            </a:r>
          </a:p>
        </p:txBody>
      </p:sp>
      <p:sp>
        <p:nvSpPr>
          <p:cNvPr id="39" name="Rectangle 38"/>
          <p:cNvSpPr/>
          <p:nvPr userDrawn="1"/>
        </p:nvSpPr>
        <p:spPr>
          <a:xfrm flipV="1">
            <a:off x="1" y="6411680"/>
            <a:ext cx="9143999" cy="87777"/>
          </a:xfrm>
          <a:prstGeom prst="rect">
            <a:avLst/>
          </a:prstGeom>
          <a:solidFill>
            <a:srgbClr val="109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11" name="Image 10"/>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773095" y="-118652"/>
            <a:ext cx="2307244" cy="1627753"/>
          </a:xfrm>
          <a:prstGeom prst="rect">
            <a:avLst/>
          </a:prstGeom>
        </p:spPr>
      </p:pic>
      <p:sp>
        <p:nvSpPr>
          <p:cNvPr id="12" name="Rectangle 11"/>
          <p:cNvSpPr/>
          <p:nvPr userDrawn="1"/>
        </p:nvSpPr>
        <p:spPr>
          <a:xfrm rot="16200000" flipV="1">
            <a:off x="6100800" y="606464"/>
            <a:ext cx="1278758" cy="65833"/>
          </a:xfrm>
          <a:prstGeom prst="rect">
            <a:avLst/>
          </a:prstGeom>
          <a:solidFill>
            <a:srgbClr val="109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0" name="Segnaposto numero diapositiva 5">
            <a:extLst>
              <a:ext uri="{FF2B5EF4-FFF2-40B4-BE49-F238E27FC236}">
                <a16:creationId xmlns:a16="http://schemas.microsoft.com/office/drawing/2014/main" id="{D22752AE-BDD0-4FB2-A38B-42F834E6368C}"/>
              </a:ext>
            </a:extLst>
          </p:cNvPr>
          <p:cNvSpPr txBox="1">
            <a:spLocks/>
          </p:cNvSpPr>
          <p:nvPr userDrawn="1"/>
        </p:nvSpPr>
        <p:spPr>
          <a:xfrm>
            <a:off x="6956712" y="6498851"/>
            <a:ext cx="2057400" cy="365125"/>
          </a:xfrm>
          <a:prstGeom prst="rect">
            <a:avLst/>
          </a:prstGeom>
        </p:spPr>
        <p:txBody>
          <a:bodyPr vert="horz" lIns="68580" tIns="34290" rIns="68580" bIns="34290" rtlCol="0" anchor="ctr"/>
          <a:lstStyle>
            <a:defPPr>
              <a:defRPr lang="en-US"/>
            </a:defPPr>
            <a:lvl1pPr algn="r">
              <a:defRPr sz="900">
                <a:solidFill>
                  <a:srgbClr val="303D43"/>
                </a:solidFill>
                <a:latin typeface="+mj-lt"/>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B8CBFDF-DA6C-4465-A547-52354735FD57}" type="slidenum">
              <a:rPr lang="en-GB" sz="675" smtClean="0"/>
              <a:pPr lvl="0"/>
              <a:t>‹N°›</a:t>
            </a:fld>
            <a:endParaRPr lang="en-GB" sz="675" dirty="0"/>
          </a:p>
        </p:txBody>
      </p:sp>
      <p:sp>
        <p:nvSpPr>
          <p:cNvPr id="14" name="Espace réservé de la date 3">
            <a:extLst>
              <a:ext uri="{FF2B5EF4-FFF2-40B4-BE49-F238E27FC236}">
                <a16:creationId xmlns:a16="http://schemas.microsoft.com/office/drawing/2014/main" id="{9CA58605-7E41-4DF0-B163-7676BEE4BEB4}"/>
              </a:ext>
            </a:extLst>
          </p:cNvPr>
          <p:cNvSpPr txBox="1">
            <a:spLocks/>
          </p:cNvSpPr>
          <p:nvPr userDrawn="1"/>
        </p:nvSpPr>
        <p:spPr>
          <a:xfrm>
            <a:off x="1343012" y="6520804"/>
            <a:ext cx="710891" cy="354498"/>
          </a:xfrm>
          <a:prstGeom prst="rect">
            <a:avLst/>
          </a:prstGeom>
        </p:spPr>
        <p:txBody>
          <a:bodyPr vert="horz" lIns="68580" tIns="34290" rIns="68580" bIns="34290" rtlCol="0" anchor="ctr"/>
          <a:lstStyle>
            <a:defPPr>
              <a:defRPr lang="en-US"/>
            </a:defPPr>
            <a:lvl1pPr marL="0" algn="ctr" defTabSz="914400" rtl="0" eaLnBrk="1" latinLnBrk="0" hangingPunct="1">
              <a:defRPr sz="900" kern="1200" spc="0">
                <a:solidFill>
                  <a:srgbClr val="303D43"/>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319380D-AA67-FB4B-A9A8-414E45E9E416}" type="datetime3">
              <a:rPr lang="fr-CH" sz="675" smtClean="0"/>
              <a:pPr/>
              <a:t>28/03/19</a:t>
            </a:fld>
            <a:endParaRPr lang="fr-FR" sz="675" dirty="0"/>
          </a:p>
        </p:txBody>
      </p:sp>
    </p:spTree>
    <p:extLst>
      <p:ext uri="{BB962C8B-B14F-4D97-AF65-F5344CB8AC3E}">
        <p14:creationId xmlns:p14="http://schemas.microsoft.com/office/powerpoint/2010/main" val="3035002079"/>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p:txStyles>
    <p:titleStyle>
      <a:lvl1pPr marL="432000" algn="l" defTabSz="685800" rtl="0" eaLnBrk="1" latinLnBrk="0" hangingPunct="1">
        <a:lnSpc>
          <a:spcPct val="150000"/>
        </a:lnSpc>
        <a:spcBef>
          <a:spcPct val="0"/>
        </a:spcBef>
        <a:buNone/>
        <a:defRPr sz="2700" b="1" i="0" kern="1200" cap="all" baseline="0">
          <a:solidFill>
            <a:srgbClr val="283058"/>
          </a:solidFill>
          <a:latin typeface="Abadi MT Condensed Light" charset="0"/>
          <a:ea typeface="Abadi MT Condensed Light" charset="0"/>
          <a:cs typeface="Abadi MT Condensed Light" charset="0"/>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28650" y="365127"/>
            <a:ext cx="78867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628650" y="6356352"/>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AD6FE04-D790-4F95-8495-08F6DA13959C}" type="datetimeFigureOut">
              <a:rPr lang="fr-FR" smtClean="0"/>
              <a:t>28/03/2019</a:t>
            </a:fld>
            <a:endParaRPr lang="fr-FR"/>
          </a:p>
        </p:txBody>
      </p:sp>
      <p:sp>
        <p:nvSpPr>
          <p:cNvPr id="5" name="Espace réservé du pied de page 4"/>
          <p:cNvSpPr>
            <a:spLocks noGrp="1"/>
          </p:cNvSpPr>
          <p:nvPr>
            <p:ph type="ftr" sz="quarter" idx="3"/>
          </p:nvPr>
        </p:nvSpPr>
        <p:spPr>
          <a:xfrm>
            <a:off x="2411761" y="6356352"/>
            <a:ext cx="4392488" cy="365125"/>
          </a:xfrm>
          <a:prstGeom prst="rect">
            <a:avLst/>
          </a:prstGeom>
        </p:spPr>
        <p:txBody>
          <a:bodyPr vert="horz" lIns="91440" tIns="45720" rIns="91440" bIns="45720" rtlCol="0" anchor="ctr"/>
          <a:lstStyle>
            <a:lvl1pPr algn="ctr">
              <a:defRPr sz="1350" b="1">
                <a:solidFill>
                  <a:schemeClr val="tx1">
                    <a:tint val="75000"/>
                  </a:schemeClr>
                </a:solidFill>
              </a:defRPr>
            </a:lvl1pPr>
          </a:lstStyle>
          <a:p>
            <a:r>
              <a:rPr lang="en-GB" dirty="0"/>
              <a:t>3</a:t>
            </a:r>
            <a:r>
              <a:rPr lang="en-GB" baseline="30000" dirty="0"/>
              <a:t>rd</a:t>
            </a:r>
            <a:r>
              <a:rPr lang="en-GB" dirty="0"/>
              <a:t> Wireless Russia Forum, 30-31 May 2017, Moscow</a:t>
            </a:r>
          </a:p>
          <a:p>
            <a:endParaRPr lang="fr-FR" dirty="0"/>
          </a:p>
        </p:txBody>
      </p:sp>
      <p:sp>
        <p:nvSpPr>
          <p:cNvPr id="6" name="Espace réservé du numéro de diapositive 5"/>
          <p:cNvSpPr>
            <a:spLocks noGrp="1"/>
          </p:cNvSpPr>
          <p:nvPr>
            <p:ph type="sldNum" sz="quarter" idx="4"/>
          </p:nvPr>
        </p:nvSpPr>
        <p:spPr>
          <a:xfrm>
            <a:off x="6457950" y="6356352"/>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A75FC8B-3F5C-427B-A66D-CE7B60118EC6}" type="slidenum">
              <a:rPr lang="fr-FR" smtClean="0"/>
              <a:t>‹N°›</a:t>
            </a:fld>
            <a:endParaRPr lang="fr-FR"/>
          </a:p>
        </p:txBody>
      </p:sp>
    </p:spTree>
    <p:extLst>
      <p:ext uri="{BB962C8B-B14F-4D97-AF65-F5344CB8AC3E}">
        <p14:creationId xmlns:p14="http://schemas.microsoft.com/office/powerpoint/2010/main" val="1354988062"/>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30.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2" Type="http://schemas.openxmlformats.org/officeDocument/2006/relationships/hyperlink" Target="https://bscw.5g-ppp.eu/pub/bscw.cgi/d293954/Vision%20on%205GIA-AIOTI%20partnership%20v1.0.pdf" TargetMode="Externa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30.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hyperlink" Target="https://5g-ppp.eu/5g-trials-roadmap/" TargetMode="External"/><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hyperlink" Target="http://5gobservatory.eu/" TargetMode="External"/><Relationship Id="rId7" Type="http://schemas.openxmlformats.org/officeDocument/2006/relationships/hyperlink" Target="http://5gobservatory.eu/wp-content/uploads/2019/01/80082-5G-Observatory-Quarterly-report-2-1.pdf" TargetMode="External"/><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hyperlink" Target="http://5gobservatory.eu/PDF/80082-5G-Observatory-Quarterly-report_1.pdf" TargetMode="External"/><Relationship Id="rId5" Type="http://schemas.openxmlformats.org/officeDocument/2006/relationships/hyperlink" Target="https://www.5gtechritory.com/" TargetMode="External"/><Relationship Id="rId4" Type="http://schemas.openxmlformats.org/officeDocument/2006/relationships/hyperlink" Target="https://ec.europa.eu/digital-single-market/en/european-5g-observatory"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34.xml"/><Relationship Id="rId4" Type="http://schemas.openxmlformats.org/officeDocument/2006/relationships/hyperlink" Target="http://global5g.org/cartography"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30.xml"/><Relationship Id="rId6" Type="http://schemas.openxmlformats.org/officeDocument/2006/relationships/image" Target="../media/image25.jpeg"/><Relationship Id="rId5" Type="http://schemas.openxmlformats.org/officeDocument/2006/relationships/image" Target="../media/image24.jp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71638" y="1412776"/>
            <a:ext cx="6265608" cy="994172"/>
          </a:xfrm>
        </p:spPr>
        <p:txBody>
          <a:bodyPr/>
          <a:lstStyle/>
          <a:p>
            <a:r>
              <a:rPr lang="fr-FR" sz="3600" dirty="0" err="1"/>
              <a:t>Views</a:t>
            </a:r>
            <a:r>
              <a:rPr lang="fr-FR" sz="3600" dirty="0"/>
              <a:t> </a:t>
            </a:r>
            <a:r>
              <a:rPr lang="fr-FR" sz="3600" dirty="0" err="1"/>
              <a:t>from</a:t>
            </a:r>
            <a:r>
              <a:rPr lang="fr-FR" sz="3600" dirty="0"/>
              <a:t> Europe:</a:t>
            </a:r>
            <a:br>
              <a:rPr lang="fr-FR" sz="3600" dirty="0"/>
            </a:br>
            <a:r>
              <a:rPr lang="fr-FR" sz="3600" dirty="0"/>
              <a:t>5G IA/5G PPP </a:t>
            </a:r>
            <a:r>
              <a:rPr lang="fr-FR" sz="3600" dirty="0" err="1"/>
              <a:t>activities</a:t>
            </a:r>
            <a:br>
              <a:rPr lang="en-US" sz="3600" dirty="0">
                <a:solidFill>
                  <a:srgbClr val="002060"/>
                </a:solidFill>
              </a:rPr>
            </a:br>
            <a:endParaRPr lang="en-US" dirty="0"/>
          </a:p>
        </p:txBody>
      </p:sp>
      <p:sp>
        <p:nvSpPr>
          <p:cNvPr id="3" name="Sous-titre 2"/>
          <p:cNvSpPr txBox="1">
            <a:spLocks/>
          </p:cNvSpPr>
          <p:nvPr/>
        </p:nvSpPr>
        <p:spPr>
          <a:xfrm>
            <a:off x="1331640" y="4617132"/>
            <a:ext cx="7236804" cy="918102"/>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ctr"/>
            <a:r>
              <a:rPr lang="fr-FR" sz="2100" b="1" dirty="0">
                <a:solidFill>
                  <a:prstClr val="white"/>
                </a:solidFill>
                <a:latin typeface="Calibri"/>
              </a:rPr>
              <a:t>Jean-Pierre Bienaimé, </a:t>
            </a:r>
            <a:r>
              <a:rPr lang="fr-FR" sz="2100" b="1" dirty="0" err="1">
                <a:solidFill>
                  <a:prstClr val="white"/>
                </a:solidFill>
                <a:latin typeface="Calibri"/>
              </a:rPr>
              <a:t>Secretary</a:t>
            </a:r>
            <a:r>
              <a:rPr lang="fr-FR" sz="2100" b="1" dirty="0">
                <a:solidFill>
                  <a:prstClr val="white"/>
                </a:solidFill>
                <a:latin typeface="Calibri"/>
              </a:rPr>
              <a:t> General, 5G-IA</a:t>
            </a:r>
          </a:p>
          <a:p>
            <a:endParaRPr lang="en-US" b="1" dirty="0">
              <a:solidFill>
                <a:schemeClr val="bg1"/>
              </a:solidFill>
            </a:endParaRPr>
          </a:p>
          <a:p>
            <a:pPr algn="ctr"/>
            <a:r>
              <a:rPr lang="en-US" b="1" dirty="0">
                <a:solidFill>
                  <a:schemeClr val="bg1"/>
                </a:solidFill>
              </a:rPr>
              <a:t>3GPP-PCG#42 &amp; OP#41</a:t>
            </a:r>
            <a:r>
              <a:rPr lang="fr-FR" b="1" dirty="0">
                <a:solidFill>
                  <a:schemeClr val="bg1"/>
                </a:solidFill>
              </a:rPr>
              <a:t>, </a:t>
            </a:r>
            <a:r>
              <a:rPr lang="en-US" b="1" dirty="0">
                <a:solidFill>
                  <a:schemeClr val="bg1"/>
                </a:solidFill>
              </a:rPr>
              <a:t>28-29 March 2019, Geneva</a:t>
            </a:r>
            <a:endParaRPr lang="en-GB" b="1" dirty="0">
              <a:solidFill>
                <a:schemeClr val="bg1"/>
              </a:solidFill>
            </a:endParaRPr>
          </a:p>
          <a:p>
            <a:pPr algn="ctr" defTabSz="685800"/>
            <a:endParaRPr lang="fr-FR" sz="2100" b="1" dirty="0">
              <a:solidFill>
                <a:prstClr val="white"/>
              </a:solidFill>
              <a:latin typeface="Calibri"/>
            </a:endParaRPr>
          </a:p>
        </p:txBody>
      </p:sp>
    </p:spTree>
    <p:extLst>
      <p:ext uri="{BB962C8B-B14F-4D97-AF65-F5344CB8AC3E}">
        <p14:creationId xmlns:p14="http://schemas.microsoft.com/office/powerpoint/2010/main" val="1086853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480077-AA77-4C80-8EAE-50EA845B671B}"/>
              </a:ext>
            </a:extLst>
          </p:cNvPr>
          <p:cNvSpPr>
            <a:spLocks noGrp="1"/>
          </p:cNvSpPr>
          <p:nvPr>
            <p:ph type="ctrTitle"/>
          </p:nvPr>
        </p:nvSpPr>
        <p:spPr>
          <a:xfrm>
            <a:off x="1277634" y="248339"/>
            <a:ext cx="6624737" cy="504056"/>
          </a:xfrm>
        </p:spPr>
        <p:txBody>
          <a:bodyPr/>
          <a:lstStyle/>
          <a:p>
            <a:r>
              <a:rPr lang="fr-FR" sz="2800" dirty="0"/>
              <a:t>The 5G-IA Pre-standardisation Work Group</a:t>
            </a:r>
          </a:p>
        </p:txBody>
      </p:sp>
      <p:sp>
        <p:nvSpPr>
          <p:cNvPr id="3" name="Espace réservé de la date 2">
            <a:extLst>
              <a:ext uri="{FF2B5EF4-FFF2-40B4-BE49-F238E27FC236}">
                <a16:creationId xmlns:a16="http://schemas.microsoft.com/office/drawing/2014/main" id="{E3263558-F3AB-49E8-BB1B-7B3630C3A0F3}"/>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609261AE-7299-4023-9DF2-7FD3A5CB635F}"/>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F5EA5083-95A8-4624-8007-DC714B311029}"/>
              </a:ext>
            </a:extLst>
          </p:cNvPr>
          <p:cNvSpPr>
            <a:spLocks noGrp="1"/>
          </p:cNvSpPr>
          <p:nvPr>
            <p:ph type="sldNum" sz="quarter" idx="12"/>
          </p:nvPr>
        </p:nvSpPr>
        <p:spPr/>
        <p:txBody>
          <a:bodyPr/>
          <a:lstStyle/>
          <a:p>
            <a:fld id="{07403425-B7E0-46C9-8668-1D222311AF4A}" type="slidenum">
              <a:rPr lang="fr-FR" smtClean="0"/>
              <a:pPr/>
              <a:t>10</a:t>
            </a:fld>
            <a:endParaRPr lang="fr-FR"/>
          </a:p>
        </p:txBody>
      </p:sp>
      <p:sp>
        <p:nvSpPr>
          <p:cNvPr id="6" name="Espace réservé du contenu 5">
            <a:extLst>
              <a:ext uri="{FF2B5EF4-FFF2-40B4-BE49-F238E27FC236}">
                <a16:creationId xmlns:a16="http://schemas.microsoft.com/office/drawing/2014/main" id="{9AC40FB3-1DC3-44C5-B98D-20C11F4804C1}"/>
              </a:ext>
            </a:extLst>
          </p:cNvPr>
          <p:cNvSpPr>
            <a:spLocks noGrp="1"/>
          </p:cNvSpPr>
          <p:nvPr>
            <p:ph idx="1"/>
          </p:nvPr>
        </p:nvSpPr>
        <p:spPr>
          <a:xfrm>
            <a:off x="1183476" y="811577"/>
            <a:ext cx="7732839" cy="4813997"/>
          </a:xfrm>
        </p:spPr>
        <p:txBody>
          <a:bodyPr/>
          <a:lstStyle/>
          <a:p>
            <a:pPr marL="0" indent="0" algn="ctr">
              <a:buNone/>
            </a:pPr>
            <a:r>
              <a:rPr lang="fr-FR" b="1" dirty="0" err="1"/>
              <a:t>Ultimately</a:t>
            </a:r>
            <a:r>
              <a:rPr lang="fr-FR" b="1" dirty="0"/>
              <a:t> the goal of R&amp;D initiatives </a:t>
            </a:r>
            <a:r>
              <a:rPr lang="fr-FR" b="1" dirty="0" err="1"/>
              <a:t>such</a:t>
            </a:r>
            <a:r>
              <a:rPr lang="fr-FR" b="1" dirty="0"/>
              <a:t> as the 5G PPP </a:t>
            </a:r>
            <a:r>
              <a:rPr lang="fr-FR" b="1" dirty="0" err="1"/>
              <a:t>projects</a:t>
            </a:r>
            <a:r>
              <a:rPr lang="fr-FR" b="1" dirty="0"/>
              <a:t> </a:t>
            </a:r>
            <a:r>
              <a:rPr lang="fr-FR" b="1" dirty="0" err="1"/>
              <a:t>is</a:t>
            </a:r>
            <a:r>
              <a:rPr lang="fr-FR" b="1" dirty="0"/>
              <a:t> to come up </a:t>
            </a:r>
            <a:r>
              <a:rPr lang="fr-FR" b="1" dirty="0" err="1"/>
              <a:t>with</a:t>
            </a:r>
            <a:r>
              <a:rPr lang="fr-FR" b="1" dirty="0"/>
              <a:t> technologies/concepts &amp; propositions </a:t>
            </a:r>
            <a:r>
              <a:rPr lang="fr-FR" b="1" dirty="0" err="1"/>
              <a:t>that</a:t>
            </a:r>
            <a:r>
              <a:rPr lang="fr-FR" b="1" dirty="0"/>
              <a:t> </a:t>
            </a:r>
            <a:r>
              <a:rPr lang="fr-FR" b="1" dirty="0" err="1"/>
              <a:t>will</a:t>
            </a:r>
            <a:r>
              <a:rPr lang="fr-FR" b="1" dirty="0"/>
              <a:t> </a:t>
            </a:r>
            <a:r>
              <a:rPr lang="fr-FR" b="1" dirty="0" err="1"/>
              <a:t>shape</a:t>
            </a:r>
            <a:r>
              <a:rPr lang="fr-FR" b="1" dirty="0"/>
              <a:t> </a:t>
            </a:r>
            <a:r>
              <a:rPr lang="fr-FR" b="1" dirty="0" err="1"/>
              <a:t>standardization</a:t>
            </a:r>
            <a:r>
              <a:rPr lang="fr-FR" b="1" dirty="0"/>
              <a:t>.</a:t>
            </a:r>
          </a:p>
          <a:p>
            <a:pPr marL="0" indent="0">
              <a:buNone/>
            </a:pPr>
            <a:r>
              <a:rPr lang="fr-FR" sz="2000" b="1" dirty="0"/>
              <a:t> </a:t>
            </a:r>
            <a:r>
              <a:rPr lang="en-US" sz="2000" dirty="0"/>
              <a:t>Chair: Olav Queseth, Ericsson</a:t>
            </a:r>
          </a:p>
        </p:txBody>
      </p:sp>
      <p:sp>
        <p:nvSpPr>
          <p:cNvPr id="7" name="Rectangle 6">
            <a:extLst>
              <a:ext uri="{FF2B5EF4-FFF2-40B4-BE49-F238E27FC236}">
                <a16:creationId xmlns:a16="http://schemas.microsoft.com/office/drawing/2014/main" id="{64C4CFD4-504F-4DD9-BDD3-D4A73F717458}"/>
              </a:ext>
            </a:extLst>
          </p:cNvPr>
          <p:cNvSpPr/>
          <p:nvPr/>
        </p:nvSpPr>
        <p:spPr>
          <a:xfrm>
            <a:off x="1183476" y="2244327"/>
            <a:ext cx="7826997" cy="4524315"/>
          </a:xfrm>
          <a:prstGeom prst="rect">
            <a:avLst/>
          </a:prstGeom>
        </p:spPr>
        <p:txBody>
          <a:bodyPr wrap="square">
            <a:spAutoFit/>
          </a:bodyPr>
          <a:lstStyle/>
          <a:p>
            <a:r>
              <a:rPr lang="fr-FR" b="1" dirty="0">
                <a:sym typeface="Wingdings" panose="05000000000000000000" pitchFamily="2" charset="2"/>
              </a:rPr>
              <a:t> </a:t>
            </a:r>
            <a:r>
              <a:rPr lang="fr-FR" sz="2400" b="1" dirty="0">
                <a:solidFill>
                  <a:schemeClr val="tx2"/>
                </a:solidFill>
              </a:rPr>
              <a:t>Objectives </a:t>
            </a:r>
            <a:endParaRPr lang="fr-FR" sz="2400" dirty="0">
              <a:solidFill>
                <a:schemeClr val="tx2"/>
              </a:solidFill>
            </a:endParaRPr>
          </a:p>
          <a:p>
            <a:pPr marL="285750" indent="-285750">
              <a:buFont typeface="Arial" panose="020B0604020202020204" pitchFamily="34" charset="0"/>
              <a:buChar char="•"/>
            </a:pPr>
            <a:r>
              <a:rPr lang="fr-FR" sz="2400" dirty="0" err="1">
                <a:solidFill>
                  <a:schemeClr val="tx2"/>
                </a:solidFill>
              </a:rPr>
              <a:t>Identify</a:t>
            </a:r>
            <a:r>
              <a:rPr lang="fr-FR" sz="2400" dirty="0">
                <a:solidFill>
                  <a:schemeClr val="tx2"/>
                </a:solidFill>
              </a:rPr>
              <a:t> </a:t>
            </a:r>
            <a:r>
              <a:rPr lang="fr-FR" sz="2400" dirty="0" err="1">
                <a:solidFill>
                  <a:schemeClr val="tx2"/>
                </a:solidFill>
              </a:rPr>
              <a:t>standardization</a:t>
            </a:r>
            <a:r>
              <a:rPr lang="fr-FR" sz="2400" dirty="0">
                <a:solidFill>
                  <a:schemeClr val="tx2"/>
                </a:solidFill>
              </a:rPr>
              <a:t> and </a:t>
            </a:r>
            <a:r>
              <a:rPr lang="fr-FR" sz="2400" dirty="0" err="1">
                <a:solidFill>
                  <a:schemeClr val="tx2"/>
                </a:solidFill>
              </a:rPr>
              <a:t>regulatory</a:t>
            </a:r>
            <a:r>
              <a:rPr lang="fr-FR" sz="2400" dirty="0">
                <a:solidFill>
                  <a:schemeClr val="tx2"/>
                </a:solidFill>
              </a:rPr>
              <a:t> bodies to </a:t>
            </a:r>
            <a:r>
              <a:rPr lang="fr-FR" sz="2400" dirty="0" err="1">
                <a:solidFill>
                  <a:schemeClr val="tx2"/>
                </a:solidFill>
              </a:rPr>
              <a:t>align</a:t>
            </a:r>
            <a:r>
              <a:rPr lang="fr-FR" sz="2400" dirty="0">
                <a:solidFill>
                  <a:schemeClr val="tx2"/>
                </a:solidFill>
              </a:rPr>
              <a:t> </a:t>
            </a:r>
            <a:r>
              <a:rPr lang="fr-FR" sz="2400" dirty="0" err="1">
                <a:solidFill>
                  <a:schemeClr val="tx2"/>
                </a:solidFill>
              </a:rPr>
              <a:t>with</a:t>
            </a:r>
            <a:r>
              <a:rPr lang="fr-FR" sz="2400" dirty="0">
                <a:solidFill>
                  <a:schemeClr val="tx2"/>
                </a:solidFill>
              </a:rPr>
              <a:t> e.g. ETSI, 3GPP, IEEE and </a:t>
            </a:r>
            <a:r>
              <a:rPr lang="fr-FR" sz="2400" dirty="0" err="1">
                <a:solidFill>
                  <a:schemeClr val="tx2"/>
                </a:solidFill>
              </a:rPr>
              <a:t>other</a:t>
            </a:r>
            <a:r>
              <a:rPr lang="fr-FR" sz="2400" dirty="0">
                <a:solidFill>
                  <a:schemeClr val="tx2"/>
                </a:solidFill>
              </a:rPr>
              <a:t> relevant standards bodies, &amp; ITU-R and WRC </a:t>
            </a:r>
          </a:p>
          <a:p>
            <a:pPr marL="285750" indent="-285750">
              <a:buFont typeface="Arial" panose="020B0604020202020204" pitchFamily="34" charset="0"/>
              <a:buChar char="•"/>
            </a:pPr>
            <a:r>
              <a:rPr lang="fr-FR" sz="2400" dirty="0" err="1">
                <a:solidFill>
                  <a:schemeClr val="tx2"/>
                </a:solidFill>
              </a:rPr>
              <a:t>Develop</a:t>
            </a:r>
            <a:r>
              <a:rPr lang="fr-FR" sz="2400" dirty="0">
                <a:solidFill>
                  <a:schemeClr val="tx2"/>
                </a:solidFill>
              </a:rPr>
              <a:t> a roadmap of relevant </a:t>
            </a:r>
            <a:r>
              <a:rPr lang="fr-FR" sz="2400" dirty="0" err="1">
                <a:solidFill>
                  <a:schemeClr val="tx2"/>
                </a:solidFill>
              </a:rPr>
              <a:t>standardization</a:t>
            </a:r>
            <a:r>
              <a:rPr lang="fr-FR" sz="2400" dirty="0">
                <a:solidFill>
                  <a:schemeClr val="tx2"/>
                </a:solidFill>
              </a:rPr>
              <a:t> and </a:t>
            </a:r>
            <a:r>
              <a:rPr lang="fr-FR" sz="2400" dirty="0" err="1">
                <a:solidFill>
                  <a:schemeClr val="tx2"/>
                </a:solidFill>
              </a:rPr>
              <a:t>regulatory</a:t>
            </a:r>
            <a:r>
              <a:rPr lang="fr-FR" sz="2400" dirty="0">
                <a:solidFill>
                  <a:schemeClr val="tx2"/>
                </a:solidFill>
              </a:rPr>
              <a:t> topics for 5G and </a:t>
            </a:r>
            <a:r>
              <a:rPr lang="fr-FR" sz="2400" dirty="0" err="1">
                <a:solidFill>
                  <a:schemeClr val="tx2"/>
                </a:solidFill>
              </a:rPr>
              <a:t>evaluate</a:t>
            </a:r>
            <a:r>
              <a:rPr lang="fr-FR" sz="2400" dirty="0">
                <a:solidFill>
                  <a:schemeClr val="tx2"/>
                </a:solidFill>
              </a:rPr>
              <a:t> </a:t>
            </a:r>
            <a:r>
              <a:rPr lang="fr-FR" sz="2400" dirty="0" err="1">
                <a:solidFill>
                  <a:schemeClr val="tx2"/>
                </a:solidFill>
              </a:rPr>
              <a:t>existing</a:t>
            </a:r>
            <a:r>
              <a:rPr lang="fr-FR" sz="2400" dirty="0">
                <a:solidFill>
                  <a:schemeClr val="tx2"/>
                </a:solidFill>
              </a:rPr>
              <a:t> roadmaps at international </a:t>
            </a:r>
            <a:r>
              <a:rPr lang="fr-FR" sz="2400" dirty="0" err="1">
                <a:solidFill>
                  <a:schemeClr val="tx2"/>
                </a:solidFill>
              </a:rPr>
              <a:t>level</a:t>
            </a:r>
            <a:r>
              <a:rPr lang="fr-FR" sz="2400" dirty="0">
                <a:solidFill>
                  <a:schemeClr val="tx2"/>
                </a:solidFill>
              </a:rPr>
              <a:t>; </a:t>
            </a:r>
          </a:p>
          <a:p>
            <a:pPr marL="285750" indent="-285750">
              <a:buFont typeface="Arial" panose="020B0604020202020204" pitchFamily="34" charset="0"/>
              <a:buChar char="•"/>
            </a:pPr>
            <a:r>
              <a:rPr lang="fr-FR" sz="2400" dirty="0">
                <a:solidFill>
                  <a:schemeClr val="tx2"/>
                </a:solidFill>
              </a:rPr>
              <a:t>Propose </a:t>
            </a:r>
            <a:r>
              <a:rPr lang="fr-FR" sz="2400" dirty="0" err="1">
                <a:solidFill>
                  <a:schemeClr val="tx2"/>
                </a:solidFill>
              </a:rPr>
              <a:t>own</a:t>
            </a:r>
            <a:r>
              <a:rPr lang="fr-FR" sz="2400" dirty="0">
                <a:solidFill>
                  <a:schemeClr val="tx2"/>
                </a:solidFill>
              </a:rPr>
              <a:t> roadmap for 5G </a:t>
            </a:r>
            <a:r>
              <a:rPr lang="fr-FR" sz="2400" dirty="0" err="1">
                <a:solidFill>
                  <a:schemeClr val="tx2"/>
                </a:solidFill>
              </a:rPr>
              <a:t>being</a:t>
            </a:r>
            <a:r>
              <a:rPr lang="fr-FR" sz="2400" dirty="0">
                <a:solidFill>
                  <a:schemeClr val="tx2"/>
                </a:solidFill>
              </a:rPr>
              <a:t> </a:t>
            </a:r>
            <a:r>
              <a:rPr lang="fr-FR" sz="2400" dirty="0" err="1">
                <a:solidFill>
                  <a:schemeClr val="tx2"/>
                </a:solidFill>
              </a:rPr>
              <a:t>aligned</a:t>
            </a:r>
            <a:r>
              <a:rPr lang="fr-FR" sz="2400" dirty="0">
                <a:solidFill>
                  <a:schemeClr val="tx2"/>
                </a:solidFill>
              </a:rPr>
              <a:t> at international </a:t>
            </a:r>
            <a:r>
              <a:rPr lang="fr-FR" sz="2400" dirty="0" err="1">
                <a:solidFill>
                  <a:schemeClr val="tx2"/>
                </a:solidFill>
              </a:rPr>
              <a:t>level</a:t>
            </a:r>
            <a:r>
              <a:rPr lang="fr-FR" sz="2400" dirty="0">
                <a:solidFill>
                  <a:schemeClr val="tx2"/>
                </a:solidFill>
              </a:rPr>
              <a:t>. </a:t>
            </a:r>
          </a:p>
          <a:p>
            <a:pPr marL="285750" indent="-285750">
              <a:buFont typeface="Arial" panose="020B0604020202020204" pitchFamily="34" charset="0"/>
              <a:buChar char="•"/>
            </a:pPr>
            <a:r>
              <a:rPr lang="fr-FR" sz="2400" dirty="0">
                <a:solidFill>
                  <a:schemeClr val="tx2"/>
                </a:solidFill>
              </a:rPr>
              <a:t>Influence </a:t>
            </a:r>
            <a:r>
              <a:rPr lang="fr-FR" sz="2400" dirty="0" err="1">
                <a:solidFill>
                  <a:schemeClr val="tx2"/>
                </a:solidFill>
              </a:rPr>
              <a:t>pre-standardization</a:t>
            </a:r>
            <a:r>
              <a:rPr lang="fr-FR" sz="2400" dirty="0">
                <a:solidFill>
                  <a:schemeClr val="tx2"/>
                </a:solidFill>
              </a:rPr>
              <a:t> on 5G and </a:t>
            </a:r>
            <a:r>
              <a:rPr lang="fr-FR" sz="2400" dirty="0" err="1">
                <a:solidFill>
                  <a:schemeClr val="tx2"/>
                </a:solidFill>
              </a:rPr>
              <a:t>related</a:t>
            </a:r>
            <a:r>
              <a:rPr lang="fr-FR" sz="2400" dirty="0">
                <a:solidFill>
                  <a:schemeClr val="tx2"/>
                </a:solidFill>
              </a:rPr>
              <a:t> R&amp;D and propose </a:t>
            </a:r>
            <a:r>
              <a:rPr lang="fr-FR" sz="2400" dirty="0" err="1">
                <a:solidFill>
                  <a:schemeClr val="tx2"/>
                </a:solidFill>
              </a:rPr>
              <a:t>where</a:t>
            </a:r>
            <a:r>
              <a:rPr lang="fr-FR" sz="2400" dirty="0">
                <a:solidFill>
                  <a:schemeClr val="tx2"/>
                </a:solidFill>
              </a:rPr>
              <a:t> topics </a:t>
            </a:r>
            <a:r>
              <a:rPr lang="fr-FR" sz="2400" dirty="0" err="1">
                <a:solidFill>
                  <a:schemeClr val="tx2"/>
                </a:solidFill>
              </a:rPr>
              <a:t>should</a:t>
            </a:r>
            <a:r>
              <a:rPr lang="fr-FR" sz="2400" dirty="0">
                <a:solidFill>
                  <a:schemeClr val="tx2"/>
                </a:solidFill>
              </a:rPr>
              <a:t> </a:t>
            </a:r>
            <a:r>
              <a:rPr lang="fr-FR" sz="2400" dirty="0" err="1">
                <a:solidFill>
                  <a:schemeClr val="tx2"/>
                </a:solidFill>
              </a:rPr>
              <a:t>be</a:t>
            </a:r>
            <a:r>
              <a:rPr lang="fr-FR" sz="2400" dirty="0">
                <a:solidFill>
                  <a:schemeClr val="tx2"/>
                </a:solidFill>
              </a:rPr>
              <a:t> </a:t>
            </a:r>
            <a:r>
              <a:rPr lang="fr-FR" sz="2400" dirty="0" err="1">
                <a:solidFill>
                  <a:schemeClr val="tx2"/>
                </a:solidFill>
              </a:rPr>
              <a:t>standardized</a:t>
            </a:r>
            <a:r>
              <a:rPr lang="fr-FR" sz="2400" dirty="0">
                <a:solidFill>
                  <a:schemeClr val="tx2"/>
                </a:solidFill>
              </a:rPr>
              <a:t> </a:t>
            </a:r>
          </a:p>
          <a:p>
            <a:pPr marL="285750" indent="-285750">
              <a:buFont typeface="Arial" panose="020B0604020202020204" pitchFamily="34" charset="0"/>
              <a:buChar char="•"/>
            </a:pPr>
            <a:r>
              <a:rPr lang="fr-FR" sz="2400" dirty="0">
                <a:solidFill>
                  <a:schemeClr val="tx2"/>
                </a:solidFill>
              </a:rPr>
              <a:t>Influence timing on R&amp;D </a:t>
            </a:r>
            <a:r>
              <a:rPr lang="fr-FR" sz="2400" dirty="0" err="1">
                <a:solidFill>
                  <a:schemeClr val="tx2"/>
                </a:solidFill>
              </a:rPr>
              <a:t>work</a:t>
            </a:r>
            <a:r>
              <a:rPr lang="fr-FR" sz="2400" dirty="0">
                <a:solidFill>
                  <a:schemeClr val="tx2"/>
                </a:solidFill>
              </a:rPr>
              <a:t> programs </a:t>
            </a:r>
          </a:p>
        </p:txBody>
      </p:sp>
    </p:spTree>
    <p:extLst>
      <p:ext uri="{BB962C8B-B14F-4D97-AF65-F5344CB8AC3E}">
        <p14:creationId xmlns:p14="http://schemas.microsoft.com/office/powerpoint/2010/main" val="10208448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3D2698-B5E5-4856-8BF4-A6A1BDEBAF94}"/>
              </a:ext>
            </a:extLst>
          </p:cNvPr>
          <p:cNvSpPr>
            <a:spLocks noGrp="1"/>
          </p:cNvSpPr>
          <p:nvPr>
            <p:ph type="ctrTitle"/>
          </p:nvPr>
        </p:nvSpPr>
        <p:spPr/>
        <p:txBody>
          <a:bodyPr/>
          <a:lstStyle/>
          <a:p>
            <a:r>
              <a:rPr lang="fr-FR" sz="2800" dirty="0"/>
              <a:t>5G PPP Phase 1 </a:t>
            </a:r>
            <a:r>
              <a:rPr lang="fr-FR" sz="2800" dirty="0" err="1"/>
              <a:t>Projects</a:t>
            </a:r>
            <a:r>
              <a:rPr lang="fr-FR" sz="2800" dirty="0"/>
              <a:t> main inputs</a:t>
            </a:r>
          </a:p>
        </p:txBody>
      </p:sp>
      <p:sp>
        <p:nvSpPr>
          <p:cNvPr id="3" name="Espace réservé de la date 2">
            <a:extLst>
              <a:ext uri="{FF2B5EF4-FFF2-40B4-BE49-F238E27FC236}">
                <a16:creationId xmlns:a16="http://schemas.microsoft.com/office/drawing/2014/main" id="{A992E9D3-BF14-4829-BB55-EBB673FC142F}"/>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A7A5A214-3E87-4906-92B3-CEE3FE0F15C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D5EE17EB-5868-4FBC-B5AA-5A8912310F8F}"/>
              </a:ext>
            </a:extLst>
          </p:cNvPr>
          <p:cNvSpPr>
            <a:spLocks noGrp="1"/>
          </p:cNvSpPr>
          <p:nvPr>
            <p:ph type="sldNum" sz="quarter" idx="12"/>
          </p:nvPr>
        </p:nvSpPr>
        <p:spPr/>
        <p:txBody>
          <a:bodyPr/>
          <a:lstStyle/>
          <a:p>
            <a:fld id="{07403425-B7E0-46C9-8668-1D222311AF4A}" type="slidenum">
              <a:rPr lang="fr-FR" smtClean="0"/>
              <a:pPr/>
              <a:t>11</a:t>
            </a:fld>
            <a:endParaRPr lang="fr-FR"/>
          </a:p>
        </p:txBody>
      </p:sp>
      <p:sp>
        <p:nvSpPr>
          <p:cNvPr id="6" name="Espace réservé du contenu 5">
            <a:extLst>
              <a:ext uri="{FF2B5EF4-FFF2-40B4-BE49-F238E27FC236}">
                <a16:creationId xmlns:a16="http://schemas.microsoft.com/office/drawing/2014/main" id="{0F8F2AD7-A942-4C3F-81B0-0770806C568F}"/>
              </a:ext>
            </a:extLst>
          </p:cNvPr>
          <p:cNvSpPr>
            <a:spLocks noGrp="1"/>
          </p:cNvSpPr>
          <p:nvPr>
            <p:ph idx="1"/>
          </p:nvPr>
        </p:nvSpPr>
        <p:spPr>
          <a:xfrm>
            <a:off x="1187624" y="908720"/>
            <a:ext cx="7776864" cy="4453955"/>
          </a:xfrm>
        </p:spPr>
        <p:txBody>
          <a:bodyPr/>
          <a:lstStyle/>
          <a:p>
            <a:pPr marL="0" indent="0">
              <a:buNone/>
            </a:pPr>
            <a:r>
              <a:rPr lang="en-GB" dirty="0"/>
              <a:t>In terms of </a:t>
            </a:r>
            <a:r>
              <a:rPr lang="en-GB" b="1" dirty="0"/>
              <a:t>Standardisation</a:t>
            </a:r>
            <a:r>
              <a:rPr lang="en-GB" dirty="0"/>
              <a:t>, one of the largest impacts of EU projects is setting the scope of this standardisation effort; the triad of </a:t>
            </a:r>
            <a:r>
              <a:rPr lang="en-GB" dirty="0" err="1"/>
              <a:t>eMBB</a:t>
            </a:r>
            <a:r>
              <a:rPr lang="en-GB" dirty="0"/>
              <a:t>, </a:t>
            </a:r>
            <a:r>
              <a:rPr lang="en-GB" dirty="0" err="1"/>
              <a:t>mMTC</a:t>
            </a:r>
            <a:r>
              <a:rPr lang="en-GB" dirty="0"/>
              <a:t> and URLLC was originally promoted by the first phase of large 5G projects. As the standardisation process digs more into the details, the domains where </a:t>
            </a:r>
            <a:r>
              <a:rPr lang="en-GB" b="1" dirty="0"/>
              <a:t>5G-PPP Phase 1 projects had greater impact </a:t>
            </a:r>
            <a:r>
              <a:rPr lang="en-GB" dirty="0"/>
              <a:t>are: </a:t>
            </a:r>
            <a:endParaRPr lang="fr-FR" dirty="0"/>
          </a:p>
          <a:p>
            <a:pPr lvl="0"/>
            <a:r>
              <a:rPr lang="en-GB" dirty="0"/>
              <a:t>Support of the Architecture for splitting of user plane and control plane.</a:t>
            </a:r>
            <a:endParaRPr lang="fr-FR" dirty="0"/>
          </a:p>
          <a:p>
            <a:pPr lvl="0"/>
            <a:r>
              <a:rPr lang="en-GB" dirty="0"/>
              <a:t>Support for slicing.</a:t>
            </a:r>
            <a:endParaRPr lang="fr-FR" dirty="0"/>
          </a:p>
          <a:p>
            <a:pPr lvl="0"/>
            <a:r>
              <a:rPr lang="en-GB" dirty="0"/>
              <a:t>Channel models used for evaluations.</a:t>
            </a:r>
            <a:endParaRPr lang="fr-FR" dirty="0"/>
          </a:p>
          <a:p>
            <a:pPr lvl="0"/>
            <a:r>
              <a:rPr lang="en-GB" dirty="0"/>
              <a:t>Scenarios and requirements.</a:t>
            </a:r>
            <a:endParaRPr lang="fr-FR" dirty="0"/>
          </a:p>
          <a:p>
            <a:r>
              <a:rPr lang="en-GB" dirty="0"/>
              <a:t>Subscriber Privacy protection, which has also received extensive press coverage including Wired, Forbes and Sky News</a:t>
            </a:r>
            <a:endParaRPr lang="fr-FR" dirty="0"/>
          </a:p>
        </p:txBody>
      </p:sp>
    </p:spTree>
    <p:extLst>
      <p:ext uri="{BB962C8B-B14F-4D97-AF65-F5344CB8AC3E}">
        <p14:creationId xmlns:p14="http://schemas.microsoft.com/office/powerpoint/2010/main" val="2100677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E21C53-D9B6-488C-9EC6-76F8D0A07DB2}"/>
              </a:ext>
            </a:extLst>
          </p:cNvPr>
          <p:cNvSpPr>
            <a:spLocks noGrp="1"/>
          </p:cNvSpPr>
          <p:nvPr>
            <p:ph type="ctrTitle"/>
          </p:nvPr>
        </p:nvSpPr>
        <p:spPr>
          <a:xfrm>
            <a:off x="1277634" y="260648"/>
            <a:ext cx="6534727" cy="504056"/>
          </a:xfrm>
        </p:spPr>
        <p:txBody>
          <a:bodyPr/>
          <a:lstStyle/>
          <a:p>
            <a:r>
              <a:rPr lang="en-US" sz="2800" dirty="0">
                <a:solidFill>
                  <a:schemeClr val="tx2"/>
                </a:solidFill>
              </a:rPr>
              <a:t>Pre-Standardization Work Group: Analysis</a:t>
            </a:r>
            <a:endParaRPr lang="fr-FR" sz="2800" dirty="0"/>
          </a:p>
        </p:txBody>
      </p:sp>
      <p:sp>
        <p:nvSpPr>
          <p:cNvPr id="3" name="Espace réservé de la date 2">
            <a:extLst>
              <a:ext uri="{FF2B5EF4-FFF2-40B4-BE49-F238E27FC236}">
                <a16:creationId xmlns:a16="http://schemas.microsoft.com/office/drawing/2014/main" id="{9923BE67-335D-4AC9-9EF9-94B96C15AC10}"/>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713B0C3B-D794-41F2-B206-9FB3A3FA0950}"/>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8FCC7483-5CEC-43F3-AD90-5833F50973C8}"/>
              </a:ext>
            </a:extLst>
          </p:cNvPr>
          <p:cNvSpPr>
            <a:spLocks noGrp="1"/>
          </p:cNvSpPr>
          <p:nvPr>
            <p:ph type="sldNum" sz="quarter" idx="12"/>
          </p:nvPr>
        </p:nvSpPr>
        <p:spPr/>
        <p:txBody>
          <a:bodyPr/>
          <a:lstStyle/>
          <a:p>
            <a:fld id="{07403425-B7E0-46C9-8668-1D222311AF4A}" type="slidenum">
              <a:rPr lang="fr-FR" smtClean="0"/>
              <a:pPr/>
              <a:t>12</a:t>
            </a:fld>
            <a:endParaRPr lang="fr-FR"/>
          </a:p>
        </p:txBody>
      </p:sp>
      <p:sp>
        <p:nvSpPr>
          <p:cNvPr id="6" name="Espace réservé du contenu 5">
            <a:extLst>
              <a:ext uri="{FF2B5EF4-FFF2-40B4-BE49-F238E27FC236}">
                <a16:creationId xmlns:a16="http://schemas.microsoft.com/office/drawing/2014/main" id="{62EEC047-FACF-4889-9363-C9C783620588}"/>
              </a:ext>
            </a:extLst>
          </p:cNvPr>
          <p:cNvSpPr>
            <a:spLocks noGrp="1"/>
          </p:cNvSpPr>
          <p:nvPr>
            <p:ph idx="1"/>
          </p:nvPr>
        </p:nvSpPr>
        <p:spPr>
          <a:xfrm>
            <a:off x="1273836" y="538969"/>
            <a:ext cx="7776864" cy="4453955"/>
          </a:xfrm>
        </p:spPr>
        <p:txBody>
          <a:bodyPr/>
          <a:lstStyle/>
          <a:p>
            <a:endParaRPr lang="en-US" sz="1800" dirty="0"/>
          </a:p>
          <a:p>
            <a:pPr marL="342900" indent="-342900">
              <a:buFont typeface="Wingdings" panose="05000000000000000000" pitchFamily="2" charset="2"/>
              <a:buChar char="Ø"/>
            </a:pPr>
            <a:r>
              <a:rPr lang="en-US" sz="2000" b="1" dirty="0"/>
              <a:t>Standardization Tracker 2016-2017:</a:t>
            </a:r>
          </a:p>
          <a:p>
            <a:pPr marL="900113" lvl="1" indent="-342900">
              <a:buFont typeface="Wingdings" panose="05000000000000000000" pitchFamily="2" charset="2"/>
              <a:buChar char="§"/>
            </a:pPr>
            <a:r>
              <a:rPr lang="en-US" sz="2000" dirty="0"/>
              <a:t>Started in 5G PPP Phase 1 (2016), 15 projects participating</a:t>
            </a:r>
          </a:p>
          <a:p>
            <a:pPr marL="900113" lvl="1" indent="-342900">
              <a:buFont typeface="Wingdings" panose="05000000000000000000" pitchFamily="2" charset="2"/>
              <a:buChar char="§"/>
            </a:pPr>
            <a:r>
              <a:rPr lang="en-US" sz="2000" dirty="0"/>
              <a:t>210 out of 317 input contributions to 3GPP (66%)</a:t>
            </a:r>
          </a:p>
          <a:p>
            <a:pPr marL="900113" lvl="1" indent="-342900">
              <a:buFont typeface="Wingdings" panose="05000000000000000000" pitchFamily="2" charset="2"/>
              <a:buChar char="§"/>
            </a:pPr>
            <a:r>
              <a:rPr lang="en-US" sz="2000" dirty="0"/>
              <a:t>120 RAN vs. 61 SA (SA-7; SA2-1; SA2-13; SA3-47)</a:t>
            </a:r>
          </a:p>
          <a:p>
            <a:pPr marL="342900" indent="-342900">
              <a:buFont typeface="Wingdings" panose="05000000000000000000" pitchFamily="2" charset="2"/>
              <a:buChar char="Ø"/>
            </a:pPr>
            <a:r>
              <a:rPr lang="en-GB" sz="2000" b="1" dirty="0"/>
              <a:t>Standardization Tracker 2017-2019 </a:t>
            </a:r>
          </a:p>
          <a:p>
            <a:pPr marL="900113" lvl="1" indent="-342900">
              <a:buFont typeface="Wingdings" panose="05000000000000000000" pitchFamily="2" charset="2"/>
              <a:buChar char="§"/>
            </a:pPr>
            <a:r>
              <a:rPr lang="en-GB" sz="2000" dirty="0"/>
              <a:t>Focus shifts to verticals with Phase 2</a:t>
            </a:r>
          </a:p>
          <a:p>
            <a:pPr marL="900113" lvl="1" indent="-342900">
              <a:buFont typeface="Wingdings" panose="05000000000000000000" pitchFamily="2" charset="2"/>
              <a:buChar char="§"/>
            </a:pPr>
            <a:r>
              <a:rPr lang="en-GB" sz="2000" dirty="0"/>
              <a:t>Increasing number of input contributions to TSG SA WGs, especially SA1.  77% contributions to 3GPP.</a:t>
            </a:r>
          </a:p>
          <a:p>
            <a:pPr marL="900113" lvl="1" indent="-342900">
              <a:buFont typeface="Wingdings" panose="05000000000000000000" pitchFamily="2" charset="2"/>
              <a:buChar char="§"/>
            </a:pPr>
            <a:r>
              <a:rPr lang="en-GB" sz="2000" dirty="0"/>
              <a:t>Useful insights into vertical clustering for the Verticals Cartography.</a:t>
            </a:r>
          </a:p>
          <a:p>
            <a:pPr marL="257175" lvl="1" indent="-257175">
              <a:buFont typeface="Wingdings" panose="05000000000000000000" pitchFamily="2" charset="2"/>
              <a:buChar char="Ø"/>
            </a:pPr>
            <a:r>
              <a:rPr lang="en-GB" sz="2000" b="1" dirty="0"/>
              <a:t>Now on-boarding 3 new test platforms </a:t>
            </a:r>
          </a:p>
          <a:p>
            <a:pPr marL="257175" lvl="1" indent="-257175">
              <a:buFont typeface="Wingdings" panose="05000000000000000000" pitchFamily="2" charset="2"/>
              <a:buChar char="Ø"/>
            </a:pPr>
            <a:r>
              <a:rPr lang="en-GB" sz="2000" b="1" dirty="0"/>
              <a:t>On-boarding of new phase 3 projects from June 2019</a:t>
            </a:r>
          </a:p>
          <a:p>
            <a:endParaRPr lang="fr-FR" dirty="0"/>
          </a:p>
        </p:txBody>
      </p:sp>
      <p:sp>
        <p:nvSpPr>
          <p:cNvPr id="7" name="CasellaDiTesto 8">
            <a:extLst>
              <a:ext uri="{FF2B5EF4-FFF2-40B4-BE49-F238E27FC236}">
                <a16:creationId xmlns:a16="http://schemas.microsoft.com/office/drawing/2014/main" id="{B79B3B75-3B78-4B3F-A39E-D315CE01820B}"/>
              </a:ext>
            </a:extLst>
          </p:cNvPr>
          <p:cNvSpPr txBox="1"/>
          <p:nvPr/>
        </p:nvSpPr>
        <p:spPr>
          <a:xfrm>
            <a:off x="1187624" y="5349277"/>
            <a:ext cx="7776864" cy="830997"/>
          </a:xfrm>
          <a:prstGeom prst="rect">
            <a:avLst/>
          </a:prstGeom>
          <a:solidFill>
            <a:schemeClr val="bg1">
              <a:lumMod val="85000"/>
            </a:schemeClr>
          </a:solidFill>
        </p:spPr>
        <p:txBody>
          <a:bodyPr wrap="square" rtlCol="0">
            <a:spAutoFit/>
          </a:bodyPr>
          <a:lstStyle/>
          <a:p>
            <a:pPr algn="ctr" defTabSz="685800"/>
            <a:r>
              <a:rPr lang="en-GB" sz="2400" b="1" dirty="0">
                <a:solidFill>
                  <a:prstClr val="black"/>
                </a:solidFill>
                <a:latin typeface="Calibri"/>
              </a:rPr>
              <a:t>Input contributions confirm 3GPP as </a:t>
            </a:r>
            <a:r>
              <a:rPr lang="en-GB" sz="2400" b="1" i="1" dirty="0">
                <a:solidFill>
                  <a:prstClr val="black"/>
                </a:solidFill>
                <a:latin typeface="Calibri"/>
              </a:rPr>
              <a:t>THE</a:t>
            </a:r>
            <a:r>
              <a:rPr lang="en-GB" sz="2400" b="1" dirty="0">
                <a:solidFill>
                  <a:prstClr val="black"/>
                </a:solidFill>
                <a:latin typeface="Calibri"/>
              </a:rPr>
              <a:t> forum for standards and increasingly so for verticals within 5G PPP</a:t>
            </a:r>
          </a:p>
        </p:txBody>
      </p:sp>
    </p:spTree>
    <p:extLst>
      <p:ext uri="{BB962C8B-B14F-4D97-AF65-F5344CB8AC3E}">
        <p14:creationId xmlns:p14="http://schemas.microsoft.com/office/powerpoint/2010/main" val="38769378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165809-92A4-46CC-923F-5336C74BAF0F}"/>
              </a:ext>
            </a:extLst>
          </p:cNvPr>
          <p:cNvSpPr>
            <a:spLocks noGrp="1"/>
          </p:cNvSpPr>
          <p:nvPr>
            <p:ph type="ctrTitle"/>
          </p:nvPr>
        </p:nvSpPr>
        <p:spPr>
          <a:xfrm>
            <a:off x="1277634" y="332656"/>
            <a:ext cx="6246694" cy="522057"/>
          </a:xfrm>
        </p:spPr>
        <p:txBody>
          <a:bodyPr/>
          <a:lstStyle/>
          <a:p>
            <a:r>
              <a:rPr lang="fr-FR" sz="2800" dirty="0"/>
              <a:t>International </a:t>
            </a:r>
            <a:r>
              <a:rPr lang="fr-FR" sz="2800" dirty="0" err="1"/>
              <a:t>cooperation</a:t>
            </a:r>
            <a:r>
              <a:rPr lang="fr-FR" sz="2800" dirty="0"/>
              <a:t> </a:t>
            </a:r>
            <a:r>
              <a:rPr lang="fr-FR" sz="2800" dirty="0" err="1"/>
              <a:t>strategy</a:t>
            </a:r>
            <a:endParaRPr lang="fr-FR" sz="2800" dirty="0"/>
          </a:p>
        </p:txBody>
      </p:sp>
      <p:sp>
        <p:nvSpPr>
          <p:cNvPr id="3" name="Espace réservé de la date 2">
            <a:extLst>
              <a:ext uri="{FF2B5EF4-FFF2-40B4-BE49-F238E27FC236}">
                <a16:creationId xmlns:a16="http://schemas.microsoft.com/office/drawing/2014/main" id="{023E074B-3141-481D-92E1-F6B9718793D7}"/>
              </a:ext>
            </a:extLst>
          </p:cNvPr>
          <p:cNvSpPr>
            <a:spLocks noGrp="1"/>
          </p:cNvSpPr>
          <p:nvPr>
            <p:ph type="dt" sz="half" idx="10"/>
          </p:nvPr>
        </p:nvSpPr>
        <p:spPr/>
        <p:txBody>
          <a:bodyPr/>
          <a:lstStyle/>
          <a:p>
            <a:fld id="{B5D0AAAB-5A35-4104-B143-90BD140027BF}" type="datetime1">
              <a:rPr lang="fr-FR">
                <a:solidFill>
                  <a:prstClr val="black">
                    <a:tint val="75000"/>
                  </a:prstClr>
                </a:solidFill>
                <a:latin typeface="Calibri"/>
              </a:rPr>
              <a:pPr/>
              <a:t>28/03/2019</a:t>
            </a:fld>
            <a:endParaRPr lang="fr-FR">
              <a:solidFill>
                <a:prstClr val="black">
                  <a:tint val="75000"/>
                </a:prstClr>
              </a:solidFill>
              <a:latin typeface="Calibri"/>
            </a:endParaRPr>
          </a:p>
        </p:txBody>
      </p:sp>
      <p:sp>
        <p:nvSpPr>
          <p:cNvPr id="4" name="Espace réservé du pied de page 3">
            <a:extLst>
              <a:ext uri="{FF2B5EF4-FFF2-40B4-BE49-F238E27FC236}">
                <a16:creationId xmlns:a16="http://schemas.microsoft.com/office/drawing/2014/main" id="{318A591E-2898-49CF-A4D8-3AA7BF6C71C1}"/>
              </a:ext>
            </a:extLst>
          </p:cNvPr>
          <p:cNvSpPr>
            <a:spLocks noGrp="1"/>
          </p:cNvSpPr>
          <p:nvPr>
            <p:ph type="ftr" sz="quarter" idx="11"/>
          </p:nvPr>
        </p:nvSpPr>
        <p:spPr/>
        <p:txBody>
          <a:bodyPr/>
          <a:lstStyle/>
          <a:p>
            <a:endParaRPr lang="fr-FR" dirty="0">
              <a:solidFill>
                <a:prstClr val="black">
                  <a:tint val="75000"/>
                </a:prstClr>
              </a:solidFill>
              <a:latin typeface="Calibri"/>
            </a:endParaRPr>
          </a:p>
        </p:txBody>
      </p:sp>
      <p:sp>
        <p:nvSpPr>
          <p:cNvPr id="5" name="Espace réservé du numéro de diapositive 4">
            <a:extLst>
              <a:ext uri="{FF2B5EF4-FFF2-40B4-BE49-F238E27FC236}">
                <a16:creationId xmlns:a16="http://schemas.microsoft.com/office/drawing/2014/main" id="{C1CE6DF2-9E21-4A70-BEA0-612B75E4D377}"/>
              </a:ext>
            </a:extLst>
          </p:cNvPr>
          <p:cNvSpPr>
            <a:spLocks noGrp="1"/>
          </p:cNvSpPr>
          <p:nvPr>
            <p:ph type="sldNum" sz="quarter" idx="12"/>
          </p:nvPr>
        </p:nvSpPr>
        <p:spPr/>
        <p:txBody>
          <a:bodyPr/>
          <a:lstStyle/>
          <a:p>
            <a:fld id="{07403425-B7E0-46C9-8668-1D222311AF4A}" type="slidenum">
              <a:rPr lang="fr-FR">
                <a:solidFill>
                  <a:prstClr val="black">
                    <a:tint val="75000"/>
                  </a:prstClr>
                </a:solidFill>
                <a:latin typeface="Calibri"/>
              </a:rPr>
              <a:pPr/>
              <a:t>13</a:t>
            </a:fld>
            <a:endParaRPr lang="fr-FR">
              <a:solidFill>
                <a:prstClr val="black">
                  <a:tint val="75000"/>
                </a:prstClr>
              </a:solidFill>
              <a:latin typeface="Calibri"/>
            </a:endParaRPr>
          </a:p>
        </p:txBody>
      </p:sp>
      <p:sp>
        <p:nvSpPr>
          <p:cNvPr id="6" name="Espace réservé du contenu 5">
            <a:extLst>
              <a:ext uri="{FF2B5EF4-FFF2-40B4-BE49-F238E27FC236}">
                <a16:creationId xmlns:a16="http://schemas.microsoft.com/office/drawing/2014/main" id="{26F621C4-2743-416F-9460-9B32BCA0851E}"/>
              </a:ext>
            </a:extLst>
          </p:cNvPr>
          <p:cNvSpPr>
            <a:spLocks noGrp="1"/>
          </p:cNvSpPr>
          <p:nvPr>
            <p:ph idx="1"/>
          </p:nvPr>
        </p:nvSpPr>
        <p:spPr>
          <a:xfrm>
            <a:off x="1403648" y="980728"/>
            <a:ext cx="7507958" cy="3942438"/>
          </a:xfrm>
        </p:spPr>
        <p:txBody>
          <a:bodyPr/>
          <a:lstStyle/>
          <a:p>
            <a:r>
              <a:rPr lang="en-GB" sz="2000" b="1" dirty="0"/>
              <a:t>International institutional cooperation</a:t>
            </a:r>
            <a:r>
              <a:rPr lang="en-GB" sz="2000" dirty="0"/>
              <a:t> &amp; </a:t>
            </a:r>
            <a:r>
              <a:rPr lang="en-GB" sz="2000" b="1" dirty="0"/>
              <a:t>Cross-continental trials collaboration </a:t>
            </a:r>
            <a:r>
              <a:rPr lang="en-GB" sz="2000" dirty="0"/>
              <a:t>are key towards the success of 5G: they form the two pillars of the 5G-IA/5G PPP International activities.</a:t>
            </a:r>
          </a:p>
          <a:p>
            <a:pPr marL="0" indent="0">
              <a:buNone/>
            </a:pPr>
            <a:r>
              <a:rPr lang="en-GB" sz="2000" b="1" dirty="0">
                <a:sym typeface="Wingdings" panose="05000000000000000000" pitchFamily="2" charset="2"/>
              </a:rPr>
              <a:t> </a:t>
            </a:r>
            <a:r>
              <a:rPr lang="en-GB" sz="2000" b="1" dirty="0"/>
              <a:t>International institutional cooperation </a:t>
            </a:r>
            <a:r>
              <a:rPr lang="en-GB" sz="2000" dirty="0"/>
              <a:t>plays a key role for 5G PPP in order to place the European research program and industry on the global landscape. The </a:t>
            </a:r>
            <a:r>
              <a:rPr lang="en-GB" sz="2000" b="1" dirty="0"/>
              <a:t>strategic objective </a:t>
            </a:r>
            <a:r>
              <a:rPr lang="en-GB" sz="2000" dirty="0"/>
              <a:t>is notably to support harmonisation activities on 5G vision, requirements, concepts, architectures and solutions in order to build consensus ahead of  standardisation, on the basis of research results from 5G PPP Projects.</a:t>
            </a:r>
          </a:p>
          <a:p>
            <a:pPr marL="0" indent="0">
              <a:buNone/>
            </a:pPr>
            <a:r>
              <a:rPr lang="en-GB" sz="2000" b="1" dirty="0">
                <a:sym typeface="Wingdings" panose="05000000000000000000" pitchFamily="2" charset="2"/>
              </a:rPr>
              <a:t> </a:t>
            </a:r>
            <a:r>
              <a:rPr lang="en-GB" sz="2000" b="1" dirty="0"/>
              <a:t>5G Pan-EU Trials are implemented within a global context</a:t>
            </a:r>
            <a:r>
              <a:rPr lang="en-GB" sz="2000" dirty="0"/>
              <a:t> where deployment initiatives are already taking place in other countries and regions. Therefore a </a:t>
            </a:r>
            <a:r>
              <a:rPr lang="en-GB" sz="2000" b="1" dirty="0"/>
              <a:t>specific International Trials Stream </a:t>
            </a:r>
            <a:r>
              <a:rPr lang="en-GB" sz="2000" dirty="0"/>
              <a:t>has been implemented in the 5G-IA Pan-European Trials Roadmap. EU-X joint trials, where X includes international counterpart countries like Japan, Korea, China, Brazil, the US, or India, will be key to ensure a common understanding of 5G as well as global interoperability.</a:t>
            </a:r>
            <a:endParaRPr lang="fr-FR" sz="2000" dirty="0"/>
          </a:p>
          <a:p>
            <a:endParaRPr lang="en-GB" sz="1800" dirty="0"/>
          </a:p>
          <a:p>
            <a:endParaRPr lang="en-GB" sz="1800" dirty="0"/>
          </a:p>
          <a:p>
            <a:endParaRPr lang="en-GB" sz="1800" dirty="0"/>
          </a:p>
          <a:p>
            <a:endParaRPr lang="fr-FR" sz="1800" dirty="0"/>
          </a:p>
          <a:p>
            <a:endParaRPr lang="fr-FR" dirty="0"/>
          </a:p>
        </p:txBody>
      </p:sp>
    </p:spTree>
    <p:extLst>
      <p:ext uri="{BB962C8B-B14F-4D97-AF65-F5344CB8AC3E}">
        <p14:creationId xmlns:p14="http://schemas.microsoft.com/office/powerpoint/2010/main" val="42130750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D34752-B7D5-49E7-BCEB-39BD52429B1F}"/>
              </a:ext>
            </a:extLst>
          </p:cNvPr>
          <p:cNvSpPr>
            <a:spLocks noGrp="1"/>
          </p:cNvSpPr>
          <p:nvPr>
            <p:ph type="ctrTitle"/>
          </p:nvPr>
        </p:nvSpPr>
        <p:spPr/>
        <p:txBody>
          <a:bodyPr/>
          <a:lstStyle/>
          <a:p>
            <a:r>
              <a:rPr lang="fr-FR" dirty="0"/>
              <a:t>EU-</a:t>
            </a:r>
            <a:r>
              <a:rPr lang="fr-FR" dirty="0" err="1"/>
              <a:t>India</a:t>
            </a:r>
            <a:r>
              <a:rPr lang="fr-FR" dirty="0"/>
              <a:t> </a:t>
            </a:r>
            <a:r>
              <a:rPr lang="fr-FR" dirty="0" err="1"/>
              <a:t>cooperation</a:t>
            </a:r>
            <a:endParaRPr lang="fr-FR" dirty="0"/>
          </a:p>
        </p:txBody>
      </p:sp>
      <p:sp>
        <p:nvSpPr>
          <p:cNvPr id="3" name="Espace réservé de la date 2">
            <a:extLst>
              <a:ext uri="{FF2B5EF4-FFF2-40B4-BE49-F238E27FC236}">
                <a16:creationId xmlns:a16="http://schemas.microsoft.com/office/drawing/2014/main" id="{C802D0C1-B4EA-42E7-8B94-6332FF930707}"/>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5EF7175B-E892-43AE-B1C5-3165C20A0357}"/>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E439B574-54AD-4D6F-B490-04DED88C4640}"/>
              </a:ext>
            </a:extLst>
          </p:cNvPr>
          <p:cNvSpPr>
            <a:spLocks noGrp="1"/>
          </p:cNvSpPr>
          <p:nvPr>
            <p:ph type="sldNum" sz="quarter" idx="12"/>
          </p:nvPr>
        </p:nvSpPr>
        <p:spPr/>
        <p:txBody>
          <a:bodyPr/>
          <a:lstStyle/>
          <a:p>
            <a:fld id="{07403425-B7E0-46C9-8668-1D222311AF4A}" type="slidenum">
              <a:rPr lang="fr-FR" smtClean="0"/>
              <a:pPr/>
              <a:t>14</a:t>
            </a:fld>
            <a:endParaRPr lang="fr-FR"/>
          </a:p>
        </p:txBody>
      </p:sp>
      <p:sp>
        <p:nvSpPr>
          <p:cNvPr id="6" name="Espace réservé du contenu 5">
            <a:extLst>
              <a:ext uri="{FF2B5EF4-FFF2-40B4-BE49-F238E27FC236}">
                <a16:creationId xmlns:a16="http://schemas.microsoft.com/office/drawing/2014/main" id="{59E26AF0-5B24-4B53-ABAE-7CEB5F7CAB88}"/>
              </a:ext>
            </a:extLst>
          </p:cNvPr>
          <p:cNvSpPr>
            <a:spLocks noGrp="1"/>
          </p:cNvSpPr>
          <p:nvPr>
            <p:ph idx="1"/>
          </p:nvPr>
        </p:nvSpPr>
        <p:spPr>
          <a:xfrm>
            <a:off x="1691680" y="1777873"/>
            <a:ext cx="6768752" cy="4453955"/>
          </a:xfrm>
        </p:spPr>
        <p:txBody>
          <a:bodyPr/>
          <a:lstStyle/>
          <a:p>
            <a:pPr marL="0" indent="0" algn="ctr">
              <a:buNone/>
            </a:pPr>
            <a:r>
              <a:rPr lang="en-US" sz="2800" b="1" dirty="0"/>
              <a:t>India EU Stakeholders’ Workshop on 5G Technology Landscape</a:t>
            </a:r>
            <a:endParaRPr lang="fr-FR" sz="2800" b="1" dirty="0"/>
          </a:p>
          <a:p>
            <a:pPr marL="0" indent="0" algn="ctr">
              <a:buNone/>
            </a:pPr>
            <a:r>
              <a:rPr lang="en-US" sz="2800" dirty="0"/>
              <a:t>organized by</a:t>
            </a:r>
            <a:r>
              <a:rPr lang="fr-FR" sz="2800" dirty="0"/>
              <a:t> </a:t>
            </a:r>
            <a:r>
              <a:rPr lang="en-US" sz="2800" b="1" dirty="0"/>
              <a:t>TSDSI-5GIA-BIF </a:t>
            </a:r>
            <a:endParaRPr lang="fr-FR" sz="2800" dirty="0"/>
          </a:p>
          <a:p>
            <a:pPr marL="0" indent="0" algn="ctr">
              <a:buNone/>
            </a:pPr>
            <a:r>
              <a:rPr lang="en-US" sz="2800" dirty="0"/>
              <a:t>supported by </a:t>
            </a:r>
            <a:endParaRPr lang="fr-FR" sz="2800" dirty="0"/>
          </a:p>
          <a:p>
            <a:pPr marL="0" indent="0">
              <a:buNone/>
            </a:pPr>
            <a:r>
              <a:rPr lang="en-US" sz="2800" b="1" dirty="0"/>
              <a:t>	EU Delegation to India and India EU 	Partnership Project on ICT Cooperation</a:t>
            </a:r>
            <a:endParaRPr lang="fr-FR" sz="2800" dirty="0"/>
          </a:p>
          <a:p>
            <a:pPr marL="0" indent="0">
              <a:buNone/>
            </a:pPr>
            <a:r>
              <a:rPr lang="en-US" sz="2800" b="1" dirty="0"/>
              <a:t>	</a:t>
            </a:r>
          </a:p>
          <a:p>
            <a:pPr marL="0" indent="0" algn="ctr">
              <a:buNone/>
            </a:pPr>
            <a:r>
              <a:rPr lang="en-US" sz="2800" b="1" dirty="0"/>
              <a:t>India Habitat Centre, New Delhi</a:t>
            </a:r>
            <a:endParaRPr lang="fr-FR" sz="2800" dirty="0"/>
          </a:p>
          <a:p>
            <a:pPr marL="0" indent="0" algn="ctr">
              <a:buNone/>
            </a:pPr>
            <a:r>
              <a:rPr lang="en-US" sz="2800" b="1" dirty="0"/>
              <a:t>	5-6 February 2019</a:t>
            </a:r>
            <a:endParaRPr lang="fr-FR" sz="2800" dirty="0"/>
          </a:p>
          <a:p>
            <a:pPr marL="0" indent="0">
              <a:buNone/>
            </a:pPr>
            <a:r>
              <a:rPr lang="en-GB" sz="2400" dirty="0"/>
              <a:t> </a:t>
            </a:r>
            <a:endParaRPr lang="fr-FR" sz="2400" dirty="0"/>
          </a:p>
        </p:txBody>
      </p:sp>
      <p:pic>
        <p:nvPicPr>
          <p:cNvPr id="7" name="Picture 6">
            <a:extLst>
              <a:ext uri="{FF2B5EF4-FFF2-40B4-BE49-F238E27FC236}">
                <a16:creationId xmlns:a16="http://schemas.microsoft.com/office/drawing/2014/main" id="{45CB27FA-E820-4CFF-B6ED-5F2FFF25619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895617" y="1004283"/>
            <a:ext cx="1008112" cy="600000"/>
          </a:xfrm>
          <a:prstGeom prst="rect">
            <a:avLst/>
          </a:prstGeom>
        </p:spPr>
      </p:pic>
      <p:pic>
        <p:nvPicPr>
          <p:cNvPr id="8" name="Picture 2" descr="C:\Users\b.sriv\AppData\Local\Temp\Logo EU-2.jpg">
            <a:extLst>
              <a:ext uri="{FF2B5EF4-FFF2-40B4-BE49-F238E27FC236}">
                <a16:creationId xmlns:a16="http://schemas.microsoft.com/office/drawing/2014/main" id="{6210CE66-6043-4EED-A375-7A19514D832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88157" y="1004283"/>
            <a:ext cx="931046" cy="668348"/>
          </a:xfrm>
          <a:prstGeom prst="rect">
            <a:avLst/>
          </a:prstGeom>
          <a:noFill/>
          <a:ln>
            <a:noFill/>
          </a:ln>
        </p:spPr>
      </p:pic>
      <p:pic>
        <p:nvPicPr>
          <p:cNvPr id="9" name="Image 8" descr="5G-PPP logo">
            <a:extLst>
              <a:ext uri="{FF2B5EF4-FFF2-40B4-BE49-F238E27FC236}">
                <a16:creationId xmlns:a16="http://schemas.microsoft.com/office/drawing/2014/main" id="{EC1FB066-374E-460C-AB40-71792CC7AE8A}"/>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4403631" y="935935"/>
            <a:ext cx="1297995" cy="668348"/>
          </a:xfrm>
          <a:prstGeom prst="rect">
            <a:avLst/>
          </a:prstGeom>
          <a:noFill/>
          <a:ln>
            <a:noFill/>
          </a:ln>
        </p:spPr>
      </p:pic>
      <p:pic>
        <p:nvPicPr>
          <p:cNvPr id="10" name="Picture 7" descr="India-EU ICT Standardisation">
            <a:extLst>
              <a:ext uri="{FF2B5EF4-FFF2-40B4-BE49-F238E27FC236}">
                <a16:creationId xmlns:a16="http://schemas.microsoft.com/office/drawing/2014/main" id="{847A3AE0-8DC0-45BD-A3A4-1AB30487301A}"/>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01626" y="969075"/>
            <a:ext cx="1251695" cy="670416"/>
          </a:xfrm>
          <a:prstGeom prst="rect">
            <a:avLst/>
          </a:prstGeom>
          <a:noFill/>
          <a:ln>
            <a:noFill/>
          </a:ln>
        </p:spPr>
      </p:pic>
      <p:pic>
        <p:nvPicPr>
          <p:cNvPr id="11" name="Picture 4">
            <a:extLst>
              <a:ext uri="{FF2B5EF4-FFF2-40B4-BE49-F238E27FC236}">
                <a16:creationId xmlns:a16="http://schemas.microsoft.com/office/drawing/2014/main" id="{A8904929-EDA8-48E8-92AF-09D5AC2D94D5}"/>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2801" y="975094"/>
            <a:ext cx="1579118" cy="693747"/>
          </a:xfrm>
          <a:prstGeom prst="rect">
            <a:avLst/>
          </a:prstGeom>
          <a:noFill/>
          <a:ln>
            <a:noFill/>
          </a:ln>
        </p:spPr>
      </p:pic>
    </p:spTree>
    <p:extLst>
      <p:ext uri="{BB962C8B-B14F-4D97-AF65-F5344CB8AC3E}">
        <p14:creationId xmlns:p14="http://schemas.microsoft.com/office/powerpoint/2010/main" val="4576200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D0711C-8D78-428F-AF1D-153E9A9B8E72}"/>
              </a:ext>
            </a:extLst>
          </p:cNvPr>
          <p:cNvSpPr>
            <a:spLocks noGrp="1"/>
          </p:cNvSpPr>
          <p:nvPr>
            <p:ph type="ctrTitle"/>
          </p:nvPr>
        </p:nvSpPr>
        <p:spPr/>
        <p:txBody>
          <a:bodyPr/>
          <a:lstStyle/>
          <a:p>
            <a:r>
              <a:rPr lang="fr-FR" dirty="0"/>
              <a:t>5G-IA/5G PPP </a:t>
            </a:r>
            <a:r>
              <a:rPr lang="fr-FR" dirty="0" err="1"/>
              <a:t>Presentations</a:t>
            </a:r>
            <a:r>
              <a:rPr lang="fr-FR" dirty="0"/>
              <a:t> &amp; Messages</a:t>
            </a:r>
          </a:p>
        </p:txBody>
      </p:sp>
      <p:sp>
        <p:nvSpPr>
          <p:cNvPr id="3" name="Espace réservé de la date 2">
            <a:extLst>
              <a:ext uri="{FF2B5EF4-FFF2-40B4-BE49-F238E27FC236}">
                <a16:creationId xmlns:a16="http://schemas.microsoft.com/office/drawing/2014/main" id="{2C1C7A47-CEEA-45AF-A76D-9BD5B7F21852}"/>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7429E894-0843-4EDB-9B26-770FBF6234E3}"/>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C823EE93-D4E7-49AC-9F0E-E411CB4C226E}"/>
              </a:ext>
            </a:extLst>
          </p:cNvPr>
          <p:cNvSpPr>
            <a:spLocks noGrp="1"/>
          </p:cNvSpPr>
          <p:nvPr>
            <p:ph type="sldNum" sz="quarter" idx="12"/>
          </p:nvPr>
        </p:nvSpPr>
        <p:spPr/>
        <p:txBody>
          <a:bodyPr/>
          <a:lstStyle/>
          <a:p>
            <a:fld id="{07403425-B7E0-46C9-8668-1D222311AF4A}" type="slidenum">
              <a:rPr lang="fr-FR" smtClean="0"/>
              <a:pPr/>
              <a:t>15</a:t>
            </a:fld>
            <a:endParaRPr lang="fr-FR"/>
          </a:p>
        </p:txBody>
      </p:sp>
      <p:sp>
        <p:nvSpPr>
          <p:cNvPr id="6" name="Espace réservé du contenu 5">
            <a:extLst>
              <a:ext uri="{FF2B5EF4-FFF2-40B4-BE49-F238E27FC236}">
                <a16:creationId xmlns:a16="http://schemas.microsoft.com/office/drawing/2014/main" id="{26DF0C28-993D-4381-8538-E1822D397244}"/>
              </a:ext>
            </a:extLst>
          </p:cNvPr>
          <p:cNvSpPr>
            <a:spLocks noGrp="1"/>
          </p:cNvSpPr>
          <p:nvPr>
            <p:ph idx="1"/>
          </p:nvPr>
        </p:nvSpPr>
        <p:spPr>
          <a:xfrm>
            <a:off x="1475656" y="980728"/>
            <a:ext cx="7211144" cy="4453955"/>
          </a:xfrm>
        </p:spPr>
        <p:txBody>
          <a:bodyPr/>
          <a:lstStyle/>
          <a:p>
            <a:pPr>
              <a:buFontTx/>
              <a:buChar char="-"/>
            </a:pPr>
            <a:r>
              <a:rPr lang="en-GB" b="1" dirty="0"/>
              <a:t>Five 5G PPP Projects </a:t>
            </a:r>
            <a:r>
              <a:rPr lang="en-GB" dirty="0"/>
              <a:t>have delivered appreciated presentations at the event: </a:t>
            </a:r>
            <a:r>
              <a:rPr lang="en-GB" b="1" dirty="0"/>
              <a:t>5G-MoNArch, </a:t>
            </a:r>
            <a:r>
              <a:rPr lang="en-GB" b="1" dirty="0" err="1"/>
              <a:t>IoRL</a:t>
            </a:r>
            <a:r>
              <a:rPr lang="en-GB" b="1" dirty="0"/>
              <a:t>, 5G-Xcast, Sat5G and </a:t>
            </a:r>
            <a:r>
              <a:rPr lang="en-GB" b="1" dirty="0" err="1"/>
              <a:t>NGPaaS</a:t>
            </a:r>
            <a:r>
              <a:rPr lang="en-GB" b="1" dirty="0"/>
              <a:t>.</a:t>
            </a:r>
          </a:p>
          <a:p>
            <a:pPr>
              <a:buFontTx/>
              <a:buChar char="-"/>
            </a:pPr>
            <a:r>
              <a:rPr lang="en-US" sz="2400" dirty="0"/>
              <a:t>The Secretary General, 5G-IA, recommended that India may consider </a:t>
            </a:r>
            <a:r>
              <a:rPr lang="en-US" sz="2400" b="1" dirty="0"/>
              <a:t>5G Rural projects </a:t>
            </a:r>
            <a:r>
              <a:rPr lang="en-US" sz="2400" dirty="0"/>
              <a:t>on similar lines as the EU-Brazil 5G–Range project for remote areas access in Brazil</a:t>
            </a:r>
            <a:r>
              <a:rPr lang="en-US" dirty="0"/>
              <a:t>. </a:t>
            </a:r>
            <a:r>
              <a:rPr lang="en-US" sz="2400" dirty="0"/>
              <a:t>Collaboration between the India 5G Trials Initiatives and corresponding </a:t>
            </a:r>
            <a:r>
              <a:rPr lang="en-US" sz="2400" b="1" dirty="0"/>
              <a:t>5G Trials workgroup of 5G-IA (International Cooperation Stream)</a:t>
            </a:r>
            <a:r>
              <a:rPr lang="en-US" sz="2400" dirty="0"/>
              <a:t> may be explored. He also suggested that </a:t>
            </a:r>
            <a:r>
              <a:rPr lang="en-US" b="1" dirty="0"/>
              <a:t>India</a:t>
            </a:r>
            <a:r>
              <a:rPr lang="en-US" sz="2400" b="1" dirty="0"/>
              <a:t> joins the 5G Multilateral MoU</a:t>
            </a:r>
            <a:r>
              <a:rPr lang="en-US" sz="2400" dirty="0"/>
              <a:t> existing between Europe (5G-IA), China (IMT2020 PG), Japan (5GMF), Americas (5G Americas), Korea (5G Forum) and Brazil (5G </a:t>
            </a:r>
            <a:r>
              <a:rPr lang="en-US" sz="2400" dirty="0" err="1"/>
              <a:t>Brasil</a:t>
            </a:r>
            <a:r>
              <a:rPr lang="en-US" sz="2400" dirty="0"/>
              <a:t>)</a:t>
            </a:r>
          </a:p>
          <a:p>
            <a:endParaRPr lang="fr-FR" sz="2000" dirty="0"/>
          </a:p>
          <a:p>
            <a:endParaRPr lang="fr-FR" dirty="0"/>
          </a:p>
        </p:txBody>
      </p:sp>
    </p:spTree>
    <p:extLst>
      <p:ext uri="{BB962C8B-B14F-4D97-AF65-F5344CB8AC3E}">
        <p14:creationId xmlns:p14="http://schemas.microsoft.com/office/powerpoint/2010/main" val="3250331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61A34-BA56-442A-BA9D-BFD6B5383782}"/>
              </a:ext>
            </a:extLst>
          </p:cNvPr>
          <p:cNvSpPr>
            <a:spLocks noGrp="1"/>
          </p:cNvSpPr>
          <p:nvPr>
            <p:ph type="ctrTitle"/>
          </p:nvPr>
        </p:nvSpPr>
        <p:spPr>
          <a:xfrm>
            <a:off x="1835696" y="286288"/>
            <a:ext cx="6120680" cy="504056"/>
          </a:xfrm>
        </p:spPr>
        <p:txBody>
          <a:bodyPr/>
          <a:lstStyle/>
          <a:p>
            <a:r>
              <a:rPr lang="fr-FR" sz="2800" dirty="0"/>
              <a:t>EU-</a:t>
            </a:r>
            <a:r>
              <a:rPr lang="fr-FR" sz="2800" dirty="0" err="1"/>
              <a:t>India</a:t>
            </a:r>
            <a:r>
              <a:rPr lang="fr-FR" sz="2800" dirty="0"/>
              <a:t> 5G Workshop: Key </a:t>
            </a:r>
            <a:r>
              <a:rPr lang="fr-FR" sz="2800" dirty="0" err="1"/>
              <a:t>Takeaways</a:t>
            </a:r>
            <a:endParaRPr lang="fr-FR" sz="2800" dirty="0"/>
          </a:p>
        </p:txBody>
      </p:sp>
      <p:sp>
        <p:nvSpPr>
          <p:cNvPr id="3" name="Espace réservé de la date 2">
            <a:extLst>
              <a:ext uri="{FF2B5EF4-FFF2-40B4-BE49-F238E27FC236}">
                <a16:creationId xmlns:a16="http://schemas.microsoft.com/office/drawing/2014/main" id="{370594AE-3620-4D41-BD1F-7350A2BD74C9}"/>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2599A8C1-E9EF-40BC-B81F-F04F624059B2}"/>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8746FF9A-8AA2-44E0-BF0F-7BEFEBCC1315}"/>
              </a:ext>
            </a:extLst>
          </p:cNvPr>
          <p:cNvSpPr>
            <a:spLocks noGrp="1"/>
          </p:cNvSpPr>
          <p:nvPr>
            <p:ph type="sldNum" sz="quarter" idx="12"/>
          </p:nvPr>
        </p:nvSpPr>
        <p:spPr/>
        <p:txBody>
          <a:bodyPr/>
          <a:lstStyle/>
          <a:p>
            <a:fld id="{07403425-B7E0-46C9-8668-1D222311AF4A}" type="slidenum">
              <a:rPr lang="fr-FR" smtClean="0"/>
              <a:pPr/>
              <a:t>16</a:t>
            </a:fld>
            <a:endParaRPr lang="fr-FR"/>
          </a:p>
        </p:txBody>
      </p:sp>
      <p:sp>
        <p:nvSpPr>
          <p:cNvPr id="6" name="Espace réservé du contenu 5">
            <a:extLst>
              <a:ext uri="{FF2B5EF4-FFF2-40B4-BE49-F238E27FC236}">
                <a16:creationId xmlns:a16="http://schemas.microsoft.com/office/drawing/2014/main" id="{5F6E8D30-4170-4C1E-9E49-0EDB79ACC5FB}"/>
              </a:ext>
            </a:extLst>
          </p:cNvPr>
          <p:cNvSpPr>
            <a:spLocks noGrp="1"/>
          </p:cNvSpPr>
          <p:nvPr>
            <p:ph idx="1"/>
          </p:nvPr>
        </p:nvSpPr>
        <p:spPr>
          <a:xfrm>
            <a:off x="1547664" y="1166018"/>
            <a:ext cx="7300918" cy="4525963"/>
          </a:xfrm>
        </p:spPr>
        <p:txBody>
          <a:bodyPr/>
          <a:lstStyle/>
          <a:p>
            <a:pPr lvl="0"/>
            <a:r>
              <a:rPr lang="en-US" sz="2400" dirty="0"/>
              <a:t>ETSI and TSDSI will work together in 3GPP to achieve </a:t>
            </a:r>
            <a:r>
              <a:rPr lang="en-US" sz="2400" b="1" dirty="0"/>
              <a:t>harmonization of 5G standards</a:t>
            </a:r>
          </a:p>
          <a:p>
            <a:pPr lvl="0"/>
            <a:r>
              <a:rPr lang="en-US" sz="2400" dirty="0"/>
              <a:t>India may consider joining regional 5G Fora activities, like the </a:t>
            </a:r>
            <a:r>
              <a:rPr lang="en-US" sz="2400" b="1" dirty="0"/>
              <a:t>5G Multilateral MoU</a:t>
            </a:r>
            <a:r>
              <a:rPr lang="en-US" sz="2400" dirty="0"/>
              <a:t> </a:t>
            </a:r>
          </a:p>
          <a:p>
            <a:pPr lvl="0"/>
            <a:r>
              <a:rPr lang="en-US" sz="2400" dirty="0"/>
              <a:t>The possibility of conducting hackathons and Interoperability events leveraging the multi-institute </a:t>
            </a:r>
            <a:r>
              <a:rPr lang="en-US" sz="2400" b="1" dirty="0"/>
              <a:t>5G Test Beds </a:t>
            </a:r>
            <a:r>
              <a:rPr lang="en-US" sz="2400" b="1" dirty="0" err="1"/>
              <a:t>programme</a:t>
            </a:r>
            <a:r>
              <a:rPr lang="en-US" sz="2400" b="1" dirty="0"/>
              <a:t> of India </a:t>
            </a:r>
            <a:r>
              <a:rPr lang="en-US" sz="2400" dirty="0"/>
              <a:t>may be explored. </a:t>
            </a:r>
            <a:endParaRPr lang="fr-FR" sz="2400" dirty="0"/>
          </a:p>
          <a:p>
            <a:pPr lvl="0"/>
            <a:r>
              <a:rPr lang="en-US" sz="2400" dirty="0"/>
              <a:t>Continuous dialog among experts, sharing of experiences from trials and implementations, and alignments to ensure globally harmonized standards is crucial for 5G.  It was decided to organize </a:t>
            </a:r>
            <a:r>
              <a:rPr lang="en-US" sz="2400" b="1" dirty="0"/>
              <a:t>similar workshops </a:t>
            </a:r>
            <a:r>
              <a:rPr lang="en-US" sz="2400" dirty="0"/>
              <a:t>at regular intervals, to continue this dialog. </a:t>
            </a:r>
            <a:endParaRPr lang="fr-FR" sz="2400" dirty="0"/>
          </a:p>
          <a:p>
            <a:endParaRPr lang="fr-FR" dirty="0"/>
          </a:p>
        </p:txBody>
      </p:sp>
    </p:spTree>
    <p:extLst>
      <p:ext uri="{BB962C8B-B14F-4D97-AF65-F5344CB8AC3E}">
        <p14:creationId xmlns:p14="http://schemas.microsoft.com/office/powerpoint/2010/main" val="8400356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BDFB44-592D-430A-9B26-907BDF94EBE5}"/>
              </a:ext>
            </a:extLst>
          </p:cNvPr>
          <p:cNvSpPr>
            <a:spLocks noGrp="1"/>
          </p:cNvSpPr>
          <p:nvPr>
            <p:ph type="ctrTitle"/>
          </p:nvPr>
        </p:nvSpPr>
        <p:spPr/>
        <p:txBody>
          <a:bodyPr/>
          <a:lstStyle/>
          <a:p>
            <a:r>
              <a:rPr lang="fr-FR" sz="2800" dirty="0"/>
              <a:t>5G-IA H1 2019 Main Events</a:t>
            </a:r>
          </a:p>
        </p:txBody>
      </p:sp>
      <p:sp>
        <p:nvSpPr>
          <p:cNvPr id="3" name="Espace réservé de la date 2">
            <a:extLst>
              <a:ext uri="{FF2B5EF4-FFF2-40B4-BE49-F238E27FC236}">
                <a16:creationId xmlns:a16="http://schemas.microsoft.com/office/drawing/2014/main" id="{24A8E32D-2858-472E-82ED-35EBC5D8836D}"/>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C744AD9C-7969-4D90-9F5D-DF02FB660061}"/>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BF66287F-91B0-4229-AF78-3D3F02302318}"/>
              </a:ext>
            </a:extLst>
          </p:cNvPr>
          <p:cNvSpPr>
            <a:spLocks noGrp="1"/>
          </p:cNvSpPr>
          <p:nvPr>
            <p:ph type="sldNum" sz="quarter" idx="12"/>
          </p:nvPr>
        </p:nvSpPr>
        <p:spPr/>
        <p:txBody>
          <a:bodyPr/>
          <a:lstStyle/>
          <a:p>
            <a:fld id="{07403425-B7E0-46C9-8668-1D222311AF4A}" type="slidenum">
              <a:rPr lang="fr-FR" smtClean="0"/>
              <a:pPr/>
              <a:t>17</a:t>
            </a:fld>
            <a:endParaRPr lang="fr-FR"/>
          </a:p>
        </p:txBody>
      </p:sp>
      <p:sp>
        <p:nvSpPr>
          <p:cNvPr id="6" name="Espace réservé du contenu 5">
            <a:extLst>
              <a:ext uri="{FF2B5EF4-FFF2-40B4-BE49-F238E27FC236}">
                <a16:creationId xmlns:a16="http://schemas.microsoft.com/office/drawing/2014/main" id="{6C132096-87B5-4A1A-B682-F3180EF52B5B}"/>
              </a:ext>
            </a:extLst>
          </p:cNvPr>
          <p:cNvSpPr>
            <a:spLocks noGrp="1"/>
          </p:cNvSpPr>
          <p:nvPr>
            <p:ph idx="1"/>
          </p:nvPr>
        </p:nvSpPr>
        <p:spPr>
          <a:xfrm>
            <a:off x="1187624" y="1382043"/>
            <a:ext cx="7776864" cy="4453955"/>
          </a:xfrm>
        </p:spPr>
        <p:txBody>
          <a:bodyPr/>
          <a:lstStyle/>
          <a:p>
            <a:r>
              <a:rPr lang="fr-FR" b="1" dirty="0" err="1"/>
              <a:t>India</a:t>
            </a:r>
            <a:r>
              <a:rPr lang="fr-FR" b="1" dirty="0"/>
              <a:t>-EU Stakeholders’ Workshop on 5G </a:t>
            </a:r>
            <a:r>
              <a:rPr lang="fr-FR" b="1" dirty="0" err="1"/>
              <a:t>Technology</a:t>
            </a:r>
            <a:r>
              <a:rPr lang="fr-FR" b="1" dirty="0"/>
              <a:t> </a:t>
            </a:r>
            <a:r>
              <a:rPr lang="fr-FR" b="1" dirty="0" err="1"/>
              <a:t>Landscape</a:t>
            </a:r>
            <a:r>
              <a:rPr lang="fr-FR" dirty="0"/>
              <a:t>, TSDSI/5G-IA/BIF, 5-6 </a:t>
            </a:r>
            <a:r>
              <a:rPr lang="fr-FR" dirty="0" err="1"/>
              <a:t>February</a:t>
            </a:r>
            <a:r>
              <a:rPr lang="fr-FR" dirty="0"/>
              <a:t>, Delhi,                                            Speakers: 5G-IA, 5G-MoNArch, </a:t>
            </a:r>
            <a:r>
              <a:rPr lang="fr-FR" dirty="0" err="1"/>
              <a:t>IoRL</a:t>
            </a:r>
            <a:r>
              <a:rPr lang="fr-FR" dirty="0"/>
              <a:t>, 5G-Xcast, SaT5G, </a:t>
            </a:r>
            <a:r>
              <a:rPr lang="fr-FR" dirty="0" err="1"/>
              <a:t>NGPaaS</a:t>
            </a:r>
            <a:endParaRPr lang="fr-FR" dirty="0"/>
          </a:p>
          <a:p>
            <a:r>
              <a:rPr lang="fr-FR" b="1" dirty="0"/>
              <a:t>5G </a:t>
            </a:r>
            <a:r>
              <a:rPr lang="fr-FR" b="1" dirty="0" err="1"/>
              <a:t>Verticals</a:t>
            </a:r>
            <a:r>
              <a:rPr lang="fr-FR" b="1" dirty="0"/>
              <a:t> Workshop</a:t>
            </a:r>
            <a:r>
              <a:rPr lang="fr-FR" dirty="0"/>
              <a:t>, 5G-IA/5GAA/PSCE/5G-ACIA, 12-13 </a:t>
            </a:r>
            <a:r>
              <a:rPr lang="fr-FR" dirty="0" err="1"/>
              <a:t>February</a:t>
            </a:r>
            <a:r>
              <a:rPr lang="fr-FR" dirty="0"/>
              <a:t>, Brussels</a:t>
            </a:r>
          </a:p>
          <a:p>
            <a:r>
              <a:rPr lang="fr-FR" b="1" dirty="0"/>
              <a:t>MWC19</a:t>
            </a:r>
            <a:r>
              <a:rPr lang="fr-FR" dirty="0"/>
              <a:t>, 25-28 </a:t>
            </a:r>
            <a:r>
              <a:rPr lang="fr-FR" dirty="0" err="1"/>
              <a:t>February</a:t>
            </a:r>
            <a:r>
              <a:rPr lang="fr-FR" dirty="0"/>
              <a:t>, Barcelona, </a:t>
            </a:r>
            <a:r>
              <a:rPr lang="en-GB" dirty="0"/>
              <a:t>13 5G PPP Projects demos, 3 of them at 5GIA stand</a:t>
            </a:r>
            <a:endParaRPr lang="fr-FR" dirty="0"/>
          </a:p>
          <a:p>
            <a:r>
              <a:rPr lang="en-US" dirty="0"/>
              <a:t>KNect365 </a:t>
            </a:r>
            <a:r>
              <a:rPr lang="en-US" b="1" dirty="0"/>
              <a:t>5G World 2019</a:t>
            </a:r>
            <a:r>
              <a:rPr lang="en-US" dirty="0"/>
              <a:t>, 11-13 June, London</a:t>
            </a:r>
          </a:p>
          <a:p>
            <a:r>
              <a:rPr lang="en-US" b="1" dirty="0"/>
              <a:t>Global 5G Event &amp; EUCNC 2019</a:t>
            </a:r>
            <a:r>
              <a:rPr lang="en-US" dirty="0"/>
              <a:t>, 17-21 June, Valencia</a:t>
            </a:r>
          </a:p>
          <a:p>
            <a:endParaRPr lang="fr-FR" dirty="0"/>
          </a:p>
        </p:txBody>
      </p:sp>
    </p:spTree>
    <p:extLst>
      <p:ext uri="{BB962C8B-B14F-4D97-AF65-F5344CB8AC3E}">
        <p14:creationId xmlns:p14="http://schemas.microsoft.com/office/powerpoint/2010/main" val="4148221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BB63D3-BAA3-49E4-8ADE-33EFC4F40923}"/>
              </a:ext>
            </a:extLst>
          </p:cNvPr>
          <p:cNvSpPr>
            <a:spLocks noGrp="1"/>
          </p:cNvSpPr>
          <p:nvPr>
            <p:ph type="ctrTitle"/>
          </p:nvPr>
        </p:nvSpPr>
        <p:spPr/>
        <p:txBody>
          <a:bodyPr/>
          <a:lstStyle/>
          <a:p>
            <a:r>
              <a:rPr lang="en-US" sz="2800" dirty="0">
                <a:latin typeface="Arial" panose="020B0604020202020204" pitchFamily="34" charset="0"/>
                <a:cs typeface="Arial" panose="020B0604020202020204" pitchFamily="34" charset="0"/>
              </a:rPr>
              <a:t>Horizon Europe: Evolution </a:t>
            </a:r>
            <a:endParaRPr lang="fr-FR" sz="2800" dirty="0"/>
          </a:p>
        </p:txBody>
      </p:sp>
      <p:sp>
        <p:nvSpPr>
          <p:cNvPr id="3" name="Espace réservé de la date 2">
            <a:extLst>
              <a:ext uri="{FF2B5EF4-FFF2-40B4-BE49-F238E27FC236}">
                <a16:creationId xmlns:a16="http://schemas.microsoft.com/office/drawing/2014/main" id="{3DCC4FA6-2DE5-49C1-9A47-701937FC13C8}"/>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AFF252B6-C9CD-4F02-A3C2-9029CFDD0C3F}"/>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3E635C2E-1340-40C7-A7B1-6B4B6DA6038F}"/>
              </a:ext>
            </a:extLst>
          </p:cNvPr>
          <p:cNvSpPr>
            <a:spLocks noGrp="1"/>
          </p:cNvSpPr>
          <p:nvPr>
            <p:ph type="sldNum" sz="quarter" idx="12"/>
          </p:nvPr>
        </p:nvSpPr>
        <p:spPr/>
        <p:txBody>
          <a:bodyPr/>
          <a:lstStyle/>
          <a:p>
            <a:fld id="{07403425-B7E0-46C9-8668-1D222311AF4A}" type="slidenum">
              <a:rPr lang="fr-FR" smtClean="0"/>
              <a:pPr/>
              <a:t>18</a:t>
            </a:fld>
            <a:endParaRPr lang="fr-FR"/>
          </a:p>
        </p:txBody>
      </p:sp>
      <p:grpSp>
        <p:nvGrpSpPr>
          <p:cNvPr id="7" name="Group 10">
            <a:extLst>
              <a:ext uri="{FF2B5EF4-FFF2-40B4-BE49-F238E27FC236}">
                <a16:creationId xmlns:a16="http://schemas.microsoft.com/office/drawing/2014/main" id="{2A58A834-9B36-4494-A041-5E41E348E5DE}"/>
              </a:ext>
            </a:extLst>
          </p:cNvPr>
          <p:cNvGrpSpPr/>
          <p:nvPr/>
        </p:nvGrpSpPr>
        <p:grpSpPr>
          <a:xfrm>
            <a:off x="1187624" y="1268760"/>
            <a:ext cx="7776864" cy="4824535"/>
            <a:chOff x="465680" y="615489"/>
            <a:chExt cx="8144211" cy="4032056"/>
          </a:xfrm>
        </p:grpSpPr>
        <p:pic>
          <p:nvPicPr>
            <p:cNvPr id="8" name="Picture 6">
              <a:extLst>
                <a:ext uri="{FF2B5EF4-FFF2-40B4-BE49-F238E27FC236}">
                  <a16:creationId xmlns:a16="http://schemas.microsoft.com/office/drawing/2014/main" id="{232EF0C4-4288-48AC-946C-BB45F2E995CF}"/>
                </a:ext>
              </a:extLst>
            </p:cNvPr>
            <p:cNvPicPr>
              <a:picLocks noChangeAspect="1"/>
            </p:cNvPicPr>
            <p:nvPr/>
          </p:nvPicPr>
          <p:blipFill>
            <a:blip r:embed="rId2"/>
            <a:stretch>
              <a:fillRect/>
            </a:stretch>
          </p:blipFill>
          <p:spPr>
            <a:xfrm>
              <a:off x="465680" y="615489"/>
              <a:ext cx="6948000" cy="4032056"/>
            </a:xfrm>
            <a:prstGeom prst="rect">
              <a:avLst/>
            </a:prstGeom>
          </p:spPr>
        </p:pic>
        <p:pic>
          <p:nvPicPr>
            <p:cNvPr id="9" name="Picture 9">
              <a:extLst>
                <a:ext uri="{FF2B5EF4-FFF2-40B4-BE49-F238E27FC236}">
                  <a16:creationId xmlns:a16="http://schemas.microsoft.com/office/drawing/2014/main" id="{2498EBEF-F848-476D-8E8E-C7617603C872}"/>
                </a:ext>
              </a:extLst>
            </p:cNvPr>
            <p:cNvPicPr>
              <a:picLocks noChangeAspect="1"/>
            </p:cNvPicPr>
            <p:nvPr/>
          </p:nvPicPr>
          <p:blipFill>
            <a:blip r:embed="rId3"/>
            <a:stretch>
              <a:fillRect/>
            </a:stretch>
          </p:blipFill>
          <p:spPr>
            <a:xfrm>
              <a:off x="7565891" y="4232129"/>
              <a:ext cx="1044000" cy="294309"/>
            </a:xfrm>
            <a:prstGeom prst="rect">
              <a:avLst/>
            </a:prstGeom>
          </p:spPr>
        </p:pic>
      </p:grpSp>
      <p:sp>
        <p:nvSpPr>
          <p:cNvPr id="10" name="Rectangle 9">
            <a:extLst>
              <a:ext uri="{FF2B5EF4-FFF2-40B4-BE49-F238E27FC236}">
                <a16:creationId xmlns:a16="http://schemas.microsoft.com/office/drawing/2014/main" id="{9EFD1229-A0CF-4F62-BF86-E086BF4BE64B}"/>
              </a:ext>
            </a:extLst>
          </p:cNvPr>
          <p:cNvSpPr/>
          <p:nvPr/>
        </p:nvSpPr>
        <p:spPr>
          <a:xfrm>
            <a:off x="1321768" y="6069956"/>
            <a:ext cx="1611339" cy="215444"/>
          </a:xfrm>
          <a:prstGeom prst="rect">
            <a:avLst/>
          </a:prstGeom>
        </p:spPr>
        <p:txBody>
          <a:bodyPr wrap="none">
            <a:spAutoFit/>
          </a:bodyPr>
          <a:lstStyle/>
          <a:p>
            <a:r>
              <a:rPr lang="en-US" sz="800" dirty="0">
                <a:solidFill>
                  <a:srgbClr val="002060"/>
                </a:solidFill>
                <a:latin typeface="Arial" panose="020B0604020202020204" pitchFamily="34" charset="0"/>
                <a:cs typeface="Arial" panose="020B0604020202020204" pitchFamily="34" charset="0"/>
              </a:rPr>
              <a:t>Source: European Commission</a:t>
            </a:r>
            <a:endParaRPr lang="fr-FR" dirty="0"/>
          </a:p>
        </p:txBody>
      </p:sp>
    </p:spTree>
    <p:extLst>
      <p:ext uri="{BB962C8B-B14F-4D97-AF65-F5344CB8AC3E}">
        <p14:creationId xmlns:p14="http://schemas.microsoft.com/office/powerpoint/2010/main" val="3553593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BC5647-D9CB-4881-90D0-567AE895B3D9}"/>
              </a:ext>
            </a:extLst>
          </p:cNvPr>
          <p:cNvSpPr>
            <a:spLocks noGrp="1"/>
          </p:cNvSpPr>
          <p:nvPr>
            <p:ph type="ctrTitle"/>
          </p:nvPr>
        </p:nvSpPr>
        <p:spPr>
          <a:xfrm>
            <a:off x="2123728" y="260647"/>
            <a:ext cx="5400600" cy="781549"/>
          </a:xfrm>
        </p:spPr>
        <p:txBody>
          <a:bodyPr/>
          <a:lstStyle/>
          <a:p>
            <a:r>
              <a:rPr lang="en-GB" dirty="0">
                <a:latin typeface="Arial" panose="020B0604020202020204" pitchFamily="34" charset="0"/>
                <a:cs typeface="Arial" panose="020B0604020202020204" pitchFamily="34" charset="0"/>
              </a:rPr>
              <a:t>Smart Networks &amp; Services -                Technology vision</a:t>
            </a:r>
            <a:endParaRPr lang="fr-FR" dirty="0"/>
          </a:p>
        </p:txBody>
      </p:sp>
      <p:sp>
        <p:nvSpPr>
          <p:cNvPr id="3" name="Espace réservé de la date 2">
            <a:extLst>
              <a:ext uri="{FF2B5EF4-FFF2-40B4-BE49-F238E27FC236}">
                <a16:creationId xmlns:a16="http://schemas.microsoft.com/office/drawing/2014/main" id="{575111D5-FF7D-422C-A432-B13BB76BCAAB}"/>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2FEE4296-4998-4330-BD86-C21509A1B979}"/>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82268B42-8FDA-4E42-85C4-F9C5BD0C1659}"/>
              </a:ext>
            </a:extLst>
          </p:cNvPr>
          <p:cNvSpPr>
            <a:spLocks noGrp="1"/>
          </p:cNvSpPr>
          <p:nvPr>
            <p:ph type="sldNum" sz="quarter" idx="12"/>
          </p:nvPr>
        </p:nvSpPr>
        <p:spPr/>
        <p:txBody>
          <a:bodyPr/>
          <a:lstStyle/>
          <a:p>
            <a:fld id="{07403425-B7E0-46C9-8668-1D222311AF4A}" type="slidenum">
              <a:rPr lang="fr-FR" smtClean="0"/>
              <a:pPr/>
              <a:t>19</a:t>
            </a:fld>
            <a:endParaRPr lang="fr-FR"/>
          </a:p>
        </p:txBody>
      </p:sp>
      <p:grpSp>
        <p:nvGrpSpPr>
          <p:cNvPr id="7" name="Group 33">
            <a:extLst>
              <a:ext uri="{FF2B5EF4-FFF2-40B4-BE49-F238E27FC236}">
                <a16:creationId xmlns:a16="http://schemas.microsoft.com/office/drawing/2014/main" id="{96028A1F-D0B3-4A26-83A6-F10C175425B4}"/>
              </a:ext>
            </a:extLst>
          </p:cNvPr>
          <p:cNvGrpSpPr/>
          <p:nvPr/>
        </p:nvGrpSpPr>
        <p:grpSpPr>
          <a:xfrm>
            <a:off x="1194193" y="1483747"/>
            <a:ext cx="2779320" cy="2322089"/>
            <a:chOff x="519064" y="1026900"/>
            <a:chExt cx="3705760" cy="3096119"/>
          </a:xfrm>
        </p:grpSpPr>
        <p:grpSp>
          <p:nvGrpSpPr>
            <p:cNvPr id="8" name="Group 34">
              <a:extLst>
                <a:ext uri="{FF2B5EF4-FFF2-40B4-BE49-F238E27FC236}">
                  <a16:creationId xmlns:a16="http://schemas.microsoft.com/office/drawing/2014/main" id="{0AEEB7B6-144D-4D3B-B288-7DABE3BA2826}"/>
                </a:ext>
              </a:extLst>
            </p:cNvPr>
            <p:cNvGrpSpPr/>
            <p:nvPr/>
          </p:nvGrpSpPr>
          <p:grpSpPr>
            <a:xfrm>
              <a:off x="519064" y="1026900"/>
              <a:ext cx="3705760" cy="3096119"/>
              <a:chOff x="519064" y="1026900"/>
              <a:chExt cx="3705760" cy="3096119"/>
            </a:xfrm>
          </p:grpSpPr>
          <p:sp>
            <p:nvSpPr>
              <p:cNvPr id="10" name="Rectángulo 6">
                <a:extLst>
                  <a:ext uri="{FF2B5EF4-FFF2-40B4-BE49-F238E27FC236}">
                    <a16:creationId xmlns:a16="http://schemas.microsoft.com/office/drawing/2014/main" id="{AAB33532-BFFC-477B-86C1-4BDD7C066B64}"/>
                  </a:ext>
                </a:extLst>
              </p:cNvPr>
              <p:cNvSpPr/>
              <p:nvPr/>
            </p:nvSpPr>
            <p:spPr>
              <a:xfrm>
                <a:off x="519064" y="1026901"/>
                <a:ext cx="3705759" cy="2467426"/>
              </a:xfrm>
              <a:prstGeom prst="rect">
                <a:avLst/>
              </a:prstGeom>
              <a:gradFill flip="none" rotWithShape="1">
                <a:gsLst>
                  <a:gs pos="0">
                    <a:srgbClr val="70AD47">
                      <a:lumMod val="75000"/>
                    </a:srgbClr>
                  </a:gs>
                  <a:gs pos="100000">
                    <a:srgbClr val="70AD47">
                      <a:lumMod val="20000"/>
                      <a:lumOff val="80000"/>
                      <a:alpha val="20000"/>
                    </a:srgbClr>
                  </a:gs>
                </a:gsLst>
                <a:lin ang="16200000" scaled="1"/>
                <a:tileRect/>
              </a:gradFill>
              <a:ln w="12700" cap="flat" cmpd="sng" algn="ctr">
                <a:solidFill>
                  <a:srgbClr val="4472C4">
                    <a:shade val="50000"/>
                  </a:srgbClr>
                </a:solidFill>
                <a:prstDash val="solid"/>
                <a:miter lim="800000"/>
              </a:ln>
              <a:effectLst/>
            </p:spPr>
            <p:txBody>
              <a:bodyPr rtlCol="0" anchor="t"/>
              <a:lstStyle/>
              <a:p>
                <a:pPr algn="ctr" defTabSz="685800">
                  <a:defRPr/>
                </a:pPr>
                <a:endParaRPr lang="en-GB" sz="1200" kern="0" dirty="0">
                  <a:solidFill>
                    <a:srgbClr val="000000"/>
                  </a:solidFill>
                  <a:latin typeface="Calibri" panose="020F0502020204030204"/>
                  <a:ea typeface="MS Mincho" panose="02020609040205080304" pitchFamily="49" charset="-128"/>
                  <a:cs typeface="Arial" panose="020B0604020202020204" pitchFamily="34" charset="0"/>
                </a:endParaRPr>
              </a:p>
            </p:txBody>
          </p:sp>
          <p:sp>
            <p:nvSpPr>
              <p:cNvPr id="11" name="Rectángulo 8">
                <a:extLst>
                  <a:ext uri="{FF2B5EF4-FFF2-40B4-BE49-F238E27FC236}">
                    <a16:creationId xmlns:a16="http://schemas.microsoft.com/office/drawing/2014/main" id="{CB9D11AE-B327-4FC2-A94B-8523CC479B30}"/>
                  </a:ext>
                </a:extLst>
              </p:cNvPr>
              <p:cNvSpPr/>
              <p:nvPr/>
            </p:nvSpPr>
            <p:spPr>
              <a:xfrm rot="5400000">
                <a:off x="2889747" y="1578995"/>
                <a:ext cx="1854291" cy="815863"/>
              </a:xfrm>
              <a:prstGeom prst="rect">
                <a:avLst/>
              </a:prstGeom>
              <a:solidFill>
                <a:srgbClr val="4472C4">
                  <a:lumMod val="40000"/>
                  <a:lumOff val="60000"/>
                </a:srgbClr>
              </a:solidFill>
              <a:ln w="12700" cap="flat" cmpd="sng" algn="ctr">
                <a:solidFill>
                  <a:srgbClr val="4472C4">
                    <a:shade val="50000"/>
                  </a:srgbClr>
                </a:solidFill>
                <a:prstDash val="solid"/>
                <a:miter lim="800000"/>
              </a:ln>
              <a:effectLst/>
            </p:spPr>
            <p:txBody>
              <a:bodyPr rtlCol="0" anchor="ctr" anchorCtr="0"/>
              <a:lstStyle/>
              <a:p>
                <a:pPr algn="ctr" defTabSz="685800">
                  <a:defRPr/>
                </a:pPr>
                <a:r>
                  <a:rPr lang="en-GB" sz="1200" kern="0">
                    <a:solidFill>
                      <a:srgbClr val="000000"/>
                    </a:solidFill>
                    <a:latin typeface="Calibri" panose="020F0502020204030204"/>
                    <a:ea typeface="MS Mincho" panose="02020609040205080304" pitchFamily="49" charset="-128"/>
                    <a:cs typeface="Arial" panose="020B0604020202020204" pitchFamily="34" charset="0"/>
                  </a:rPr>
                  <a:t>Cybersecurity</a:t>
                </a:r>
                <a:endParaRPr lang="en-GB" sz="1200" kern="0">
                  <a:solidFill>
                    <a:prstClr val="white"/>
                  </a:solidFill>
                  <a:latin typeface="Calibri" panose="020F0502020204030204"/>
                  <a:ea typeface="MS Mincho" panose="02020609040205080304" pitchFamily="49" charset="-128"/>
                  <a:cs typeface="Arial" panose="020B0604020202020204" pitchFamily="34" charset="0"/>
                </a:endParaRPr>
              </a:p>
            </p:txBody>
          </p:sp>
          <p:sp>
            <p:nvSpPr>
              <p:cNvPr id="12" name="Rectángulo 9">
                <a:extLst>
                  <a:ext uri="{FF2B5EF4-FFF2-40B4-BE49-F238E27FC236}">
                    <a16:creationId xmlns:a16="http://schemas.microsoft.com/office/drawing/2014/main" id="{1D0968FB-3A98-4AC6-B277-3A1F4DC663FC}"/>
                  </a:ext>
                </a:extLst>
              </p:cNvPr>
              <p:cNvSpPr/>
              <p:nvPr/>
            </p:nvSpPr>
            <p:spPr>
              <a:xfrm rot="5400000">
                <a:off x="-2304" y="1548271"/>
                <a:ext cx="1858599" cy="815862"/>
              </a:xfrm>
              <a:prstGeom prst="rect">
                <a:avLst/>
              </a:prstGeom>
              <a:solidFill>
                <a:srgbClr val="4472C4">
                  <a:lumMod val="40000"/>
                  <a:lumOff val="60000"/>
                </a:srgbClr>
              </a:solidFill>
              <a:ln w="12700" cap="flat" cmpd="sng" algn="ctr">
                <a:solidFill>
                  <a:srgbClr val="4472C4">
                    <a:shade val="50000"/>
                  </a:srgbClr>
                </a:solidFill>
                <a:prstDash val="solid"/>
                <a:miter lim="800000"/>
              </a:ln>
              <a:effectLst/>
            </p:spPr>
            <p:txBody>
              <a:bodyPr rtlCol="0" anchor="ctr" anchorCtr="0"/>
              <a:lstStyle/>
              <a:p>
                <a:pPr algn="ctr" defTabSz="685800">
                  <a:defRPr/>
                </a:pPr>
                <a:r>
                  <a:rPr lang="en-GB" sz="1200" kern="0" dirty="0">
                    <a:solidFill>
                      <a:srgbClr val="000000"/>
                    </a:solidFill>
                    <a:latin typeface="Calibri" panose="020F0502020204030204"/>
                    <a:ea typeface="MS Mincho" panose="02020609040205080304" pitchFamily="49" charset="-128"/>
                    <a:cs typeface="Arial" panose="020B0604020202020204" pitchFamily="34" charset="0"/>
                  </a:rPr>
                  <a:t>Data Analytics</a:t>
                </a:r>
                <a:endParaRPr lang="en-GB" sz="1200" kern="0" dirty="0">
                  <a:solidFill>
                    <a:prstClr val="white"/>
                  </a:solidFill>
                  <a:latin typeface="Calibri" panose="020F0502020204030204"/>
                  <a:ea typeface="MS Mincho" panose="02020609040205080304" pitchFamily="49" charset="-128"/>
                  <a:cs typeface="Arial" panose="020B0604020202020204" pitchFamily="34" charset="0"/>
                </a:endParaRPr>
              </a:p>
              <a:p>
                <a:pPr algn="ctr" defTabSz="685800">
                  <a:defRPr/>
                </a:pPr>
                <a:r>
                  <a:rPr lang="en-GB" sz="1050" kern="0" dirty="0">
                    <a:solidFill>
                      <a:srgbClr val="000000"/>
                    </a:solidFill>
                    <a:latin typeface="Calibri" panose="020F0502020204030204"/>
                    <a:ea typeface="MS Mincho" panose="02020609040205080304" pitchFamily="49" charset="-128"/>
                    <a:cs typeface="Arial" panose="020B0604020202020204" pitchFamily="34" charset="0"/>
                  </a:rPr>
                  <a:t>(Machine Learning)</a:t>
                </a:r>
                <a:endParaRPr lang="en-GB" sz="1050" kern="0" dirty="0">
                  <a:solidFill>
                    <a:prstClr val="white"/>
                  </a:solidFill>
                  <a:latin typeface="Calibri" panose="020F0502020204030204"/>
                  <a:ea typeface="MS Mincho" panose="02020609040205080304" pitchFamily="49" charset="-128"/>
                  <a:cs typeface="Arial" panose="020B0604020202020204" pitchFamily="34" charset="0"/>
                </a:endParaRPr>
              </a:p>
            </p:txBody>
          </p:sp>
          <p:sp>
            <p:nvSpPr>
              <p:cNvPr id="13" name="Rectángulo 5">
                <a:extLst>
                  <a:ext uri="{FF2B5EF4-FFF2-40B4-BE49-F238E27FC236}">
                    <a16:creationId xmlns:a16="http://schemas.microsoft.com/office/drawing/2014/main" id="{87DA8ABC-1B3E-409B-B54E-3CDC5955CABC}"/>
                  </a:ext>
                </a:extLst>
              </p:cNvPr>
              <p:cNvSpPr/>
              <p:nvPr/>
            </p:nvSpPr>
            <p:spPr>
              <a:xfrm>
                <a:off x="1554497" y="1026900"/>
                <a:ext cx="1634893" cy="1728000"/>
              </a:xfrm>
              <a:prstGeom prst="rect">
                <a:avLst/>
              </a:prstGeom>
              <a:solidFill>
                <a:srgbClr val="DBDBDB"/>
              </a:solidFill>
              <a:ln w="12700" cap="flat" cmpd="sng" algn="ctr">
                <a:solidFill>
                  <a:srgbClr val="4472C4">
                    <a:shade val="50000"/>
                  </a:srgbClr>
                </a:solidFill>
                <a:prstDash val="solid"/>
                <a:miter lim="800000"/>
              </a:ln>
              <a:effectLst/>
            </p:spPr>
            <p:txBody>
              <a:bodyPr rtlCol="0" anchor="ctr" anchorCtr="0"/>
              <a:lstStyle/>
              <a:p>
                <a:pPr algn="ctr" defTabSz="685800">
                  <a:defRPr/>
                </a:pPr>
                <a:r>
                  <a:rPr lang="en-GB" sz="1200" kern="0" dirty="0">
                    <a:solidFill>
                      <a:srgbClr val="000000"/>
                    </a:solidFill>
                    <a:latin typeface="Calibri" panose="020F0502020204030204"/>
                    <a:ea typeface="MS Mincho" panose="02020609040205080304" pitchFamily="49" charset="-128"/>
                    <a:cs typeface="Arial" panose="020B0604020202020204" pitchFamily="34" charset="0"/>
                  </a:rPr>
                  <a:t>High Performance Distributed Computing </a:t>
                </a:r>
                <a:r>
                  <a:rPr lang="en-GB" sz="1050" kern="0" dirty="0">
                    <a:solidFill>
                      <a:srgbClr val="000000"/>
                    </a:solidFill>
                    <a:latin typeface="Calibri" panose="020F0502020204030204"/>
                    <a:ea typeface="MS Mincho" panose="02020609040205080304" pitchFamily="49" charset="-128"/>
                    <a:cs typeface="Arial" panose="020B0604020202020204" pitchFamily="34" charset="0"/>
                  </a:rPr>
                  <a:t>(Cloud/Edge/Fog)</a:t>
                </a:r>
                <a:endParaRPr lang="en-GB" sz="1050" kern="0" dirty="0">
                  <a:solidFill>
                    <a:prstClr val="white"/>
                  </a:solidFill>
                  <a:latin typeface="Calibri" panose="020F0502020204030204"/>
                  <a:ea typeface="MS Mincho" panose="02020609040205080304" pitchFamily="49" charset="-128"/>
                  <a:cs typeface="Arial" panose="020B0604020202020204" pitchFamily="34" charset="0"/>
                </a:endParaRPr>
              </a:p>
            </p:txBody>
          </p:sp>
          <p:sp>
            <p:nvSpPr>
              <p:cNvPr id="14" name="TextBox 40">
                <a:extLst>
                  <a:ext uri="{FF2B5EF4-FFF2-40B4-BE49-F238E27FC236}">
                    <a16:creationId xmlns:a16="http://schemas.microsoft.com/office/drawing/2014/main" id="{AE5F80D2-5DA0-4AD5-A358-4D26C983DBC8}"/>
                  </a:ext>
                </a:extLst>
              </p:cNvPr>
              <p:cNvSpPr txBox="1"/>
              <p:nvPr/>
            </p:nvSpPr>
            <p:spPr>
              <a:xfrm>
                <a:off x="933277" y="3507466"/>
                <a:ext cx="2875148" cy="615553"/>
              </a:xfrm>
              <a:prstGeom prst="rect">
                <a:avLst/>
              </a:prstGeom>
              <a:noFill/>
            </p:spPr>
            <p:txBody>
              <a:bodyPr wrap="none" rtlCol="0">
                <a:spAutoFit/>
              </a:bodyPr>
              <a:lstStyle/>
              <a:p>
                <a:pPr algn="ctr" defTabSz="685800">
                  <a:defRPr/>
                </a:pPr>
                <a:r>
                  <a:rPr lang="en-GB" sz="1200" dirty="0">
                    <a:solidFill>
                      <a:srgbClr val="284B54"/>
                    </a:solidFill>
                    <a:latin typeface="Arial" panose="020B0604020202020204" pitchFamily="34" charset="0"/>
                    <a:cs typeface="Arial" panose="020B0604020202020204" pitchFamily="34" charset="0"/>
                  </a:rPr>
                  <a:t>Smart Networks in relation to</a:t>
                </a:r>
              </a:p>
              <a:p>
                <a:pPr algn="ctr" defTabSz="685800">
                  <a:defRPr/>
                </a:pPr>
                <a:r>
                  <a:rPr lang="en-GB" sz="1200" dirty="0">
                    <a:solidFill>
                      <a:srgbClr val="284B54"/>
                    </a:solidFill>
                    <a:latin typeface="Arial" panose="020B0604020202020204" pitchFamily="34" charset="0"/>
                    <a:cs typeface="Arial" panose="020B0604020202020204" pitchFamily="34" charset="0"/>
                  </a:rPr>
                  <a:t>other major areas</a:t>
                </a:r>
              </a:p>
            </p:txBody>
          </p:sp>
        </p:grpSp>
        <p:sp>
          <p:nvSpPr>
            <p:cNvPr id="9" name="TextBox 35">
              <a:extLst>
                <a:ext uri="{FF2B5EF4-FFF2-40B4-BE49-F238E27FC236}">
                  <a16:creationId xmlns:a16="http://schemas.microsoft.com/office/drawing/2014/main" id="{62ED8F91-872B-4737-8CE2-2C83A92B1CEE}"/>
                </a:ext>
              </a:extLst>
            </p:cNvPr>
            <p:cNvSpPr txBox="1"/>
            <p:nvPr/>
          </p:nvSpPr>
          <p:spPr>
            <a:xfrm>
              <a:off x="640099" y="2877964"/>
              <a:ext cx="3460264" cy="615553"/>
            </a:xfrm>
            <a:prstGeom prst="rect">
              <a:avLst/>
            </a:prstGeom>
            <a:noFill/>
          </p:spPr>
          <p:txBody>
            <a:bodyPr wrap="square" rtlCol="0">
              <a:spAutoFit/>
            </a:bodyPr>
            <a:lstStyle/>
            <a:p>
              <a:pPr algn="ctr" defTabSz="685800">
                <a:defRPr/>
              </a:pPr>
              <a:r>
                <a:rPr lang="en-GB" sz="1200" b="1" kern="0" dirty="0">
                  <a:solidFill>
                    <a:prstClr val="white"/>
                  </a:solidFill>
                  <a:latin typeface="Arial" panose="020B0604020202020204"/>
                  <a:ea typeface="MS Mincho" panose="02020609040205080304" pitchFamily="49" charset="-128"/>
                  <a:cs typeface="Arial" panose="020B0604020202020204" pitchFamily="34" charset="0"/>
                </a:rPr>
                <a:t>Smart Networks and Services</a:t>
              </a:r>
            </a:p>
            <a:p>
              <a:pPr algn="ctr" defTabSz="685800">
                <a:defRPr/>
              </a:pPr>
              <a:r>
                <a:rPr lang="en-GB" sz="1200" kern="0" dirty="0">
                  <a:solidFill>
                    <a:prstClr val="white"/>
                  </a:solidFill>
                  <a:latin typeface="Arial" panose="020B0604020202020204"/>
                  <a:ea typeface="MS Mincho" panose="02020609040205080304" pitchFamily="49" charset="-128"/>
                  <a:cs typeface="Arial" panose="020B0604020202020204" pitchFamily="34" charset="0"/>
                </a:rPr>
                <a:t>(Smart Connectivity)</a:t>
              </a:r>
            </a:p>
          </p:txBody>
        </p:sp>
      </p:grpSp>
      <p:grpSp>
        <p:nvGrpSpPr>
          <p:cNvPr id="15" name="Group 19">
            <a:extLst>
              <a:ext uri="{FF2B5EF4-FFF2-40B4-BE49-F238E27FC236}">
                <a16:creationId xmlns:a16="http://schemas.microsoft.com/office/drawing/2014/main" id="{2C126208-C268-4DFE-959A-A175FD075949}"/>
              </a:ext>
            </a:extLst>
          </p:cNvPr>
          <p:cNvGrpSpPr/>
          <p:nvPr/>
        </p:nvGrpSpPr>
        <p:grpSpPr>
          <a:xfrm>
            <a:off x="1100850" y="3815690"/>
            <a:ext cx="2779318" cy="1683324"/>
            <a:chOff x="7909727" y="4256322"/>
            <a:chExt cx="3636039" cy="2244432"/>
          </a:xfrm>
        </p:grpSpPr>
        <p:grpSp>
          <p:nvGrpSpPr>
            <p:cNvPr id="16" name="Group 15">
              <a:extLst>
                <a:ext uri="{FF2B5EF4-FFF2-40B4-BE49-F238E27FC236}">
                  <a16:creationId xmlns:a16="http://schemas.microsoft.com/office/drawing/2014/main" id="{C2D527F7-D147-4F94-83A8-02A9A7FB0335}"/>
                </a:ext>
              </a:extLst>
            </p:cNvPr>
            <p:cNvGrpSpPr>
              <a:grpSpLocks noChangeAspect="1"/>
            </p:cNvGrpSpPr>
            <p:nvPr/>
          </p:nvGrpSpPr>
          <p:grpSpPr>
            <a:xfrm>
              <a:off x="8310427" y="4256322"/>
              <a:ext cx="2826363" cy="1888730"/>
              <a:chOff x="4229735" y="2181860"/>
              <a:chExt cx="3732530" cy="2494280"/>
            </a:xfrm>
          </p:grpSpPr>
          <p:pic>
            <p:nvPicPr>
              <p:cNvPr id="18" name="Picture 16">
                <a:extLst>
                  <a:ext uri="{FF2B5EF4-FFF2-40B4-BE49-F238E27FC236}">
                    <a16:creationId xmlns:a16="http://schemas.microsoft.com/office/drawing/2014/main" id="{7891A0C5-07E9-4F20-98D0-C7E680D61FC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4229735" y="2181860"/>
                <a:ext cx="3732530" cy="2494280"/>
              </a:xfrm>
              <a:prstGeom prst="rect">
                <a:avLst/>
              </a:prstGeom>
            </p:spPr>
          </p:pic>
          <p:sp>
            <p:nvSpPr>
              <p:cNvPr id="19" name="TextBox 17">
                <a:extLst>
                  <a:ext uri="{FF2B5EF4-FFF2-40B4-BE49-F238E27FC236}">
                    <a16:creationId xmlns:a16="http://schemas.microsoft.com/office/drawing/2014/main" id="{884B9413-13F2-4234-B3D2-9A2E534F45BA}"/>
                  </a:ext>
                </a:extLst>
              </p:cNvPr>
              <p:cNvSpPr txBox="1"/>
              <p:nvPr/>
            </p:nvSpPr>
            <p:spPr>
              <a:xfrm>
                <a:off x="4250456" y="2452866"/>
                <a:ext cx="1852187" cy="447100"/>
              </a:xfrm>
              <a:prstGeom prst="rect">
                <a:avLst/>
              </a:prstGeom>
              <a:solidFill>
                <a:srgbClr val="98A2AE"/>
              </a:solidFill>
              <a:ln>
                <a:solidFill>
                  <a:srgbClr val="98A2AE"/>
                </a:solidFill>
              </a:ln>
            </p:spPr>
            <p:txBody>
              <a:bodyPr wrap="none" rtlCol="0">
                <a:spAutoFit/>
              </a:bodyPr>
              <a:lstStyle/>
              <a:p>
                <a:pPr algn="ctr" defTabSz="685800"/>
                <a:r>
                  <a:rPr lang="en-GB" sz="1050">
                    <a:solidFill>
                      <a:srgbClr val="FFFFFF"/>
                    </a:solidFill>
                    <a:latin typeface="Nokia Pure Headline Light" panose="020B0304040602060303" pitchFamily="34" charset="0"/>
                  </a:rPr>
                  <a:t>Communication</a:t>
                </a:r>
              </a:p>
            </p:txBody>
          </p:sp>
        </p:grpSp>
        <p:sp>
          <p:nvSpPr>
            <p:cNvPr id="17" name="TextBox 18">
              <a:extLst>
                <a:ext uri="{FF2B5EF4-FFF2-40B4-BE49-F238E27FC236}">
                  <a16:creationId xmlns:a16="http://schemas.microsoft.com/office/drawing/2014/main" id="{FFB4DDFF-F7C9-4ECD-8A5B-0DBDF4A616B7}"/>
                </a:ext>
              </a:extLst>
            </p:cNvPr>
            <p:cNvSpPr txBox="1"/>
            <p:nvPr/>
          </p:nvSpPr>
          <p:spPr>
            <a:xfrm>
              <a:off x="7909727" y="6131422"/>
              <a:ext cx="3636039" cy="369332"/>
            </a:xfrm>
            <a:prstGeom prst="rect">
              <a:avLst/>
            </a:prstGeom>
            <a:noFill/>
          </p:spPr>
          <p:txBody>
            <a:bodyPr wrap="none" rtlCol="0">
              <a:spAutoFit/>
            </a:bodyPr>
            <a:lstStyle/>
            <a:p>
              <a:pPr algn="ctr" defTabSz="685800"/>
              <a:r>
                <a:rPr lang="en-GB" sz="1200" dirty="0">
                  <a:solidFill>
                    <a:srgbClr val="284B54"/>
                  </a:solidFill>
                  <a:latin typeface="Arial" panose="020B0604020202020204" pitchFamily="34" charset="0"/>
                  <a:cs typeface="Arial" panose="020B0604020202020204" pitchFamily="34" charset="0"/>
                </a:rPr>
                <a:t>Key building block of Smart Networks</a:t>
              </a:r>
            </a:p>
          </p:txBody>
        </p:sp>
      </p:grpSp>
      <p:sp>
        <p:nvSpPr>
          <p:cNvPr id="20" name="Rectangle 19">
            <a:extLst>
              <a:ext uri="{FF2B5EF4-FFF2-40B4-BE49-F238E27FC236}">
                <a16:creationId xmlns:a16="http://schemas.microsoft.com/office/drawing/2014/main" id="{7CC7D873-9647-466C-94B6-7C7B0E4C2272}"/>
              </a:ext>
            </a:extLst>
          </p:cNvPr>
          <p:cNvSpPr/>
          <p:nvPr/>
        </p:nvSpPr>
        <p:spPr>
          <a:xfrm>
            <a:off x="4160271" y="1404715"/>
            <a:ext cx="4785857" cy="4288353"/>
          </a:xfrm>
          <a:prstGeom prst="rect">
            <a:avLst/>
          </a:prstGeom>
        </p:spPr>
        <p:txBody>
          <a:bodyPr wrap="square">
            <a:spAutoFit/>
          </a:bodyPr>
          <a:lstStyle/>
          <a:p>
            <a:pPr>
              <a:lnSpc>
                <a:spcPct val="100000"/>
              </a:lnSpc>
              <a:spcBef>
                <a:spcPts val="450"/>
              </a:spcBef>
            </a:pPr>
            <a:r>
              <a:rPr lang="en-GB" sz="2000" b="1" dirty="0"/>
              <a:t>Main characteristics of Smart Networks</a:t>
            </a:r>
          </a:p>
          <a:p>
            <a:pPr marL="285750" indent="-285750">
              <a:lnSpc>
                <a:spcPct val="100000"/>
              </a:lnSpc>
              <a:spcBef>
                <a:spcPts val="450"/>
              </a:spcBef>
              <a:buFontTx/>
              <a:buChar char="-"/>
            </a:pPr>
            <a:r>
              <a:rPr lang="en-GB" sz="1400" dirty="0"/>
              <a:t>Integrated Connectivity, Computing and Control (the 3Cs)</a:t>
            </a:r>
          </a:p>
          <a:p>
            <a:pPr marL="285750" indent="-285750">
              <a:lnSpc>
                <a:spcPct val="100000"/>
              </a:lnSpc>
              <a:spcBef>
                <a:spcPts val="450"/>
              </a:spcBef>
              <a:buFontTx/>
              <a:buChar char="-"/>
            </a:pPr>
            <a:r>
              <a:rPr lang="en-GB" sz="1400" dirty="0"/>
              <a:t>Converged heterogeneous networks, integrating the 3Cs, so as to enable the broadest range of ubiquitous and affordable mobile and fixed uses</a:t>
            </a:r>
          </a:p>
          <a:p>
            <a:pPr marL="285750" indent="-285750">
              <a:lnSpc>
                <a:spcPct val="100000"/>
              </a:lnSpc>
              <a:spcBef>
                <a:spcPts val="450"/>
              </a:spcBef>
              <a:buFontTx/>
              <a:buChar char="-"/>
            </a:pPr>
            <a:r>
              <a:rPr lang="en-GB" sz="1400" dirty="0"/>
              <a:t>Ubiquitous coverage and elimination of white spots </a:t>
            </a:r>
          </a:p>
          <a:p>
            <a:pPr marL="285750" indent="-285750">
              <a:lnSpc>
                <a:spcPct val="100000"/>
              </a:lnSpc>
              <a:spcBef>
                <a:spcPts val="450"/>
              </a:spcBef>
              <a:buFontTx/>
              <a:buChar char="-"/>
            </a:pPr>
            <a:r>
              <a:rPr lang="en-GB" sz="1400" dirty="0"/>
              <a:t>Support of hyper-converged overlay                                               -   Hundreds of trillions (10</a:t>
            </a:r>
            <a:r>
              <a:rPr lang="en-GB" sz="1400" baseline="30000" dirty="0"/>
              <a:t>14</a:t>
            </a:r>
            <a:r>
              <a:rPr lang="en-GB" sz="1400" dirty="0"/>
              <a:t>) of connected, active, devices and terminals</a:t>
            </a:r>
          </a:p>
          <a:p>
            <a:r>
              <a:rPr lang="en-GB" sz="1400" dirty="0"/>
              <a:t>- Massive numbers of tailored cost-effective services</a:t>
            </a:r>
          </a:p>
          <a:p>
            <a:r>
              <a:rPr lang="en-GB" sz="1400" dirty="0"/>
              <a:t>- Automated and greatly cost reduced network operation</a:t>
            </a:r>
          </a:p>
          <a:p>
            <a:r>
              <a:rPr lang="en-GB" sz="1400" dirty="0"/>
              <a:t>- High societal, vertical, autonomous and cross-sector penetration: Energy, transport, health, entertainment, security, industry, aerospace and many other sectors relying on this infrastructure</a:t>
            </a:r>
          </a:p>
          <a:p>
            <a:r>
              <a:rPr lang="en-GB" sz="1400" dirty="0"/>
              <a:t>- Multi-sensorial interfaces, multi-environment and wearables</a:t>
            </a:r>
          </a:p>
          <a:p>
            <a:r>
              <a:rPr lang="en-GB" sz="1400" dirty="0"/>
              <a:t>- Reality enhanced with virtual and augmented reality</a:t>
            </a:r>
          </a:p>
          <a:p>
            <a:r>
              <a:rPr lang="en-GB" sz="1400" dirty="0"/>
              <a:t>- Support of drone fleets and autonomous vehicles</a:t>
            </a:r>
          </a:p>
        </p:txBody>
      </p:sp>
      <p:sp>
        <p:nvSpPr>
          <p:cNvPr id="21" name="Rectangle 20">
            <a:extLst>
              <a:ext uri="{FF2B5EF4-FFF2-40B4-BE49-F238E27FC236}">
                <a16:creationId xmlns:a16="http://schemas.microsoft.com/office/drawing/2014/main" id="{ADF75412-95F6-41BA-97F0-A569923D94BC}"/>
              </a:ext>
            </a:extLst>
          </p:cNvPr>
          <p:cNvSpPr/>
          <p:nvPr/>
        </p:nvSpPr>
        <p:spPr>
          <a:xfrm>
            <a:off x="1277634" y="5916381"/>
            <a:ext cx="5275566" cy="246221"/>
          </a:xfrm>
          <a:prstGeom prst="rect">
            <a:avLst/>
          </a:prstGeom>
        </p:spPr>
        <p:txBody>
          <a:bodyPr wrap="square">
            <a:spAutoFit/>
          </a:bodyPr>
          <a:lstStyle/>
          <a:p>
            <a:r>
              <a:rPr lang="en-GB" sz="1000" dirty="0">
                <a:solidFill>
                  <a:srgbClr val="000D28"/>
                </a:solidFill>
                <a:latin typeface="Arial" panose="020B0604020202020204" pitchFamily="34" charset="0"/>
                <a:cs typeface="Arial" panose="020B0604020202020204" pitchFamily="34" charset="0"/>
              </a:rPr>
              <a:t>Source: 5G Infrastructure Association and Networld2020 European Technology Platform</a:t>
            </a:r>
            <a:endParaRPr lang="fr-FR" sz="1000" dirty="0"/>
          </a:p>
        </p:txBody>
      </p:sp>
    </p:spTree>
    <p:extLst>
      <p:ext uri="{BB962C8B-B14F-4D97-AF65-F5344CB8AC3E}">
        <p14:creationId xmlns:p14="http://schemas.microsoft.com/office/powerpoint/2010/main" val="2940999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F00085-3181-4FA8-9455-96086194B34B}"/>
              </a:ext>
            </a:extLst>
          </p:cNvPr>
          <p:cNvSpPr>
            <a:spLocks noGrp="1"/>
          </p:cNvSpPr>
          <p:nvPr>
            <p:ph type="ctrTitle"/>
          </p:nvPr>
        </p:nvSpPr>
        <p:spPr/>
        <p:txBody>
          <a:bodyPr/>
          <a:lstStyle/>
          <a:p>
            <a:r>
              <a:rPr lang="fr-FR" sz="2800" dirty="0" err="1"/>
              <a:t>Summary</a:t>
            </a:r>
            <a:endParaRPr lang="fr-FR" sz="2800" dirty="0"/>
          </a:p>
        </p:txBody>
      </p:sp>
      <p:sp>
        <p:nvSpPr>
          <p:cNvPr id="3" name="Espace réservé de la date 2">
            <a:extLst>
              <a:ext uri="{FF2B5EF4-FFF2-40B4-BE49-F238E27FC236}">
                <a16:creationId xmlns:a16="http://schemas.microsoft.com/office/drawing/2014/main" id="{578E341E-0117-4343-A346-9673F75BA048}"/>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93C0A588-B7AF-4E99-880D-44A5B50D1707}"/>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F0DFC174-5644-47C4-853E-BC2E54F4F432}"/>
              </a:ext>
            </a:extLst>
          </p:cNvPr>
          <p:cNvSpPr>
            <a:spLocks noGrp="1"/>
          </p:cNvSpPr>
          <p:nvPr>
            <p:ph type="sldNum" sz="quarter" idx="12"/>
          </p:nvPr>
        </p:nvSpPr>
        <p:spPr/>
        <p:txBody>
          <a:bodyPr/>
          <a:lstStyle/>
          <a:p>
            <a:fld id="{07403425-B7E0-46C9-8668-1D222311AF4A}" type="slidenum">
              <a:rPr lang="fr-FR" smtClean="0"/>
              <a:pPr/>
              <a:t>2</a:t>
            </a:fld>
            <a:endParaRPr lang="fr-FR"/>
          </a:p>
        </p:txBody>
      </p:sp>
      <p:sp>
        <p:nvSpPr>
          <p:cNvPr id="6" name="Espace réservé du contenu 5">
            <a:extLst>
              <a:ext uri="{FF2B5EF4-FFF2-40B4-BE49-F238E27FC236}">
                <a16:creationId xmlns:a16="http://schemas.microsoft.com/office/drawing/2014/main" id="{2EB61338-8261-451D-8380-E473FF0A9250}"/>
              </a:ext>
            </a:extLst>
          </p:cNvPr>
          <p:cNvSpPr>
            <a:spLocks noGrp="1"/>
          </p:cNvSpPr>
          <p:nvPr>
            <p:ph idx="1"/>
          </p:nvPr>
        </p:nvSpPr>
        <p:spPr/>
        <p:txBody>
          <a:bodyPr/>
          <a:lstStyle/>
          <a:p>
            <a:r>
              <a:rPr lang="fr-FR" sz="2800" dirty="0"/>
              <a:t>5G PPP </a:t>
            </a:r>
            <a:r>
              <a:rPr lang="fr-FR" sz="2800" dirty="0" err="1"/>
              <a:t>Projects</a:t>
            </a:r>
            <a:r>
              <a:rPr lang="fr-FR" sz="2800" dirty="0"/>
              <a:t> &amp; Trials Roadmap</a:t>
            </a:r>
          </a:p>
          <a:p>
            <a:r>
              <a:rPr lang="fr-FR" sz="2800" dirty="0" err="1"/>
              <a:t>Verticals</a:t>
            </a:r>
            <a:r>
              <a:rPr lang="fr-FR" sz="2800" dirty="0"/>
              <a:t> </a:t>
            </a:r>
            <a:r>
              <a:rPr lang="fr-FR" sz="2800" dirty="0" err="1"/>
              <a:t>commitment</a:t>
            </a:r>
            <a:endParaRPr lang="fr-FR" sz="2800" dirty="0"/>
          </a:p>
          <a:p>
            <a:r>
              <a:rPr lang="fr-FR" sz="2800" dirty="0"/>
              <a:t>5G PPP input to 3GPP Standardisation</a:t>
            </a:r>
          </a:p>
          <a:p>
            <a:r>
              <a:rPr lang="fr-FR" sz="2800" dirty="0"/>
              <a:t>International </a:t>
            </a:r>
            <a:r>
              <a:rPr lang="fr-FR" sz="2800" dirty="0" err="1"/>
              <a:t>cooperation</a:t>
            </a:r>
            <a:endParaRPr lang="fr-FR" sz="2800" dirty="0"/>
          </a:p>
          <a:p>
            <a:r>
              <a:rPr lang="fr-FR" sz="2800" dirty="0"/>
              <a:t>Key </a:t>
            </a:r>
            <a:r>
              <a:rPr lang="fr-FR" sz="2800" dirty="0" err="1"/>
              <a:t>events</a:t>
            </a:r>
            <a:endParaRPr lang="fr-FR" sz="2800" dirty="0"/>
          </a:p>
          <a:p>
            <a:r>
              <a:rPr lang="fr-FR" sz="2800" dirty="0"/>
              <a:t>Future orientations</a:t>
            </a:r>
          </a:p>
          <a:p>
            <a:endParaRPr lang="fr-FR" dirty="0"/>
          </a:p>
        </p:txBody>
      </p:sp>
    </p:spTree>
    <p:extLst>
      <p:ext uri="{BB962C8B-B14F-4D97-AF65-F5344CB8AC3E}">
        <p14:creationId xmlns:p14="http://schemas.microsoft.com/office/powerpoint/2010/main" val="20199114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D01D47-9769-4BE5-ACAE-1EC903CEE555}"/>
              </a:ext>
            </a:extLst>
          </p:cNvPr>
          <p:cNvSpPr>
            <a:spLocks noGrp="1"/>
          </p:cNvSpPr>
          <p:nvPr>
            <p:ph type="ctrTitle"/>
          </p:nvPr>
        </p:nvSpPr>
        <p:spPr>
          <a:xfrm>
            <a:off x="2051721" y="332656"/>
            <a:ext cx="5760640" cy="792088"/>
          </a:xfrm>
        </p:spPr>
        <p:txBody>
          <a:bodyPr/>
          <a:lstStyle/>
          <a:p>
            <a:r>
              <a:rPr lang="fr-FR" dirty="0"/>
              <a:t>Horizon Europe</a:t>
            </a:r>
            <a:br>
              <a:rPr lang="fr-FR" dirty="0"/>
            </a:br>
            <a:r>
              <a:rPr lang="fr-FR" dirty="0"/>
              <a:t>Joint </a:t>
            </a:r>
            <a:r>
              <a:rPr lang="fr-FR" dirty="0" err="1"/>
              <a:t>Press</a:t>
            </a:r>
            <a:r>
              <a:rPr lang="fr-FR" dirty="0"/>
              <a:t> Release 5G-IA / AIOTI</a:t>
            </a:r>
          </a:p>
        </p:txBody>
      </p:sp>
      <p:sp>
        <p:nvSpPr>
          <p:cNvPr id="3" name="Espace réservé de la date 2">
            <a:extLst>
              <a:ext uri="{FF2B5EF4-FFF2-40B4-BE49-F238E27FC236}">
                <a16:creationId xmlns:a16="http://schemas.microsoft.com/office/drawing/2014/main" id="{54464871-D1F7-4B5F-8B93-E6BCFA492564}"/>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784CD182-366D-44DC-835D-CB3D29F4EC2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766AB90A-8252-441F-9125-625A9724E4EF}"/>
              </a:ext>
            </a:extLst>
          </p:cNvPr>
          <p:cNvSpPr>
            <a:spLocks noGrp="1"/>
          </p:cNvSpPr>
          <p:nvPr>
            <p:ph type="sldNum" sz="quarter" idx="12"/>
          </p:nvPr>
        </p:nvSpPr>
        <p:spPr/>
        <p:txBody>
          <a:bodyPr/>
          <a:lstStyle/>
          <a:p>
            <a:fld id="{07403425-B7E0-46C9-8668-1D222311AF4A}" type="slidenum">
              <a:rPr lang="fr-FR" smtClean="0"/>
              <a:pPr/>
              <a:t>20</a:t>
            </a:fld>
            <a:endParaRPr lang="fr-FR"/>
          </a:p>
        </p:txBody>
      </p:sp>
      <p:sp>
        <p:nvSpPr>
          <p:cNvPr id="6" name="Espace réservé du contenu 5">
            <a:extLst>
              <a:ext uri="{FF2B5EF4-FFF2-40B4-BE49-F238E27FC236}">
                <a16:creationId xmlns:a16="http://schemas.microsoft.com/office/drawing/2014/main" id="{9526399B-1DB1-418C-94B7-54C59C772570}"/>
              </a:ext>
            </a:extLst>
          </p:cNvPr>
          <p:cNvSpPr>
            <a:spLocks noGrp="1"/>
          </p:cNvSpPr>
          <p:nvPr>
            <p:ph idx="1"/>
          </p:nvPr>
        </p:nvSpPr>
        <p:spPr>
          <a:xfrm>
            <a:off x="1637311" y="1124744"/>
            <a:ext cx="7211144" cy="4813997"/>
          </a:xfrm>
        </p:spPr>
        <p:txBody>
          <a:bodyPr/>
          <a:lstStyle/>
          <a:p>
            <a:pPr marL="0" indent="0">
              <a:buNone/>
            </a:pPr>
            <a:r>
              <a:rPr lang="en-GB" dirty="0"/>
              <a:t>					Brussels, 26 March, 2019</a:t>
            </a:r>
            <a:endParaRPr lang="fr-FR" dirty="0"/>
          </a:p>
          <a:p>
            <a:pPr marL="0" indent="0" algn="ctr">
              <a:buNone/>
            </a:pPr>
            <a:r>
              <a:rPr lang="it-IT" b="1" dirty="0"/>
              <a:t>“Joint 5G IA - AIOTI Vision on Future Networks, Services and Applications”. </a:t>
            </a:r>
            <a:endParaRPr lang="fr-FR" dirty="0"/>
          </a:p>
          <a:p>
            <a:r>
              <a:rPr lang="it-IT" dirty="0"/>
              <a:t>A further step to strengthen end-to-end digitalisation in Europe through collaboration between Smart Networks and IoT.</a:t>
            </a:r>
            <a:endParaRPr lang="fr-FR" dirty="0"/>
          </a:p>
          <a:p>
            <a:r>
              <a:rPr lang="en-GB" dirty="0"/>
              <a:t>On that basis, a </a:t>
            </a:r>
            <a:r>
              <a:rPr lang="en-GB" u="sng" dirty="0">
                <a:hlinkClick r:id="rId2"/>
              </a:rPr>
              <a:t>“Joint 5G IA - AIOTI Vision on Future Networks, Services and Applications”</a:t>
            </a:r>
            <a:r>
              <a:rPr lang="en-GB" dirty="0"/>
              <a:t> has been produced with the objective to outline the societal and economic impact potentials of a collaborative approach in the framework of Horizon Europe, the EU’s next funding programme for research and innovation that will run from 2021 to 2027. </a:t>
            </a:r>
            <a:endParaRPr lang="fr-FR" dirty="0"/>
          </a:p>
          <a:p>
            <a:endParaRPr lang="fr-FR" dirty="0"/>
          </a:p>
        </p:txBody>
      </p:sp>
    </p:spTree>
    <p:extLst>
      <p:ext uri="{BB962C8B-B14F-4D97-AF65-F5344CB8AC3E}">
        <p14:creationId xmlns:p14="http://schemas.microsoft.com/office/powerpoint/2010/main" val="21735318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655676" y="1268760"/>
            <a:ext cx="6102678" cy="1200329"/>
          </a:xfrm>
          <a:prstGeom prst="rect">
            <a:avLst/>
          </a:prstGeom>
          <a:noFill/>
        </p:spPr>
        <p:txBody>
          <a:bodyPr wrap="square" rtlCol="0">
            <a:spAutoFit/>
          </a:bodyPr>
          <a:lstStyle/>
          <a:p>
            <a:pPr algn="ctr" defTabSz="685800"/>
            <a:r>
              <a:rPr lang="en-GB" sz="3600" b="1" dirty="0">
                <a:solidFill>
                  <a:prstClr val="white"/>
                </a:solidFill>
                <a:latin typeface="Calibri"/>
              </a:rPr>
              <a:t>Thank you for your attention!</a:t>
            </a:r>
          </a:p>
          <a:p>
            <a:pPr algn="ctr" defTabSz="685800"/>
            <a:r>
              <a:rPr lang="en-GB" sz="1500" b="1" dirty="0">
                <a:solidFill>
                  <a:prstClr val="white"/>
                </a:solidFill>
                <a:latin typeface="Calibri"/>
              </a:rPr>
              <a:t>Jeanpierre.bienaime@5g-ppp.eu</a:t>
            </a:r>
          </a:p>
          <a:p>
            <a:pPr algn="ctr" defTabSz="685800"/>
            <a:endParaRPr lang="fr-FR" sz="2100" b="1" dirty="0">
              <a:solidFill>
                <a:prstClr val="white"/>
              </a:solidFill>
              <a:latin typeface="Calibri"/>
            </a:endParaRPr>
          </a:p>
        </p:txBody>
      </p:sp>
      <p:sp>
        <p:nvSpPr>
          <p:cNvPr id="6" name="Rectangle 5"/>
          <p:cNvSpPr/>
          <p:nvPr/>
        </p:nvSpPr>
        <p:spPr>
          <a:xfrm>
            <a:off x="3253166" y="5319211"/>
            <a:ext cx="2338269" cy="507831"/>
          </a:xfrm>
          <a:prstGeom prst="rect">
            <a:avLst/>
          </a:prstGeom>
        </p:spPr>
        <p:txBody>
          <a:bodyPr wrap="none">
            <a:spAutoFit/>
          </a:bodyPr>
          <a:lstStyle/>
          <a:p>
            <a:pPr algn="ctr" defTabSz="685800"/>
            <a:r>
              <a:rPr lang="fr-FR" sz="2700" b="1" dirty="0">
                <a:solidFill>
                  <a:prstClr val="white"/>
                </a:solidFill>
                <a:latin typeface="Calibri"/>
              </a:rPr>
              <a:t>http://5g-ia.eu</a:t>
            </a:r>
          </a:p>
        </p:txBody>
      </p:sp>
    </p:spTree>
    <p:extLst>
      <p:ext uri="{BB962C8B-B14F-4D97-AF65-F5344CB8AC3E}">
        <p14:creationId xmlns:p14="http://schemas.microsoft.com/office/powerpoint/2010/main" val="698343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n-US" dirty="0"/>
              <a:t>Projects 3 Phases</a:t>
            </a:r>
          </a:p>
        </p:txBody>
      </p:sp>
      <p:sp>
        <p:nvSpPr>
          <p:cNvPr id="3" name="Marcador de fecha 2"/>
          <p:cNvSpPr>
            <a:spLocks noGrp="1"/>
          </p:cNvSpPr>
          <p:nvPr>
            <p:ph type="dt" sz="half" idx="10"/>
          </p:nvPr>
        </p:nvSpPr>
        <p:spPr/>
        <p:txBody>
          <a:bodyPr/>
          <a:lstStyle/>
          <a:p>
            <a:pPr defTabSz="685800"/>
            <a:fld id="{B5D0AAAB-5A35-4104-B143-90BD140027BF}" type="datetime1">
              <a:rPr lang="fr-FR">
                <a:solidFill>
                  <a:prstClr val="black">
                    <a:tint val="75000"/>
                  </a:prstClr>
                </a:solidFill>
                <a:latin typeface="Calibri"/>
              </a:rPr>
              <a:pPr defTabSz="685800"/>
              <a:t>28/03/2019</a:t>
            </a:fld>
            <a:endParaRPr lang="fr-FR">
              <a:solidFill>
                <a:prstClr val="black">
                  <a:tint val="75000"/>
                </a:prstClr>
              </a:solidFill>
              <a:latin typeface="Calibri"/>
            </a:endParaRPr>
          </a:p>
        </p:txBody>
      </p:sp>
      <p:sp>
        <p:nvSpPr>
          <p:cNvPr id="5" name="Marcador de número de diapositiva 4"/>
          <p:cNvSpPr>
            <a:spLocks noGrp="1"/>
          </p:cNvSpPr>
          <p:nvPr>
            <p:ph type="sldNum" sz="quarter" idx="12"/>
          </p:nvPr>
        </p:nvSpPr>
        <p:spPr/>
        <p:txBody>
          <a:bodyPr/>
          <a:lstStyle/>
          <a:p>
            <a:pPr defTabSz="685800"/>
            <a:fld id="{07403425-B7E0-46C9-8668-1D222311AF4A}" type="slidenum">
              <a:rPr lang="fr-FR">
                <a:solidFill>
                  <a:prstClr val="black">
                    <a:tint val="75000"/>
                  </a:prstClr>
                </a:solidFill>
                <a:latin typeface="Calibri"/>
              </a:rPr>
              <a:pPr defTabSz="685800"/>
              <a:t>3</a:t>
            </a:fld>
            <a:endParaRPr lang="fr-FR">
              <a:solidFill>
                <a:prstClr val="black">
                  <a:tint val="75000"/>
                </a:prstClr>
              </a:solidFill>
              <a:latin typeface="Calibri"/>
            </a:endParaRPr>
          </a:p>
        </p:txBody>
      </p:sp>
      <p:pic>
        <p:nvPicPr>
          <p:cNvPr id="7" name="Immagine 1" descr="logo-5G-positive_ppp.jpg">
            <a:extLst>
              <a:ext uri="{FF2B5EF4-FFF2-40B4-BE49-F238E27FC236}">
                <a16:creationId xmlns:a16="http://schemas.microsoft.com/office/drawing/2014/main" id="{107FB2A3-4D04-E94E-B93D-0BB5C0C068B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1126" y="344034"/>
            <a:ext cx="1581047" cy="481300"/>
          </a:xfrm>
          <a:prstGeom prst="rect">
            <a:avLst/>
          </a:prstGeom>
        </p:spPr>
      </p:pic>
      <p:sp>
        <p:nvSpPr>
          <p:cNvPr id="9" name="Right Arrow 8">
            <a:extLst>
              <a:ext uri="{FF2B5EF4-FFF2-40B4-BE49-F238E27FC236}">
                <a16:creationId xmlns:a16="http://schemas.microsoft.com/office/drawing/2014/main" id="{0A29055D-F454-D74E-970D-E6D88F858B49}"/>
              </a:ext>
            </a:extLst>
          </p:cNvPr>
          <p:cNvSpPr/>
          <p:nvPr/>
        </p:nvSpPr>
        <p:spPr>
          <a:xfrm>
            <a:off x="1385646" y="5467696"/>
            <a:ext cx="7452828" cy="1755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013">
              <a:solidFill>
                <a:prstClr val="white"/>
              </a:solidFill>
              <a:latin typeface="Calibri"/>
            </a:endParaRPr>
          </a:p>
        </p:txBody>
      </p:sp>
      <p:sp>
        <p:nvSpPr>
          <p:cNvPr id="14" name="TextBox 15">
            <a:extLst>
              <a:ext uri="{FF2B5EF4-FFF2-40B4-BE49-F238E27FC236}">
                <a16:creationId xmlns:a16="http://schemas.microsoft.com/office/drawing/2014/main" id="{F2D5FA37-6F41-0640-8F16-BF88C9B52B8A}"/>
              </a:ext>
            </a:extLst>
          </p:cNvPr>
          <p:cNvSpPr txBox="1"/>
          <p:nvPr/>
        </p:nvSpPr>
        <p:spPr>
          <a:xfrm>
            <a:off x="5906125" y="1754815"/>
            <a:ext cx="2932349" cy="354622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685800"/>
            <a:r>
              <a:rPr lang="en-GB" sz="1500" b="1" dirty="0">
                <a:solidFill>
                  <a:prstClr val="black"/>
                </a:solidFill>
                <a:latin typeface="Calibri"/>
              </a:rPr>
              <a:t>PHASE 3: </a:t>
            </a:r>
          </a:p>
          <a:p>
            <a:pPr algn="ctr" defTabSz="685800"/>
            <a:r>
              <a:rPr lang="en-GB" sz="1500" b="1" dirty="0">
                <a:solidFill>
                  <a:prstClr val="black"/>
                </a:solidFill>
                <a:latin typeface="Calibri"/>
              </a:rPr>
              <a:t>Large-Scale Trials and          validation Platforms</a:t>
            </a: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575" b="1" dirty="0">
              <a:solidFill>
                <a:prstClr val="black"/>
              </a:solidFill>
              <a:latin typeface="Calibri"/>
            </a:endParaRPr>
          </a:p>
          <a:p>
            <a:pPr marL="192881" indent="-192881" defTabSz="685800">
              <a:buFont typeface="Arial" panose="020B0604020202020204" pitchFamily="34" charset="0"/>
              <a:buChar char="•"/>
            </a:pPr>
            <a:endParaRPr lang="en-GB" sz="619" dirty="0">
              <a:solidFill>
                <a:prstClr val="black"/>
              </a:solidFill>
              <a:latin typeface="Calibri"/>
            </a:endParaRPr>
          </a:p>
        </p:txBody>
      </p:sp>
      <p:pic>
        <p:nvPicPr>
          <p:cNvPr id="17" name="Picture 1">
            <a:extLst>
              <a:ext uri="{FF2B5EF4-FFF2-40B4-BE49-F238E27FC236}">
                <a16:creationId xmlns:a16="http://schemas.microsoft.com/office/drawing/2014/main" id="{0817AD55-D69F-4599-A728-395AC438BC96}"/>
              </a:ext>
            </a:extLst>
          </p:cNvPr>
          <p:cNvPicPr>
            <a:picLocks noChangeAspect="1"/>
          </p:cNvPicPr>
          <p:nvPr/>
        </p:nvPicPr>
        <p:blipFill rotWithShape="1">
          <a:blip r:embed="rId3">
            <a:clrChange>
              <a:clrFrom>
                <a:srgbClr val="FFFFFF"/>
              </a:clrFrom>
              <a:clrTo>
                <a:srgbClr val="FFFFFF">
                  <a:alpha val="0"/>
                </a:srgbClr>
              </a:clrTo>
            </a:clrChange>
          </a:blip>
          <a:srcRect r="11900"/>
          <a:stretch/>
        </p:blipFill>
        <p:spPr>
          <a:xfrm>
            <a:off x="6150780" y="2510898"/>
            <a:ext cx="2633689" cy="2004988"/>
          </a:xfrm>
          <a:prstGeom prst="rect">
            <a:avLst/>
          </a:prstGeom>
        </p:spPr>
      </p:pic>
      <p:sp>
        <p:nvSpPr>
          <p:cNvPr id="12" name="TextBox 13">
            <a:extLst>
              <a:ext uri="{FF2B5EF4-FFF2-40B4-BE49-F238E27FC236}">
                <a16:creationId xmlns:a16="http://schemas.microsoft.com/office/drawing/2014/main" id="{9E98CDE5-DA79-AF41-A11B-891115DA2E6D}"/>
              </a:ext>
            </a:extLst>
          </p:cNvPr>
          <p:cNvSpPr txBox="1"/>
          <p:nvPr/>
        </p:nvSpPr>
        <p:spPr>
          <a:xfrm>
            <a:off x="3245967" y="2078850"/>
            <a:ext cx="2838977" cy="285373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685800"/>
            <a:r>
              <a:rPr lang="en-GB" sz="1350" b="1" dirty="0">
                <a:solidFill>
                  <a:prstClr val="black"/>
                </a:solidFill>
                <a:latin typeface="Calibri"/>
              </a:rPr>
              <a:t>PHASE 2: </a:t>
            </a:r>
          </a:p>
          <a:p>
            <a:pPr algn="ctr" defTabSz="685800"/>
            <a:r>
              <a:rPr lang="en-GB" sz="1350" b="1" dirty="0">
                <a:solidFill>
                  <a:prstClr val="black"/>
                </a:solidFill>
                <a:latin typeface="Calibri"/>
              </a:rPr>
              <a:t>5G application to Verticals</a:t>
            </a: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algn="ctr" defTabSz="685800"/>
            <a:endParaRPr lang="en-GB" sz="1125" b="1" dirty="0">
              <a:solidFill>
                <a:prstClr val="black"/>
              </a:solidFill>
              <a:latin typeface="Calibri"/>
            </a:endParaRPr>
          </a:p>
          <a:p>
            <a:pPr marL="192881" indent="-192881" defTabSz="685800">
              <a:buFont typeface="Arial" panose="020B0604020202020204" pitchFamily="34" charset="0"/>
              <a:buChar char="•"/>
            </a:pPr>
            <a:endParaRPr lang="en-GB" sz="619" dirty="0">
              <a:solidFill>
                <a:prstClr val="black"/>
              </a:solidFill>
              <a:latin typeface="Calibri"/>
            </a:endParaRPr>
          </a:p>
        </p:txBody>
      </p:sp>
      <p:sp>
        <p:nvSpPr>
          <p:cNvPr id="11" name="TextBox 11">
            <a:extLst>
              <a:ext uri="{FF2B5EF4-FFF2-40B4-BE49-F238E27FC236}">
                <a16:creationId xmlns:a16="http://schemas.microsoft.com/office/drawing/2014/main" id="{7EB78324-79AD-BD43-954A-BAD46F35662A}"/>
              </a:ext>
            </a:extLst>
          </p:cNvPr>
          <p:cNvSpPr txBox="1"/>
          <p:nvPr/>
        </p:nvSpPr>
        <p:spPr>
          <a:xfrm>
            <a:off x="1331640" y="2486495"/>
            <a:ext cx="2027806" cy="22997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685800"/>
            <a:r>
              <a:rPr lang="en-GB" sz="1125" b="1" dirty="0">
                <a:solidFill>
                  <a:prstClr val="black"/>
                </a:solidFill>
                <a:latin typeface="Calibri"/>
              </a:rPr>
              <a:t>PHASE 1: </a:t>
            </a:r>
          </a:p>
          <a:p>
            <a:pPr algn="ctr" defTabSz="685800"/>
            <a:r>
              <a:rPr lang="en-GB" sz="1125" b="1" dirty="0">
                <a:solidFill>
                  <a:prstClr val="black"/>
                </a:solidFill>
                <a:latin typeface="Calibri"/>
              </a:rPr>
              <a:t>5G Core Research</a:t>
            </a:r>
          </a:p>
          <a:p>
            <a:pPr defTabSz="685800"/>
            <a:r>
              <a:rPr lang="en-US" sz="1350" b="1" dirty="0">
                <a:solidFill>
                  <a:srgbClr val="4F81BD"/>
                </a:solidFill>
                <a:latin typeface="Calibri"/>
              </a:rPr>
              <a:t>main achievements:</a:t>
            </a:r>
          </a:p>
          <a:p>
            <a:pPr marL="192881" indent="-192881" defTabSz="685800">
              <a:buFont typeface="Arial" panose="020B0604020202020204" pitchFamily="34" charset="0"/>
              <a:buChar char="•"/>
            </a:pPr>
            <a:r>
              <a:rPr lang="en-US" sz="1125" dirty="0">
                <a:solidFill>
                  <a:prstClr val="black"/>
                </a:solidFill>
                <a:latin typeface="Calibri"/>
              </a:rPr>
              <a:t>5G System design &amp; Evaluation aspects</a:t>
            </a:r>
          </a:p>
          <a:p>
            <a:pPr marL="192881" indent="-192881" defTabSz="685800">
              <a:buFont typeface="Arial" panose="020B0604020202020204" pitchFamily="34" charset="0"/>
              <a:buChar char="•"/>
            </a:pPr>
            <a:r>
              <a:rPr lang="en-US" sz="1125" dirty="0">
                <a:solidFill>
                  <a:prstClr val="black"/>
                </a:solidFill>
                <a:latin typeface="Calibri"/>
              </a:rPr>
              <a:t>5G Air interface innovations</a:t>
            </a:r>
          </a:p>
          <a:p>
            <a:pPr marL="192881" indent="-192881" defTabSz="685800">
              <a:buFont typeface="Arial" panose="020B0604020202020204" pitchFamily="34" charset="0"/>
              <a:buChar char="•"/>
            </a:pPr>
            <a:r>
              <a:rPr lang="en-US" sz="1125" dirty="0">
                <a:solidFill>
                  <a:prstClr val="black"/>
                </a:solidFill>
                <a:latin typeface="Calibri"/>
              </a:rPr>
              <a:t>Network management &amp; Security innovations</a:t>
            </a:r>
          </a:p>
          <a:p>
            <a:pPr marL="192881" indent="-192881" defTabSz="685800">
              <a:buFont typeface="Arial" panose="020B0604020202020204" pitchFamily="34" charset="0"/>
              <a:buChar char="•"/>
            </a:pPr>
            <a:r>
              <a:rPr lang="en-US" sz="1125" dirty="0">
                <a:solidFill>
                  <a:prstClr val="black"/>
                </a:solidFill>
                <a:latin typeface="Calibri"/>
              </a:rPr>
              <a:t>Virtualization &amp; Service deployment innovations</a:t>
            </a:r>
            <a:endParaRPr lang="en-US" sz="1350" dirty="0">
              <a:solidFill>
                <a:prstClr val="black"/>
              </a:solidFill>
              <a:latin typeface="Calibri"/>
            </a:endParaRPr>
          </a:p>
          <a:p>
            <a:pPr marL="192881" indent="-192881" defTabSz="685800">
              <a:buFont typeface="Arial" panose="020B0604020202020204" pitchFamily="34" charset="0"/>
              <a:buChar char="•"/>
            </a:pPr>
            <a:r>
              <a:rPr lang="en-US" sz="1125" dirty="0">
                <a:solidFill>
                  <a:prstClr val="black"/>
                </a:solidFill>
                <a:latin typeface="Calibri"/>
              </a:rPr>
              <a:t>100s of contributions to standardization</a:t>
            </a:r>
            <a:endParaRPr lang="en-GB" sz="1125" b="1" dirty="0">
              <a:solidFill>
                <a:prstClr val="black"/>
              </a:solidFill>
              <a:latin typeface="Calibri"/>
            </a:endParaRPr>
          </a:p>
          <a:p>
            <a:pPr marL="192881" indent="-192881" defTabSz="685800">
              <a:buFont typeface="Arial" panose="020B0604020202020204" pitchFamily="34" charset="0"/>
              <a:buChar char="•"/>
            </a:pPr>
            <a:endParaRPr lang="en-GB" sz="619" dirty="0">
              <a:solidFill>
                <a:prstClr val="black"/>
              </a:solidFill>
              <a:latin typeface="Calibri"/>
            </a:endParaRPr>
          </a:p>
        </p:txBody>
      </p:sp>
      <p:pic>
        <p:nvPicPr>
          <p:cNvPr id="13" name="Picture 14">
            <a:extLst>
              <a:ext uri="{FF2B5EF4-FFF2-40B4-BE49-F238E27FC236}">
                <a16:creationId xmlns:a16="http://schemas.microsoft.com/office/drawing/2014/main" id="{19A9098F-B56F-8642-B4EF-D171096D0ACB}"/>
              </a:ext>
            </a:extLst>
          </p:cNvPr>
          <p:cNvPicPr>
            <a:picLocks noChangeAspect="1"/>
          </p:cNvPicPr>
          <p:nvPr/>
        </p:nvPicPr>
        <p:blipFill>
          <a:blip r:embed="rId4"/>
          <a:stretch>
            <a:fillRect/>
          </a:stretch>
        </p:blipFill>
        <p:spPr>
          <a:xfrm>
            <a:off x="3722173" y="2587741"/>
            <a:ext cx="1937611" cy="1928145"/>
          </a:xfrm>
          <a:prstGeom prst="rect">
            <a:avLst/>
          </a:prstGeom>
        </p:spPr>
      </p:pic>
      <p:sp>
        <p:nvSpPr>
          <p:cNvPr id="19" name="CuadroTexto 18"/>
          <p:cNvSpPr txBox="1"/>
          <p:nvPr/>
        </p:nvSpPr>
        <p:spPr>
          <a:xfrm>
            <a:off x="1331640" y="5166518"/>
            <a:ext cx="854721" cy="300082"/>
          </a:xfrm>
          <a:prstGeom prst="rect">
            <a:avLst/>
          </a:prstGeom>
          <a:noFill/>
        </p:spPr>
        <p:txBody>
          <a:bodyPr wrap="none" rtlCol="0">
            <a:spAutoFit/>
          </a:bodyPr>
          <a:lstStyle/>
          <a:p>
            <a:pPr defTabSz="685800"/>
            <a:r>
              <a:rPr lang="en-US" sz="1350" dirty="0">
                <a:solidFill>
                  <a:prstClr val="black"/>
                </a:solidFill>
                <a:latin typeface="Calibri"/>
              </a:rPr>
              <a:t>Mid 2015</a:t>
            </a:r>
          </a:p>
        </p:txBody>
      </p:sp>
      <p:sp>
        <p:nvSpPr>
          <p:cNvPr id="20" name="CuadroTexto 19"/>
          <p:cNvSpPr txBox="1"/>
          <p:nvPr/>
        </p:nvSpPr>
        <p:spPr>
          <a:xfrm>
            <a:off x="2880574" y="5151574"/>
            <a:ext cx="854721" cy="300082"/>
          </a:xfrm>
          <a:prstGeom prst="rect">
            <a:avLst/>
          </a:prstGeom>
          <a:noFill/>
        </p:spPr>
        <p:txBody>
          <a:bodyPr wrap="none" rtlCol="0">
            <a:spAutoFit/>
          </a:bodyPr>
          <a:lstStyle/>
          <a:p>
            <a:pPr defTabSz="685800"/>
            <a:r>
              <a:rPr lang="en-US" sz="1350" dirty="0">
                <a:solidFill>
                  <a:prstClr val="black"/>
                </a:solidFill>
                <a:latin typeface="Calibri"/>
              </a:rPr>
              <a:t>Mid 2017</a:t>
            </a:r>
          </a:p>
        </p:txBody>
      </p:sp>
      <p:sp>
        <p:nvSpPr>
          <p:cNvPr id="22" name="CuadroTexto 21"/>
          <p:cNvSpPr txBox="1"/>
          <p:nvPr/>
        </p:nvSpPr>
        <p:spPr>
          <a:xfrm>
            <a:off x="5598114" y="5151574"/>
            <a:ext cx="854721" cy="300082"/>
          </a:xfrm>
          <a:prstGeom prst="rect">
            <a:avLst/>
          </a:prstGeom>
          <a:noFill/>
        </p:spPr>
        <p:txBody>
          <a:bodyPr wrap="none" rtlCol="0">
            <a:spAutoFit/>
          </a:bodyPr>
          <a:lstStyle/>
          <a:p>
            <a:pPr defTabSz="685800"/>
            <a:r>
              <a:rPr lang="en-US" sz="1350" dirty="0">
                <a:solidFill>
                  <a:prstClr val="black"/>
                </a:solidFill>
                <a:latin typeface="Calibri"/>
              </a:rPr>
              <a:t>Mid 2018</a:t>
            </a:r>
          </a:p>
        </p:txBody>
      </p:sp>
      <p:sp>
        <p:nvSpPr>
          <p:cNvPr id="23" name="CuadroTexto 22"/>
          <p:cNvSpPr txBox="1"/>
          <p:nvPr/>
        </p:nvSpPr>
        <p:spPr>
          <a:xfrm>
            <a:off x="8208349" y="5133469"/>
            <a:ext cx="623889" cy="300082"/>
          </a:xfrm>
          <a:prstGeom prst="rect">
            <a:avLst/>
          </a:prstGeom>
          <a:noFill/>
        </p:spPr>
        <p:txBody>
          <a:bodyPr wrap="none" rtlCol="0">
            <a:spAutoFit/>
          </a:bodyPr>
          <a:lstStyle/>
          <a:p>
            <a:pPr defTabSz="685800"/>
            <a:r>
              <a:rPr lang="en-US" sz="1350" dirty="0">
                <a:solidFill>
                  <a:prstClr val="black"/>
                </a:solidFill>
                <a:latin typeface="Calibri"/>
              </a:rPr>
              <a:t>2020+</a:t>
            </a:r>
          </a:p>
        </p:txBody>
      </p:sp>
    </p:spTree>
    <p:extLst>
      <p:ext uri="{BB962C8B-B14F-4D97-AF65-F5344CB8AC3E}">
        <p14:creationId xmlns:p14="http://schemas.microsoft.com/office/powerpoint/2010/main" val="1816090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277634" y="1002474"/>
            <a:ext cx="7614846" cy="3648638"/>
          </a:xfrm>
        </p:spPr>
        <p:txBody>
          <a:bodyPr/>
          <a:lstStyle/>
          <a:p>
            <a:pPr marL="261938" indent="-261938" eaLnBrk="0" hangingPunct="0">
              <a:spcBef>
                <a:spcPts val="375"/>
              </a:spcBef>
              <a:buClr>
                <a:srgbClr val="6639B7"/>
              </a:buClr>
              <a:buFont typeface="Wingdings" pitchFamily="2" charset="2"/>
              <a:buChar char="§"/>
            </a:pPr>
            <a:r>
              <a:rPr lang="en-US" sz="1800" b="1" dirty="0"/>
              <a:t>EU 5G Action Plan initial targets </a:t>
            </a:r>
            <a:r>
              <a:rPr lang="en-US" sz="1800" dirty="0"/>
              <a:t>in 2016 to have (1) the early 5G launch in selected areas in 2018, (2) the commercial launch of 5G services in at least one major city in all MSs in 2020 and (3) the uninterrupted coverage in all urban areas and along main transport paths in 2025 clearly on the right tracks</a:t>
            </a:r>
          </a:p>
          <a:p>
            <a:pPr marL="261938" indent="-261938" eaLnBrk="0" hangingPunct="0">
              <a:spcBef>
                <a:spcPts val="375"/>
              </a:spcBef>
              <a:buClr>
                <a:srgbClr val="6639B7"/>
              </a:buClr>
              <a:buFont typeface="Wingdings" pitchFamily="2" charset="2"/>
              <a:buChar char="§"/>
            </a:pPr>
            <a:r>
              <a:rPr lang="en-US" sz="1800" b="1" dirty="0"/>
              <a:t>5G strongly boosted in EU in 2018 </a:t>
            </a:r>
            <a:r>
              <a:rPr lang="en-US" sz="1800" dirty="0"/>
              <a:t>(pre-commercial, commercial, trials &amp; pilots, R&amp;I, spectrum…), and many EU cities already strongly engaged in 5G development, trials and pilots. First commercial deployment to already start in specific EU cities in 2019</a:t>
            </a:r>
          </a:p>
          <a:p>
            <a:pPr marL="261938" indent="-261938" eaLnBrk="0" hangingPunct="0">
              <a:spcBef>
                <a:spcPts val="375"/>
              </a:spcBef>
              <a:buClr>
                <a:srgbClr val="6639B7"/>
              </a:buClr>
              <a:buFont typeface="Wingdings" pitchFamily="2" charset="2"/>
              <a:buChar char="§"/>
            </a:pPr>
            <a:r>
              <a:rPr lang="en-US" sz="1800" b="1" dirty="0"/>
              <a:t>5G-IA Trials Roadmap Version 4.0 highlighting the key EU cities </a:t>
            </a:r>
            <a:r>
              <a:rPr lang="en-US" sz="1800" dirty="0"/>
              <a:t>targeted for 5G early deployments, already engaged in 5G pre-commercial/commercial trials and pilots, engaged in 5G R&amp;I trials and pilots and also making available 5G R&amp;I platforms. Description of the major EU cities engaged in the 5G UEFA EURO 2020 Flagship event also included</a:t>
            </a:r>
          </a:p>
          <a:p>
            <a:pPr marL="261938" indent="-261938" eaLnBrk="0" hangingPunct="0">
              <a:spcBef>
                <a:spcPts val="375"/>
              </a:spcBef>
              <a:buClr>
                <a:srgbClr val="6639B7"/>
              </a:buClr>
              <a:buFont typeface="Wingdings" pitchFamily="2" charset="2"/>
              <a:buChar char="§"/>
            </a:pPr>
            <a:r>
              <a:rPr lang="en-US" sz="1800" dirty="0"/>
              <a:t>European 5G strategy further </a:t>
            </a:r>
            <a:r>
              <a:rPr lang="en-US" sz="1800" b="1" dirty="0"/>
              <a:t>targeting large scale adoption of 5G by vertical sectors</a:t>
            </a:r>
            <a:r>
              <a:rPr lang="en-US" sz="1800" dirty="0"/>
              <a:t>, and EU actions boosted with the EC EU 5G Observatory (E5GO) </a:t>
            </a:r>
          </a:p>
          <a:p>
            <a:pPr marL="261938" indent="-261938" eaLnBrk="0" hangingPunct="0">
              <a:spcBef>
                <a:spcPts val="375"/>
              </a:spcBef>
              <a:buClr>
                <a:srgbClr val="6639B7"/>
              </a:buClr>
              <a:buFont typeface="Wingdings" pitchFamily="2" charset="2"/>
              <a:buChar char="§"/>
            </a:pPr>
            <a:r>
              <a:rPr lang="en-US" sz="1800" b="1" dirty="0"/>
              <a:t>EU 5G trials and pilots supported (R&amp;I) by 5G PPP </a:t>
            </a:r>
            <a:r>
              <a:rPr lang="en-US" sz="1800" dirty="0"/>
              <a:t>incl. running Phase 2 and Phase 3 Platforms and Corridors projects and starting soon Phase 3 Vertical Pilots projects</a:t>
            </a:r>
          </a:p>
          <a:p>
            <a:pPr marL="261938" indent="-261938" eaLnBrk="0" hangingPunct="0">
              <a:spcBef>
                <a:spcPts val="450"/>
              </a:spcBef>
              <a:buClr>
                <a:srgbClr val="6639B7"/>
              </a:buClr>
              <a:buFont typeface="Wingdings" pitchFamily="2" charset="2"/>
              <a:buChar char="§"/>
            </a:pPr>
            <a:endParaRPr lang="fr-FR" sz="1275" dirty="0"/>
          </a:p>
        </p:txBody>
      </p:sp>
      <p:sp>
        <p:nvSpPr>
          <p:cNvPr id="4" name="Espace réservé de la date 3"/>
          <p:cNvSpPr>
            <a:spLocks noGrp="1"/>
          </p:cNvSpPr>
          <p:nvPr>
            <p:ph type="dt" sz="half" idx="10"/>
          </p:nvPr>
        </p:nvSpPr>
        <p:spPr/>
        <p:txBody>
          <a:bodyPr/>
          <a:lstStyle/>
          <a:p>
            <a:pPr defTabSz="685800">
              <a:defRPr/>
            </a:pPr>
            <a:fld id="{3A2457D5-21A3-4FB2-AB80-9404183B7CCC}" type="datetime1">
              <a:rPr lang="fr-FR">
                <a:solidFill>
                  <a:prstClr val="black">
                    <a:tint val="75000"/>
                  </a:prstClr>
                </a:solidFill>
                <a:latin typeface="Calibri"/>
              </a:rPr>
              <a:pPr defTabSz="685800">
                <a:defRPr/>
              </a:pPr>
              <a:t>28/03/2019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pPr defTabSz="685800">
              <a:defRPr/>
            </a:pPr>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pPr defTabSz="685800">
              <a:defRPr/>
            </a:pPr>
            <a:fld id="{07403425-B7E0-46C9-8668-1D222311AF4A}" type="slidenum">
              <a:rPr lang="fr-FR">
                <a:solidFill>
                  <a:prstClr val="black">
                    <a:tint val="75000"/>
                  </a:prstClr>
                </a:solidFill>
                <a:latin typeface="Calibri"/>
              </a:rPr>
              <a:pPr defTabSz="685800">
                <a:defRPr/>
              </a:pPr>
              <a:t>4</a:t>
            </a:fld>
            <a:endParaRPr lang="fr-FR">
              <a:solidFill>
                <a:prstClr val="black">
                  <a:tint val="75000"/>
                </a:prstClr>
              </a:solidFill>
              <a:latin typeface="Calibri"/>
            </a:endParaRPr>
          </a:p>
        </p:txBody>
      </p:sp>
      <p:sp>
        <p:nvSpPr>
          <p:cNvPr id="7" name="Titre 6"/>
          <p:cNvSpPr>
            <a:spLocks noGrp="1"/>
          </p:cNvSpPr>
          <p:nvPr>
            <p:ph type="ctrTitle"/>
          </p:nvPr>
        </p:nvSpPr>
        <p:spPr>
          <a:xfrm>
            <a:off x="1979272" y="312984"/>
            <a:ext cx="5760640" cy="662806"/>
          </a:xfrm>
        </p:spPr>
        <p:txBody>
          <a:bodyPr/>
          <a:lstStyle/>
          <a:p>
            <a:r>
              <a:rPr lang="en-US" sz="2000" dirty="0"/>
              <a:t>5G Pan-EU Trials Roadmap Version 4.0</a:t>
            </a:r>
            <a:br>
              <a:rPr lang="en-US" sz="2000" dirty="0"/>
            </a:br>
            <a:r>
              <a:rPr lang="en-US" sz="2000" dirty="0"/>
              <a:t>EU Trials &amp; Pilots (Highlights)</a:t>
            </a:r>
            <a:endParaRPr lang="fr-FR" sz="2000" dirty="0"/>
          </a:p>
        </p:txBody>
      </p:sp>
      <p:sp>
        <p:nvSpPr>
          <p:cNvPr id="9" name="Rectangle 3">
            <a:extLst>
              <a:ext uri="{FF2B5EF4-FFF2-40B4-BE49-F238E27FC236}">
                <a16:creationId xmlns:a16="http://schemas.microsoft.com/office/drawing/2014/main" id="{D3913BC9-F657-44E5-9CCC-3B95ED1B917E}"/>
              </a:ext>
            </a:extLst>
          </p:cNvPr>
          <p:cNvSpPr>
            <a:spLocks noChangeArrowheads="1"/>
          </p:cNvSpPr>
          <p:nvPr/>
        </p:nvSpPr>
        <p:spPr bwMode="auto">
          <a:xfrm>
            <a:off x="3635896" y="6271684"/>
            <a:ext cx="7398822" cy="21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ヒラギノ角ゴ Pro W3"/>
                <a:cs typeface="ヒラギノ角ゴ Pro W3"/>
              </a:defRPr>
            </a:lvl1pPr>
            <a:lvl2pPr marL="742950" indent="-285750">
              <a:defRPr>
                <a:solidFill>
                  <a:schemeClr val="tx1"/>
                </a:solidFill>
                <a:latin typeface="Arial" panose="020B0604020202020204" pitchFamily="34" charset="0"/>
                <a:ea typeface="ヒラギノ角ゴ Pro W3"/>
                <a:cs typeface="ヒラギノ角ゴ Pro W3"/>
              </a:defRPr>
            </a:lvl2pPr>
            <a:lvl3pPr marL="1143000" indent="-228600">
              <a:defRPr>
                <a:solidFill>
                  <a:schemeClr val="tx1"/>
                </a:solidFill>
                <a:latin typeface="Arial" panose="020B0604020202020204" pitchFamily="34" charset="0"/>
                <a:ea typeface="ヒラギノ角ゴ Pro W3"/>
                <a:cs typeface="ヒラギノ角ゴ Pro W3"/>
              </a:defRPr>
            </a:lvl3pPr>
            <a:lvl4pPr marL="1600200" indent="-228600">
              <a:defRPr>
                <a:solidFill>
                  <a:schemeClr val="tx1"/>
                </a:solidFill>
                <a:latin typeface="Arial" panose="020B0604020202020204" pitchFamily="34" charset="0"/>
                <a:ea typeface="ヒラギノ角ゴ Pro W3"/>
                <a:cs typeface="ヒラギノ角ゴ Pro W3"/>
              </a:defRPr>
            </a:lvl4pPr>
            <a:lvl5pPr marL="2057400" indent="-228600">
              <a:defRPr>
                <a:solidFill>
                  <a:schemeClr val="tx1"/>
                </a:solidFill>
                <a:latin typeface="Arial" panose="020B0604020202020204" pitchFamily="34" charset="0"/>
                <a:ea typeface="ヒラギノ角ゴ Pro W3"/>
                <a:cs typeface="ヒラギノ角ゴ Pro W3"/>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9pPr>
          </a:lstStyle>
          <a:p>
            <a:pPr algn="ctr" defTabSz="685800">
              <a:defRPr/>
            </a:pPr>
            <a:r>
              <a:rPr lang="fr-FR" altLang="fr-FR" sz="825" dirty="0">
                <a:solidFill>
                  <a:prstClr val="black"/>
                </a:solidFill>
                <a:latin typeface="Calibri"/>
                <a:hlinkClick r:id="rId3"/>
              </a:rPr>
              <a:t>https://5g-ppp.eu/5g-trials-roadmap/</a:t>
            </a:r>
            <a:r>
              <a:rPr lang="fr-FR" altLang="fr-FR" sz="825" dirty="0">
                <a:solidFill>
                  <a:prstClr val="black"/>
                </a:solidFill>
                <a:latin typeface="Calibri"/>
              </a:rPr>
              <a:t> </a:t>
            </a:r>
          </a:p>
        </p:txBody>
      </p:sp>
    </p:spTree>
    <p:extLst>
      <p:ext uri="{BB962C8B-B14F-4D97-AF65-F5344CB8AC3E}">
        <p14:creationId xmlns:p14="http://schemas.microsoft.com/office/powerpoint/2010/main" val="3001624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defTabSz="685800">
              <a:defRPr/>
            </a:pPr>
            <a:fld id="{3A2457D5-21A3-4FB2-AB80-9404183B7CCC}" type="datetime1">
              <a:rPr lang="fr-FR">
                <a:solidFill>
                  <a:prstClr val="black">
                    <a:tint val="75000"/>
                  </a:prstClr>
                </a:solidFill>
                <a:latin typeface="Calibri"/>
              </a:rPr>
              <a:pPr defTabSz="685800">
                <a:defRPr/>
              </a:pPr>
              <a:t>28/03/2019</a:t>
            </a:fld>
            <a:endParaRPr lang="fr-FR" dirty="0">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pPr defTabSz="685800">
              <a:defRPr/>
            </a:pPr>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pPr defTabSz="685800">
              <a:defRPr/>
            </a:pPr>
            <a:fld id="{07403425-B7E0-46C9-8668-1D222311AF4A}" type="slidenum">
              <a:rPr lang="fr-FR">
                <a:solidFill>
                  <a:prstClr val="black">
                    <a:tint val="75000"/>
                  </a:prstClr>
                </a:solidFill>
                <a:latin typeface="Calibri"/>
              </a:rPr>
              <a:pPr defTabSz="685800">
                <a:defRPr/>
              </a:pPr>
              <a:t>5</a:t>
            </a:fld>
            <a:endParaRPr lang="fr-FR">
              <a:solidFill>
                <a:prstClr val="black">
                  <a:tint val="75000"/>
                </a:prstClr>
              </a:solidFill>
              <a:latin typeface="Calibri"/>
            </a:endParaRPr>
          </a:p>
        </p:txBody>
      </p:sp>
      <p:sp>
        <p:nvSpPr>
          <p:cNvPr id="7" name="Titre 6"/>
          <p:cNvSpPr>
            <a:spLocks noGrp="1"/>
          </p:cNvSpPr>
          <p:nvPr>
            <p:ph type="ctrTitle"/>
          </p:nvPr>
        </p:nvSpPr>
        <p:spPr>
          <a:xfrm>
            <a:off x="1955786" y="518826"/>
            <a:ext cx="5760640" cy="677926"/>
          </a:xfrm>
        </p:spPr>
        <p:txBody>
          <a:bodyPr/>
          <a:lstStyle/>
          <a:p>
            <a:r>
              <a:rPr lang="en-US" sz="2000" dirty="0"/>
              <a:t>5G Pan-EU Trials Roadmap Version 4.0</a:t>
            </a:r>
            <a:br>
              <a:rPr lang="en-US" sz="2000" dirty="0"/>
            </a:br>
            <a:r>
              <a:rPr lang="en-US" sz="2000" dirty="0"/>
              <a:t>European 5G Observatory (E5GO)</a:t>
            </a:r>
            <a:br>
              <a:rPr lang="en-US" sz="2000" dirty="0"/>
            </a:br>
            <a:endParaRPr lang="fr-FR" sz="2000" dirty="0"/>
          </a:p>
        </p:txBody>
      </p:sp>
      <p:sp>
        <p:nvSpPr>
          <p:cNvPr id="14" name="Rectangle 3">
            <a:extLst>
              <a:ext uri="{FF2B5EF4-FFF2-40B4-BE49-F238E27FC236}">
                <a16:creationId xmlns:a16="http://schemas.microsoft.com/office/drawing/2014/main" id="{F9B40920-71C7-4F08-AE41-B536B8D054E8}"/>
              </a:ext>
            </a:extLst>
          </p:cNvPr>
          <p:cNvSpPr>
            <a:spLocks noChangeArrowheads="1"/>
          </p:cNvSpPr>
          <p:nvPr/>
        </p:nvSpPr>
        <p:spPr bwMode="auto">
          <a:xfrm>
            <a:off x="4878678" y="5212519"/>
            <a:ext cx="3996445" cy="21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ヒラギノ角ゴ Pro W3"/>
                <a:cs typeface="ヒラギノ角ゴ Pro W3"/>
              </a:defRPr>
            </a:lvl1pPr>
            <a:lvl2pPr marL="742950" indent="-285750">
              <a:defRPr>
                <a:solidFill>
                  <a:schemeClr val="tx1"/>
                </a:solidFill>
                <a:latin typeface="Arial" panose="020B0604020202020204" pitchFamily="34" charset="0"/>
                <a:ea typeface="ヒラギノ角ゴ Pro W3"/>
                <a:cs typeface="ヒラギノ角ゴ Pro W3"/>
              </a:defRPr>
            </a:lvl2pPr>
            <a:lvl3pPr marL="1143000" indent="-228600">
              <a:defRPr>
                <a:solidFill>
                  <a:schemeClr val="tx1"/>
                </a:solidFill>
                <a:latin typeface="Arial" panose="020B0604020202020204" pitchFamily="34" charset="0"/>
                <a:ea typeface="ヒラギノ角ゴ Pro W3"/>
                <a:cs typeface="ヒラギノ角ゴ Pro W3"/>
              </a:defRPr>
            </a:lvl3pPr>
            <a:lvl4pPr marL="1600200" indent="-228600">
              <a:defRPr>
                <a:solidFill>
                  <a:schemeClr val="tx1"/>
                </a:solidFill>
                <a:latin typeface="Arial" panose="020B0604020202020204" pitchFamily="34" charset="0"/>
                <a:ea typeface="ヒラギノ角ゴ Pro W3"/>
                <a:cs typeface="ヒラギノ角ゴ Pro W3"/>
              </a:defRPr>
            </a:lvl4pPr>
            <a:lvl5pPr marL="2057400" indent="-228600">
              <a:defRPr>
                <a:solidFill>
                  <a:schemeClr val="tx1"/>
                </a:solidFill>
                <a:latin typeface="Arial" panose="020B0604020202020204" pitchFamily="34" charset="0"/>
                <a:ea typeface="ヒラギノ角ゴ Pro W3"/>
                <a:cs typeface="ヒラギノ角ゴ Pro W3"/>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9pPr>
          </a:lstStyle>
          <a:p>
            <a:pPr algn="ctr" defTabSz="685800">
              <a:defRPr/>
            </a:pPr>
            <a:r>
              <a:rPr lang="fr-FR" altLang="fr-FR" sz="825" dirty="0">
                <a:solidFill>
                  <a:prstClr val="black"/>
                </a:solidFill>
                <a:latin typeface="Calibri"/>
                <a:hlinkClick r:id="rId3"/>
              </a:rPr>
              <a:t>http://5gobservatory.eu/</a:t>
            </a:r>
            <a:r>
              <a:rPr lang="fr-FR" altLang="fr-FR" sz="825" dirty="0">
                <a:solidFill>
                  <a:prstClr val="black"/>
                </a:solidFill>
                <a:latin typeface="Calibri"/>
              </a:rPr>
              <a:t> </a:t>
            </a:r>
          </a:p>
        </p:txBody>
      </p:sp>
      <p:sp>
        <p:nvSpPr>
          <p:cNvPr id="11" name="Espace réservé du contenu 2">
            <a:extLst>
              <a:ext uri="{FF2B5EF4-FFF2-40B4-BE49-F238E27FC236}">
                <a16:creationId xmlns:a16="http://schemas.microsoft.com/office/drawing/2014/main" id="{1EBD1A5A-2571-47A8-B16F-A7B0E7395ED9}"/>
              </a:ext>
            </a:extLst>
          </p:cNvPr>
          <p:cNvSpPr>
            <a:spLocks noGrp="1"/>
          </p:cNvSpPr>
          <p:nvPr>
            <p:ph idx="1"/>
          </p:nvPr>
        </p:nvSpPr>
        <p:spPr>
          <a:xfrm>
            <a:off x="1189755" y="1484784"/>
            <a:ext cx="3204719" cy="3232455"/>
          </a:xfrm>
        </p:spPr>
        <p:txBody>
          <a:bodyPr/>
          <a:lstStyle/>
          <a:p>
            <a:pPr marL="402431" lvl="1" indent="-159544" eaLnBrk="0" hangingPunct="0">
              <a:spcBef>
                <a:spcPts val="300"/>
              </a:spcBef>
              <a:buClr>
                <a:srgbClr val="6639B7"/>
              </a:buClr>
              <a:buFont typeface="Wingdings" pitchFamily="2" charset="2"/>
              <a:buChar char="§"/>
            </a:pPr>
            <a:r>
              <a:rPr lang="en-US" sz="1400" dirty="0"/>
              <a:t>Study started in June 2018 (</a:t>
            </a:r>
            <a:r>
              <a:rPr lang="en-US" sz="1400" dirty="0">
                <a:hlinkClick r:id="rId4"/>
              </a:rPr>
              <a:t>https://ec.europa.eu/digital-single-market/en/european-5g-observatory</a:t>
            </a:r>
            <a:r>
              <a:rPr lang="en-US" sz="1400" dirty="0"/>
              <a:t>) </a:t>
            </a:r>
          </a:p>
          <a:p>
            <a:pPr marL="402431" lvl="1" indent="-159544" eaLnBrk="0" hangingPunct="0">
              <a:spcBef>
                <a:spcPts val="300"/>
              </a:spcBef>
              <a:buClr>
                <a:srgbClr val="6639B7"/>
              </a:buClr>
              <a:buFont typeface="Wingdings" pitchFamily="2" charset="2"/>
              <a:buChar char="§"/>
            </a:pPr>
            <a:r>
              <a:rPr lang="en-US" sz="1400" dirty="0"/>
              <a:t>E5GO website/online platform officially launched on 27.09.18 (</a:t>
            </a:r>
            <a:r>
              <a:rPr lang="en-US" sz="1400" dirty="0">
                <a:hlinkClick r:id="rId3"/>
              </a:rPr>
              <a:t>http://5gobservatory.eu/</a:t>
            </a:r>
            <a:r>
              <a:rPr lang="en-US" sz="1400" dirty="0"/>
              <a:t>) in the context of the 5G </a:t>
            </a:r>
            <a:r>
              <a:rPr lang="en-US" sz="1400" dirty="0" err="1"/>
              <a:t>Techritory</a:t>
            </a:r>
            <a:r>
              <a:rPr lang="en-US" sz="1400" dirty="0"/>
              <a:t> event organized on 27-28.09.18 in Riga (</a:t>
            </a:r>
            <a:r>
              <a:rPr lang="en-US" sz="1400" dirty="0">
                <a:hlinkClick r:id="rId5"/>
              </a:rPr>
              <a:t>https://www.5gtechritory.com/</a:t>
            </a:r>
            <a:r>
              <a:rPr lang="en-US" sz="1400" dirty="0"/>
              <a:t>) </a:t>
            </a:r>
          </a:p>
          <a:p>
            <a:pPr marL="402431" lvl="1" indent="-159544" eaLnBrk="0" hangingPunct="0">
              <a:spcBef>
                <a:spcPts val="300"/>
              </a:spcBef>
              <a:buClr>
                <a:srgbClr val="6639B7"/>
              </a:buClr>
              <a:buFont typeface="Wingdings" pitchFamily="2" charset="2"/>
              <a:buChar char="§"/>
            </a:pPr>
            <a:r>
              <a:rPr lang="en-US" sz="1400" dirty="0"/>
              <a:t>First E5GO quarterly report available (</a:t>
            </a:r>
            <a:r>
              <a:rPr lang="en-US" sz="1400" dirty="0">
                <a:hlinkClick r:id="rId6"/>
              </a:rPr>
              <a:t>http://5gobservatory.eu/PDF/80082-5G-Observatory-Quarterly-report_1.pdf</a:t>
            </a:r>
            <a:r>
              <a:rPr lang="en-US" sz="1400" dirty="0"/>
              <a:t>).             </a:t>
            </a:r>
            <a:r>
              <a:rPr lang="en-US" altLang="fr-FR" sz="1400" dirty="0">
                <a:solidFill>
                  <a:schemeClr val="tx1"/>
                </a:solidFill>
                <a:ea typeface="Calibri" panose="020F0502020204030204" pitchFamily="34" charset="0"/>
              </a:rPr>
              <a:t>2</a:t>
            </a:r>
            <a:r>
              <a:rPr lang="en-US" altLang="fr-FR" sz="1400" baseline="30000" dirty="0">
                <a:solidFill>
                  <a:schemeClr val="tx1"/>
                </a:solidFill>
                <a:ea typeface="Calibri" panose="020F0502020204030204" pitchFamily="34" charset="0"/>
              </a:rPr>
              <a:t>nd</a:t>
            </a:r>
            <a:r>
              <a:rPr lang="en-US" altLang="fr-FR" sz="1400" dirty="0">
                <a:solidFill>
                  <a:schemeClr val="tx1"/>
                </a:solidFill>
                <a:ea typeface="Calibri" panose="020F0502020204030204" pitchFamily="34" charset="0"/>
              </a:rPr>
              <a:t> Quarterly Report of the 5G Observatory released on 22.01.19 (</a:t>
            </a:r>
            <a:r>
              <a:rPr lang="en-US" altLang="fr-FR" sz="1400" u="sng" dirty="0">
                <a:solidFill>
                  <a:srgbClr val="0563C1"/>
                </a:solidFill>
                <a:ea typeface="Calibri" panose="020F0502020204030204" pitchFamily="34" charset="0"/>
                <a:hlinkClick r:id="rId7"/>
              </a:rPr>
              <a:t>http://5gobservatory.eu/wp-content/uploads/2019/01/80082-5G-</a:t>
            </a:r>
            <a:r>
              <a:rPr lang="en-US" altLang="fr-FR" sz="1400" u="sng" dirty="0">
                <a:solidFill>
                  <a:srgbClr val="0563C1"/>
                </a:solidFill>
                <a:latin typeface="Arial" panose="020B0604020202020204" pitchFamily="34" charset="0"/>
                <a:ea typeface="Calibri" panose="020F0502020204030204" pitchFamily="34" charset="0"/>
                <a:hlinkClick r:id="rId7"/>
              </a:rPr>
              <a:t>Observatory-Quarterly-report-2-1.pdf</a:t>
            </a:r>
            <a:endParaRPr lang="en-US" sz="1400" dirty="0"/>
          </a:p>
        </p:txBody>
      </p:sp>
      <p:pic>
        <p:nvPicPr>
          <p:cNvPr id="12" name="Picture 4">
            <a:extLst>
              <a:ext uri="{FF2B5EF4-FFF2-40B4-BE49-F238E27FC236}">
                <a16:creationId xmlns:a16="http://schemas.microsoft.com/office/drawing/2014/main" id="{4FEE665B-DAD1-43DD-B905-4DEA78E261E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35495" y="1700809"/>
            <a:ext cx="4610991" cy="345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1938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6"/>
          <p:cNvSpPr txBox="1">
            <a:spLocks/>
          </p:cNvSpPr>
          <p:nvPr/>
        </p:nvSpPr>
        <p:spPr bwMode="auto">
          <a:xfrm>
            <a:off x="2627784" y="539386"/>
            <a:ext cx="4428492" cy="378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b="1" dirty="0">
                <a:solidFill>
                  <a:srgbClr val="002060"/>
                </a:solidFill>
              </a:rPr>
              <a:t>TRIALS – Vertical Trials </a:t>
            </a:r>
            <a:r>
              <a:rPr lang="en-GB" sz="2400" b="1" dirty="0" err="1">
                <a:solidFill>
                  <a:srgbClr val="002060"/>
                </a:solidFill>
              </a:rPr>
              <a:t>CityScape</a:t>
            </a:r>
            <a:r>
              <a:rPr lang="en-GB" sz="2400" b="1" dirty="0">
                <a:solidFill>
                  <a:srgbClr val="002060"/>
                </a:solidFill>
              </a:rPr>
              <a:t> </a:t>
            </a:r>
          </a:p>
        </p:txBody>
      </p:sp>
      <p:pic>
        <p:nvPicPr>
          <p:cNvPr id="5" name="Picture 4" descr="Immagine che contiene testo, mappa&#10;&#10;Descrizione generata con affidabilità molto elevata">
            <a:extLst>
              <a:ext uri="{FF2B5EF4-FFF2-40B4-BE49-F238E27FC236}">
                <a16:creationId xmlns:a16="http://schemas.microsoft.com/office/drawing/2014/main" id="{F2FC5D5E-67FE-4CEA-A285-715757E6AB6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776" y="1268760"/>
            <a:ext cx="4680519" cy="4032447"/>
          </a:xfrm>
          <a:prstGeom prst="rect">
            <a:avLst/>
          </a:prstGeom>
          <a:noFill/>
          <a:ln>
            <a:noFill/>
          </a:ln>
        </p:spPr>
      </p:pic>
      <p:sp>
        <p:nvSpPr>
          <p:cNvPr id="7" name="Rounded Rectangle 16">
            <a:extLst>
              <a:ext uri="{FF2B5EF4-FFF2-40B4-BE49-F238E27FC236}">
                <a16:creationId xmlns:a16="http://schemas.microsoft.com/office/drawing/2014/main" id="{3FD1BD50-C954-4B8A-94B6-A136C973A414}"/>
              </a:ext>
            </a:extLst>
          </p:cNvPr>
          <p:cNvSpPr/>
          <p:nvPr/>
        </p:nvSpPr>
        <p:spPr>
          <a:xfrm>
            <a:off x="2411760" y="5301208"/>
            <a:ext cx="5408358" cy="1196817"/>
          </a:xfrm>
          <a:prstGeom prst="roundRect">
            <a:avLst>
              <a:gd name="adj" fmla="val 9612"/>
            </a:avLst>
          </a:prstGeom>
        </p:spPr>
        <p:style>
          <a:lnRef idx="1">
            <a:schemeClr val="accent1"/>
          </a:lnRef>
          <a:fillRef idx="2">
            <a:schemeClr val="accent1"/>
          </a:fillRef>
          <a:effectRef idx="1">
            <a:schemeClr val="accent1"/>
          </a:effectRef>
          <a:fontRef idx="minor">
            <a:schemeClr val="dk1"/>
          </a:fontRef>
        </p:style>
        <p:txBody>
          <a:bodyPr rtlCol="0" anchor="ctr"/>
          <a:lstStyle/>
          <a:p>
            <a:r>
              <a:rPr lang="en-GB" sz="1500" dirty="0">
                <a:solidFill>
                  <a:srgbClr val="0070C0"/>
                </a:solidFill>
              </a:rPr>
              <a:t>Source</a:t>
            </a:r>
            <a:r>
              <a:rPr lang="en-GB" sz="1500" b="1" dirty="0">
                <a:solidFill>
                  <a:srgbClr val="0070C0"/>
                </a:solidFill>
              </a:rPr>
              <a:t>: Vertical  Cartography (</a:t>
            </a:r>
            <a:r>
              <a:rPr lang="en-GB" sz="1500" u="sng" dirty="0">
                <a:hlinkClick r:id="rId4"/>
              </a:rPr>
              <a:t>http://global5g.org/cartography</a:t>
            </a:r>
            <a:r>
              <a:rPr lang="en-GB" sz="1500" u="sng" dirty="0"/>
              <a:t>)</a:t>
            </a:r>
            <a:r>
              <a:rPr lang="en-GB" dirty="0">
                <a:solidFill>
                  <a:srgbClr val="0070C0"/>
                </a:solidFill>
              </a:rPr>
              <a:t> </a:t>
            </a:r>
            <a:r>
              <a:rPr lang="en-GB" sz="1050" dirty="0">
                <a:solidFill>
                  <a:schemeClr val="tx1"/>
                </a:solidFill>
              </a:rPr>
              <a:t>*</a:t>
            </a:r>
            <a:endParaRPr lang="en-GB" sz="1500" b="1" dirty="0">
              <a:solidFill>
                <a:schemeClr val="tx1"/>
              </a:solidFill>
            </a:endParaRPr>
          </a:p>
          <a:p>
            <a:pPr marL="257175" indent="-257175" algn="just">
              <a:buFontTx/>
              <a:buChar char="-"/>
            </a:pPr>
            <a:r>
              <a:rPr lang="en-US" sz="1500" dirty="0">
                <a:solidFill>
                  <a:srgbClr val="0070C0"/>
                </a:solidFill>
              </a:rPr>
              <a:t>63 trials in 38 cities across 13 Member States covering 8 vertical sectors</a:t>
            </a:r>
          </a:p>
          <a:p>
            <a:pPr algn="just"/>
            <a:r>
              <a:rPr lang="en-GB" sz="900" dirty="0"/>
              <a:t>*Developed in the context of the TB Vertical Cartography ad-hoc Team and Trials WG Roadmap Version 4.0</a:t>
            </a:r>
            <a:endParaRPr lang="en-US" sz="1050" dirty="0">
              <a:solidFill>
                <a:srgbClr val="0070C0"/>
              </a:solidFill>
            </a:endParaRPr>
          </a:p>
          <a:p>
            <a:pPr marL="257175" indent="-257175" algn="just">
              <a:buFontTx/>
              <a:buChar char="-"/>
            </a:pPr>
            <a:endParaRPr lang="en-GB" sz="1500" dirty="0">
              <a:solidFill>
                <a:srgbClr val="0070C0"/>
              </a:solidFill>
            </a:endParaRPr>
          </a:p>
        </p:txBody>
      </p:sp>
    </p:spTree>
    <p:extLst>
      <p:ext uri="{BB962C8B-B14F-4D97-AF65-F5344CB8AC3E}">
        <p14:creationId xmlns:p14="http://schemas.microsoft.com/office/powerpoint/2010/main" val="2788507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6"/>
          <p:cNvSpPr txBox="1">
            <a:spLocks/>
          </p:cNvSpPr>
          <p:nvPr/>
        </p:nvSpPr>
        <p:spPr bwMode="auto">
          <a:xfrm>
            <a:off x="2519773" y="512676"/>
            <a:ext cx="4428492" cy="378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b="1" dirty="0">
                <a:solidFill>
                  <a:srgbClr val="002060"/>
                </a:solidFill>
              </a:rPr>
              <a:t>TRIALS – 5G Corridors</a:t>
            </a:r>
          </a:p>
        </p:txBody>
      </p:sp>
      <p:sp>
        <p:nvSpPr>
          <p:cNvPr id="7" name="Rounded Rectangle 16">
            <a:extLst>
              <a:ext uri="{FF2B5EF4-FFF2-40B4-BE49-F238E27FC236}">
                <a16:creationId xmlns:a16="http://schemas.microsoft.com/office/drawing/2014/main" id="{3FD1BD50-C954-4B8A-94B6-A136C973A414}"/>
              </a:ext>
            </a:extLst>
          </p:cNvPr>
          <p:cNvSpPr/>
          <p:nvPr/>
        </p:nvSpPr>
        <p:spPr>
          <a:xfrm>
            <a:off x="2423503" y="5267977"/>
            <a:ext cx="5408358" cy="1318284"/>
          </a:xfrm>
          <a:prstGeom prst="roundRect">
            <a:avLst>
              <a:gd name="adj" fmla="val 9612"/>
            </a:avLst>
          </a:prstGeom>
        </p:spPr>
        <p:style>
          <a:lnRef idx="1">
            <a:schemeClr val="accent1"/>
          </a:lnRef>
          <a:fillRef idx="2">
            <a:schemeClr val="accent1"/>
          </a:fillRef>
          <a:effectRef idx="1">
            <a:schemeClr val="accent1"/>
          </a:effectRef>
          <a:fontRef idx="minor">
            <a:schemeClr val="dk1"/>
          </a:fontRef>
        </p:style>
        <p:txBody>
          <a:bodyPr rtlCol="0" anchor="ctr"/>
          <a:lstStyle/>
          <a:p>
            <a:r>
              <a:rPr lang="en-GB" sz="1500" dirty="0">
                <a:solidFill>
                  <a:srgbClr val="0070C0"/>
                </a:solidFill>
              </a:rPr>
              <a:t>Source</a:t>
            </a:r>
            <a:r>
              <a:rPr lang="en-GB" sz="1500" b="1" dirty="0">
                <a:solidFill>
                  <a:srgbClr val="0070C0"/>
                </a:solidFill>
              </a:rPr>
              <a:t>: 5G Trial Roadmap </a:t>
            </a:r>
            <a:r>
              <a:rPr lang="en-GB" dirty="0">
                <a:solidFill>
                  <a:srgbClr val="0070C0"/>
                </a:solidFill>
              </a:rPr>
              <a:t> </a:t>
            </a:r>
            <a:endParaRPr lang="en-GB" sz="1500" b="1" dirty="0">
              <a:solidFill>
                <a:srgbClr val="0070C0"/>
              </a:solidFill>
            </a:endParaRPr>
          </a:p>
          <a:p>
            <a:pPr marL="257175" indent="-257175" algn="just">
              <a:buFontTx/>
              <a:buChar char="-"/>
            </a:pPr>
            <a:r>
              <a:rPr lang="en-US" sz="1500" dirty="0">
                <a:solidFill>
                  <a:srgbClr val="0070C0"/>
                </a:solidFill>
              </a:rPr>
              <a:t>Corridors to test CAD/CAM vs 5G have been realized with CEF and 5G PPP Phase 3 funding</a:t>
            </a:r>
          </a:p>
          <a:p>
            <a:pPr marL="257175" indent="-257175" algn="just">
              <a:buFontTx/>
              <a:buChar char="-"/>
            </a:pPr>
            <a:r>
              <a:rPr lang="en-US" sz="1500" dirty="0">
                <a:solidFill>
                  <a:srgbClr val="0070C0"/>
                </a:solidFill>
              </a:rPr>
              <a:t>Automotive sector with a leading role in 5G testing </a:t>
            </a:r>
            <a:r>
              <a:rPr lang="en-US" sz="1500" u="sng" dirty="0">
                <a:solidFill>
                  <a:srgbClr val="0070C0"/>
                </a:solidFill>
              </a:rPr>
              <a:t>but ITS G5 is also supported</a:t>
            </a:r>
          </a:p>
          <a:p>
            <a:pPr marL="257175" indent="-257175" algn="just">
              <a:buFontTx/>
              <a:buChar char="-"/>
            </a:pPr>
            <a:endParaRPr lang="en-GB" sz="1500" dirty="0">
              <a:solidFill>
                <a:srgbClr val="0070C0"/>
              </a:solidFill>
            </a:endParaRPr>
          </a:p>
        </p:txBody>
      </p:sp>
      <p:graphicFrame>
        <p:nvGraphicFramePr>
          <p:cNvPr id="2" name="Table 1">
            <a:extLst>
              <a:ext uri="{FF2B5EF4-FFF2-40B4-BE49-F238E27FC236}">
                <a16:creationId xmlns:a16="http://schemas.microsoft.com/office/drawing/2014/main" id="{305851C3-1A26-474E-8EA2-674DFE5274B2}"/>
              </a:ext>
            </a:extLst>
          </p:cNvPr>
          <p:cNvGraphicFramePr>
            <a:graphicFrameLocks noGrp="1"/>
          </p:cNvGraphicFramePr>
          <p:nvPr>
            <p:extLst>
              <p:ext uri="{D42A27DB-BD31-4B8C-83A1-F6EECF244321}">
                <p14:modId xmlns:p14="http://schemas.microsoft.com/office/powerpoint/2010/main" val="1145213663"/>
              </p:ext>
            </p:extLst>
          </p:nvPr>
        </p:nvGraphicFramePr>
        <p:xfrm>
          <a:off x="2195736" y="1268760"/>
          <a:ext cx="5760639" cy="3816423"/>
        </p:xfrm>
        <a:graphic>
          <a:graphicData uri="http://schemas.openxmlformats.org/drawingml/2006/table">
            <a:tbl>
              <a:tblPr firstRow="1" firstCol="1" bandRow="1">
                <a:tableStyleId>{5C22544A-7EE6-4342-B048-85BDC9FD1C3A}</a:tableStyleId>
              </a:tblPr>
              <a:tblGrid>
                <a:gridCol w="3389492">
                  <a:extLst>
                    <a:ext uri="{9D8B030D-6E8A-4147-A177-3AD203B41FA5}">
                      <a16:colId xmlns:a16="http://schemas.microsoft.com/office/drawing/2014/main" val="334531485"/>
                    </a:ext>
                  </a:extLst>
                </a:gridCol>
                <a:gridCol w="2371147">
                  <a:extLst>
                    <a:ext uri="{9D8B030D-6E8A-4147-A177-3AD203B41FA5}">
                      <a16:colId xmlns:a16="http://schemas.microsoft.com/office/drawing/2014/main" val="424314856"/>
                    </a:ext>
                  </a:extLst>
                </a:gridCol>
              </a:tblGrid>
              <a:tr h="3816423">
                <a:tc>
                  <a:txBody>
                    <a:bodyPr/>
                    <a:lstStyle/>
                    <a:p>
                      <a:pPr algn="just">
                        <a:lnSpc>
                          <a:spcPct val="107000"/>
                        </a:lnSpc>
                        <a:spcAft>
                          <a:spcPts val="0"/>
                        </a:spcAft>
                      </a:pPr>
                      <a:endParaRPr lang="fi-FI"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800" u="sng" dirty="0">
                          <a:effectLst/>
                        </a:rPr>
                        <a:t>EU Corridors</a:t>
                      </a:r>
                      <a:endParaRPr lang="it-IT" sz="1100" dirty="0">
                        <a:effectLst/>
                      </a:endParaRPr>
                    </a:p>
                    <a:p>
                      <a:pPr marL="342900" lvl="0" indent="-342900" algn="just">
                        <a:spcAft>
                          <a:spcPts val="0"/>
                        </a:spcAft>
                        <a:buFont typeface="Symbol" panose="05050102010706020507" pitchFamily="18" charset="2"/>
                        <a:buChar char=""/>
                      </a:pPr>
                      <a:r>
                        <a:rPr lang="fr-FR" sz="1050" dirty="0">
                          <a:effectLst/>
                        </a:rPr>
                        <a:t>Metz-</a:t>
                      </a:r>
                      <a:r>
                        <a:rPr lang="fr-FR" sz="1050" dirty="0" err="1">
                          <a:effectLst/>
                        </a:rPr>
                        <a:t>Merzig</a:t>
                      </a:r>
                      <a:r>
                        <a:rPr lang="fr-FR" sz="1050" dirty="0">
                          <a:effectLst/>
                        </a:rPr>
                        <a:t>-Luxembourg (FR-DE-LU).</a:t>
                      </a:r>
                      <a:endParaRPr lang="it-IT" sz="1050" dirty="0">
                        <a:effectLst/>
                      </a:endParaRPr>
                    </a:p>
                    <a:p>
                      <a:pPr marL="342900" lvl="0" indent="-342900" algn="just">
                        <a:spcAft>
                          <a:spcPts val="0"/>
                        </a:spcAft>
                        <a:buFont typeface="Symbol" panose="05050102010706020507" pitchFamily="18" charset="2"/>
                        <a:buChar char=""/>
                      </a:pPr>
                      <a:r>
                        <a:rPr lang="de-DE" sz="1050" dirty="0">
                          <a:effectLst/>
                        </a:rPr>
                        <a:t>Rotterdam-Antwerpen-Eindhoven (NL-BE-NL).</a:t>
                      </a:r>
                      <a:endParaRPr lang="it-IT" sz="1050" dirty="0">
                        <a:effectLst/>
                      </a:endParaRPr>
                    </a:p>
                    <a:p>
                      <a:pPr marL="342900" lvl="0" indent="-342900" algn="just">
                        <a:spcAft>
                          <a:spcPts val="0"/>
                        </a:spcAft>
                        <a:buFont typeface="Symbol" panose="05050102010706020507" pitchFamily="18" charset="2"/>
                        <a:buChar char=""/>
                      </a:pPr>
                      <a:r>
                        <a:rPr lang="de-DE" sz="1050" dirty="0">
                          <a:effectLst/>
                        </a:rPr>
                        <a:t>Porto-Vigo and </a:t>
                      </a:r>
                      <a:r>
                        <a:rPr lang="de-DE" sz="1050" dirty="0" err="1">
                          <a:effectLst/>
                        </a:rPr>
                        <a:t>Evora-Merida</a:t>
                      </a:r>
                      <a:r>
                        <a:rPr lang="de-DE" sz="1050" dirty="0">
                          <a:effectLst/>
                        </a:rPr>
                        <a:t> (PT-ES).</a:t>
                      </a:r>
                      <a:endParaRPr lang="it-IT" sz="1050" dirty="0">
                        <a:effectLst/>
                      </a:endParaRPr>
                    </a:p>
                    <a:p>
                      <a:pPr marL="342900" lvl="0" indent="-342900" algn="just">
                        <a:spcAft>
                          <a:spcPts val="0"/>
                        </a:spcAft>
                        <a:buFont typeface="Symbol" panose="05050102010706020507" pitchFamily="18" charset="2"/>
                        <a:buChar char=""/>
                      </a:pPr>
                      <a:r>
                        <a:rPr lang="en-GB" sz="1050" dirty="0" err="1">
                          <a:effectLst/>
                        </a:rPr>
                        <a:t>Tromso-Kolari</a:t>
                      </a:r>
                      <a:r>
                        <a:rPr lang="en-GB" sz="1050" dirty="0">
                          <a:effectLst/>
                        </a:rPr>
                        <a:t>, E8 "Aurora Borealis": (NO-FI)Helsinki-Turku-Stockholm-Gothenburg-Oslo-Copenhagen Nordic Way2 (FI-SE-NO-DK).</a:t>
                      </a:r>
                      <a:endParaRPr lang="it-IT" sz="1050" dirty="0">
                        <a:effectLst/>
                      </a:endParaRPr>
                    </a:p>
                    <a:p>
                      <a:pPr marL="342900" lvl="0" indent="-342900" algn="just">
                        <a:spcAft>
                          <a:spcPts val="0"/>
                        </a:spcAft>
                        <a:buFont typeface="Symbol" panose="05050102010706020507" pitchFamily="18" charset="2"/>
                        <a:buChar char=""/>
                      </a:pPr>
                      <a:r>
                        <a:rPr lang="en-GB" sz="1050" dirty="0">
                          <a:effectLst/>
                        </a:rPr>
                        <a:t>Innsbruck-Modena - Brenner Corridor (DE-AT-IT).</a:t>
                      </a:r>
                      <a:endParaRPr lang="it-IT" sz="1050" dirty="0">
                        <a:effectLst/>
                      </a:endParaRPr>
                    </a:p>
                    <a:p>
                      <a:pPr marL="342900" lvl="0" indent="-342900" algn="just">
                        <a:spcAft>
                          <a:spcPts val="0"/>
                        </a:spcAft>
                        <a:buFont typeface="Symbol" panose="05050102010706020507" pitchFamily="18" charset="2"/>
                        <a:buChar char=""/>
                      </a:pPr>
                      <a:r>
                        <a:rPr lang="it-IT" sz="1050" dirty="0" err="1">
                          <a:effectLst/>
                        </a:rPr>
                        <a:t>Thessaloniki</a:t>
                      </a:r>
                      <a:r>
                        <a:rPr lang="it-IT" sz="1050" dirty="0">
                          <a:effectLst/>
                        </a:rPr>
                        <a:t>-Sofia-</a:t>
                      </a:r>
                      <a:r>
                        <a:rPr lang="it-IT" sz="1050" dirty="0" err="1">
                          <a:effectLst/>
                        </a:rPr>
                        <a:t>Belgrade</a:t>
                      </a:r>
                      <a:r>
                        <a:rPr lang="it-IT" sz="1050" dirty="0">
                          <a:effectLst/>
                        </a:rPr>
                        <a:t> (EL-BG-RS) </a:t>
                      </a:r>
                    </a:p>
                    <a:p>
                      <a:pPr marL="342900" lvl="0" indent="-342900" algn="just">
                        <a:spcAft>
                          <a:spcPts val="0"/>
                        </a:spcAft>
                        <a:buFont typeface="Symbol" panose="05050102010706020507" pitchFamily="18" charset="2"/>
                        <a:buChar char=""/>
                      </a:pPr>
                      <a:r>
                        <a:rPr lang="it-IT" sz="1050" dirty="0">
                          <a:effectLst/>
                        </a:rPr>
                        <a:t>Tallinn-Riga-Kaunas - Via Baltica (E67)– </a:t>
                      </a:r>
                      <a:r>
                        <a:rPr lang="it-IT" sz="1050" dirty="0" err="1">
                          <a:effectLst/>
                        </a:rPr>
                        <a:t>Lithuanian</a:t>
                      </a:r>
                      <a:r>
                        <a:rPr lang="it-IT" sz="1050" dirty="0">
                          <a:effectLst/>
                        </a:rPr>
                        <a:t>/</a:t>
                      </a:r>
                      <a:r>
                        <a:rPr lang="it-IT" sz="1050" dirty="0" err="1">
                          <a:effectLst/>
                        </a:rPr>
                        <a:t>Polish</a:t>
                      </a:r>
                      <a:r>
                        <a:rPr lang="it-IT" sz="1050" dirty="0">
                          <a:effectLst/>
                        </a:rPr>
                        <a:t> </a:t>
                      </a:r>
                      <a:r>
                        <a:rPr lang="it-IT" sz="1050" dirty="0" err="1">
                          <a:effectLst/>
                        </a:rPr>
                        <a:t>border</a:t>
                      </a:r>
                      <a:r>
                        <a:rPr lang="it-IT" sz="1050" dirty="0">
                          <a:effectLst/>
                        </a:rPr>
                        <a:t> (EE-LV-LT ).</a:t>
                      </a:r>
                    </a:p>
                    <a:p>
                      <a:pPr marL="342900" lvl="0" indent="-342900" algn="just">
                        <a:spcAft>
                          <a:spcPts val="0"/>
                        </a:spcAft>
                        <a:buFont typeface="Symbol" panose="05050102010706020507" pitchFamily="18" charset="2"/>
                        <a:buChar char=""/>
                      </a:pPr>
                      <a:r>
                        <a:rPr lang="it-IT" sz="1050" dirty="0">
                          <a:effectLst/>
                        </a:rPr>
                        <a:t>Kaunas-</a:t>
                      </a:r>
                      <a:r>
                        <a:rPr lang="it-IT" sz="1050" dirty="0" err="1">
                          <a:effectLst/>
                        </a:rPr>
                        <a:t>Warsaw</a:t>
                      </a:r>
                      <a:r>
                        <a:rPr lang="it-IT" sz="1050" dirty="0">
                          <a:effectLst/>
                        </a:rPr>
                        <a:t> - Via Baltica (LT-PL)..</a:t>
                      </a:r>
                      <a:endParaRPr lang="it-IT" sz="1050" dirty="0">
                        <a:effectLst/>
                        <a:latin typeface="Calibri" panose="020F0502020204030204" pitchFamily="34" charset="0"/>
                        <a:ea typeface="Calibri" panose="020F0502020204030204" pitchFamily="34" charset="0"/>
                        <a:cs typeface="Calibri" panose="020F0502020204030204" pitchFamily="34" charset="0"/>
                      </a:endParaRPr>
                    </a:p>
                  </a:txBody>
                  <a:tcPr marL="51435" marR="51435" marT="0" marB="0"/>
                </a:tc>
                <a:extLst>
                  <a:ext uri="{0D108BD9-81ED-4DB2-BD59-A6C34878D82A}">
                    <a16:rowId xmlns:a16="http://schemas.microsoft.com/office/drawing/2014/main" val="3385463047"/>
                  </a:ext>
                </a:extLst>
              </a:tr>
            </a:tbl>
          </a:graphicData>
        </a:graphic>
      </p:graphicFrame>
      <p:pic>
        <p:nvPicPr>
          <p:cNvPr id="1025" name="Picture 11" descr="corridors_-_sept_2018_36567_180">
            <a:extLst>
              <a:ext uri="{FF2B5EF4-FFF2-40B4-BE49-F238E27FC236}">
                <a16:creationId xmlns:a16="http://schemas.microsoft.com/office/drawing/2014/main" id="{050DF68D-05A5-4BD9-93BA-F3C8C9D2AE8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5736" y="1626497"/>
            <a:ext cx="3365006" cy="3100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3105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E3A522-B2C1-44E6-85E3-CDF99147DBA4}"/>
              </a:ext>
            </a:extLst>
          </p:cNvPr>
          <p:cNvSpPr>
            <a:spLocks noGrp="1"/>
          </p:cNvSpPr>
          <p:nvPr>
            <p:ph type="ctrTitle"/>
          </p:nvPr>
        </p:nvSpPr>
        <p:spPr/>
        <p:txBody>
          <a:bodyPr/>
          <a:lstStyle/>
          <a:p>
            <a:r>
              <a:rPr lang="fr-BE" sz="2800" dirty="0">
                <a:solidFill>
                  <a:sysClr val="windowText" lastClr="000000"/>
                </a:solidFill>
                <a:ea typeface="Cambria" panose="02040503050406030204" pitchFamily="18" charset="0"/>
                <a:cs typeface="Arial" panose="020B0604020202020204" pitchFamily="34" charset="0"/>
              </a:rPr>
              <a:t>5G </a:t>
            </a:r>
            <a:r>
              <a:rPr lang="fr-BE" sz="2800" dirty="0" err="1">
                <a:solidFill>
                  <a:sysClr val="windowText" lastClr="000000"/>
                </a:solidFill>
                <a:ea typeface="Cambria" panose="02040503050406030204" pitchFamily="18" charset="0"/>
                <a:cs typeface="Arial" panose="020B0604020202020204" pitchFamily="34" charset="0"/>
              </a:rPr>
              <a:t>Verticals</a:t>
            </a:r>
            <a:r>
              <a:rPr lang="fr-BE" sz="2800" dirty="0">
                <a:solidFill>
                  <a:sysClr val="windowText" lastClr="000000"/>
                </a:solidFill>
                <a:ea typeface="Cambria" panose="02040503050406030204" pitchFamily="18" charset="0"/>
                <a:cs typeface="Arial" panose="020B0604020202020204" pitchFamily="34" charset="0"/>
              </a:rPr>
              <a:t> Workshop</a:t>
            </a:r>
            <a:br>
              <a:rPr lang="fr-BE" dirty="0">
                <a:solidFill>
                  <a:sysClr val="windowText" lastClr="000000"/>
                </a:solidFill>
                <a:ea typeface="Cambria" panose="02040503050406030204" pitchFamily="18" charset="0"/>
                <a:cs typeface="Arial" panose="020B0604020202020204" pitchFamily="34" charset="0"/>
              </a:rPr>
            </a:br>
            <a:endParaRPr lang="fr-FR" dirty="0"/>
          </a:p>
        </p:txBody>
      </p:sp>
      <p:sp>
        <p:nvSpPr>
          <p:cNvPr id="3" name="Espace réservé de la date 2">
            <a:extLst>
              <a:ext uri="{FF2B5EF4-FFF2-40B4-BE49-F238E27FC236}">
                <a16:creationId xmlns:a16="http://schemas.microsoft.com/office/drawing/2014/main" id="{7646A062-0855-4EA8-856E-B85641D355C0}"/>
              </a:ext>
            </a:extLst>
          </p:cNvPr>
          <p:cNvSpPr>
            <a:spLocks noGrp="1"/>
          </p:cNvSpPr>
          <p:nvPr>
            <p:ph type="dt" sz="half" idx="10"/>
          </p:nvPr>
        </p:nvSpPr>
        <p:spPr/>
        <p:txBody>
          <a:bodyPr/>
          <a:lstStyle/>
          <a:p>
            <a:fld id="{B5D0AAAB-5A35-4104-B143-90BD140027BF}" type="datetime1">
              <a:rPr lang="fr-FR" smtClean="0"/>
              <a:pPr/>
              <a:t>28/03/2019</a:t>
            </a:fld>
            <a:endParaRPr lang="fr-FR"/>
          </a:p>
        </p:txBody>
      </p:sp>
      <p:sp>
        <p:nvSpPr>
          <p:cNvPr id="4" name="Espace réservé du pied de page 3">
            <a:extLst>
              <a:ext uri="{FF2B5EF4-FFF2-40B4-BE49-F238E27FC236}">
                <a16:creationId xmlns:a16="http://schemas.microsoft.com/office/drawing/2014/main" id="{D6E59D57-E60F-4DD0-8CCC-1131671F7FB9}"/>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F9B01F64-F19C-4C56-B617-752BF1BB41EE}"/>
              </a:ext>
            </a:extLst>
          </p:cNvPr>
          <p:cNvSpPr>
            <a:spLocks noGrp="1"/>
          </p:cNvSpPr>
          <p:nvPr>
            <p:ph type="sldNum" sz="quarter" idx="12"/>
          </p:nvPr>
        </p:nvSpPr>
        <p:spPr/>
        <p:txBody>
          <a:bodyPr/>
          <a:lstStyle/>
          <a:p>
            <a:fld id="{07403425-B7E0-46C9-8668-1D222311AF4A}" type="slidenum">
              <a:rPr lang="fr-FR" smtClean="0"/>
              <a:pPr/>
              <a:t>8</a:t>
            </a:fld>
            <a:endParaRPr lang="fr-FR"/>
          </a:p>
        </p:txBody>
      </p:sp>
      <p:sp>
        <p:nvSpPr>
          <p:cNvPr id="6" name="Espace réservé du contenu 5">
            <a:extLst>
              <a:ext uri="{FF2B5EF4-FFF2-40B4-BE49-F238E27FC236}">
                <a16:creationId xmlns:a16="http://schemas.microsoft.com/office/drawing/2014/main" id="{F364D64B-673D-45AE-A74C-F5CDF5D9529D}"/>
              </a:ext>
            </a:extLst>
          </p:cNvPr>
          <p:cNvSpPr>
            <a:spLocks noGrp="1"/>
          </p:cNvSpPr>
          <p:nvPr>
            <p:ph idx="1"/>
          </p:nvPr>
        </p:nvSpPr>
        <p:spPr>
          <a:xfrm>
            <a:off x="1187624" y="980728"/>
            <a:ext cx="7776864" cy="5877272"/>
          </a:xfrm>
        </p:spPr>
        <p:txBody>
          <a:bodyPr/>
          <a:lstStyle/>
          <a:p>
            <a:pPr marL="0" indent="0">
              <a:buNone/>
            </a:pPr>
            <a:endParaRPr lang="fr-FR" dirty="0"/>
          </a:p>
        </p:txBody>
      </p:sp>
      <p:pic>
        <p:nvPicPr>
          <p:cNvPr id="7" name="Picture Placeholder 23">
            <a:extLst>
              <a:ext uri="{FF2B5EF4-FFF2-40B4-BE49-F238E27FC236}">
                <a16:creationId xmlns:a16="http://schemas.microsoft.com/office/drawing/2014/main" id="{1116489D-4898-4CF7-9C29-267140E6EBEB}"/>
              </a:ext>
            </a:extLst>
          </p:cNvPr>
          <p:cNvPicPr preferRelativeResize="0">
            <a:picLocks/>
          </p:cNvPicPr>
          <p:nvPr/>
        </p:nvPicPr>
        <p:blipFill>
          <a:blip r:embed="rId2">
            <a:extLst>
              <a:ext uri="{28A0092B-C50C-407E-A947-70E740481C1C}">
                <a14:useLocalDpi xmlns:a14="http://schemas.microsoft.com/office/drawing/2010/main" val="0"/>
              </a:ext>
            </a:extLst>
          </a:blip>
          <a:stretch>
            <a:fillRect/>
          </a:stretch>
        </p:blipFill>
        <p:spPr>
          <a:xfrm>
            <a:off x="1187624" y="2227830"/>
            <a:ext cx="7660831" cy="2978048"/>
          </a:xfrm>
          <a:prstGeom prst="rect">
            <a:avLst/>
          </a:prstGeom>
          <a:gradFill>
            <a:gsLst>
              <a:gs pos="37000">
                <a:srgbClr val="D1DCF0"/>
              </a:gs>
              <a:gs pos="0">
                <a:schemeClr val="accent1">
                  <a:lumMod val="5000"/>
                  <a:lumOff val="95000"/>
                </a:schemeClr>
              </a:gs>
              <a:gs pos="100000">
                <a:schemeClr val="accent1">
                  <a:alpha val="95000"/>
                  <a:lumMod val="0"/>
                  <a:lumOff val="100000"/>
                </a:schemeClr>
              </a:gs>
              <a:gs pos="83000">
                <a:schemeClr val="accent1">
                  <a:lumMod val="45000"/>
                  <a:lumOff val="55000"/>
                </a:schemeClr>
              </a:gs>
              <a:gs pos="100000">
                <a:schemeClr val="accent1">
                  <a:lumMod val="30000"/>
                  <a:lumOff val="70000"/>
                </a:schemeClr>
              </a:gs>
            </a:gsLst>
            <a:lin ang="5400000" scaled="1"/>
          </a:gradFill>
          <a:effectLst>
            <a:outerShdw blurRad="1003300" dist="50800" dir="5400000" algn="ctr" rotWithShape="0">
              <a:srgbClr val="000000">
                <a:alpha val="9000"/>
              </a:srgbClr>
            </a:outerShdw>
            <a:softEdge rad="0"/>
          </a:effectLst>
        </p:spPr>
      </p:pic>
      <p:grpSp>
        <p:nvGrpSpPr>
          <p:cNvPr id="8" name="Group 2">
            <a:extLst>
              <a:ext uri="{FF2B5EF4-FFF2-40B4-BE49-F238E27FC236}">
                <a16:creationId xmlns:a16="http://schemas.microsoft.com/office/drawing/2014/main" id="{2B1F00A9-B788-4449-BA6A-89F88D95653B}"/>
              </a:ext>
            </a:extLst>
          </p:cNvPr>
          <p:cNvGrpSpPr/>
          <p:nvPr/>
        </p:nvGrpSpPr>
        <p:grpSpPr>
          <a:xfrm>
            <a:off x="1043608" y="980728"/>
            <a:ext cx="7848872" cy="4962160"/>
            <a:chOff x="-175992" y="28458"/>
            <a:chExt cx="11816608" cy="6754511"/>
          </a:xfrm>
        </p:grpSpPr>
        <p:pic>
          <p:nvPicPr>
            <p:cNvPr id="10" name="Picture 3">
              <a:extLst>
                <a:ext uri="{FF2B5EF4-FFF2-40B4-BE49-F238E27FC236}">
                  <a16:creationId xmlns:a16="http://schemas.microsoft.com/office/drawing/2014/main" id="{2C78C2C5-A4FF-4A74-BC73-9579D35BA8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4032" y="316183"/>
              <a:ext cx="2286000" cy="621792"/>
            </a:xfrm>
            <a:prstGeom prst="rect">
              <a:avLst/>
            </a:prstGeom>
          </p:spPr>
        </p:pic>
        <p:pic>
          <p:nvPicPr>
            <p:cNvPr id="11" name="Picture 5">
              <a:extLst>
                <a:ext uri="{FF2B5EF4-FFF2-40B4-BE49-F238E27FC236}">
                  <a16:creationId xmlns:a16="http://schemas.microsoft.com/office/drawing/2014/main" id="{6C2FF178-6537-4D2B-8EFD-E2CDD8E69A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1664" y="28458"/>
              <a:ext cx="2915743" cy="1110759"/>
            </a:xfrm>
            <a:prstGeom prst="rect">
              <a:avLst/>
            </a:prstGeom>
          </p:spPr>
        </p:pic>
        <p:pic>
          <p:nvPicPr>
            <p:cNvPr id="12" name="Picture 7">
              <a:extLst>
                <a:ext uri="{FF2B5EF4-FFF2-40B4-BE49-F238E27FC236}">
                  <a16:creationId xmlns:a16="http://schemas.microsoft.com/office/drawing/2014/main" id="{D7B71BD4-E2E3-4F5E-9B3A-BDFB42B47975}"/>
                </a:ext>
              </a:extLst>
            </p:cNvPr>
            <p:cNvPicPr>
              <a:picLocks noChangeAspect="1"/>
            </p:cNvPicPr>
            <p:nvPr/>
          </p:nvPicPr>
          <p:blipFill rotWithShape="1">
            <a:blip r:embed="rId5">
              <a:extLst>
                <a:ext uri="{28A0092B-C50C-407E-A947-70E740481C1C}">
                  <a14:useLocalDpi xmlns:a14="http://schemas.microsoft.com/office/drawing/2010/main" val="0"/>
                </a:ext>
              </a:extLst>
            </a:blip>
            <a:srcRect t="13526" r="10675"/>
            <a:stretch/>
          </p:blipFill>
          <p:spPr>
            <a:xfrm>
              <a:off x="119336" y="110545"/>
              <a:ext cx="2592288" cy="1615471"/>
            </a:xfrm>
            <a:prstGeom prst="rect">
              <a:avLst/>
            </a:prstGeom>
          </p:spPr>
        </p:pic>
        <p:pic>
          <p:nvPicPr>
            <p:cNvPr id="13" name="Picture 11">
              <a:extLst>
                <a:ext uri="{FF2B5EF4-FFF2-40B4-BE49-F238E27FC236}">
                  <a16:creationId xmlns:a16="http://schemas.microsoft.com/office/drawing/2014/main" id="{371E3843-93F8-4D5C-A061-493DE434201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08368" y="239024"/>
              <a:ext cx="2232248" cy="852028"/>
            </a:xfrm>
            <a:prstGeom prst="rect">
              <a:avLst/>
            </a:prstGeom>
          </p:spPr>
        </p:pic>
        <p:sp>
          <p:nvSpPr>
            <p:cNvPr id="14" name="Rectangle 13">
              <a:extLst>
                <a:ext uri="{FF2B5EF4-FFF2-40B4-BE49-F238E27FC236}">
                  <a16:creationId xmlns:a16="http://schemas.microsoft.com/office/drawing/2014/main" id="{4CB3543E-CE12-4E1A-B297-4A245C0813E2}"/>
                </a:ext>
              </a:extLst>
            </p:cNvPr>
            <p:cNvSpPr/>
            <p:nvPr/>
          </p:nvSpPr>
          <p:spPr>
            <a:xfrm>
              <a:off x="-175992" y="6405917"/>
              <a:ext cx="5572896" cy="377052"/>
            </a:xfrm>
            <a:prstGeom prst="rect">
              <a:avLst/>
            </a:prstGeom>
          </p:spPr>
          <p:txBody>
            <a:bodyPr wrap="square">
              <a:spAutoFit/>
            </a:bodyPr>
            <a:lstStyle/>
            <a:p>
              <a:pPr algn="ctr" defTabSz="342900"/>
              <a:r>
                <a:rPr lang="en-GB" sz="1200" i="1" dirty="0">
                  <a:solidFill>
                    <a:sysClr val="windowText" lastClr="000000"/>
                  </a:solidFill>
                </a:rPr>
                <a:t>A 3GPP Market Representatives Partners Initiative</a:t>
              </a:r>
              <a:endParaRPr lang="fr-BE" sz="1200" b="1" dirty="0">
                <a:solidFill>
                  <a:sysClr val="windowText" lastClr="000000"/>
                </a:solidFill>
              </a:endParaRPr>
            </a:p>
          </p:txBody>
        </p:sp>
      </p:grpSp>
      <p:sp>
        <p:nvSpPr>
          <p:cNvPr id="15" name="Rectangle 14">
            <a:extLst>
              <a:ext uri="{FF2B5EF4-FFF2-40B4-BE49-F238E27FC236}">
                <a16:creationId xmlns:a16="http://schemas.microsoft.com/office/drawing/2014/main" id="{486E9847-B0B0-410F-B4C5-6778D7E0F8E9}"/>
              </a:ext>
            </a:extLst>
          </p:cNvPr>
          <p:cNvSpPr/>
          <p:nvPr/>
        </p:nvSpPr>
        <p:spPr>
          <a:xfrm>
            <a:off x="4087516" y="5047409"/>
            <a:ext cx="4572000" cy="1131079"/>
          </a:xfrm>
          <a:prstGeom prst="rect">
            <a:avLst/>
          </a:prstGeom>
        </p:spPr>
        <p:txBody>
          <a:bodyPr>
            <a:spAutoFit/>
          </a:bodyPr>
          <a:lstStyle/>
          <a:p>
            <a:pPr defTabSz="342900"/>
            <a:endParaRPr lang="fr-BE" sz="1350" dirty="0">
              <a:solidFill>
                <a:prstClr val="black"/>
              </a:solidFill>
            </a:endParaRPr>
          </a:p>
          <a:p>
            <a:pPr algn="r" defTabSz="342900"/>
            <a:r>
              <a:rPr lang="en-US" sz="1350" dirty="0">
                <a:solidFill>
                  <a:prstClr val="black"/>
                </a:solidFill>
              </a:rPr>
              <a:t> </a:t>
            </a:r>
            <a:r>
              <a:rPr lang="en-US" b="1" dirty="0">
                <a:solidFill>
                  <a:srgbClr val="00B0F0"/>
                </a:solidFill>
              </a:rPr>
              <a:t>12th February 2019, 12:00 to 13 February 2019, 14:00 </a:t>
            </a:r>
            <a:endParaRPr lang="en-US" dirty="0">
              <a:solidFill>
                <a:srgbClr val="00B0F0"/>
              </a:solidFill>
            </a:endParaRPr>
          </a:p>
          <a:p>
            <a:pPr algn="r" defTabSz="342900"/>
            <a:r>
              <a:rPr lang="fr-BE" b="1" dirty="0">
                <a:solidFill>
                  <a:srgbClr val="00B0F0"/>
                </a:solidFill>
              </a:rPr>
              <a:t>Marriott Brussels GP Brussels, Belgium </a:t>
            </a:r>
            <a:endParaRPr lang="fr-BE" dirty="0">
              <a:solidFill>
                <a:srgbClr val="00B0F0"/>
              </a:solidFill>
            </a:endParaRPr>
          </a:p>
        </p:txBody>
      </p:sp>
    </p:spTree>
    <p:extLst>
      <p:ext uri="{BB962C8B-B14F-4D97-AF65-F5344CB8AC3E}">
        <p14:creationId xmlns:p14="http://schemas.microsoft.com/office/powerpoint/2010/main" val="1826832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3ACC8586-DF0F-4228-9AF1-FC6254015C7F}"/>
              </a:ext>
            </a:extLst>
          </p:cNvPr>
          <p:cNvSpPr txBox="1"/>
          <p:nvPr/>
        </p:nvSpPr>
        <p:spPr>
          <a:xfrm>
            <a:off x="3203340" y="5117615"/>
            <a:ext cx="5940660" cy="854080"/>
          </a:xfrm>
          <a:prstGeom prst="rect">
            <a:avLst/>
          </a:prstGeom>
          <a:noFill/>
        </p:spPr>
        <p:txBody>
          <a:bodyPr wrap="square" rtlCol="0">
            <a:spAutoFit/>
          </a:bodyPr>
          <a:lstStyle/>
          <a:p>
            <a:pPr defTabSz="342900"/>
            <a:endParaRPr lang="fr-BE" sz="1350" dirty="0">
              <a:solidFill>
                <a:prstClr val="black"/>
              </a:solidFill>
              <a:latin typeface="Calibri" panose="020F0502020204030204"/>
            </a:endParaRPr>
          </a:p>
          <a:p>
            <a:pPr algn="r" defTabSz="342900"/>
            <a:r>
              <a:rPr lang="en-US" sz="1350" dirty="0">
                <a:solidFill>
                  <a:prstClr val="black"/>
                </a:solidFill>
                <a:latin typeface="Calibri" panose="020F0502020204030204"/>
              </a:rPr>
              <a:t> </a:t>
            </a:r>
            <a:r>
              <a:rPr lang="en-US" b="1" dirty="0">
                <a:solidFill>
                  <a:srgbClr val="00B0F0"/>
                </a:solidFill>
                <a:latin typeface="Calibri" panose="020F0502020204030204"/>
              </a:rPr>
              <a:t>12th February 2019, 12:00 to 13 February 2019, 14:00 </a:t>
            </a:r>
            <a:endParaRPr lang="en-US" dirty="0">
              <a:solidFill>
                <a:srgbClr val="00B0F0"/>
              </a:solidFill>
              <a:latin typeface="Calibri" panose="020F0502020204030204"/>
            </a:endParaRPr>
          </a:p>
          <a:p>
            <a:pPr algn="r" defTabSz="342900"/>
            <a:r>
              <a:rPr lang="fr-BE" b="1" dirty="0">
                <a:solidFill>
                  <a:srgbClr val="00B0F0"/>
                </a:solidFill>
                <a:latin typeface="Calibri" panose="020F0502020204030204"/>
              </a:rPr>
              <a:t>Marriott Brussels GP Brussels, Belgium </a:t>
            </a:r>
            <a:endParaRPr lang="fr-BE" dirty="0">
              <a:solidFill>
                <a:srgbClr val="00B0F0"/>
              </a:solidFill>
              <a:latin typeface="Calibri" panose="020F0502020204030204"/>
            </a:endParaRPr>
          </a:p>
        </p:txBody>
      </p:sp>
      <p:sp>
        <p:nvSpPr>
          <p:cNvPr id="4" name="Rectangle 3">
            <a:extLst>
              <a:ext uri="{FF2B5EF4-FFF2-40B4-BE49-F238E27FC236}">
                <a16:creationId xmlns:a16="http://schemas.microsoft.com/office/drawing/2014/main" id="{C312204B-D2F6-4B65-8BDA-62F18E003A05}"/>
              </a:ext>
            </a:extLst>
          </p:cNvPr>
          <p:cNvSpPr/>
          <p:nvPr/>
        </p:nvSpPr>
        <p:spPr>
          <a:xfrm>
            <a:off x="233614" y="1926566"/>
            <a:ext cx="8892480" cy="3993401"/>
          </a:xfrm>
          <a:prstGeom prst="rect">
            <a:avLst/>
          </a:prstGeom>
        </p:spPr>
        <p:txBody>
          <a:bodyPr wrap="square">
            <a:spAutoFit/>
          </a:bodyPr>
          <a:lstStyle/>
          <a:p>
            <a:pPr defTabSz="342900"/>
            <a:r>
              <a:rPr lang="en-US" sz="2000" b="1" dirty="0">
                <a:solidFill>
                  <a:prstClr val="black"/>
                </a:solidFill>
                <a:latin typeface="Calibri" panose="020F0502020204030204"/>
              </a:rPr>
              <a:t>11:00 </a:t>
            </a:r>
            <a:r>
              <a:rPr lang="en-US" sz="2000" dirty="0">
                <a:solidFill>
                  <a:prstClr val="black"/>
                </a:solidFill>
                <a:latin typeface="Calibri" panose="020F0502020204030204"/>
              </a:rPr>
              <a:t>	</a:t>
            </a:r>
            <a:r>
              <a:rPr lang="en-US" sz="2000" b="1" dirty="0">
                <a:solidFill>
                  <a:prstClr val="black"/>
                </a:solidFill>
                <a:latin typeface="Calibri" panose="020F0502020204030204"/>
              </a:rPr>
              <a:t>Interactive Session on Next Steps and Agreements on Workshop Report to 3GPP PCG </a:t>
            </a:r>
            <a:br>
              <a:rPr lang="en-US" sz="2000" b="1" dirty="0">
                <a:solidFill>
                  <a:prstClr val="black"/>
                </a:solidFill>
                <a:latin typeface="Calibri" panose="020F0502020204030204"/>
              </a:rPr>
            </a:br>
            <a:r>
              <a:rPr lang="en-US" sz="2000" b="1" dirty="0">
                <a:solidFill>
                  <a:prstClr val="black"/>
                </a:solidFill>
                <a:latin typeface="Calibri" panose="020F0502020204030204"/>
              </a:rPr>
              <a:t>		</a:t>
            </a:r>
            <a:r>
              <a:rPr lang="en-US" sz="2000" dirty="0">
                <a:solidFill>
                  <a:prstClr val="black"/>
                </a:solidFill>
                <a:latin typeface="Calibri" panose="020F0502020204030204"/>
              </a:rPr>
              <a:t>moderated by Jean-Pierre Bienaimé, Secretary General, 5G-IA </a:t>
            </a:r>
            <a:br>
              <a:rPr lang="en-US" sz="2000" b="1" dirty="0">
                <a:solidFill>
                  <a:prstClr val="black"/>
                </a:solidFill>
                <a:latin typeface="Calibri" panose="020F0502020204030204"/>
              </a:rPr>
            </a:br>
            <a:endParaRPr lang="en-US" sz="2000" dirty="0">
              <a:solidFill>
                <a:prstClr val="black"/>
              </a:solidFill>
              <a:latin typeface="Calibri" panose="020F0502020204030204"/>
            </a:endParaRPr>
          </a:p>
          <a:p>
            <a:pPr defTabSz="342900"/>
            <a:r>
              <a:rPr lang="en-US" sz="2000" dirty="0">
                <a:solidFill>
                  <a:prstClr val="black"/>
                </a:solidFill>
                <a:latin typeface="Calibri" panose="020F0502020204030204"/>
              </a:rPr>
              <a:t>		• </a:t>
            </a:r>
            <a:r>
              <a:rPr lang="en-US" sz="2000" i="1" dirty="0">
                <a:solidFill>
                  <a:prstClr val="black"/>
                </a:solidFill>
                <a:latin typeface="Calibri" panose="020F0502020204030204"/>
              </a:rPr>
              <a:t>How to accelerate the creation of 5G vertical platform and consolidate the 			5G vertical requirements </a:t>
            </a:r>
            <a:endParaRPr lang="en-US" sz="2000" dirty="0">
              <a:solidFill>
                <a:prstClr val="black"/>
              </a:solidFill>
              <a:latin typeface="Calibri" panose="020F0502020204030204"/>
            </a:endParaRPr>
          </a:p>
          <a:p>
            <a:pPr defTabSz="342900"/>
            <a:r>
              <a:rPr lang="en-US" sz="2000" dirty="0">
                <a:solidFill>
                  <a:prstClr val="black"/>
                </a:solidFill>
                <a:latin typeface="Calibri" panose="020F0502020204030204"/>
              </a:rPr>
              <a:t>		• </a:t>
            </a:r>
            <a:r>
              <a:rPr lang="en-US" sz="2000" i="1" dirty="0">
                <a:solidFill>
                  <a:prstClr val="black"/>
                </a:solidFill>
                <a:latin typeface="Calibri" panose="020F0502020204030204"/>
              </a:rPr>
              <a:t>Relation between MRP – 5G Verticals? Should 5G verticals become active as 		MRPs? </a:t>
            </a:r>
            <a:endParaRPr lang="en-US" sz="2000" dirty="0">
              <a:solidFill>
                <a:prstClr val="black"/>
              </a:solidFill>
              <a:latin typeface="Calibri" panose="020F0502020204030204"/>
            </a:endParaRPr>
          </a:p>
          <a:p>
            <a:pPr defTabSz="342900"/>
            <a:r>
              <a:rPr lang="en-US" sz="2000" dirty="0">
                <a:solidFill>
                  <a:prstClr val="black"/>
                </a:solidFill>
                <a:latin typeface="Calibri" panose="020F0502020204030204"/>
              </a:rPr>
              <a:t>		• </a:t>
            </a:r>
            <a:r>
              <a:rPr lang="en-US" sz="2000" i="1" dirty="0">
                <a:solidFill>
                  <a:prstClr val="black"/>
                </a:solidFill>
                <a:latin typeface="Calibri" panose="020F0502020204030204"/>
              </a:rPr>
              <a:t>How to engage 5G verticals and projects in 3GPP standards process? </a:t>
            </a:r>
            <a:endParaRPr lang="en-US" sz="2000" dirty="0">
              <a:solidFill>
                <a:prstClr val="black"/>
              </a:solidFill>
              <a:latin typeface="Calibri" panose="020F0502020204030204"/>
            </a:endParaRPr>
          </a:p>
          <a:p>
            <a:pPr defTabSz="342900"/>
            <a:r>
              <a:rPr lang="en-US" sz="2000" dirty="0">
                <a:solidFill>
                  <a:prstClr val="black"/>
                </a:solidFill>
                <a:latin typeface="Calibri" panose="020F0502020204030204"/>
              </a:rPr>
              <a:t>		• </a:t>
            </a:r>
            <a:r>
              <a:rPr lang="en-US" sz="2000" i="1" dirty="0">
                <a:solidFill>
                  <a:prstClr val="black"/>
                </a:solidFill>
                <a:latin typeface="Calibri" panose="020F0502020204030204"/>
              </a:rPr>
              <a:t>How to reach consensus on key enabling technologies? Which ones? </a:t>
            </a:r>
          </a:p>
          <a:p>
            <a:pPr defTabSz="342900"/>
            <a:r>
              <a:rPr lang="fr-BE" sz="2000" dirty="0">
                <a:solidFill>
                  <a:prstClr val="black"/>
                </a:solidFill>
                <a:latin typeface="Calibri" panose="020F0502020204030204"/>
              </a:rPr>
              <a:t>	</a:t>
            </a:r>
          </a:p>
          <a:p>
            <a:pPr defTabSz="342900"/>
            <a:r>
              <a:rPr lang="en-US" sz="2000" b="1" i="1" dirty="0">
                <a:solidFill>
                  <a:prstClr val="black"/>
                </a:solidFill>
                <a:latin typeface="Calibri" panose="020F0502020204030204"/>
              </a:rPr>
              <a:t> </a:t>
            </a:r>
            <a:r>
              <a:rPr lang="en-US" sz="2000" dirty="0">
                <a:solidFill>
                  <a:prstClr val="black"/>
                </a:solidFill>
                <a:latin typeface="Calibri" panose="020F0502020204030204"/>
              </a:rPr>
              <a:t>	</a:t>
            </a:r>
          </a:p>
          <a:p>
            <a:pPr defTabSz="342900"/>
            <a:r>
              <a:rPr lang="en-US" sz="1350" dirty="0">
                <a:solidFill>
                  <a:prstClr val="black"/>
                </a:solidFill>
                <a:latin typeface="Calibri" panose="020F0502020204030204"/>
              </a:rPr>
              <a:t>	</a:t>
            </a:r>
          </a:p>
        </p:txBody>
      </p:sp>
      <p:sp>
        <p:nvSpPr>
          <p:cNvPr id="9" name="TextBox 8">
            <a:extLst>
              <a:ext uri="{FF2B5EF4-FFF2-40B4-BE49-F238E27FC236}">
                <a16:creationId xmlns:a16="http://schemas.microsoft.com/office/drawing/2014/main" id="{E896ACDE-3679-470A-8243-5016BE920BCC}"/>
              </a:ext>
            </a:extLst>
          </p:cNvPr>
          <p:cNvSpPr txBox="1"/>
          <p:nvPr/>
        </p:nvSpPr>
        <p:spPr>
          <a:xfrm>
            <a:off x="395536" y="5425700"/>
            <a:ext cx="3181211" cy="715581"/>
          </a:xfrm>
          <a:prstGeom prst="rect">
            <a:avLst/>
          </a:prstGeom>
          <a:noFill/>
        </p:spPr>
        <p:txBody>
          <a:bodyPr wrap="square" rtlCol="0">
            <a:spAutoFit/>
          </a:bodyPr>
          <a:lstStyle/>
          <a:p>
            <a:pPr defTabSz="342900"/>
            <a:r>
              <a:rPr lang="en-GB" sz="1350" i="1" dirty="0">
                <a:solidFill>
                  <a:prstClr val="black"/>
                </a:solidFill>
                <a:latin typeface="Calibri" panose="020F0502020204030204"/>
              </a:rPr>
              <a:t>Initiative of 3GPP Market Representatives Partners (MRP)</a:t>
            </a:r>
            <a:endParaRPr lang="fr-BE" sz="1350" b="1" dirty="0">
              <a:solidFill>
                <a:prstClr val="black"/>
              </a:solidFill>
              <a:latin typeface="Calibri" panose="020F0502020204030204"/>
            </a:endParaRPr>
          </a:p>
          <a:p>
            <a:pPr defTabSz="342900"/>
            <a:endParaRPr lang="fr-BE" sz="1350" dirty="0">
              <a:solidFill>
                <a:prstClr val="black"/>
              </a:solidFill>
              <a:latin typeface="Calibri" panose="020F0502020204030204"/>
            </a:endParaRPr>
          </a:p>
        </p:txBody>
      </p:sp>
      <p:graphicFrame>
        <p:nvGraphicFramePr>
          <p:cNvPr id="6" name="Table 5">
            <a:extLst>
              <a:ext uri="{FF2B5EF4-FFF2-40B4-BE49-F238E27FC236}">
                <a16:creationId xmlns:a16="http://schemas.microsoft.com/office/drawing/2014/main" id="{1140546A-0609-4C73-9754-12BD5496314D}"/>
              </a:ext>
            </a:extLst>
          </p:cNvPr>
          <p:cNvGraphicFramePr>
            <a:graphicFrameLocks noGrp="1"/>
          </p:cNvGraphicFramePr>
          <p:nvPr>
            <p:extLst>
              <p:ext uri="{D42A27DB-BD31-4B8C-83A1-F6EECF244321}">
                <p14:modId xmlns:p14="http://schemas.microsoft.com/office/powerpoint/2010/main" val="2676099921"/>
              </p:ext>
            </p:extLst>
          </p:nvPr>
        </p:nvGraphicFramePr>
        <p:xfrm>
          <a:off x="539552" y="698010"/>
          <a:ext cx="7886700" cy="816547"/>
        </p:xfrm>
        <a:graphic>
          <a:graphicData uri="http://schemas.openxmlformats.org/drawingml/2006/table">
            <a:tbl>
              <a:tblPr firstRow="1" firstCol="1" lastRow="1" lastCol="1" bandRow="1" bandCol="1">
                <a:tableStyleId>{5C22544A-7EE6-4342-B048-85BDC9FD1C3A}</a:tableStyleId>
              </a:tblPr>
              <a:tblGrid>
                <a:gridCol w="7886700">
                  <a:extLst>
                    <a:ext uri="{9D8B030D-6E8A-4147-A177-3AD203B41FA5}">
                      <a16:colId xmlns:a16="http://schemas.microsoft.com/office/drawing/2014/main" val="608780928"/>
                    </a:ext>
                  </a:extLst>
                </a:gridCol>
              </a:tblGrid>
              <a:tr h="756084">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2400" dirty="0">
                          <a:effectLst/>
                        </a:rPr>
                        <a:t>5G Verticals Workshop – Day 2</a:t>
                      </a:r>
                      <a:br>
                        <a:rPr lang="en-GB" sz="2400" dirty="0">
                          <a:effectLst/>
                        </a:rPr>
                      </a:br>
                      <a:r>
                        <a:rPr lang="en-GB" sz="2400" dirty="0">
                          <a:effectLst/>
                        </a:rPr>
                        <a:t>13 February 2019</a:t>
                      </a:r>
                    </a:p>
                  </a:txBody>
                  <a:tcPr marL="51435" marR="51435" marT="0" marB="0" anchor="ctr"/>
                </a:tc>
                <a:extLst>
                  <a:ext uri="{0D108BD9-81ED-4DB2-BD59-A6C34878D82A}">
                    <a16:rowId xmlns:a16="http://schemas.microsoft.com/office/drawing/2014/main" val="1950150019"/>
                  </a:ext>
                </a:extLst>
              </a:tr>
            </a:tbl>
          </a:graphicData>
        </a:graphic>
      </p:graphicFrame>
      <p:pic>
        <p:nvPicPr>
          <p:cNvPr id="7" name="Immagine 1" descr="logo-5G-positive_ppp.jpg">
            <a:extLst>
              <a:ext uri="{FF2B5EF4-FFF2-40B4-BE49-F238E27FC236}">
                <a16:creationId xmlns:a16="http://schemas.microsoft.com/office/drawing/2014/main" id="{E81F139D-B450-4421-82B5-64B57437965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52320" y="25285"/>
            <a:ext cx="1581047" cy="481300"/>
          </a:xfrm>
          <a:prstGeom prst="rect">
            <a:avLst/>
          </a:prstGeom>
        </p:spPr>
      </p:pic>
    </p:spTree>
    <p:extLst>
      <p:ext uri="{BB962C8B-B14F-4D97-AF65-F5344CB8AC3E}">
        <p14:creationId xmlns:p14="http://schemas.microsoft.com/office/powerpoint/2010/main" val="3862016160"/>
      </p:ext>
    </p:extLst>
  </p:cSld>
  <p:clrMapOvr>
    <a:masterClrMapping/>
  </p:clrMapOvr>
</p:sld>
</file>

<file path=ppt/theme/theme1.xml><?xml version="1.0" encoding="utf-8"?>
<a:theme xmlns:a="http://schemas.openxmlformats.org/drawingml/2006/main" name="1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Martel 2018">
  <a:themeElements>
    <a:clrScheme name="Martel_new">
      <a:dk1>
        <a:srgbClr val="284B54"/>
      </a:dk1>
      <a:lt1>
        <a:srgbClr val="FFFFFF"/>
      </a:lt1>
      <a:dk2>
        <a:srgbClr val="E1E1E2"/>
      </a:dk2>
      <a:lt2>
        <a:srgbClr val="FFFFFF"/>
      </a:lt2>
      <a:accent1>
        <a:srgbClr val="284B54"/>
      </a:accent1>
      <a:accent2>
        <a:srgbClr val="FBDF09"/>
      </a:accent2>
      <a:accent3>
        <a:srgbClr val="284B54"/>
      </a:accent3>
      <a:accent4>
        <a:srgbClr val="FBDF09"/>
      </a:accent4>
      <a:accent5>
        <a:srgbClr val="E1E1E2"/>
      </a:accent5>
      <a:accent6>
        <a:srgbClr val="000000"/>
      </a:accent6>
      <a:hlink>
        <a:srgbClr val="284B54"/>
      </a:hlink>
      <a:folHlink>
        <a:srgbClr val="FBDF0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17853</TotalTime>
  <Words>1806</Words>
  <Application>Microsoft Office PowerPoint</Application>
  <PresentationFormat>Affichage à l'écran (4:3)</PresentationFormat>
  <Paragraphs>231</Paragraphs>
  <Slides>21</Slides>
  <Notes>6</Notes>
  <HiddenSlides>0</HiddenSlides>
  <MMClips>0</MMClips>
  <ScaleCrop>false</ScaleCrop>
  <HeadingPairs>
    <vt:vector size="6" baseType="variant">
      <vt:variant>
        <vt:lpstr>Polices utilisées</vt:lpstr>
      </vt:variant>
      <vt:variant>
        <vt:i4>12</vt:i4>
      </vt:variant>
      <vt:variant>
        <vt:lpstr>Thème</vt:lpstr>
      </vt:variant>
      <vt:variant>
        <vt:i4>9</vt:i4>
      </vt:variant>
      <vt:variant>
        <vt:lpstr>Titres des diapositives</vt:lpstr>
      </vt:variant>
      <vt:variant>
        <vt:i4>21</vt:i4>
      </vt:variant>
    </vt:vector>
  </HeadingPairs>
  <TitlesOfParts>
    <vt:vector size="42" baseType="lpstr">
      <vt:lpstr>Abadi MT Condensed Light</vt:lpstr>
      <vt:lpstr>Arial</vt:lpstr>
      <vt:lpstr>Calibri</vt:lpstr>
      <vt:lpstr>Calibri Light</vt:lpstr>
      <vt:lpstr>Helvetica</vt:lpstr>
      <vt:lpstr>Nokia Pure Headline Light</vt:lpstr>
      <vt:lpstr>Nokia Pure Text</vt:lpstr>
      <vt:lpstr>Open Sans</vt:lpstr>
      <vt:lpstr>Symbol</vt:lpstr>
      <vt:lpstr>TIM Sans</vt:lpstr>
      <vt:lpstr>Wingdings</vt:lpstr>
      <vt:lpstr>ZapfDingbatsITC</vt:lpstr>
      <vt:lpstr>1_Conception personnalisée</vt:lpstr>
      <vt:lpstr>Conception personnalisée</vt:lpstr>
      <vt:lpstr>3_Thème Office</vt:lpstr>
      <vt:lpstr>5_Thème Office</vt:lpstr>
      <vt:lpstr>2_Conception personnalisée</vt:lpstr>
      <vt:lpstr>4_Thème Office</vt:lpstr>
      <vt:lpstr>Office Theme</vt:lpstr>
      <vt:lpstr>Martel 2018</vt:lpstr>
      <vt:lpstr>3_Conception personnalisée</vt:lpstr>
      <vt:lpstr>Views from Europe: 5G IA/5G PPP activities </vt:lpstr>
      <vt:lpstr>Summary</vt:lpstr>
      <vt:lpstr>Projects 3 Phases</vt:lpstr>
      <vt:lpstr>5G Pan-EU Trials Roadmap Version 4.0 EU Trials &amp; Pilots (Highlights)</vt:lpstr>
      <vt:lpstr>5G Pan-EU Trials Roadmap Version 4.0 European 5G Observatory (E5GO) </vt:lpstr>
      <vt:lpstr>Présentation PowerPoint</vt:lpstr>
      <vt:lpstr>Présentation PowerPoint</vt:lpstr>
      <vt:lpstr>5G Verticals Workshop </vt:lpstr>
      <vt:lpstr>Présentation PowerPoint</vt:lpstr>
      <vt:lpstr>The 5G-IA Pre-standardisation Work Group</vt:lpstr>
      <vt:lpstr>5G PPP Phase 1 Projects main inputs</vt:lpstr>
      <vt:lpstr>Pre-Standardization Work Group: Analysis</vt:lpstr>
      <vt:lpstr>International cooperation strategy</vt:lpstr>
      <vt:lpstr>EU-India cooperation</vt:lpstr>
      <vt:lpstr>5G-IA/5G PPP Presentations &amp; Messages</vt:lpstr>
      <vt:lpstr>EU-India 5G Workshop: Key Takeaways</vt:lpstr>
      <vt:lpstr>5G-IA H1 2019 Main Events</vt:lpstr>
      <vt:lpstr>Horizon Europe: Evolution </vt:lpstr>
      <vt:lpstr>Smart Networks &amp; Services -                Technology vision</vt:lpstr>
      <vt:lpstr>Horizon Europe Joint Press Release 5G-IA / AIOTI</vt:lpstr>
      <vt:lpstr>Présentation PowerPoint</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interinnov</dc:creator>
  <cp:lastModifiedBy>Jean-Pierre BIENAIME</cp:lastModifiedBy>
  <cp:revision>542</cp:revision>
  <cp:lastPrinted>2016-09-29T00:44:14Z</cp:lastPrinted>
  <dcterms:created xsi:type="dcterms:W3CDTF">2014-06-02T09:56:34Z</dcterms:created>
  <dcterms:modified xsi:type="dcterms:W3CDTF">2019-03-28T15:00:34Z</dcterms:modified>
</cp:coreProperties>
</file>