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789" r:id="rId2"/>
    <p:sldId id="790" r:id="rId3"/>
    <p:sldId id="839" r:id="rId4"/>
    <p:sldId id="838" r:id="rId5"/>
    <p:sldId id="902" r:id="rId6"/>
    <p:sldId id="903" r:id="rId7"/>
    <p:sldId id="795" r:id="rId8"/>
    <p:sldId id="714" r:id="rId9"/>
    <p:sldId id="909" r:id="rId10"/>
    <p:sldId id="904" r:id="rId11"/>
    <p:sldId id="796" r:id="rId12"/>
    <p:sldId id="797" r:id="rId13"/>
    <p:sldId id="798" r:id="rId14"/>
    <p:sldId id="910" r:id="rId15"/>
    <p:sldId id="800" r:id="rId16"/>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30" d="100"/>
          <a:sy n="130" d="100"/>
        </p:scale>
        <p:origin x="132" y="11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54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27</c:v>
                </c:pt>
                <c:pt idx="1">
                  <c:v>48</c:v>
                </c:pt>
                <c:pt idx="2">
                  <c:v>104</c:v>
                </c:pt>
                <c:pt idx="3">
                  <c:v>420</c:v>
                </c:pt>
                <c:pt idx="4">
                  <c:v>19</c:v>
                </c:pt>
                <c:pt idx="5">
                  <c:v>24</c:v>
                </c:pt>
                <c:pt idx="6">
                  <c:v>10</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3/24/2019</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3/24/2019</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3/24/2019</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3/24/2019</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2019</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PCG#42 </a:t>
            </a:r>
            <a:r>
              <a:rPr lang="mr-IN" altLang="en-US" dirty="0">
                <a:solidFill>
                  <a:schemeClr val="bg1"/>
                </a:solidFill>
              </a:rPr>
              <a:t>–</a:t>
            </a:r>
            <a:r>
              <a:rPr lang="en-GB" altLang="en-US" dirty="0">
                <a:solidFill>
                  <a:schemeClr val="bg1"/>
                </a:solidFill>
              </a:rPr>
              <a:t> </a:t>
            </a:r>
            <a:r>
              <a:rPr lang="en-GB" altLang="en-US" dirty="0" err="1">
                <a:solidFill>
                  <a:schemeClr val="bg1"/>
                </a:solidFill>
              </a:rPr>
              <a:t>Versoix</a:t>
            </a:r>
            <a:r>
              <a:rPr lang="en-GB" altLang="en-US" dirty="0">
                <a:solidFill>
                  <a:schemeClr val="bg1"/>
                </a:solidFill>
              </a:rPr>
              <a:t>, Switzerland </a:t>
            </a:r>
            <a:r>
              <a:rPr lang="mr-IN" altLang="en-US" dirty="0">
                <a:solidFill>
                  <a:schemeClr val="bg1"/>
                </a:solidFill>
              </a:rPr>
              <a:t>–</a:t>
            </a:r>
            <a:r>
              <a:rPr lang="en-GB" altLang="en-US" dirty="0">
                <a:solidFill>
                  <a:schemeClr val="bg1"/>
                </a:solidFill>
              </a:rPr>
              <a:t> 28</a:t>
            </a:r>
            <a:r>
              <a:rPr lang="en-GB" altLang="en-US" baseline="0" dirty="0">
                <a:solidFill>
                  <a:schemeClr val="bg1"/>
                </a:solidFill>
              </a:rPr>
              <a:t> March </a:t>
            </a:r>
            <a:r>
              <a:rPr lang="en-GB" altLang="en-US" dirty="0">
                <a:solidFill>
                  <a:schemeClr val="bg1"/>
                </a:solidFill>
              </a:rPr>
              <a:t>2019</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PCG#42</a:t>
            </a:r>
            <a:br>
              <a:rPr lang="en-GB" altLang="en-US" sz="1350" b="1" dirty="0"/>
            </a:br>
            <a:r>
              <a:rPr lang="en-GB" altLang="en-US" sz="1350" b="1" dirty="0" err="1"/>
              <a:t>Versoix</a:t>
            </a:r>
            <a:r>
              <a:rPr lang="en-GB" altLang="en-US" sz="1350" b="1" dirty="0"/>
              <a:t>, Switzerland, </a:t>
            </a:r>
          </a:p>
          <a:p>
            <a:pPr>
              <a:spcBef>
                <a:spcPct val="0"/>
              </a:spcBef>
              <a:buFontTx/>
              <a:buNone/>
            </a:pPr>
            <a:r>
              <a:rPr lang="en-GB" altLang="en-US" sz="1350" b="1" dirty="0"/>
              <a:t>28 March 2019</a:t>
            </a:r>
            <a:br>
              <a:rPr lang="en-GB" altLang="en-US" sz="1350" b="1" dirty="0"/>
            </a:br>
            <a:r>
              <a:rPr lang="en-GB" altLang="en-US" sz="1350" b="1" dirty="0"/>
              <a:t>PCG42_20</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0E2092B-34EF-4CF8-A77C-C858C9567FE9}"/>
              </a:ext>
            </a:extLst>
          </p:cNvPr>
          <p:cNvSpPr txBox="1"/>
          <p:nvPr/>
        </p:nvSpPr>
        <p:spPr>
          <a:xfrm>
            <a:off x="1497896" y="1019130"/>
            <a:ext cx="1097898" cy="207749"/>
          </a:xfrm>
          <a:prstGeom prst="rect">
            <a:avLst/>
          </a:prstGeom>
          <a:noFill/>
        </p:spPr>
        <p:txBody>
          <a:bodyPr wrap="square" rtlCol="0">
            <a:spAutoFit/>
          </a:bodyPr>
          <a:lstStyle/>
          <a:p>
            <a:r>
              <a:rPr lang="en-GB" sz="750" dirty="0"/>
              <a:t>TSG CT &amp; WGs</a:t>
            </a:r>
          </a:p>
        </p:txBody>
      </p:sp>
      <p:pic>
        <p:nvPicPr>
          <p:cNvPr id="5" name="Picture 4">
            <a:extLst>
              <a:ext uri="{FF2B5EF4-FFF2-40B4-BE49-F238E27FC236}">
                <a16:creationId xmlns:a16="http://schemas.microsoft.com/office/drawing/2014/main" id="{46BD0670-EDFC-444C-8369-F4824F3C2C5C}"/>
              </a:ext>
            </a:extLst>
          </p:cNvPr>
          <p:cNvPicPr>
            <a:picLocks noChangeAspect="1"/>
          </p:cNvPicPr>
          <p:nvPr/>
        </p:nvPicPr>
        <p:blipFill>
          <a:blip r:embed="rId2"/>
          <a:stretch>
            <a:fillRect/>
          </a:stretch>
        </p:blipFill>
        <p:spPr>
          <a:xfrm>
            <a:off x="3443463" y="1338303"/>
            <a:ext cx="2581998" cy="3193940"/>
          </a:xfrm>
          <a:prstGeom prst="rect">
            <a:avLst/>
          </a:prstGeom>
        </p:spPr>
      </p:pic>
      <p:pic>
        <p:nvPicPr>
          <p:cNvPr id="6" name="Picture 5">
            <a:extLst>
              <a:ext uri="{FF2B5EF4-FFF2-40B4-BE49-F238E27FC236}">
                <a16:creationId xmlns:a16="http://schemas.microsoft.com/office/drawing/2014/main" id="{BEB4C659-68F1-40FD-ADE1-2C1FCE03EB82}"/>
              </a:ext>
            </a:extLst>
          </p:cNvPr>
          <p:cNvPicPr>
            <a:picLocks noChangeAspect="1"/>
          </p:cNvPicPr>
          <p:nvPr/>
        </p:nvPicPr>
        <p:blipFill>
          <a:blip r:embed="rId3"/>
          <a:stretch>
            <a:fillRect/>
          </a:stretch>
        </p:blipFill>
        <p:spPr>
          <a:xfrm>
            <a:off x="553065" y="1338302"/>
            <a:ext cx="2599848" cy="3216021"/>
          </a:xfrm>
          <a:prstGeom prst="rect">
            <a:avLst/>
          </a:prstGeom>
        </p:spPr>
      </p:pic>
      <p:pic>
        <p:nvPicPr>
          <p:cNvPr id="7" name="Picture 6">
            <a:extLst>
              <a:ext uri="{FF2B5EF4-FFF2-40B4-BE49-F238E27FC236}">
                <a16:creationId xmlns:a16="http://schemas.microsoft.com/office/drawing/2014/main" id="{4A199103-5FAA-4A47-B799-960F7732ED9F}"/>
              </a:ext>
            </a:extLst>
          </p:cNvPr>
          <p:cNvPicPr>
            <a:picLocks noChangeAspect="1"/>
          </p:cNvPicPr>
          <p:nvPr/>
        </p:nvPicPr>
        <p:blipFill>
          <a:blip r:embed="rId4"/>
          <a:stretch>
            <a:fillRect/>
          </a:stretch>
        </p:blipFill>
        <p:spPr>
          <a:xfrm>
            <a:off x="6280270" y="1338301"/>
            <a:ext cx="2581998" cy="3193941"/>
          </a:xfrm>
          <a:prstGeom prst="rect">
            <a:avLst/>
          </a:prstGeom>
        </p:spPr>
      </p:pic>
      <p:sp>
        <p:nvSpPr>
          <p:cNvPr id="8" name="TextBox 7">
            <a:extLst>
              <a:ext uri="{FF2B5EF4-FFF2-40B4-BE49-F238E27FC236}">
                <a16:creationId xmlns:a16="http://schemas.microsoft.com/office/drawing/2014/main" id="{591A9150-BDCA-4BDA-86D0-9327F5750C31}"/>
              </a:ext>
            </a:extLst>
          </p:cNvPr>
          <p:cNvSpPr txBox="1"/>
          <p:nvPr/>
        </p:nvSpPr>
        <p:spPr>
          <a:xfrm>
            <a:off x="4093430" y="1019130"/>
            <a:ext cx="957139" cy="207749"/>
          </a:xfrm>
          <a:prstGeom prst="rect">
            <a:avLst/>
          </a:prstGeom>
          <a:noFill/>
        </p:spPr>
        <p:txBody>
          <a:bodyPr wrap="square" rtlCol="0">
            <a:spAutoFit/>
          </a:bodyPr>
          <a:lstStyle/>
          <a:p>
            <a:r>
              <a:rPr lang="en-GB" sz="750" dirty="0"/>
              <a:t>TSG RAN &amp; WGs</a:t>
            </a:r>
          </a:p>
        </p:txBody>
      </p:sp>
      <p:sp>
        <p:nvSpPr>
          <p:cNvPr id="9" name="TextBox 8">
            <a:extLst>
              <a:ext uri="{FF2B5EF4-FFF2-40B4-BE49-F238E27FC236}">
                <a16:creationId xmlns:a16="http://schemas.microsoft.com/office/drawing/2014/main" id="{A05C5E84-5452-4A4D-8FE1-52C640A40C2B}"/>
              </a:ext>
            </a:extLst>
          </p:cNvPr>
          <p:cNvSpPr txBox="1"/>
          <p:nvPr/>
        </p:nvSpPr>
        <p:spPr>
          <a:xfrm>
            <a:off x="7153825" y="1019130"/>
            <a:ext cx="1097898" cy="207749"/>
          </a:xfrm>
          <a:prstGeom prst="rect">
            <a:avLst/>
          </a:prstGeom>
          <a:noFill/>
        </p:spPr>
        <p:txBody>
          <a:bodyPr wrap="square" rtlCol="0">
            <a:spAutoFit/>
          </a:bodyPr>
          <a:lstStyle/>
          <a:p>
            <a:r>
              <a:rPr lang="en-GB" sz="750" dirty="0"/>
              <a:t>TSG SA &amp; WGs</a:t>
            </a:r>
          </a:p>
        </p:txBody>
      </p:sp>
      <p:sp>
        <p:nvSpPr>
          <p:cNvPr id="10" name="Rectangle 3">
            <a:extLst>
              <a:ext uri="{FF2B5EF4-FFF2-40B4-BE49-F238E27FC236}">
                <a16:creationId xmlns:a16="http://schemas.microsoft.com/office/drawing/2014/main" id="{BE0506FC-A341-4A59-8D98-808B90247B90}"/>
              </a:ext>
            </a:extLst>
          </p:cNvPr>
          <p:cNvSpPr>
            <a:spLocks noChangeArrowheads="1"/>
          </p:cNvSpPr>
          <p:nvPr/>
        </p:nvSpPr>
        <p:spPr bwMode="auto">
          <a:xfrm>
            <a:off x="58995" y="57150"/>
            <a:ext cx="761754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Documents/quarter, averaged over 4 quarters</a:t>
            </a:r>
            <a:endParaRPr lang="en-GB" sz="2700" dirty="0"/>
          </a:p>
        </p:txBody>
      </p:sp>
    </p:spTree>
    <p:extLst>
      <p:ext uri="{BB962C8B-B14F-4D97-AF65-F5344CB8AC3E}">
        <p14:creationId xmlns:p14="http://schemas.microsoft.com/office/powerpoint/2010/main" val="257269728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652 </a:t>
            </a:r>
            <a:r>
              <a:rPr lang="en-US" sz="1200" dirty="0"/>
              <a:t>Individual Members.  In addition, there are </a:t>
            </a:r>
            <a:r>
              <a:rPr lang="en-US" sz="1200" b="1" dirty="0"/>
              <a:t>22</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now exceeds </a:t>
            </a:r>
            <a:r>
              <a:rPr lang="en-US" altLang="en-US" sz="1500" b="1" dirty="0">
                <a:solidFill>
                  <a:srgbClr val="FF0000"/>
                </a:solidFill>
                <a:latin typeface="Arial" panose="020B0604020202020204" pitchFamily="34" charset="0"/>
              </a:rPr>
              <a:t>650</a:t>
            </a:r>
            <a:r>
              <a:rPr lang="en-US" altLang="en-US" sz="1500" dirty="0">
                <a:solidFill>
                  <a:srgbClr val="FF0000"/>
                </a:solidFill>
                <a:latin typeface="Arial" panose="020B0604020202020204" pitchFamily="34" charset="0"/>
              </a:rPr>
              <a:t>!</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44</a:t>
            </a:r>
            <a:r>
              <a:rPr lang="en-GB" altLang="en-US" sz="1500" dirty="0">
                <a:solidFill>
                  <a:srgbClr val="FF0000"/>
                </a:solidFill>
                <a:latin typeface="Arial" panose="020B0604020202020204" pitchFamily="34" charset="0"/>
              </a:rPr>
              <a:t> territories 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4087120687"/>
              </p:ext>
            </p:extLst>
          </p:nvPr>
        </p:nvGraphicFramePr>
        <p:xfrm>
          <a:off x="2322458" y="1289311"/>
          <a:ext cx="4499083" cy="3212245"/>
        </p:xfrm>
        <a:graphic>
          <a:graphicData uri="http://schemas.openxmlformats.org/presentationml/2006/ole">
            <mc:AlternateContent xmlns:mc="http://schemas.openxmlformats.org/markup-compatibility/2006">
              <mc:Choice xmlns:v="urn:schemas-microsoft-com:vml" Requires="v">
                <p:oleObj spid="_x0000_s1060" name="Chart" r:id="rId3" imgW="6562965" imgH="6915347" progId="MSGraph.Chart.8">
                  <p:embed/>
                </p:oleObj>
              </mc:Choice>
              <mc:Fallback>
                <p:oleObj name="Chart" r:id="rId3" imgW="6562965" imgH="6915347" progId="MSGraph.Chart.8">
                  <p:embed/>
                  <p:pic>
                    <p:nvPicPr>
                      <p:cNvPr id="0" name=""/>
                      <p:cNvPicPr>
                        <a:picLocks noChangeAspect="1" noChangeArrowheads="1"/>
                      </p:cNvPicPr>
                      <p:nvPr/>
                    </p:nvPicPr>
                    <p:blipFill>
                      <a:blip r:embed="rId4"/>
                      <a:srcRect/>
                      <a:stretch>
                        <a:fillRect/>
                      </a:stretch>
                    </p:blipFill>
                    <p:spPr bwMode="auto">
                      <a:xfrm>
                        <a:off x="2322458" y="1289311"/>
                        <a:ext cx="4499083" cy="3212245"/>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4107190962"/>
              </p:ext>
            </p:extLst>
          </p:nvPr>
        </p:nvGraphicFramePr>
        <p:xfrm>
          <a:off x="1895168" y="1004679"/>
          <a:ext cx="6400033" cy="3508158"/>
        </p:xfrm>
        <a:graphic>
          <a:graphicData uri="http://schemas.openxmlformats.org/drawingml/2006/table">
            <a:tbl>
              <a:tblPr firstRow="1" bandRow="1">
                <a:tableStyleId>{5C22544A-7EE6-4342-B048-85BDC9FD1C3A}</a:tableStyleId>
              </a:tblPr>
              <a:tblGrid>
                <a:gridCol w="1206377">
                  <a:extLst>
                    <a:ext uri="{9D8B030D-6E8A-4147-A177-3AD203B41FA5}">
                      <a16:colId xmlns:a16="http://schemas.microsoft.com/office/drawing/2014/main" val="20000"/>
                    </a:ext>
                  </a:extLst>
                </a:gridCol>
                <a:gridCol w="1109119">
                  <a:extLst>
                    <a:ext uri="{9D8B030D-6E8A-4147-A177-3AD203B41FA5}">
                      <a16:colId xmlns:a16="http://schemas.microsoft.com/office/drawing/2014/main" val="20001"/>
                    </a:ext>
                  </a:extLst>
                </a:gridCol>
                <a:gridCol w="1205741">
                  <a:extLst>
                    <a:ext uri="{9D8B030D-6E8A-4147-A177-3AD203B41FA5}">
                      <a16:colId xmlns:a16="http://schemas.microsoft.com/office/drawing/2014/main" val="20002"/>
                    </a:ext>
                  </a:extLst>
                </a:gridCol>
                <a:gridCol w="1361751">
                  <a:extLst>
                    <a:ext uri="{9D8B030D-6E8A-4147-A177-3AD203B41FA5}">
                      <a16:colId xmlns:a16="http://schemas.microsoft.com/office/drawing/2014/main" val="20003"/>
                    </a:ext>
                  </a:extLst>
                </a:gridCol>
                <a:gridCol w="1517045">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highlight>
                            <a:srgbClr val="FFFF00"/>
                          </a:highlight>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highlight>
                            <a:srgbClr val="FFFF00"/>
                          </a:highlight>
                          <a:latin typeface="+mj-lt"/>
                          <a:ea typeface="Calibri" panose="020F0502020204030204" pitchFamily="34" charset="0"/>
                          <a:cs typeface="Times New Roman" panose="02020603050405020304" pitchFamily="18" charset="0"/>
                        </a:rPr>
                        <a:t>INDONESIA</a:t>
                      </a:r>
                      <a:endParaRPr lang="en-GB" sz="800" dirty="0">
                        <a:effectLst/>
                        <a:highlight>
                          <a:srgbClr val="FFFF00"/>
                        </a:highligh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LEBANON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highlight>
                            <a:srgbClr val="FFFF00"/>
                          </a:highlight>
                          <a:latin typeface="+mn-lt"/>
                          <a:ea typeface="Times New Roman" panose="02020603050405020304" pitchFamily="18" charset="0"/>
                          <a:cs typeface="Times New Roman" panose="02020603050405020304" pitchFamily="18" charset="0"/>
                        </a:rPr>
                        <a:t>MONACO</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RUSSIAN FEDERATION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 </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143000" y="3728216"/>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44 territories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2700" dirty="0"/>
              <a:t>652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1536021523"/>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Transposition</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236195"/>
          </a:xfrm>
        </p:spPr>
        <p:txBody>
          <a:bodyPr vert="horz" wrap="square" lIns="67866" tIns="33338" rIns="67866" bIns="33338" numCol="1" anchor="t" anchorCtr="0" compatLnSpc="1">
            <a:prstTxWarp prst="textNoShape">
              <a:avLst/>
            </a:prstTxWarp>
            <a:normAutofit fontScale="85000" lnSpcReduction="20000"/>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A condition of the 3GPP Partnership Agreement is that all Organizational Partner shall:</a:t>
            </a:r>
          </a:p>
          <a:p>
            <a:pPr marL="398502" lvl="1" indent="0">
              <a:buNone/>
            </a:pPr>
            <a:endParaRPr lang="en-GB" sz="1100" i="1" dirty="0">
              <a:latin typeface="+mj-lt"/>
            </a:endParaRPr>
          </a:p>
          <a:p>
            <a:pPr marL="798552" lvl="2" indent="0">
              <a:buNone/>
            </a:pPr>
            <a:r>
              <a:rPr lang="en-GB" sz="1200" i="1" dirty="0">
                <a:latin typeface="+mj-lt"/>
              </a:rPr>
              <a:t>“convert / transpose / adopt all relevant Technical Specifications and Technical Reports resulting from 3GPP into their own relevant deliverables through their normal processes”</a:t>
            </a:r>
            <a:endParaRPr lang="en-GB" altLang="en-US" sz="1200" i="1" dirty="0">
              <a:latin typeface="+mj-lt"/>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A discussion was held at PCG#38 where a detailed process description was agreed for how that transposition process should be undertaken in the specific case of documents being submitted by the Organizational Partners to ITU-R (PCG38_23).  </a:t>
            </a:r>
          </a:p>
          <a:p>
            <a:pPr marL="335756" lvl="1" indent="7144" eaLnBrk="1" hangingPunct="1">
              <a:spcBef>
                <a:spcPct val="0"/>
              </a:spcBef>
              <a:buClr>
                <a:srgbClr val="003366"/>
              </a:buClr>
              <a:buNone/>
            </a:pPr>
            <a:endParaRPr lang="en-GB" altLang="en-US" sz="14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Implicit within that process description was the understanding that MCC would develop a tool that would automate this transposition process for all Partners.</a:t>
            </a:r>
          </a:p>
          <a:p>
            <a:pPr marL="335756" lvl="1" indent="7144" eaLnBrk="1" hangingPunct="1">
              <a:spcBef>
                <a:spcPct val="0"/>
              </a:spcBef>
              <a:buClr>
                <a:srgbClr val="003366"/>
              </a:buClr>
              <a:buNone/>
            </a:pPr>
            <a:endParaRPr lang="en-GB" altLang="en-US" sz="14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It was hoped that such a tool could be developed internally using MCC resources (John Meredith).  However, experience has shown that this will not be possible, as early attempts are not sufficiently robust to handle anything less than perfect source documents.  The only alternative is to outsource this tool development to an external software company.</a:t>
            </a: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  </a:t>
            </a:r>
          </a:p>
          <a:p>
            <a:pPr marL="335756" lvl="1" indent="7144" eaLnBrk="1" hangingPunct="1">
              <a:spcBef>
                <a:spcPct val="0"/>
              </a:spcBef>
              <a:buClr>
                <a:srgbClr val="003366"/>
              </a:buClr>
              <a:buNone/>
            </a:pPr>
            <a:r>
              <a:rPr lang="en-GB" altLang="en-US" sz="1400" dirty="0">
                <a:latin typeface="Arial" panose="020B0604020202020204" pitchFamily="34" charset="0"/>
                <a:cs typeface="Arial" panose="020B0604020202020204" pitchFamily="34" charset="0"/>
              </a:rPr>
              <a:t>MCC will prepare a requirements specification document, obtain cost estimates and keep the Organizational Partners informed of progress.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 </a:t>
            </a:r>
            <a:endParaRPr lang="en-US" altLang="en-US" sz="1500" dirty="0"/>
          </a:p>
        </p:txBody>
      </p:sp>
    </p:spTree>
    <p:extLst>
      <p:ext uri="{BB962C8B-B14F-4D97-AF65-F5344CB8AC3E}">
        <p14:creationId xmlns:p14="http://schemas.microsoft.com/office/powerpoint/2010/main" val="488339072"/>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2018 was a record year for 3GPP productivity with all metrics showing unprecedented levels.  MCC has coped with this exceptional year but if metrics continue to rise then resources will need to be adjusted and further automation/modernization sought.</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Membership within the project continues to rise, which gives indicates that 3GPP is an attractive venue for standards writing.  The success is evident when considering the increasing population within the working, especially from non-traditional industry sectors.</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A number of MCC personnel changes are expected in 2019 (and more in 2020).  A succession plan has been put in place to minimise disruption and ensure service continuity.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Departures and Arrivals</a:t>
            </a:r>
          </a:p>
          <a:p>
            <a:pPr eaLnBrk="1" hangingPunct="1">
              <a:lnSpc>
                <a:spcPct val="90000"/>
              </a:lnSpc>
            </a:pPr>
            <a:r>
              <a:rPr lang="en-US" altLang="en-US" dirty="0"/>
              <a:t> Resource Allocation</a:t>
            </a:r>
          </a:p>
          <a:p>
            <a:pPr eaLnBrk="1" hangingPunct="1">
              <a:lnSpc>
                <a:spcPct val="90000"/>
              </a:lnSpc>
            </a:pPr>
            <a:r>
              <a:rPr lang="en-US" altLang="en-US" dirty="0"/>
              <a:t> Workload</a:t>
            </a:r>
          </a:p>
          <a:p>
            <a:pPr eaLnBrk="1" hangingPunct="1">
              <a:lnSpc>
                <a:spcPct val="90000"/>
              </a:lnSpc>
            </a:pPr>
            <a:r>
              <a:rPr lang="en-US" altLang="en-US" dirty="0"/>
              <a:t> 3GPP Membership</a:t>
            </a:r>
          </a:p>
          <a:p>
            <a:pPr eaLnBrk="1" hangingPunct="1">
              <a:lnSpc>
                <a:spcPct val="90000"/>
              </a:lnSpc>
            </a:pPr>
            <a:r>
              <a:rPr lang="en-US" altLang="en-US" dirty="0"/>
              <a:t> Transposition</a:t>
            </a:r>
            <a:endParaRPr lang="en-GB" altLang="en-US" dirty="0"/>
          </a:p>
          <a:p>
            <a:pPr eaLnBrk="1" hangingPunct="1">
              <a:lnSpc>
                <a:spcPct val="90000"/>
              </a:lnSpc>
            </a:pPr>
            <a:r>
              <a:rPr lang="en-US" altLang="en-US"/>
              <a:t> Summary </a:t>
            </a:r>
            <a:r>
              <a:rPr lang="en-US" altLang="en-US" dirty="0"/>
              <a:t>and Outlook</a:t>
            </a:r>
            <a:endParaRPr lang="en-GB" altLang="en-US" dirty="0"/>
          </a:p>
        </p:txBody>
      </p:sp>
    </p:spTree>
    <p:extLst>
      <p:ext uri="{BB962C8B-B14F-4D97-AF65-F5344CB8AC3E}">
        <p14:creationId xmlns:p14="http://schemas.microsoft.com/office/powerpoint/2010/main" val="3698243057"/>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1386888" y="1255752"/>
            <a:ext cx="5206257"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200" dirty="0"/>
              <a:t>After two years in MCC supporting WG CT6, </a:t>
            </a:r>
            <a:r>
              <a:rPr lang="en-GB" sz="1500" b="1" dirty="0"/>
              <a:t>Hakim Mkinsi</a:t>
            </a:r>
            <a:r>
              <a:rPr lang="en-GB" sz="1200" dirty="0"/>
              <a:t> has moved to full time support of ETSI TC SCP, and thus changes to a different department of the ETSI Secretariat.</a:t>
            </a:r>
          </a:p>
        </p:txBody>
      </p:sp>
      <p:pic>
        <p:nvPicPr>
          <p:cNvPr id="3" name="Picture 2">
            <a:extLst>
              <a:ext uri="{FF2B5EF4-FFF2-40B4-BE49-F238E27FC236}">
                <a16:creationId xmlns:a16="http://schemas.microsoft.com/office/drawing/2014/main" id="{3124D690-BFF3-43A2-B64A-1477622AE4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0964" y="1257552"/>
            <a:ext cx="652291" cy="986963"/>
          </a:xfrm>
          <a:prstGeom prst="rect">
            <a:avLst/>
          </a:prstGeom>
        </p:spPr>
      </p:pic>
      <p:sp>
        <p:nvSpPr>
          <p:cNvPr id="6" name="Text Box 3">
            <a:extLst>
              <a:ext uri="{FF2B5EF4-FFF2-40B4-BE49-F238E27FC236}">
                <a16:creationId xmlns:a16="http://schemas.microsoft.com/office/drawing/2014/main" id="{B6F15DB8-958F-470B-99FF-32914EE458FF}"/>
              </a:ext>
            </a:extLst>
          </p:cNvPr>
          <p:cNvSpPr txBox="1">
            <a:spLocks noChangeArrowheads="1"/>
          </p:cNvSpPr>
          <p:nvPr/>
        </p:nvSpPr>
        <p:spPr bwMode="auto">
          <a:xfrm>
            <a:off x="3707770" y="2571750"/>
            <a:ext cx="4049342" cy="180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200" dirty="0"/>
              <a:t>The very low level of work in CT6 will pass to </a:t>
            </a:r>
            <a:br>
              <a:rPr lang="en-GB" sz="1200" dirty="0"/>
            </a:br>
            <a:r>
              <a:rPr lang="en-GB" sz="1500" b="1" dirty="0"/>
              <a:t>Kimmo Kymalainen</a:t>
            </a:r>
            <a:r>
              <a:rPr lang="en-GB" sz="1200" dirty="0"/>
              <a:t>, who will take this on in addition to his support of TSG CT and WG CT4. This will offer a practical advantage to the Chairman and Delegates of CT6 inasmuch as they will again have “their” MCC support person on site during meetings – CT working group meetings are almost always collocated – even though Kimmo will be normally based in the CT4 room.</a:t>
            </a:r>
          </a:p>
        </p:txBody>
      </p:sp>
      <p:pic>
        <p:nvPicPr>
          <p:cNvPr id="5" name="Picture 4">
            <a:extLst>
              <a:ext uri="{FF2B5EF4-FFF2-40B4-BE49-F238E27FC236}">
                <a16:creationId xmlns:a16="http://schemas.microsoft.com/office/drawing/2014/main" id="{79B381B8-9310-4517-8F6D-BD27C62A11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6888" y="2571750"/>
            <a:ext cx="1834888" cy="1418980"/>
          </a:xfrm>
          <a:prstGeom prst="rect">
            <a:avLst/>
          </a:prstGeom>
        </p:spPr>
      </p:pic>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Resource Allocation</a:t>
            </a:r>
          </a:p>
        </p:txBody>
      </p:sp>
    </p:spTree>
    <p:extLst>
      <p:ext uri="{BB962C8B-B14F-4D97-AF65-F5344CB8AC3E}">
        <p14:creationId xmlns:p14="http://schemas.microsoft.com/office/powerpoint/2010/main" val="4248150909"/>
      </p:ext>
    </p:extLst>
  </p:cSld>
  <p:clrMapOvr>
    <a:masterClrMapping/>
  </p:clrMapOvr>
  <p:transition spd="slow">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1584144" y="1451967"/>
            <a:ext cx="437949" cy="2762480"/>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grpSp>
      <p:sp>
        <p:nvSpPr>
          <p:cNvPr id="93" name="Line 42"/>
          <p:cNvSpPr>
            <a:spLocks noChangeShapeType="1"/>
          </p:cNvSpPr>
          <p:nvPr/>
        </p:nvSpPr>
        <p:spPr bwMode="auto">
          <a:xfrm flipV="1">
            <a:off x="2724669" y="2955843"/>
            <a:ext cx="3390900" cy="214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9" name="Line 57"/>
          <p:cNvSpPr>
            <a:spLocks noChangeShapeType="1"/>
          </p:cNvSpPr>
          <p:nvPr/>
        </p:nvSpPr>
        <p:spPr bwMode="auto">
          <a:xfrm>
            <a:off x="2729485" y="1912950"/>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6" name="Line 51"/>
          <p:cNvSpPr>
            <a:spLocks noChangeShapeType="1"/>
          </p:cNvSpPr>
          <p:nvPr/>
        </p:nvSpPr>
        <p:spPr bwMode="auto">
          <a:xfrm flipV="1">
            <a:off x="2735535" y="4711912"/>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91" name="Line 80"/>
          <p:cNvSpPr>
            <a:spLocks noChangeShapeType="1"/>
          </p:cNvSpPr>
          <p:nvPr/>
        </p:nvSpPr>
        <p:spPr bwMode="auto">
          <a:xfrm flipV="1">
            <a:off x="6162080" y="1779557"/>
            <a:ext cx="1231106"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92" name="Line 80"/>
          <p:cNvSpPr>
            <a:spLocks noChangeShapeType="1"/>
          </p:cNvSpPr>
          <p:nvPr/>
        </p:nvSpPr>
        <p:spPr bwMode="auto">
          <a:xfrm flipV="1">
            <a:off x="6068204" y="2207290"/>
            <a:ext cx="1231106"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3" name="Line 51"/>
          <p:cNvSpPr>
            <a:spLocks noChangeShapeType="1"/>
          </p:cNvSpPr>
          <p:nvPr/>
        </p:nvSpPr>
        <p:spPr bwMode="auto">
          <a:xfrm flipV="1">
            <a:off x="2678705" y="4456981"/>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67" name="Line 55"/>
          <p:cNvSpPr>
            <a:spLocks noChangeShapeType="1"/>
          </p:cNvSpPr>
          <p:nvPr/>
        </p:nvSpPr>
        <p:spPr bwMode="auto">
          <a:xfrm>
            <a:off x="2770694" y="1204810"/>
            <a:ext cx="3338513" cy="1180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15" name="Line 3"/>
          <p:cNvSpPr>
            <a:spLocks noChangeShapeType="1"/>
          </p:cNvSpPr>
          <p:nvPr/>
        </p:nvSpPr>
        <p:spPr bwMode="auto">
          <a:xfrm flipH="1">
            <a:off x="6051762" y="638908"/>
            <a:ext cx="3207" cy="4126523"/>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16" name="AutoShape 4"/>
          <p:cNvSpPr>
            <a:spLocks noChangeArrowheads="1"/>
          </p:cNvSpPr>
          <p:nvPr/>
        </p:nvSpPr>
        <p:spPr bwMode="auto">
          <a:xfrm>
            <a:off x="3524307" y="425425"/>
            <a:ext cx="1174231" cy="116963"/>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solidFill>
                  <a:srgbClr val="FFFFFF"/>
                </a:solidFill>
              </a:rPr>
              <a:t>3GPP Support Team</a:t>
            </a:r>
          </a:p>
        </p:txBody>
      </p:sp>
      <p:sp>
        <p:nvSpPr>
          <p:cNvPr id="13317" name="AutoShape 5"/>
          <p:cNvSpPr>
            <a:spLocks noChangeArrowheads="1"/>
          </p:cNvSpPr>
          <p:nvPr/>
        </p:nvSpPr>
        <p:spPr bwMode="auto">
          <a:xfrm>
            <a:off x="6490532" y="1165309"/>
            <a:ext cx="1333500" cy="334707"/>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John Meredith</a:t>
            </a:r>
          </a:p>
          <a:p>
            <a:pPr algn="ctr"/>
            <a:r>
              <a:rPr lang="en-US" sz="600" dirty="0"/>
              <a:t>Specifications Manager</a:t>
            </a:r>
            <a:br>
              <a:rPr lang="en-US" sz="600" dirty="0"/>
            </a:br>
            <a:r>
              <a:rPr lang="en-US" sz="600" dirty="0"/>
              <a:t>Director MCC, ETSI</a:t>
            </a:r>
          </a:p>
        </p:txBody>
      </p:sp>
      <p:sp>
        <p:nvSpPr>
          <p:cNvPr id="13318" name="AutoShape 6"/>
          <p:cNvSpPr>
            <a:spLocks noChangeArrowheads="1"/>
          </p:cNvSpPr>
          <p:nvPr/>
        </p:nvSpPr>
        <p:spPr bwMode="auto">
          <a:xfrm>
            <a:off x="6490532" y="1603291"/>
            <a:ext cx="1333500" cy="33256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Alain Sultan</a:t>
            </a:r>
          </a:p>
          <a:p>
            <a:pPr algn="ctr"/>
            <a:r>
              <a:rPr lang="en-GB" sz="600" dirty="0"/>
              <a:t>Work Plan Coordinator </a:t>
            </a:r>
            <a:endParaRPr lang="en-US" sz="600" dirty="0"/>
          </a:p>
        </p:txBody>
      </p:sp>
      <p:sp>
        <p:nvSpPr>
          <p:cNvPr id="13319" name="Rectangle 7"/>
          <p:cNvSpPr>
            <a:spLocks noChangeArrowheads="1"/>
          </p:cNvSpPr>
          <p:nvPr/>
        </p:nvSpPr>
        <p:spPr bwMode="auto">
          <a:xfrm>
            <a:off x="6447669" y="3436307"/>
            <a:ext cx="1465659" cy="1088801"/>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600" dirty="0"/>
          </a:p>
        </p:txBody>
      </p:sp>
      <p:sp>
        <p:nvSpPr>
          <p:cNvPr id="13320" name="AutoShape 8"/>
          <p:cNvSpPr>
            <a:spLocks noChangeArrowheads="1"/>
          </p:cNvSpPr>
          <p:nvPr/>
        </p:nvSpPr>
        <p:spPr bwMode="auto">
          <a:xfrm>
            <a:off x="6447669" y="3267717"/>
            <a:ext cx="1465659" cy="180227"/>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Support</a:t>
            </a:r>
            <a:r>
              <a:rPr lang="en-US" sz="600" b="1" dirty="0"/>
              <a:t> </a:t>
            </a:r>
            <a:r>
              <a:rPr lang="en-US" sz="600" dirty="0"/>
              <a:t>Assistants/Coordinators</a:t>
            </a:r>
          </a:p>
        </p:txBody>
      </p:sp>
      <p:sp>
        <p:nvSpPr>
          <p:cNvPr id="13321" name="AutoShape 9"/>
          <p:cNvSpPr>
            <a:spLocks noChangeArrowheads="1"/>
          </p:cNvSpPr>
          <p:nvPr/>
        </p:nvSpPr>
        <p:spPr bwMode="auto">
          <a:xfrm>
            <a:off x="6525059" y="3509950"/>
            <a:ext cx="1334691" cy="23557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Susanna Kooistra</a:t>
            </a:r>
            <a:br>
              <a:rPr lang="en-US" sz="600" dirty="0"/>
            </a:br>
            <a:r>
              <a:rPr lang="en-US" sz="600" dirty="0"/>
              <a:t>(liaisons, membership, …)</a:t>
            </a:r>
          </a:p>
        </p:txBody>
      </p:sp>
      <p:sp>
        <p:nvSpPr>
          <p:cNvPr id="13322" name="AutoShape 10"/>
          <p:cNvSpPr>
            <a:spLocks noChangeArrowheads="1"/>
          </p:cNvSpPr>
          <p:nvPr/>
        </p:nvSpPr>
        <p:spPr bwMode="auto">
          <a:xfrm>
            <a:off x="6517916" y="3843782"/>
            <a:ext cx="1334691" cy="24171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Anna Riondet</a:t>
            </a:r>
            <a:br>
              <a:rPr lang="en-US" sz="600" dirty="0"/>
            </a:br>
            <a:r>
              <a:rPr lang="en-US" sz="600" dirty="0"/>
              <a:t>(general admin)</a:t>
            </a:r>
          </a:p>
        </p:txBody>
      </p:sp>
      <p:sp>
        <p:nvSpPr>
          <p:cNvPr id="13323" name="AutoShape 11"/>
          <p:cNvSpPr>
            <a:spLocks noChangeArrowheads="1"/>
          </p:cNvSpPr>
          <p:nvPr/>
        </p:nvSpPr>
        <p:spPr bwMode="auto">
          <a:xfrm>
            <a:off x="6506193" y="4182561"/>
            <a:ext cx="1334691" cy="22531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Emmanuelle Wurffel</a:t>
            </a:r>
            <a:br>
              <a:rPr lang="en-US" sz="600" dirty="0"/>
            </a:br>
            <a:r>
              <a:rPr lang="en-US" sz="600" dirty="0"/>
              <a:t>(meetings, …)</a:t>
            </a:r>
          </a:p>
        </p:txBody>
      </p:sp>
      <p:sp>
        <p:nvSpPr>
          <p:cNvPr id="13325" name="Line 13"/>
          <p:cNvSpPr>
            <a:spLocks noChangeShapeType="1"/>
          </p:cNvSpPr>
          <p:nvPr/>
        </p:nvSpPr>
        <p:spPr bwMode="auto">
          <a:xfrm flipV="1">
            <a:off x="2708654" y="3938525"/>
            <a:ext cx="333375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26" name="AutoShape 14"/>
          <p:cNvSpPr>
            <a:spLocks noChangeArrowheads="1"/>
          </p:cNvSpPr>
          <p:nvPr/>
        </p:nvSpPr>
        <p:spPr bwMode="auto">
          <a:xfrm>
            <a:off x="4088589" y="3900425"/>
            <a:ext cx="666750" cy="74994"/>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4</a:t>
            </a:r>
          </a:p>
        </p:txBody>
      </p:sp>
      <p:sp>
        <p:nvSpPr>
          <p:cNvPr id="13329" name="AutoShape 17"/>
          <p:cNvSpPr>
            <a:spLocks noChangeArrowheads="1"/>
          </p:cNvSpPr>
          <p:nvPr/>
        </p:nvSpPr>
        <p:spPr bwMode="auto">
          <a:xfrm>
            <a:off x="1977381" y="3867503"/>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Paolo Usai</a:t>
            </a:r>
          </a:p>
        </p:txBody>
      </p:sp>
      <p:sp>
        <p:nvSpPr>
          <p:cNvPr id="13331" name="Line 19"/>
          <p:cNvSpPr>
            <a:spLocks noChangeShapeType="1"/>
          </p:cNvSpPr>
          <p:nvPr/>
        </p:nvSpPr>
        <p:spPr bwMode="auto">
          <a:xfrm>
            <a:off x="2634579" y="2416481"/>
            <a:ext cx="3415420" cy="586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32" name="AutoShape 20"/>
          <p:cNvSpPr>
            <a:spLocks noChangeArrowheads="1"/>
          </p:cNvSpPr>
          <p:nvPr/>
        </p:nvSpPr>
        <p:spPr bwMode="auto">
          <a:xfrm>
            <a:off x="1977381" y="2877301"/>
            <a:ext cx="919646"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Frédéric Firmin</a:t>
            </a:r>
          </a:p>
        </p:txBody>
      </p:sp>
      <p:sp>
        <p:nvSpPr>
          <p:cNvPr id="13339" name="Line 27"/>
          <p:cNvSpPr>
            <a:spLocks noChangeShapeType="1"/>
          </p:cNvSpPr>
          <p:nvPr/>
        </p:nvSpPr>
        <p:spPr bwMode="auto">
          <a:xfrm>
            <a:off x="2699913" y="3697264"/>
            <a:ext cx="3215691"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0" name="AutoShape 28"/>
          <p:cNvSpPr>
            <a:spLocks noChangeArrowheads="1"/>
          </p:cNvSpPr>
          <p:nvPr/>
        </p:nvSpPr>
        <p:spPr bwMode="auto">
          <a:xfrm>
            <a:off x="1977381" y="3626949"/>
            <a:ext cx="903064"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Patrick Mérias</a:t>
            </a:r>
          </a:p>
        </p:txBody>
      </p:sp>
      <p:sp>
        <p:nvSpPr>
          <p:cNvPr id="13341" name="Line 29"/>
          <p:cNvSpPr>
            <a:spLocks noChangeShapeType="1"/>
          </p:cNvSpPr>
          <p:nvPr/>
        </p:nvSpPr>
        <p:spPr bwMode="auto">
          <a:xfrm flipV="1">
            <a:off x="2670234" y="3449033"/>
            <a:ext cx="3390900" cy="214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2" name="AutoShape 30"/>
          <p:cNvSpPr>
            <a:spLocks noChangeArrowheads="1"/>
          </p:cNvSpPr>
          <p:nvPr/>
        </p:nvSpPr>
        <p:spPr bwMode="auto">
          <a:xfrm>
            <a:off x="1977381" y="337665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Kimmo Kymalainen</a:t>
            </a:r>
          </a:p>
        </p:txBody>
      </p:sp>
      <p:sp>
        <p:nvSpPr>
          <p:cNvPr id="13343" name="AutoShape 31"/>
          <p:cNvSpPr>
            <a:spLocks noChangeArrowheads="1"/>
          </p:cNvSpPr>
          <p:nvPr/>
        </p:nvSpPr>
        <p:spPr bwMode="auto">
          <a:xfrm>
            <a:off x="4701440" y="3411955"/>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a:t>
            </a:r>
          </a:p>
        </p:txBody>
      </p:sp>
      <p:sp>
        <p:nvSpPr>
          <p:cNvPr id="13344" name="AutoShape 32"/>
          <p:cNvSpPr>
            <a:spLocks noChangeArrowheads="1"/>
          </p:cNvSpPr>
          <p:nvPr/>
        </p:nvSpPr>
        <p:spPr bwMode="auto">
          <a:xfrm>
            <a:off x="4700250" y="3501333"/>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4</a:t>
            </a:r>
          </a:p>
        </p:txBody>
      </p:sp>
      <p:sp>
        <p:nvSpPr>
          <p:cNvPr id="13345" name="Line 33"/>
          <p:cNvSpPr>
            <a:spLocks noChangeShapeType="1"/>
          </p:cNvSpPr>
          <p:nvPr/>
        </p:nvSpPr>
        <p:spPr bwMode="auto">
          <a:xfrm flipV="1">
            <a:off x="5922674" y="2682926"/>
            <a:ext cx="1099542" cy="1190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6" name="AutoShape 34"/>
          <p:cNvSpPr>
            <a:spLocks noChangeArrowheads="1"/>
          </p:cNvSpPr>
          <p:nvPr/>
        </p:nvSpPr>
        <p:spPr bwMode="auto">
          <a:xfrm>
            <a:off x="6504819" y="2935324"/>
            <a:ext cx="1322784" cy="23815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Shicheng Hu / Olivier Genoud</a:t>
            </a:r>
          </a:p>
          <a:p>
            <a:pPr algn="ctr"/>
            <a:r>
              <a:rPr lang="en-US" sz="600" dirty="0"/>
              <a:t>TTCN Support</a:t>
            </a:r>
          </a:p>
        </p:txBody>
      </p:sp>
      <p:sp>
        <p:nvSpPr>
          <p:cNvPr id="13347" name="Line 35"/>
          <p:cNvSpPr>
            <a:spLocks noChangeShapeType="1"/>
          </p:cNvSpPr>
          <p:nvPr/>
        </p:nvSpPr>
        <p:spPr bwMode="auto">
          <a:xfrm>
            <a:off x="2663411" y="2683498"/>
            <a:ext cx="336470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9" name="AutoShape 37"/>
          <p:cNvSpPr>
            <a:spLocks noChangeArrowheads="1"/>
          </p:cNvSpPr>
          <p:nvPr/>
        </p:nvSpPr>
        <p:spPr bwMode="auto">
          <a:xfrm>
            <a:off x="1977381" y="262080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Ingbert Sigovich</a:t>
            </a:r>
          </a:p>
        </p:txBody>
      </p:sp>
      <p:sp>
        <p:nvSpPr>
          <p:cNvPr id="13350" name="AutoShape 38"/>
          <p:cNvSpPr>
            <a:spLocks noChangeArrowheads="1"/>
          </p:cNvSpPr>
          <p:nvPr/>
        </p:nvSpPr>
        <p:spPr bwMode="auto">
          <a:xfrm>
            <a:off x="2984879" y="2649552"/>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5</a:t>
            </a:r>
          </a:p>
        </p:txBody>
      </p:sp>
      <p:sp>
        <p:nvSpPr>
          <p:cNvPr id="13351" name="Line 39"/>
          <p:cNvSpPr>
            <a:spLocks noChangeShapeType="1"/>
          </p:cNvSpPr>
          <p:nvPr/>
        </p:nvSpPr>
        <p:spPr bwMode="auto">
          <a:xfrm>
            <a:off x="2678659" y="2172532"/>
            <a:ext cx="3367088" cy="1180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53" name="AutoShape 41"/>
          <p:cNvSpPr>
            <a:spLocks noChangeArrowheads="1"/>
          </p:cNvSpPr>
          <p:nvPr/>
        </p:nvSpPr>
        <p:spPr bwMode="auto">
          <a:xfrm>
            <a:off x="4733267" y="4669329"/>
            <a:ext cx="666750" cy="7444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3</a:t>
            </a:r>
          </a:p>
        </p:txBody>
      </p:sp>
      <p:sp>
        <p:nvSpPr>
          <p:cNvPr id="13354" name="Line 42"/>
          <p:cNvSpPr>
            <a:spLocks noChangeShapeType="1"/>
          </p:cNvSpPr>
          <p:nvPr/>
        </p:nvSpPr>
        <p:spPr bwMode="auto">
          <a:xfrm flipV="1">
            <a:off x="2674846" y="3187374"/>
            <a:ext cx="3390900" cy="214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55" name="AutoShape 43"/>
          <p:cNvSpPr>
            <a:spLocks noChangeArrowheads="1"/>
          </p:cNvSpPr>
          <p:nvPr/>
        </p:nvSpPr>
        <p:spPr bwMode="auto">
          <a:xfrm>
            <a:off x="1977381" y="3125792"/>
            <a:ext cx="908127" cy="1426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Xavier Piednoir</a:t>
            </a:r>
          </a:p>
        </p:txBody>
      </p:sp>
      <p:sp>
        <p:nvSpPr>
          <p:cNvPr id="13356" name="AutoShape 44" descr="Dark downward diagonal"/>
          <p:cNvSpPr>
            <a:spLocks noChangeArrowheads="1"/>
          </p:cNvSpPr>
          <p:nvPr/>
        </p:nvSpPr>
        <p:spPr bwMode="auto">
          <a:xfrm>
            <a:off x="5239452" y="3155058"/>
            <a:ext cx="666750" cy="74994"/>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solidFill>
                  <a:srgbClr val="777777"/>
                </a:solidFill>
              </a:rPr>
              <a:t>SCP</a:t>
            </a:r>
          </a:p>
        </p:txBody>
      </p:sp>
      <p:sp>
        <p:nvSpPr>
          <p:cNvPr id="13357" name="AutoShape 45"/>
          <p:cNvSpPr>
            <a:spLocks noChangeArrowheads="1"/>
          </p:cNvSpPr>
          <p:nvPr/>
        </p:nvSpPr>
        <p:spPr bwMode="auto">
          <a:xfrm>
            <a:off x="4684621" y="3155058"/>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6</a:t>
            </a:r>
          </a:p>
        </p:txBody>
      </p:sp>
      <p:sp>
        <p:nvSpPr>
          <p:cNvPr id="13360" name="AutoShape 48"/>
          <p:cNvSpPr>
            <a:spLocks noChangeArrowheads="1"/>
          </p:cNvSpPr>
          <p:nvPr/>
        </p:nvSpPr>
        <p:spPr bwMode="auto">
          <a:xfrm>
            <a:off x="4111898" y="2377731"/>
            <a:ext cx="666750" cy="74993"/>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a:t>
            </a:r>
          </a:p>
        </p:txBody>
      </p:sp>
      <p:sp>
        <p:nvSpPr>
          <p:cNvPr id="13361" name="AutoShape 49"/>
          <p:cNvSpPr>
            <a:spLocks noChangeArrowheads="1"/>
          </p:cNvSpPr>
          <p:nvPr/>
        </p:nvSpPr>
        <p:spPr bwMode="auto">
          <a:xfrm>
            <a:off x="1977381" y="235223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Maurice Pope</a:t>
            </a:r>
          </a:p>
        </p:txBody>
      </p:sp>
      <p:sp>
        <p:nvSpPr>
          <p:cNvPr id="13362" name="AutoShape 50"/>
          <p:cNvSpPr>
            <a:spLocks noChangeArrowheads="1"/>
          </p:cNvSpPr>
          <p:nvPr/>
        </p:nvSpPr>
        <p:spPr bwMode="auto">
          <a:xfrm>
            <a:off x="4099603" y="2470815"/>
            <a:ext cx="666750" cy="74993"/>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2</a:t>
            </a:r>
          </a:p>
        </p:txBody>
      </p:sp>
      <p:sp>
        <p:nvSpPr>
          <p:cNvPr id="13363" name="Line 51"/>
          <p:cNvSpPr>
            <a:spLocks noChangeShapeType="1"/>
          </p:cNvSpPr>
          <p:nvPr/>
        </p:nvSpPr>
        <p:spPr bwMode="auto">
          <a:xfrm flipV="1">
            <a:off x="2629753" y="4190428"/>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64" name="AutoShape 52"/>
          <p:cNvSpPr>
            <a:spLocks noChangeArrowheads="1"/>
          </p:cNvSpPr>
          <p:nvPr/>
        </p:nvSpPr>
        <p:spPr bwMode="auto">
          <a:xfrm>
            <a:off x="1977381" y="4126297"/>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Stefania Sesia</a:t>
            </a:r>
          </a:p>
        </p:txBody>
      </p:sp>
      <p:sp>
        <p:nvSpPr>
          <p:cNvPr id="13365" name="AutoShape 53"/>
          <p:cNvSpPr>
            <a:spLocks noChangeArrowheads="1"/>
          </p:cNvSpPr>
          <p:nvPr/>
        </p:nvSpPr>
        <p:spPr bwMode="auto">
          <a:xfrm>
            <a:off x="3000678" y="4165206"/>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3</a:t>
            </a:r>
          </a:p>
        </p:txBody>
      </p:sp>
      <p:sp>
        <p:nvSpPr>
          <p:cNvPr id="13366" name="AutoShape 54"/>
          <p:cNvSpPr>
            <a:spLocks noChangeArrowheads="1"/>
          </p:cNvSpPr>
          <p:nvPr/>
        </p:nvSpPr>
        <p:spPr bwMode="auto">
          <a:xfrm>
            <a:off x="1991521" y="113616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Alain Sultan</a:t>
            </a:r>
          </a:p>
        </p:txBody>
      </p:sp>
      <p:sp>
        <p:nvSpPr>
          <p:cNvPr id="13368" name="AutoShape 56"/>
          <p:cNvSpPr>
            <a:spLocks noChangeArrowheads="1"/>
          </p:cNvSpPr>
          <p:nvPr/>
        </p:nvSpPr>
        <p:spPr bwMode="auto">
          <a:xfrm>
            <a:off x="4101538" y="1174436"/>
            <a:ext cx="667941"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1</a:t>
            </a:r>
          </a:p>
        </p:txBody>
      </p:sp>
      <p:sp>
        <p:nvSpPr>
          <p:cNvPr id="13369" name="Line 57"/>
          <p:cNvSpPr>
            <a:spLocks noChangeShapeType="1"/>
          </p:cNvSpPr>
          <p:nvPr/>
        </p:nvSpPr>
        <p:spPr bwMode="auto">
          <a:xfrm>
            <a:off x="2685886" y="1678459"/>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70" name="AutoShape 58"/>
          <p:cNvSpPr>
            <a:spLocks noChangeArrowheads="1"/>
          </p:cNvSpPr>
          <p:nvPr/>
        </p:nvSpPr>
        <p:spPr bwMode="auto">
          <a:xfrm>
            <a:off x="1991521" y="161008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Dionisio Zumerle</a:t>
            </a:r>
          </a:p>
        </p:txBody>
      </p:sp>
      <p:sp>
        <p:nvSpPr>
          <p:cNvPr id="13371" name="AutoShape 59"/>
          <p:cNvSpPr>
            <a:spLocks noChangeArrowheads="1"/>
          </p:cNvSpPr>
          <p:nvPr/>
        </p:nvSpPr>
        <p:spPr bwMode="auto">
          <a:xfrm>
            <a:off x="4126037" y="1700142"/>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3</a:t>
            </a:r>
          </a:p>
        </p:txBody>
      </p:sp>
      <p:sp>
        <p:nvSpPr>
          <p:cNvPr id="13372" name="AutoShape 60"/>
          <p:cNvSpPr>
            <a:spLocks noChangeArrowheads="1"/>
          </p:cNvSpPr>
          <p:nvPr/>
        </p:nvSpPr>
        <p:spPr bwMode="auto">
          <a:xfrm>
            <a:off x="4126037" y="1604458"/>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5</a:t>
            </a:r>
          </a:p>
        </p:txBody>
      </p:sp>
      <p:sp>
        <p:nvSpPr>
          <p:cNvPr id="13373" name="AutoShape 61"/>
          <p:cNvSpPr>
            <a:spLocks noChangeArrowheads="1"/>
          </p:cNvSpPr>
          <p:nvPr/>
        </p:nvSpPr>
        <p:spPr bwMode="auto">
          <a:xfrm>
            <a:off x="6490532" y="2043822"/>
            <a:ext cx="1333500" cy="33256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Kevin Flynn</a:t>
            </a:r>
          </a:p>
          <a:p>
            <a:pPr algn="ctr"/>
            <a:r>
              <a:rPr lang="en-GB" sz="600" dirty="0"/>
              <a:t>Marketing and Communications </a:t>
            </a:r>
            <a:endParaRPr lang="en-US" sz="600" dirty="0"/>
          </a:p>
        </p:txBody>
      </p:sp>
      <p:sp>
        <p:nvSpPr>
          <p:cNvPr id="13374" name="AutoShape 62"/>
          <p:cNvSpPr>
            <a:spLocks noChangeArrowheads="1"/>
          </p:cNvSpPr>
          <p:nvPr/>
        </p:nvSpPr>
        <p:spPr bwMode="auto">
          <a:xfrm>
            <a:off x="2972379" y="3662254"/>
            <a:ext cx="666750" cy="74993"/>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1</a:t>
            </a:r>
          </a:p>
        </p:txBody>
      </p:sp>
      <p:sp>
        <p:nvSpPr>
          <p:cNvPr id="13375" name="AutoShape 63"/>
          <p:cNvSpPr>
            <a:spLocks noChangeArrowheads="1"/>
          </p:cNvSpPr>
          <p:nvPr/>
        </p:nvSpPr>
        <p:spPr bwMode="auto">
          <a:xfrm>
            <a:off x="4700250" y="2921105"/>
            <a:ext cx="667941"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1</a:t>
            </a:r>
          </a:p>
        </p:txBody>
      </p:sp>
      <p:sp>
        <p:nvSpPr>
          <p:cNvPr id="13376" name="Line 64"/>
          <p:cNvSpPr>
            <a:spLocks noChangeShapeType="1"/>
          </p:cNvSpPr>
          <p:nvPr/>
        </p:nvSpPr>
        <p:spPr bwMode="auto">
          <a:xfrm>
            <a:off x="2635008" y="1417381"/>
            <a:ext cx="3380185" cy="858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77" name="AutoShape 65"/>
          <p:cNvSpPr>
            <a:spLocks noChangeArrowheads="1"/>
          </p:cNvSpPr>
          <p:nvPr/>
        </p:nvSpPr>
        <p:spPr bwMode="auto">
          <a:xfrm>
            <a:off x="2987982" y="1387582"/>
            <a:ext cx="666750" cy="74994"/>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2</a:t>
            </a:r>
          </a:p>
        </p:txBody>
      </p:sp>
      <p:sp>
        <p:nvSpPr>
          <p:cNvPr id="13383" name="AutoShape 71"/>
          <p:cNvSpPr>
            <a:spLocks noChangeArrowheads="1"/>
          </p:cNvSpPr>
          <p:nvPr/>
        </p:nvSpPr>
        <p:spPr bwMode="auto">
          <a:xfrm>
            <a:off x="1991521" y="1373153"/>
            <a:ext cx="908127" cy="1426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Juha Korhonen</a:t>
            </a:r>
          </a:p>
        </p:txBody>
      </p:sp>
      <p:sp>
        <p:nvSpPr>
          <p:cNvPr id="13384" name="AutoShape 72"/>
          <p:cNvSpPr>
            <a:spLocks noChangeArrowheads="1"/>
          </p:cNvSpPr>
          <p:nvPr/>
        </p:nvSpPr>
        <p:spPr bwMode="auto">
          <a:xfrm>
            <a:off x="1977381" y="4125107"/>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Issam Toufik</a:t>
            </a:r>
          </a:p>
        </p:txBody>
      </p:sp>
      <p:sp>
        <p:nvSpPr>
          <p:cNvPr id="13387" name="AutoShape 75"/>
          <p:cNvSpPr>
            <a:spLocks noChangeArrowheads="1"/>
          </p:cNvSpPr>
          <p:nvPr/>
        </p:nvSpPr>
        <p:spPr bwMode="auto">
          <a:xfrm>
            <a:off x="1991521" y="1601746"/>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Mirko Cano</a:t>
            </a:r>
          </a:p>
        </p:txBody>
      </p:sp>
      <p:sp>
        <p:nvSpPr>
          <p:cNvPr id="13388" name="AutoShape 76"/>
          <p:cNvSpPr>
            <a:spLocks noChangeArrowheads="1"/>
          </p:cNvSpPr>
          <p:nvPr/>
        </p:nvSpPr>
        <p:spPr bwMode="auto">
          <a:xfrm>
            <a:off x="6510772" y="2546802"/>
            <a:ext cx="1333500" cy="29394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Nicolas Barbance</a:t>
            </a:r>
            <a:br>
              <a:rPr lang="en-US" sz="600" dirty="0"/>
            </a:br>
            <a:r>
              <a:rPr lang="en-US" sz="600" dirty="0"/>
              <a:t>IT Systems Administrator</a:t>
            </a:r>
            <a:r>
              <a:rPr lang="en-GB" sz="600" dirty="0"/>
              <a:t> </a:t>
            </a:r>
            <a:endParaRPr lang="en-US" sz="600" dirty="0"/>
          </a:p>
        </p:txBody>
      </p:sp>
      <p:sp>
        <p:nvSpPr>
          <p:cNvPr id="13335" name="AutoShape 23"/>
          <p:cNvSpPr>
            <a:spLocks noChangeArrowheads="1"/>
          </p:cNvSpPr>
          <p:nvPr/>
        </p:nvSpPr>
        <p:spPr bwMode="auto">
          <a:xfrm>
            <a:off x="3014337" y="2133093"/>
            <a:ext cx="666828" cy="74994"/>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4</a:t>
            </a:r>
          </a:p>
        </p:txBody>
      </p:sp>
      <p:sp>
        <p:nvSpPr>
          <p:cNvPr id="77" name="AutoShape 74"/>
          <p:cNvSpPr>
            <a:spLocks noChangeArrowheads="1"/>
          </p:cNvSpPr>
          <p:nvPr/>
        </p:nvSpPr>
        <p:spPr bwMode="auto">
          <a:xfrm>
            <a:off x="1983140" y="209328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Yong-Jun Chung</a:t>
            </a:r>
          </a:p>
        </p:txBody>
      </p:sp>
      <p:sp>
        <p:nvSpPr>
          <p:cNvPr id="78" name="AutoShape 34"/>
          <p:cNvSpPr>
            <a:spLocks noChangeArrowheads="1"/>
          </p:cNvSpPr>
          <p:nvPr/>
        </p:nvSpPr>
        <p:spPr bwMode="auto">
          <a:xfrm>
            <a:off x="6529823" y="2937110"/>
            <a:ext cx="1322784" cy="23815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Olivier Genoud</a:t>
            </a:r>
          </a:p>
          <a:p>
            <a:pPr algn="ctr"/>
            <a:r>
              <a:rPr lang="en-US" sz="600" dirty="0"/>
              <a:t>TTCN Support</a:t>
            </a:r>
          </a:p>
        </p:txBody>
      </p:sp>
      <p:sp>
        <p:nvSpPr>
          <p:cNvPr id="80" name="AutoShape 72"/>
          <p:cNvSpPr>
            <a:spLocks noChangeArrowheads="1"/>
          </p:cNvSpPr>
          <p:nvPr/>
        </p:nvSpPr>
        <p:spPr bwMode="auto">
          <a:xfrm>
            <a:off x="1977381" y="4378584"/>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Bernt Mattsson</a:t>
            </a:r>
          </a:p>
        </p:txBody>
      </p:sp>
      <p:sp>
        <p:nvSpPr>
          <p:cNvPr id="81" name="Line 57"/>
          <p:cNvSpPr>
            <a:spLocks noChangeShapeType="1"/>
          </p:cNvSpPr>
          <p:nvPr/>
        </p:nvSpPr>
        <p:spPr bwMode="auto">
          <a:xfrm>
            <a:off x="2758880" y="708152"/>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90" name="AutoShape 78"/>
          <p:cNvSpPr>
            <a:spLocks noChangeArrowheads="1"/>
          </p:cNvSpPr>
          <p:nvPr/>
        </p:nvSpPr>
        <p:spPr bwMode="auto">
          <a:xfrm>
            <a:off x="3563375" y="685388"/>
            <a:ext cx="666750" cy="74993"/>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PCG</a:t>
            </a:r>
          </a:p>
        </p:txBody>
      </p:sp>
      <p:sp>
        <p:nvSpPr>
          <p:cNvPr id="13337" name="AutoShape 25"/>
          <p:cNvSpPr>
            <a:spLocks noChangeArrowheads="1"/>
          </p:cNvSpPr>
          <p:nvPr/>
        </p:nvSpPr>
        <p:spPr bwMode="auto">
          <a:xfrm>
            <a:off x="1973936" y="584796"/>
            <a:ext cx="908127" cy="206723"/>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Adrian Scrase</a:t>
            </a:r>
          </a:p>
          <a:p>
            <a:pPr algn="ctr"/>
            <a:r>
              <a:rPr lang="en-US" sz="600" dirty="0"/>
              <a:t>CTO, ETSI</a:t>
            </a:r>
          </a:p>
        </p:txBody>
      </p:sp>
      <p:sp>
        <p:nvSpPr>
          <p:cNvPr id="82" name="Line 57"/>
          <p:cNvSpPr>
            <a:spLocks noChangeShapeType="1"/>
          </p:cNvSpPr>
          <p:nvPr/>
        </p:nvSpPr>
        <p:spPr bwMode="auto">
          <a:xfrm>
            <a:off x="2719634" y="985442"/>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36" name="AutoShape 24"/>
          <p:cNvSpPr>
            <a:spLocks noChangeArrowheads="1"/>
          </p:cNvSpPr>
          <p:nvPr/>
        </p:nvSpPr>
        <p:spPr bwMode="auto">
          <a:xfrm>
            <a:off x="1991521" y="912590"/>
            <a:ext cx="908234" cy="14207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Joern Krause</a:t>
            </a:r>
          </a:p>
        </p:txBody>
      </p:sp>
      <p:sp>
        <p:nvSpPr>
          <p:cNvPr id="13378" name="AutoShape 66"/>
          <p:cNvSpPr>
            <a:spLocks noChangeArrowheads="1"/>
          </p:cNvSpPr>
          <p:nvPr/>
        </p:nvSpPr>
        <p:spPr bwMode="auto">
          <a:xfrm>
            <a:off x="3006387" y="950548"/>
            <a:ext cx="666750" cy="74993"/>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a:t>
            </a:r>
          </a:p>
        </p:txBody>
      </p:sp>
      <p:sp>
        <p:nvSpPr>
          <p:cNvPr id="84" name="AutoShape 14"/>
          <p:cNvSpPr>
            <a:spLocks noChangeArrowheads="1"/>
          </p:cNvSpPr>
          <p:nvPr/>
        </p:nvSpPr>
        <p:spPr bwMode="auto">
          <a:xfrm>
            <a:off x="4092138" y="4413385"/>
            <a:ext cx="666750" cy="74994"/>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6</a:t>
            </a:r>
          </a:p>
        </p:txBody>
      </p:sp>
      <p:sp>
        <p:nvSpPr>
          <p:cNvPr id="88" name="Text Box 12"/>
          <p:cNvSpPr txBox="1">
            <a:spLocks noChangeArrowheads="1"/>
          </p:cNvSpPr>
          <p:nvPr/>
        </p:nvSpPr>
        <p:spPr bwMode="auto">
          <a:xfrm>
            <a:off x="6611322" y="4842434"/>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2015-09-01</a:t>
            </a:r>
          </a:p>
        </p:txBody>
      </p:sp>
      <p:sp>
        <p:nvSpPr>
          <p:cNvPr id="92" name="AutoShape 72"/>
          <p:cNvSpPr>
            <a:spLocks noChangeArrowheads="1"/>
          </p:cNvSpPr>
          <p:nvPr/>
        </p:nvSpPr>
        <p:spPr bwMode="auto">
          <a:xfrm>
            <a:off x="1962407" y="4613406"/>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Saurav Arora</a:t>
            </a:r>
          </a:p>
        </p:txBody>
      </p:sp>
      <p:sp>
        <p:nvSpPr>
          <p:cNvPr id="79" name="AutoShape 59"/>
          <p:cNvSpPr>
            <a:spLocks noChangeArrowheads="1"/>
          </p:cNvSpPr>
          <p:nvPr/>
        </p:nvSpPr>
        <p:spPr bwMode="auto">
          <a:xfrm>
            <a:off x="4424160" y="1881879"/>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3-LI</a:t>
            </a:r>
          </a:p>
        </p:txBody>
      </p:sp>
      <p:sp>
        <p:nvSpPr>
          <p:cNvPr id="87" name="AutoShape 75"/>
          <p:cNvSpPr>
            <a:spLocks noChangeArrowheads="1"/>
          </p:cNvSpPr>
          <p:nvPr/>
        </p:nvSpPr>
        <p:spPr bwMode="auto">
          <a:xfrm>
            <a:off x="1992700" y="1836238"/>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Carmine (Lino) Rizzo</a:t>
            </a:r>
          </a:p>
        </p:txBody>
      </p:sp>
      <p:sp>
        <p:nvSpPr>
          <p:cNvPr id="90" name="Text Box 12"/>
          <p:cNvSpPr txBox="1">
            <a:spLocks noChangeArrowheads="1"/>
          </p:cNvSpPr>
          <p:nvPr/>
        </p:nvSpPr>
        <p:spPr bwMode="auto">
          <a:xfrm>
            <a:off x="6597034" y="4813859"/>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2016-06-01</a:t>
            </a:r>
          </a:p>
        </p:txBody>
      </p:sp>
      <p:sp>
        <p:nvSpPr>
          <p:cNvPr id="85" name="AutoShape 38"/>
          <p:cNvSpPr>
            <a:spLocks noChangeArrowheads="1"/>
          </p:cNvSpPr>
          <p:nvPr/>
        </p:nvSpPr>
        <p:spPr bwMode="auto">
          <a:xfrm>
            <a:off x="3005395" y="3906852"/>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6</a:t>
            </a:r>
          </a:p>
        </p:txBody>
      </p:sp>
      <p:sp>
        <p:nvSpPr>
          <p:cNvPr id="94" name="AutoShape 72"/>
          <p:cNvSpPr>
            <a:spLocks noChangeArrowheads="1"/>
          </p:cNvSpPr>
          <p:nvPr/>
        </p:nvSpPr>
        <p:spPr bwMode="auto">
          <a:xfrm>
            <a:off x="1979580" y="209383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Kyoungseok Oh</a:t>
            </a:r>
          </a:p>
        </p:txBody>
      </p:sp>
      <p:sp>
        <p:nvSpPr>
          <p:cNvPr id="95" name="AutoShape 43"/>
          <p:cNvSpPr>
            <a:spLocks noChangeArrowheads="1"/>
          </p:cNvSpPr>
          <p:nvPr/>
        </p:nvSpPr>
        <p:spPr bwMode="auto">
          <a:xfrm>
            <a:off x="1966391" y="3121395"/>
            <a:ext cx="908127" cy="1426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Hakim Mkinsi</a:t>
            </a:r>
          </a:p>
        </p:txBody>
      </p:sp>
      <p:sp>
        <p:nvSpPr>
          <p:cNvPr id="96" name="Text Box 12"/>
          <p:cNvSpPr txBox="1">
            <a:spLocks noChangeArrowheads="1"/>
          </p:cNvSpPr>
          <p:nvPr/>
        </p:nvSpPr>
        <p:spPr bwMode="auto">
          <a:xfrm>
            <a:off x="6658581" y="4796275"/>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2017-11-02</a:t>
            </a:r>
          </a:p>
        </p:txBody>
      </p:sp>
      <p:sp>
        <p:nvSpPr>
          <p:cNvPr id="97" name="AutoShape 24"/>
          <p:cNvSpPr>
            <a:spLocks noChangeArrowheads="1"/>
          </p:cNvSpPr>
          <p:nvPr/>
        </p:nvSpPr>
        <p:spPr bwMode="auto">
          <a:xfrm rot="16200000">
            <a:off x="1073990" y="2124863"/>
            <a:ext cx="908234" cy="14207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Kai-Erik </a:t>
            </a:r>
            <a:r>
              <a:rPr lang="en-US" sz="600" dirty="0" err="1"/>
              <a:t>Sunell</a:t>
            </a:r>
            <a:endParaRPr lang="en-US" sz="600" dirty="0"/>
          </a:p>
        </p:txBody>
      </p:sp>
    </p:spTree>
    <p:extLst>
      <p:ext uri="{BB962C8B-B14F-4D97-AF65-F5344CB8AC3E}">
        <p14:creationId xmlns:p14="http://schemas.microsoft.com/office/powerpoint/2010/main" val="14678398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1584144" y="1451967"/>
            <a:ext cx="437949" cy="2762480"/>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grpSp>
      <p:sp>
        <p:nvSpPr>
          <p:cNvPr id="93" name="Line 42"/>
          <p:cNvSpPr>
            <a:spLocks noChangeShapeType="1"/>
          </p:cNvSpPr>
          <p:nvPr/>
        </p:nvSpPr>
        <p:spPr bwMode="auto">
          <a:xfrm flipV="1">
            <a:off x="2724669" y="2955843"/>
            <a:ext cx="3390900" cy="214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9" name="Line 57"/>
          <p:cNvSpPr>
            <a:spLocks noChangeShapeType="1"/>
          </p:cNvSpPr>
          <p:nvPr/>
        </p:nvSpPr>
        <p:spPr bwMode="auto">
          <a:xfrm>
            <a:off x="2729485" y="1912950"/>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6" name="Line 51"/>
          <p:cNvSpPr>
            <a:spLocks noChangeShapeType="1"/>
          </p:cNvSpPr>
          <p:nvPr/>
        </p:nvSpPr>
        <p:spPr bwMode="auto">
          <a:xfrm flipV="1">
            <a:off x="2735535" y="4711912"/>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91" name="Line 80"/>
          <p:cNvSpPr>
            <a:spLocks noChangeShapeType="1"/>
          </p:cNvSpPr>
          <p:nvPr/>
        </p:nvSpPr>
        <p:spPr bwMode="auto">
          <a:xfrm flipV="1">
            <a:off x="6162080" y="1779557"/>
            <a:ext cx="1231106"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92" name="Line 80"/>
          <p:cNvSpPr>
            <a:spLocks noChangeShapeType="1"/>
          </p:cNvSpPr>
          <p:nvPr/>
        </p:nvSpPr>
        <p:spPr bwMode="auto">
          <a:xfrm flipV="1">
            <a:off x="6068204" y="2207290"/>
            <a:ext cx="1231106"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83" name="Line 51"/>
          <p:cNvSpPr>
            <a:spLocks noChangeShapeType="1"/>
          </p:cNvSpPr>
          <p:nvPr/>
        </p:nvSpPr>
        <p:spPr bwMode="auto">
          <a:xfrm flipV="1">
            <a:off x="2678705" y="4456981"/>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67" name="Line 55"/>
          <p:cNvSpPr>
            <a:spLocks noChangeShapeType="1"/>
          </p:cNvSpPr>
          <p:nvPr/>
        </p:nvSpPr>
        <p:spPr bwMode="auto">
          <a:xfrm>
            <a:off x="2770694" y="1204810"/>
            <a:ext cx="3338513" cy="1180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15" name="Line 3"/>
          <p:cNvSpPr>
            <a:spLocks noChangeShapeType="1"/>
          </p:cNvSpPr>
          <p:nvPr/>
        </p:nvSpPr>
        <p:spPr bwMode="auto">
          <a:xfrm flipH="1">
            <a:off x="6051762" y="638908"/>
            <a:ext cx="3207" cy="4126523"/>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16" name="AutoShape 4"/>
          <p:cNvSpPr>
            <a:spLocks noChangeArrowheads="1"/>
          </p:cNvSpPr>
          <p:nvPr/>
        </p:nvSpPr>
        <p:spPr bwMode="auto">
          <a:xfrm>
            <a:off x="3524307" y="425425"/>
            <a:ext cx="1174231" cy="116963"/>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solidFill>
                  <a:srgbClr val="FFFFFF"/>
                </a:solidFill>
              </a:rPr>
              <a:t>3GPP Support Team</a:t>
            </a:r>
          </a:p>
        </p:txBody>
      </p:sp>
      <p:sp>
        <p:nvSpPr>
          <p:cNvPr id="13317" name="AutoShape 5"/>
          <p:cNvSpPr>
            <a:spLocks noChangeArrowheads="1"/>
          </p:cNvSpPr>
          <p:nvPr/>
        </p:nvSpPr>
        <p:spPr bwMode="auto">
          <a:xfrm>
            <a:off x="6490532" y="1165309"/>
            <a:ext cx="1333500" cy="334707"/>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John Meredith</a:t>
            </a:r>
          </a:p>
          <a:p>
            <a:pPr algn="ctr"/>
            <a:r>
              <a:rPr lang="en-US" sz="600" dirty="0"/>
              <a:t>Specifications Manager</a:t>
            </a:r>
            <a:br>
              <a:rPr lang="en-US" sz="600" dirty="0"/>
            </a:br>
            <a:r>
              <a:rPr lang="en-US" sz="600" dirty="0"/>
              <a:t>Director MCC, ETSI</a:t>
            </a:r>
          </a:p>
        </p:txBody>
      </p:sp>
      <p:sp>
        <p:nvSpPr>
          <p:cNvPr id="13318" name="AutoShape 6"/>
          <p:cNvSpPr>
            <a:spLocks noChangeArrowheads="1"/>
          </p:cNvSpPr>
          <p:nvPr/>
        </p:nvSpPr>
        <p:spPr bwMode="auto">
          <a:xfrm>
            <a:off x="6490532" y="1603291"/>
            <a:ext cx="1333500" cy="33256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Alain Sultan</a:t>
            </a:r>
          </a:p>
          <a:p>
            <a:pPr algn="ctr"/>
            <a:r>
              <a:rPr lang="en-GB" sz="600" dirty="0"/>
              <a:t>Work Plan Coordinator </a:t>
            </a:r>
            <a:endParaRPr lang="en-US" sz="600" dirty="0"/>
          </a:p>
        </p:txBody>
      </p:sp>
      <p:sp>
        <p:nvSpPr>
          <p:cNvPr id="13319" name="Rectangle 7"/>
          <p:cNvSpPr>
            <a:spLocks noChangeArrowheads="1"/>
          </p:cNvSpPr>
          <p:nvPr/>
        </p:nvSpPr>
        <p:spPr bwMode="auto">
          <a:xfrm>
            <a:off x="6447669" y="3436307"/>
            <a:ext cx="1465659" cy="1088801"/>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600" dirty="0"/>
          </a:p>
        </p:txBody>
      </p:sp>
      <p:sp>
        <p:nvSpPr>
          <p:cNvPr id="13320" name="AutoShape 8"/>
          <p:cNvSpPr>
            <a:spLocks noChangeArrowheads="1"/>
          </p:cNvSpPr>
          <p:nvPr/>
        </p:nvSpPr>
        <p:spPr bwMode="auto">
          <a:xfrm>
            <a:off x="6447669" y="3267717"/>
            <a:ext cx="1465659" cy="180227"/>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Support</a:t>
            </a:r>
            <a:r>
              <a:rPr lang="en-US" sz="600" b="1" dirty="0"/>
              <a:t> </a:t>
            </a:r>
            <a:r>
              <a:rPr lang="en-US" sz="600" dirty="0"/>
              <a:t>Assistants/Coordinators</a:t>
            </a:r>
          </a:p>
        </p:txBody>
      </p:sp>
      <p:sp>
        <p:nvSpPr>
          <p:cNvPr id="13321" name="AutoShape 9"/>
          <p:cNvSpPr>
            <a:spLocks noChangeArrowheads="1"/>
          </p:cNvSpPr>
          <p:nvPr/>
        </p:nvSpPr>
        <p:spPr bwMode="auto">
          <a:xfrm>
            <a:off x="6525059" y="3509950"/>
            <a:ext cx="1334691" cy="23557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Susanna Kooistra</a:t>
            </a:r>
            <a:br>
              <a:rPr lang="en-US" sz="600" dirty="0"/>
            </a:br>
            <a:r>
              <a:rPr lang="en-US" sz="600" dirty="0"/>
              <a:t>(liaisons, membership, …)</a:t>
            </a:r>
          </a:p>
        </p:txBody>
      </p:sp>
      <p:sp>
        <p:nvSpPr>
          <p:cNvPr id="13322" name="AutoShape 10"/>
          <p:cNvSpPr>
            <a:spLocks noChangeArrowheads="1"/>
          </p:cNvSpPr>
          <p:nvPr/>
        </p:nvSpPr>
        <p:spPr bwMode="auto">
          <a:xfrm>
            <a:off x="6517916" y="3843782"/>
            <a:ext cx="1334691" cy="24171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Anna Riondet</a:t>
            </a:r>
            <a:br>
              <a:rPr lang="en-US" sz="600" dirty="0"/>
            </a:br>
            <a:r>
              <a:rPr lang="en-US" sz="600" dirty="0"/>
              <a:t>(general admin)</a:t>
            </a:r>
          </a:p>
        </p:txBody>
      </p:sp>
      <p:sp>
        <p:nvSpPr>
          <p:cNvPr id="13323" name="AutoShape 11"/>
          <p:cNvSpPr>
            <a:spLocks noChangeArrowheads="1"/>
          </p:cNvSpPr>
          <p:nvPr/>
        </p:nvSpPr>
        <p:spPr bwMode="auto">
          <a:xfrm>
            <a:off x="6506193" y="4182561"/>
            <a:ext cx="1334691" cy="22531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Emmanuelle Wurffel</a:t>
            </a:r>
            <a:br>
              <a:rPr lang="en-US" sz="600" dirty="0"/>
            </a:br>
            <a:r>
              <a:rPr lang="en-US" sz="600" dirty="0"/>
              <a:t>(meetings, …)</a:t>
            </a:r>
          </a:p>
        </p:txBody>
      </p:sp>
      <p:sp>
        <p:nvSpPr>
          <p:cNvPr id="13325" name="Line 13"/>
          <p:cNvSpPr>
            <a:spLocks noChangeShapeType="1"/>
          </p:cNvSpPr>
          <p:nvPr/>
        </p:nvSpPr>
        <p:spPr bwMode="auto">
          <a:xfrm flipV="1">
            <a:off x="2708654" y="3938525"/>
            <a:ext cx="3333750"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26" name="AutoShape 14"/>
          <p:cNvSpPr>
            <a:spLocks noChangeArrowheads="1"/>
          </p:cNvSpPr>
          <p:nvPr/>
        </p:nvSpPr>
        <p:spPr bwMode="auto">
          <a:xfrm>
            <a:off x="4088589" y="3900425"/>
            <a:ext cx="666750" cy="74994"/>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4</a:t>
            </a:r>
          </a:p>
        </p:txBody>
      </p:sp>
      <p:sp>
        <p:nvSpPr>
          <p:cNvPr id="13329" name="AutoShape 17"/>
          <p:cNvSpPr>
            <a:spLocks noChangeArrowheads="1"/>
          </p:cNvSpPr>
          <p:nvPr/>
        </p:nvSpPr>
        <p:spPr bwMode="auto">
          <a:xfrm>
            <a:off x="1977381" y="3867503"/>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Paolo Usai</a:t>
            </a:r>
          </a:p>
        </p:txBody>
      </p:sp>
      <p:sp>
        <p:nvSpPr>
          <p:cNvPr id="13331" name="Line 19"/>
          <p:cNvSpPr>
            <a:spLocks noChangeShapeType="1"/>
          </p:cNvSpPr>
          <p:nvPr/>
        </p:nvSpPr>
        <p:spPr bwMode="auto">
          <a:xfrm>
            <a:off x="2634579" y="2416481"/>
            <a:ext cx="3415420" cy="586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32" name="AutoShape 20"/>
          <p:cNvSpPr>
            <a:spLocks noChangeArrowheads="1"/>
          </p:cNvSpPr>
          <p:nvPr/>
        </p:nvSpPr>
        <p:spPr bwMode="auto">
          <a:xfrm>
            <a:off x="1977381" y="2877301"/>
            <a:ext cx="919646"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Frédéric Firmin</a:t>
            </a:r>
          </a:p>
        </p:txBody>
      </p:sp>
      <p:sp>
        <p:nvSpPr>
          <p:cNvPr id="13339" name="Line 27"/>
          <p:cNvSpPr>
            <a:spLocks noChangeShapeType="1"/>
          </p:cNvSpPr>
          <p:nvPr/>
        </p:nvSpPr>
        <p:spPr bwMode="auto">
          <a:xfrm>
            <a:off x="2699913" y="3697264"/>
            <a:ext cx="3215691"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0" name="AutoShape 28"/>
          <p:cNvSpPr>
            <a:spLocks noChangeArrowheads="1"/>
          </p:cNvSpPr>
          <p:nvPr/>
        </p:nvSpPr>
        <p:spPr bwMode="auto">
          <a:xfrm>
            <a:off x="1977381" y="3626949"/>
            <a:ext cx="903064"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Patrick Mérias</a:t>
            </a:r>
          </a:p>
        </p:txBody>
      </p:sp>
      <p:sp>
        <p:nvSpPr>
          <p:cNvPr id="13341" name="Line 29"/>
          <p:cNvSpPr>
            <a:spLocks noChangeShapeType="1"/>
          </p:cNvSpPr>
          <p:nvPr/>
        </p:nvSpPr>
        <p:spPr bwMode="auto">
          <a:xfrm flipV="1">
            <a:off x="2670234" y="3449033"/>
            <a:ext cx="3390900" cy="2146"/>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2" name="AutoShape 30"/>
          <p:cNvSpPr>
            <a:spLocks noChangeArrowheads="1"/>
          </p:cNvSpPr>
          <p:nvPr/>
        </p:nvSpPr>
        <p:spPr bwMode="auto">
          <a:xfrm>
            <a:off x="1977381" y="337665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Kimmo Kymalainen</a:t>
            </a:r>
          </a:p>
        </p:txBody>
      </p:sp>
      <p:sp>
        <p:nvSpPr>
          <p:cNvPr id="13343" name="AutoShape 31"/>
          <p:cNvSpPr>
            <a:spLocks noChangeArrowheads="1"/>
          </p:cNvSpPr>
          <p:nvPr/>
        </p:nvSpPr>
        <p:spPr bwMode="auto">
          <a:xfrm>
            <a:off x="4736136" y="3363858"/>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a:t>
            </a:r>
          </a:p>
        </p:txBody>
      </p:sp>
      <p:sp>
        <p:nvSpPr>
          <p:cNvPr id="13344" name="AutoShape 32"/>
          <p:cNvSpPr>
            <a:spLocks noChangeArrowheads="1"/>
          </p:cNvSpPr>
          <p:nvPr/>
        </p:nvSpPr>
        <p:spPr bwMode="auto">
          <a:xfrm>
            <a:off x="4734946" y="3453236"/>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4</a:t>
            </a:r>
          </a:p>
        </p:txBody>
      </p:sp>
      <p:sp>
        <p:nvSpPr>
          <p:cNvPr id="13345" name="Line 33"/>
          <p:cNvSpPr>
            <a:spLocks noChangeShapeType="1"/>
          </p:cNvSpPr>
          <p:nvPr/>
        </p:nvSpPr>
        <p:spPr bwMode="auto">
          <a:xfrm flipV="1">
            <a:off x="5922674" y="2682926"/>
            <a:ext cx="1099542" cy="1190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6" name="AutoShape 34"/>
          <p:cNvSpPr>
            <a:spLocks noChangeArrowheads="1"/>
          </p:cNvSpPr>
          <p:nvPr/>
        </p:nvSpPr>
        <p:spPr bwMode="auto">
          <a:xfrm>
            <a:off x="6504819" y="2935324"/>
            <a:ext cx="1322784" cy="23815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Shicheng Hu / Olivier Genoud</a:t>
            </a:r>
          </a:p>
          <a:p>
            <a:pPr algn="ctr"/>
            <a:r>
              <a:rPr lang="en-US" sz="600" dirty="0"/>
              <a:t>TTCN Support</a:t>
            </a:r>
          </a:p>
        </p:txBody>
      </p:sp>
      <p:sp>
        <p:nvSpPr>
          <p:cNvPr id="13347" name="Line 35"/>
          <p:cNvSpPr>
            <a:spLocks noChangeShapeType="1"/>
          </p:cNvSpPr>
          <p:nvPr/>
        </p:nvSpPr>
        <p:spPr bwMode="auto">
          <a:xfrm>
            <a:off x="2663411" y="2683498"/>
            <a:ext cx="336470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49" name="AutoShape 37"/>
          <p:cNvSpPr>
            <a:spLocks noChangeArrowheads="1"/>
          </p:cNvSpPr>
          <p:nvPr/>
        </p:nvSpPr>
        <p:spPr bwMode="auto">
          <a:xfrm>
            <a:off x="1977381" y="262080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Ingbert Sigovich</a:t>
            </a:r>
          </a:p>
        </p:txBody>
      </p:sp>
      <p:sp>
        <p:nvSpPr>
          <p:cNvPr id="13350" name="AutoShape 38"/>
          <p:cNvSpPr>
            <a:spLocks noChangeArrowheads="1"/>
          </p:cNvSpPr>
          <p:nvPr/>
        </p:nvSpPr>
        <p:spPr bwMode="auto">
          <a:xfrm>
            <a:off x="2984879" y="2649552"/>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5</a:t>
            </a:r>
          </a:p>
        </p:txBody>
      </p:sp>
      <p:sp>
        <p:nvSpPr>
          <p:cNvPr id="13351" name="Line 39"/>
          <p:cNvSpPr>
            <a:spLocks noChangeShapeType="1"/>
          </p:cNvSpPr>
          <p:nvPr/>
        </p:nvSpPr>
        <p:spPr bwMode="auto">
          <a:xfrm>
            <a:off x="2678659" y="2172532"/>
            <a:ext cx="3367088" cy="1180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53" name="AutoShape 41"/>
          <p:cNvSpPr>
            <a:spLocks noChangeArrowheads="1"/>
          </p:cNvSpPr>
          <p:nvPr/>
        </p:nvSpPr>
        <p:spPr bwMode="auto">
          <a:xfrm>
            <a:off x="4733267" y="4669329"/>
            <a:ext cx="666750" cy="7444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3</a:t>
            </a:r>
          </a:p>
        </p:txBody>
      </p:sp>
      <p:sp>
        <p:nvSpPr>
          <p:cNvPr id="13357" name="AutoShape 45"/>
          <p:cNvSpPr>
            <a:spLocks noChangeArrowheads="1"/>
          </p:cNvSpPr>
          <p:nvPr/>
        </p:nvSpPr>
        <p:spPr bwMode="auto">
          <a:xfrm>
            <a:off x="4743952" y="3542615"/>
            <a:ext cx="666750"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6</a:t>
            </a:r>
          </a:p>
        </p:txBody>
      </p:sp>
      <p:sp>
        <p:nvSpPr>
          <p:cNvPr id="13360" name="AutoShape 48"/>
          <p:cNvSpPr>
            <a:spLocks noChangeArrowheads="1"/>
          </p:cNvSpPr>
          <p:nvPr/>
        </p:nvSpPr>
        <p:spPr bwMode="auto">
          <a:xfrm>
            <a:off x="4111898" y="2377731"/>
            <a:ext cx="666750" cy="74993"/>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a:t>
            </a:r>
          </a:p>
        </p:txBody>
      </p:sp>
      <p:sp>
        <p:nvSpPr>
          <p:cNvPr id="13361" name="AutoShape 49"/>
          <p:cNvSpPr>
            <a:spLocks noChangeArrowheads="1"/>
          </p:cNvSpPr>
          <p:nvPr/>
        </p:nvSpPr>
        <p:spPr bwMode="auto">
          <a:xfrm>
            <a:off x="1977381" y="235223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Maurice Pope</a:t>
            </a:r>
          </a:p>
        </p:txBody>
      </p:sp>
      <p:sp>
        <p:nvSpPr>
          <p:cNvPr id="13362" name="AutoShape 50"/>
          <p:cNvSpPr>
            <a:spLocks noChangeArrowheads="1"/>
          </p:cNvSpPr>
          <p:nvPr/>
        </p:nvSpPr>
        <p:spPr bwMode="auto">
          <a:xfrm>
            <a:off x="4099603" y="2470815"/>
            <a:ext cx="666750" cy="74993"/>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2</a:t>
            </a:r>
          </a:p>
        </p:txBody>
      </p:sp>
      <p:sp>
        <p:nvSpPr>
          <p:cNvPr id="13363" name="Line 51"/>
          <p:cNvSpPr>
            <a:spLocks noChangeShapeType="1"/>
          </p:cNvSpPr>
          <p:nvPr/>
        </p:nvSpPr>
        <p:spPr bwMode="auto">
          <a:xfrm flipV="1">
            <a:off x="2629753" y="4190428"/>
            <a:ext cx="3419475" cy="3218"/>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64" name="AutoShape 52"/>
          <p:cNvSpPr>
            <a:spLocks noChangeArrowheads="1"/>
          </p:cNvSpPr>
          <p:nvPr/>
        </p:nvSpPr>
        <p:spPr bwMode="auto">
          <a:xfrm>
            <a:off x="1977381" y="4126297"/>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Stefania Sesia</a:t>
            </a:r>
          </a:p>
        </p:txBody>
      </p:sp>
      <p:sp>
        <p:nvSpPr>
          <p:cNvPr id="13365" name="AutoShape 53"/>
          <p:cNvSpPr>
            <a:spLocks noChangeArrowheads="1"/>
          </p:cNvSpPr>
          <p:nvPr/>
        </p:nvSpPr>
        <p:spPr bwMode="auto">
          <a:xfrm>
            <a:off x="3000678" y="4165206"/>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3</a:t>
            </a:r>
          </a:p>
        </p:txBody>
      </p:sp>
      <p:sp>
        <p:nvSpPr>
          <p:cNvPr id="13366" name="AutoShape 54"/>
          <p:cNvSpPr>
            <a:spLocks noChangeArrowheads="1"/>
          </p:cNvSpPr>
          <p:nvPr/>
        </p:nvSpPr>
        <p:spPr bwMode="auto">
          <a:xfrm>
            <a:off x="1991521" y="113616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Alain Sultan</a:t>
            </a:r>
          </a:p>
        </p:txBody>
      </p:sp>
      <p:sp>
        <p:nvSpPr>
          <p:cNvPr id="13368" name="AutoShape 56"/>
          <p:cNvSpPr>
            <a:spLocks noChangeArrowheads="1"/>
          </p:cNvSpPr>
          <p:nvPr/>
        </p:nvSpPr>
        <p:spPr bwMode="auto">
          <a:xfrm>
            <a:off x="4101538" y="1174436"/>
            <a:ext cx="667941"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1</a:t>
            </a:r>
          </a:p>
        </p:txBody>
      </p:sp>
      <p:sp>
        <p:nvSpPr>
          <p:cNvPr id="13369" name="Line 57"/>
          <p:cNvSpPr>
            <a:spLocks noChangeShapeType="1"/>
          </p:cNvSpPr>
          <p:nvPr/>
        </p:nvSpPr>
        <p:spPr bwMode="auto">
          <a:xfrm>
            <a:off x="2685886" y="1678459"/>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70" name="AutoShape 58"/>
          <p:cNvSpPr>
            <a:spLocks noChangeArrowheads="1"/>
          </p:cNvSpPr>
          <p:nvPr/>
        </p:nvSpPr>
        <p:spPr bwMode="auto">
          <a:xfrm>
            <a:off x="1991521" y="161008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Dionisio Zumerle</a:t>
            </a:r>
          </a:p>
        </p:txBody>
      </p:sp>
      <p:sp>
        <p:nvSpPr>
          <p:cNvPr id="13371" name="AutoShape 59"/>
          <p:cNvSpPr>
            <a:spLocks noChangeArrowheads="1"/>
          </p:cNvSpPr>
          <p:nvPr/>
        </p:nvSpPr>
        <p:spPr bwMode="auto">
          <a:xfrm>
            <a:off x="4126037" y="1700142"/>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3</a:t>
            </a:r>
          </a:p>
        </p:txBody>
      </p:sp>
      <p:sp>
        <p:nvSpPr>
          <p:cNvPr id="13372" name="AutoShape 60"/>
          <p:cNvSpPr>
            <a:spLocks noChangeArrowheads="1"/>
          </p:cNvSpPr>
          <p:nvPr/>
        </p:nvSpPr>
        <p:spPr bwMode="auto">
          <a:xfrm>
            <a:off x="4126037" y="1604458"/>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5</a:t>
            </a:r>
          </a:p>
        </p:txBody>
      </p:sp>
      <p:sp>
        <p:nvSpPr>
          <p:cNvPr id="13373" name="AutoShape 61"/>
          <p:cNvSpPr>
            <a:spLocks noChangeArrowheads="1"/>
          </p:cNvSpPr>
          <p:nvPr/>
        </p:nvSpPr>
        <p:spPr bwMode="auto">
          <a:xfrm>
            <a:off x="6490532" y="2043822"/>
            <a:ext cx="1333500" cy="33256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Kevin Flynn</a:t>
            </a:r>
          </a:p>
          <a:p>
            <a:pPr algn="ctr"/>
            <a:r>
              <a:rPr lang="en-GB" sz="600" dirty="0"/>
              <a:t>Marketing and Communications </a:t>
            </a:r>
            <a:endParaRPr lang="en-US" sz="600" dirty="0"/>
          </a:p>
        </p:txBody>
      </p:sp>
      <p:sp>
        <p:nvSpPr>
          <p:cNvPr id="13374" name="AutoShape 62"/>
          <p:cNvSpPr>
            <a:spLocks noChangeArrowheads="1"/>
          </p:cNvSpPr>
          <p:nvPr/>
        </p:nvSpPr>
        <p:spPr bwMode="auto">
          <a:xfrm>
            <a:off x="2972379" y="3662254"/>
            <a:ext cx="666750" cy="74993"/>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1</a:t>
            </a:r>
          </a:p>
        </p:txBody>
      </p:sp>
      <p:sp>
        <p:nvSpPr>
          <p:cNvPr id="13375" name="AutoShape 63"/>
          <p:cNvSpPr>
            <a:spLocks noChangeArrowheads="1"/>
          </p:cNvSpPr>
          <p:nvPr/>
        </p:nvSpPr>
        <p:spPr bwMode="auto">
          <a:xfrm>
            <a:off x="4700250" y="2921105"/>
            <a:ext cx="667941" cy="74994"/>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CT 1</a:t>
            </a:r>
          </a:p>
        </p:txBody>
      </p:sp>
      <p:sp>
        <p:nvSpPr>
          <p:cNvPr id="13376" name="Line 64"/>
          <p:cNvSpPr>
            <a:spLocks noChangeShapeType="1"/>
          </p:cNvSpPr>
          <p:nvPr/>
        </p:nvSpPr>
        <p:spPr bwMode="auto">
          <a:xfrm>
            <a:off x="2635008" y="1417381"/>
            <a:ext cx="3380185" cy="858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77" name="AutoShape 65"/>
          <p:cNvSpPr>
            <a:spLocks noChangeArrowheads="1"/>
          </p:cNvSpPr>
          <p:nvPr/>
        </p:nvSpPr>
        <p:spPr bwMode="auto">
          <a:xfrm>
            <a:off x="2987982" y="1387582"/>
            <a:ext cx="666750" cy="74994"/>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2</a:t>
            </a:r>
          </a:p>
        </p:txBody>
      </p:sp>
      <p:sp>
        <p:nvSpPr>
          <p:cNvPr id="13383" name="AutoShape 71"/>
          <p:cNvSpPr>
            <a:spLocks noChangeArrowheads="1"/>
          </p:cNvSpPr>
          <p:nvPr/>
        </p:nvSpPr>
        <p:spPr bwMode="auto">
          <a:xfrm>
            <a:off x="1991521" y="1373153"/>
            <a:ext cx="908127" cy="1426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Juha Korhonen</a:t>
            </a:r>
          </a:p>
        </p:txBody>
      </p:sp>
      <p:sp>
        <p:nvSpPr>
          <p:cNvPr id="13384" name="AutoShape 72"/>
          <p:cNvSpPr>
            <a:spLocks noChangeArrowheads="1"/>
          </p:cNvSpPr>
          <p:nvPr/>
        </p:nvSpPr>
        <p:spPr bwMode="auto">
          <a:xfrm>
            <a:off x="1977381" y="4125107"/>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Issam Toufik</a:t>
            </a:r>
          </a:p>
        </p:txBody>
      </p:sp>
      <p:sp>
        <p:nvSpPr>
          <p:cNvPr id="13387" name="AutoShape 75"/>
          <p:cNvSpPr>
            <a:spLocks noChangeArrowheads="1"/>
          </p:cNvSpPr>
          <p:nvPr/>
        </p:nvSpPr>
        <p:spPr bwMode="auto">
          <a:xfrm>
            <a:off x="1991521" y="1601746"/>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Mirko Cano</a:t>
            </a:r>
          </a:p>
        </p:txBody>
      </p:sp>
      <p:sp>
        <p:nvSpPr>
          <p:cNvPr id="13388" name="AutoShape 76"/>
          <p:cNvSpPr>
            <a:spLocks noChangeArrowheads="1"/>
          </p:cNvSpPr>
          <p:nvPr/>
        </p:nvSpPr>
        <p:spPr bwMode="auto">
          <a:xfrm>
            <a:off x="6510772" y="2546802"/>
            <a:ext cx="1333500" cy="29394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Nicolas Barbance</a:t>
            </a:r>
            <a:br>
              <a:rPr lang="en-US" sz="600" dirty="0"/>
            </a:br>
            <a:r>
              <a:rPr lang="en-US" sz="600" dirty="0"/>
              <a:t>IT Systems Administrator</a:t>
            </a:r>
            <a:r>
              <a:rPr lang="en-GB" sz="600" dirty="0"/>
              <a:t> </a:t>
            </a:r>
            <a:endParaRPr lang="en-US" sz="600" dirty="0"/>
          </a:p>
        </p:txBody>
      </p:sp>
      <p:sp>
        <p:nvSpPr>
          <p:cNvPr id="13335" name="AutoShape 23"/>
          <p:cNvSpPr>
            <a:spLocks noChangeArrowheads="1"/>
          </p:cNvSpPr>
          <p:nvPr/>
        </p:nvSpPr>
        <p:spPr bwMode="auto">
          <a:xfrm>
            <a:off x="3014337" y="2133093"/>
            <a:ext cx="666828" cy="74994"/>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4</a:t>
            </a:r>
          </a:p>
        </p:txBody>
      </p:sp>
      <p:sp>
        <p:nvSpPr>
          <p:cNvPr id="77" name="AutoShape 74"/>
          <p:cNvSpPr>
            <a:spLocks noChangeArrowheads="1"/>
          </p:cNvSpPr>
          <p:nvPr/>
        </p:nvSpPr>
        <p:spPr bwMode="auto">
          <a:xfrm>
            <a:off x="1983140" y="2093281"/>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Yong-Jun Chung</a:t>
            </a:r>
          </a:p>
        </p:txBody>
      </p:sp>
      <p:sp>
        <p:nvSpPr>
          <p:cNvPr id="78" name="AutoShape 34"/>
          <p:cNvSpPr>
            <a:spLocks noChangeArrowheads="1"/>
          </p:cNvSpPr>
          <p:nvPr/>
        </p:nvSpPr>
        <p:spPr bwMode="auto">
          <a:xfrm>
            <a:off x="6529823" y="2937110"/>
            <a:ext cx="1322784" cy="23815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Olivier Genoud</a:t>
            </a:r>
          </a:p>
          <a:p>
            <a:pPr algn="ctr"/>
            <a:r>
              <a:rPr lang="en-US" sz="600" dirty="0"/>
              <a:t>TTCN Support</a:t>
            </a:r>
          </a:p>
        </p:txBody>
      </p:sp>
      <p:sp>
        <p:nvSpPr>
          <p:cNvPr id="80" name="AutoShape 72"/>
          <p:cNvSpPr>
            <a:spLocks noChangeArrowheads="1"/>
          </p:cNvSpPr>
          <p:nvPr/>
        </p:nvSpPr>
        <p:spPr bwMode="auto">
          <a:xfrm>
            <a:off x="1977381" y="4378584"/>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Bernt Mattsson</a:t>
            </a:r>
          </a:p>
        </p:txBody>
      </p:sp>
      <p:sp>
        <p:nvSpPr>
          <p:cNvPr id="81" name="Line 57"/>
          <p:cNvSpPr>
            <a:spLocks noChangeShapeType="1"/>
          </p:cNvSpPr>
          <p:nvPr/>
        </p:nvSpPr>
        <p:spPr bwMode="auto">
          <a:xfrm>
            <a:off x="2758880" y="708152"/>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90" name="AutoShape 78"/>
          <p:cNvSpPr>
            <a:spLocks noChangeArrowheads="1"/>
          </p:cNvSpPr>
          <p:nvPr/>
        </p:nvSpPr>
        <p:spPr bwMode="auto">
          <a:xfrm>
            <a:off x="3563375" y="685388"/>
            <a:ext cx="666750" cy="74993"/>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PCG</a:t>
            </a:r>
          </a:p>
        </p:txBody>
      </p:sp>
      <p:sp>
        <p:nvSpPr>
          <p:cNvPr id="13337" name="AutoShape 25"/>
          <p:cNvSpPr>
            <a:spLocks noChangeArrowheads="1"/>
          </p:cNvSpPr>
          <p:nvPr/>
        </p:nvSpPr>
        <p:spPr bwMode="auto">
          <a:xfrm>
            <a:off x="1973936" y="584796"/>
            <a:ext cx="908127" cy="206723"/>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Adrian Scrase</a:t>
            </a:r>
          </a:p>
          <a:p>
            <a:pPr algn="ctr"/>
            <a:r>
              <a:rPr lang="en-US" sz="600" dirty="0"/>
              <a:t>CTO, ETSI</a:t>
            </a:r>
          </a:p>
        </p:txBody>
      </p:sp>
      <p:sp>
        <p:nvSpPr>
          <p:cNvPr id="82" name="Line 57"/>
          <p:cNvSpPr>
            <a:spLocks noChangeShapeType="1"/>
          </p:cNvSpPr>
          <p:nvPr/>
        </p:nvSpPr>
        <p:spPr bwMode="auto">
          <a:xfrm>
            <a:off x="2719634" y="985442"/>
            <a:ext cx="3365897" cy="1180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600" dirty="0"/>
          </a:p>
        </p:txBody>
      </p:sp>
      <p:sp>
        <p:nvSpPr>
          <p:cNvPr id="13336" name="AutoShape 24"/>
          <p:cNvSpPr>
            <a:spLocks noChangeArrowheads="1"/>
          </p:cNvSpPr>
          <p:nvPr/>
        </p:nvSpPr>
        <p:spPr bwMode="auto">
          <a:xfrm>
            <a:off x="1991521" y="912590"/>
            <a:ext cx="908234" cy="14207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Joern Krause</a:t>
            </a:r>
          </a:p>
        </p:txBody>
      </p:sp>
      <p:sp>
        <p:nvSpPr>
          <p:cNvPr id="13378" name="AutoShape 66"/>
          <p:cNvSpPr>
            <a:spLocks noChangeArrowheads="1"/>
          </p:cNvSpPr>
          <p:nvPr/>
        </p:nvSpPr>
        <p:spPr bwMode="auto">
          <a:xfrm>
            <a:off x="3006387" y="950548"/>
            <a:ext cx="666750" cy="74993"/>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a:t>
            </a:r>
          </a:p>
        </p:txBody>
      </p:sp>
      <p:sp>
        <p:nvSpPr>
          <p:cNvPr id="84" name="AutoShape 14"/>
          <p:cNvSpPr>
            <a:spLocks noChangeArrowheads="1"/>
          </p:cNvSpPr>
          <p:nvPr/>
        </p:nvSpPr>
        <p:spPr bwMode="auto">
          <a:xfrm>
            <a:off x="4092138" y="4413385"/>
            <a:ext cx="666750" cy="74994"/>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6</a:t>
            </a:r>
          </a:p>
        </p:txBody>
      </p:sp>
      <p:sp>
        <p:nvSpPr>
          <p:cNvPr id="88" name="Text Box 12"/>
          <p:cNvSpPr txBox="1">
            <a:spLocks noChangeArrowheads="1"/>
          </p:cNvSpPr>
          <p:nvPr/>
        </p:nvSpPr>
        <p:spPr bwMode="auto">
          <a:xfrm>
            <a:off x="6611322" y="4842434"/>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2015-09-01</a:t>
            </a:r>
          </a:p>
        </p:txBody>
      </p:sp>
      <p:sp>
        <p:nvSpPr>
          <p:cNvPr id="92" name="AutoShape 72"/>
          <p:cNvSpPr>
            <a:spLocks noChangeArrowheads="1"/>
          </p:cNvSpPr>
          <p:nvPr/>
        </p:nvSpPr>
        <p:spPr bwMode="auto">
          <a:xfrm>
            <a:off x="1962407" y="4613406"/>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Saurav Arora</a:t>
            </a:r>
          </a:p>
        </p:txBody>
      </p:sp>
      <p:sp>
        <p:nvSpPr>
          <p:cNvPr id="79" name="AutoShape 59"/>
          <p:cNvSpPr>
            <a:spLocks noChangeArrowheads="1"/>
          </p:cNvSpPr>
          <p:nvPr/>
        </p:nvSpPr>
        <p:spPr bwMode="auto">
          <a:xfrm>
            <a:off x="4424160" y="1881879"/>
            <a:ext cx="666750" cy="7444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SA 3-LI</a:t>
            </a:r>
          </a:p>
        </p:txBody>
      </p:sp>
      <p:sp>
        <p:nvSpPr>
          <p:cNvPr id="87" name="AutoShape 75"/>
          <p:cNvSpPr>
            <a:spLocks noChangeArrowheads="1"/>
          </p:cNvSpPr>
          <p:nvPr/>
        </p:nvSpPr>
        <p:spPr bwMode="auto">
          <a:xfrm>
            <a:off x="1992700" y="1836238"/>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Carmine (Lino) Rizzo</a:t>
            </a:r>
          </a:p>
        </p:txBody>
      </p:sp>
      <p:sp>
        <p:nvSpPr>
          <p:cNvPr id="90" name="Text Box 12"/>
          <p:cNvSpPr txBox="1">
            <a:spLocks noChangeArrowheads="1"/>
          </p:cNvSpPr>
          <p:nvPr/>
        </p:nvSpPr>
        <p:spPr bwMode="auto">
          <a:xfrm>
            <a:off x="6597034" y="4813859"/>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2016-06-01</a:t>
            </a:r>
          </a:p>
        </p:txBody>
      </p:sp>
      <p:sp>
        <p:nvSpPr>
          <p:cNvPr id="85" name="AutoShape 38"/>
          <p:cNvSpPr>
            <a:spLocks noChangeArrowheads="1"/>
          </p:cNvSpPr>
          <p:nvPr/>
        </p:nvSpPr>
        <p:spPr bwMode="auto">
          <a:xfrm>
            <a:off x="3005395" y="3906852"/>
            <a:ext cx="666750" cy="7444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600" dirty="0"/>
              <a:t>RAN 6</a:t>
            </a:r>
          </a:p>
        </p:txBody>
      </p:sp>
      <p:sp>
        <p:nvSpPr>
          <p:cNvPr id="94" name="AutoShape 72"/>
          <p:cNvSpPr>
            <a:spLocks noChangeArrowheads="1"/>
          </p:cNvSpPr>
          <p:nvPr/>
        </p:nvSpPr>
        <p:spPr bwMode="auto">
          <a:xfrm>
            <a:off x="1979580" y="2093839"/>
            <a:ext cx="908127" cy="14160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Kyoungseok Oh</a:t>
            </a:r>
          </a:p>
        </p:txBody>
      </p:sp>
      <p:sp>
        <p:nvSpPr>
          <p:cNvPr id="96" name="Text Box 12"/>
          <p:cNvSpPr txBox="1">
            <a:spLocks noChangeArrowheads="1"/>
          </p:cNvSpPr>
          <p:nvPr/>
        </p:nvSpPr>
        <p:spPr bwMode="auto">
          <a:xfrm>
            <a:off x="6658581" y="4796275"/>
            <a:ext cx="690725" cy="184666"/>
          </a:xfrm>
          <a:prstGeom prst="rect">
            <a:avLst/>
          </a:prstGeom>
          <a:solidFill>
            <a:schemeClr val="bg1"/>
          </a:solidFill>
          <a:ln>
            <a:noFill/>
          </a:ln>
          <a:effectLst/>
        </p:spPr>
        <p:txBody>
          <a:bodyPr wrap="square">
            <a:spAutoFit/>
          </a:bodyPr>
          <a:lstStyle/>
          <a:p>
            <a:pPr algn="r">
              <a:spcBef>
                <a:spcPct val="50000"/>
              </a:spcBef>
            </a:pPr>
            <a:r>
              <a:rPr lang="en-GB" sz="600" dirty="0"/>
              <a:t>2019-03-01</a:t>
            </a:r>
          </a:p>
        </p:txBody>
      </p:sp>
      <p:sp>
        <p:nvSpPr>
          <p:cNvPr id="97" name="AutoShape 24"/>
          <p:cNvSpPr>
            <a:spLocks noChangeArrowheads="1"/>
          </p:cNvSpPr>
          <p:nvPr/>
        </p:nvSpPr>
        <p:spPr bwMode="auto">
          <a:xfrm rot="16200000">
            <a:off x="1073990" y="2124863"/>
            <a:ext cx="908234" cy="14207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9056" tIns="34529" rIns="69056" bIns="34529"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600" dirty="0"/>
              <a:t>Kai-Erik </a:t>
            </a:r>
            <a:r>
              <a:rPr lang="en-US" sz="600" dirty="0" err="1"/>
              <a:t>Sunell</a:t>
            </a:r>
            <a:endParaRPr lang="en-US" sz="600" dirty="0"/>
          </a:p>
        </p:txBody>
      </p:sp>
      <p:sp>
        <p:nvSpPr>
          <p:cNvPr id="2" name="Oval 1">
            <a:extLst>
              <a:ext uri="{FF2B5EF4-FFF2-40B4-BE49-F238E27FC236}">
                <a16:creationId xmlns:a16="http://schemas.microsoft.com/office/drawing/2014/main" id="{959288DC-E513-4FF3-AD93-02A51C881E9A}"/>
              </a:ext>
            </a:extLst>
          </p:cNvPr>
          <p:cNvSpPr/>
          <p:nvPr/>
        </p:nvSpPr>
        <p:spPr bwMode="auto">
          <a:xfrm>
            <a:off x="1916781" y="3250285"/>
            <a:ext cx="1051515" cy="361312"/>
          </a:xfrm>
          <a:prstGeom prst="ellipse">
            <a:avLst/>
          </a:prstGeom>
          <a:noFill/>
          <a:ln w="38100" cap="flat" cmpd="sng" algn="ctr">
            <a:solidFill>
              <a:srgbClr val="FF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en-GB" sz="750"/>
          </a:p>
        </p:txBody>
      </p:sp>
      <p:sp>
        <p:nvSpPr>
          <p:cNvPr id="98" name="Oval 97">
            <a:extLst>
              <a:ext uri="{FF2B5EF4-FFF2-40B4-BE49-F238E27FC236}">
                <a16:creationId xmlns:a16="http://schemas.microsoft.com/office/drawing/2014/main" id="{335A985B-3E5A-46AB-94CA-94353E739D8C}"/>
              </a:ext>
            </a:extLst>
          </p:cNvPr>
          <p:cNvSpPr/>
          <p:nvPr/>
        </p:nvSpPr>
        <p:spPr bwMode="auto">
          <a:xfrm>
            <a:off x="4654934" y="3259372"/>
            <a:ext cx="745083" cy="447964"/>
          </a:xfrm>
          <a:prstGeom prst="ellipse">
            <a:avLst/>
          </a:prstGeom>
          <a:noFill/>
          <a:ln w="38100" cap="flat" cmpd="sng" algn="ctr">
            <a:solidFill>
              <a:srgbClr val="FF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en-GB" sz="750"/>
          </a:p>
        </p:txBody>
      </p:sp>
    </p:spTree>
    <p:extLst>
      <p:ext uri="{BB962C8B-B14F-4D97-AF65-F5344CB8AC3E}">
        <p14:creationId xmlns:p14="http://schemas.microsoft.com/office/powerpoint/2010/main" val="26664433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1355067" y="1113887"/>
            <a:ext cx="6506295" cy="3727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200" dirty="0"/>
              <a:t>At the end of 2019, </a:t>
            </a:r>
            <a:r>
              <a:rPr lang="en-GB" sz="1350" b="1" dirty="0"/>
              <a:t>Paolo Usai </a:t>
            </a:r>
            <a:r>
              <a:rPr lang="en-GB" sz="1200" dirty="0"/>
              <a:t>(SA4 and RAN6, previously GERAN &amp; GERAN1) will retire having supported 3GPP groups from the start (and ETSI TC SMG groups (via STF12) for some years before that).</a:t>
            </a:r>
          </a:p>
          <a:p>
            <a:pPr>
              <a:spcBef>
                <a:spcPct val="50000"/>
              </a:spcBef>
            </a:pPr>
            <a:r>
              <a:rPr lang="en-GB" sz="1200" dirty="0"/>
              <a:t>At the end of 2019, </a:t>
            </a:r>
            <a:r>
              <a:rPr lang="en-GB" sz="1350" b="1" dirty="0"/>
              <a:t>Kyoungseok Oh </a:t>
            </a:r>
            <a:r>
              <a:rPr lang="en-GB" sz="1200" dirty="0"/>
              <a:t>will return to TTA after three years of secondment to MCC supporting RAN4. </a:t>
            </a:r>
          </a:p>
          <a:p>
            <a:pPr>
              <a:spcBef>
                <a:spcPct val="50000"/>
              </a:spcBef>
            </a:pPr>
            <a:r>
              <a:rPr lang="en-GB" sz="1200" dirty="0"/>
              <a:t>TTA will offer a new</a:t>
            </a:r>
            <a:r>
              <a:rPr lang="en-GB" sz="1200" b="1" dirty="0"/>
              <a:t> secondee </a:t>
            </a:r>
            <a:r>
              <a:rPr lang="en-GB" sz="1200" dirty="0"/>
              <a:t>from 2020.</a:t>
            </a:r>
          </a:p>
          <a:p>
            <a:pPr>
              <a:spcBef>
                <a:spcPct val="50000"/>
              </a:spcBef>
            </a:pPr>
            <a:r>
              <a:rPr lang="en-GB" sz="1200" dirty="0"/>
              <a:t>Some time in 2019, </a:t>
            </a:r>
            <a:r>
              <a:rPr lang="en-GB" sz="1350" b="1" dirty="0"/>
              <a:t>Saurav Arora </a:t>
            </a:r>
            <a:r>
              <a:rPr lang="en-GB" sz="1200" dirty="0"/>
              <a:t>(after supporting CT3 for four years) will move to a different department in the ETSI Secretariat, and will concentrate on organizing </a:t>
            </a:r>
            <a:r>
              <a:rPr lang="en-GB" sz="1200" dirty="0" err="1"/>
              <a:t>Plugtests</a:t>
            </a:r>
            <a:r>
              <a:rPr lang="en-GB" sz="1200" baseline="30000" dirty="0"/>
              <a:t>®</a:t>
            </a:r>
            <a:r>
              <a:rPr lang="en-GB" sz="1200" dirty="0"/>
              <a:t> events – something he has already been doing in his “spare” time.</a:t>
            </a:r>
          </a:p>
          <a:p>
            <a:pPr>
              <a:spcBef>
                <a:spcPct val="50000"/>
              </a:spcBef>
            </a:pPr>
            <a:r>
              <a:rPr lang="en-GB" sz="1200" dirty="0"/>
              <a:t>To replace Saurav, we anticipate the arrival of the first </a:t>
            </a:r>
            <a:r>
              <a:rPr lang="en-GB" sz="1200" b="1" dirty="0"/>
              <a:t>secondee</a:t>
            </a:r>
            <a:r>
              <a:rPr lang="en-GB" sz="1200" dirty="0"/>
              <a:t> from </a:t>
            </a:r>
            <a:r>
              <a:rPr lang="en-GB" sz="1200" b="1" dirty="0"/>
              <a:t>CCSA</a:t>
            </a:r>
            <a:r>
              <a:rPr lang="en-GB" sz="1200" dirty="0"/>
              <a:t>. We also anticipate the arrival of the first </a:t>
            </a:r>
            <a:r>
              <a:rPr lang="en-GB" sz="1200" b="1" dirty="0"/>
              <a:t>secondee</a:t>
            </a:r>
            <a:r>
              <a:rPr lang="en-GB" sz="1200" dirty="0"/>
              <a:t> from </a:t>
            </a:r>
            <a:r>
              <a:rPr lang="en-GB" sz="1200" b="1" dirty="0"/>
              <a:t>TSDSI</a:t>
            </a:r>
            <a:r>
              <a:rPr lang="en-GB" sz="1200" dirty="0"/>
              <a:t>.</a:t>
            </a:r>
          </a:p>
          <a:p>
            <a:pPr>
              <a:spcBef>
                <a:spcPct val="50000"/>
              </a:spcBef>
            </a:pPr>
            <a:r>
              <a:rPr lang="en-GB" sz="1350" b="1" dirty="0"/>
              <a:t>Nicolas Barbance </a:t>
            </a:r>
            <a:r>
              <a:rPr lang="en-GB" sz="1200" dirty="0"/>
              <a:t>will leave ETSI in May 2019 (to pursue his career elsewhere)</a:t>
            </a:r>
          </a:p>
          <a:p>
            <a:pPr>
              <a:spcBef>
                <a:spcPct val="50000"/>
              </a:spcBef>
            </a:pPr>
            <a:r>
              <a:rPr lang="en-GB" sz="1200" dirty="0"/>
              <a:t>These changes will result in some reallocation of responsibilities within MCC.</a:t>
            </a:r>
          </a:p>
          <a:p>
            <a:pPr>
              <a:spcBef>
                <a:spcPct val="50000"/>
              </a:spcBef>
            </a:pPr>
            <a:endParaRPr lang="en-GB" sz="1200" dirty="0"/>
          </a:p>
          <a:p>
            <a:pPr>
              <a:spcBef>
                <a:spcPct val="50000"/>
              </a:spcBef>
            </a:pPr>
            <a:endParaRPr lang="en-GB" sz="1200" dirty="0"/>
          </a:p>
        </p:txBody>
      </p:sp>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2700" dirty="0"/>
              <a:t>Future Changes expected</a:t>
            </a:r>
            <a:endParaRPr lang="en-GB" sz="2700" dirty="0"/>
          </a:p>
        </p:txBody>
      </p:sp>
    </p:spTree>
    <p:extLst>
      <p:ext uri="{BB962C8B-B14F-4D97-AF65-F5344CB8AC3E}">
        <p14:creationId xmlns:p14="http://schemas.microsoft.com/office/powerpoint/2010/main" val="1345506811"/>
      </p:ext>
    </p:extLst>
  </p:cSld>
  <p:clrMapOvr>
    <a:masterClrMapping/>
  </p:clrMapOvr>
  <p:transition spd="slow">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Workload: Committee Support</a:t>
            </a:r>
          </a:p>
        </p:txBody>
      </p:sp>
      <p:sp>
        <p:nvSpPr>
          <p:cNvPr id="13316" name="Text Box 3"/>
          <p:cNvSpPr txBox="1">
            <a:spLocks noChangeArrowheads="1"/>
          </p:cNvSpPr>
          <p:nvPr/>
        </p:nvSpPr>
        <p:spPr bwMode="auto">
          <a:xfrm>
            <a:off x="892630" y="1232298"/>
            <a:ext cx="6995884"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200" dirty="0">
                <a:latin typeface="Arial" panose="020B0604020202020204" pitchFamily="34" charset="0"/>
              </a:rPr>
              <a:t>The workload within 3GPP remains high with the end of 2019 resulting in a period of intense effort from an MCC point of view.  Almost 12000 change requests were handled during 2019 which is a record for the project. </a:t>
            </a:r>
          </a:p>
          <a:p>
            <a:pPr>
              <a:spcBef>
                <a:spcPct val="50000"/>
              </a:spcBef>
              <a:buFontTx/>
              <a:buNone/>
            </a:pPr>
            <a:r>
              <a:rPr lang="en-GB" altLang="en-US" sz="1200" dirty="0">
                <a:latin typeface="Arial" panose="020B0604020202020204" pitchFamily="34" charset="0"/>
              </a:rPr>
              <a:t>The overall number of document processed within 3GPP also shows a rising trend, particularly with respect to Release 15.   </a:t>
            </a:r>
          </a:p>
          <a:p>
            <a:pPr>
              <a:spcBef>
                <a:spcPct val="50000"/>
              </a:spcBef>
              <a:buFontTx/>
              <a:buNone/>
            </a:pPr>
            <a:r>
              <a:rPr lang="en-GB" altLang="en-US" sz="1200" dirty="0">
                <a:latin typeface="Arial" panose="020B0604020202020204" pitchFamily="34" charset="0"/>
              </a:rPr>
              <a:t>The population within the Working Groups also shows a slightly increasing trend as the number of Individual Members continues to rise.    </a:t>
            </a:r>
          </a:p>
          <a:p>
            <a:pPr>
              <a:spcBef>
                <a:spcPct val="50000"/>
              </a:spcBef>
              <a:buFontTx/>
              <a:buNone/>
            </a:pPr>
            <a:r>
              <a:rPr lang="en-GB" altLang="en-US" sz="1200" dirty="0">
                <a:latin typeface="Arial" panose="020B0604020202020204" pitchFamily="34" charset="0"/>
              </a:rPr>
              <a:t>The TSGs have taken specific action to try to limit the number of ordinary meetings held by their working groups.  Nevertheless, the meeting count still remain high.  MCC has budget for 180 travels in 2019, compared to the 193 travels incurred in 2018.  It is hoped that there will not be a significant need for unforeseen bis and ad hoc meetings.      </a:t>
            </a:r>
          </a:p>
          <a:p>
            <a:pPr>
              <a:spcBef>
                <a:spcPct val="50000"/>
              </a:spcBef>
              <a:buFontTx/>
              <a:buNone/>
            </a:pPr>
            <a:endParaRPr lang="en-GB" altLang="en-US" sz="1200" dirty="0">
              <a:latin typeface="Arial" panose="020B0604020202020204" pitchFamily="34" charset="0"/>
            </a:endParaRPr>
          </a:p>
          <a:p>
            <a:pPr>
              <a:spcBef>
                <a:spcPct val="50000"/>
              </a:spcBef>
              <a:buFontTx/>
              <a:buNone/>
            </a:pPr>
            <a:r>
              <a:rPr lang="en-GB" altLang="en-US" sz="1200" dirty="0">
                <a:latin typeface="Arial" panose="020B0604020202020204" pitchFamily="34" charset="0"/>
              </a:rPr>
              <a:t>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sp>
        <p:nvSpPr>
          <p:cNvPr id="20485" name="Rectangle 5"/>
          <p:cNvSpPr>
            <a:spLocks noChangeArrowheads="1"/>
          </p:cNvSpPr>
          <p:nvPr/>
        </p:nvSpPr>
        <p:spPr bwMode="auto">
          <a:xfrm>
            <a:off x="6809185" y="931873"/>
            <a:ext cx="119181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solidFill>
                  <a:schemeClr val="bg1">
                    <a:lumMod val="95000"/>
                  </a:schemeClr>
                </a:solidFill>
              </a:rPr>
              <a:t>* To date, excluding current TSG meetings</a:t>
            </a:r>
          </a:p>
        </p:txBody>
      </p:sp>
      <p:pic>
        <p:nvPicPr>
          <p:cNvPr id="5" name="Picture 4">
            <a:extLst>
              <a:ext uri="{FF2B5EF4-FFF2-40B4-BE49-F238E27FC236}">
                <a16:creationId xmlns:a16="http://schemas.microsoft.com/office/drawing/2014/main" id="{B936B447-11BE-41B0-BAF4-F662516A9A41}"/>
              </a:ext>
            </a:extLst>
          </p:cNvPr>
          <p:cNvPicPr>
            <a:picLocks noChangeAspect="1"/>
          </p:cNvPicPr>
          <p:nvPr/>
        </p:nvPicPr>
        <p:blipFill>
          <a:blip r:embed="rId2"/>
          <a:stretch>
            <a:fillRect/>
          </a:stretch>
        </p:blipFill>
        <p:spPr>
          <a:xfrm>
            <a:off x="175225" y="1208872"/>
            <a:ext cx="8484122" cy="2453379"/>
          </a:xfrm>
          <a:prstGeom prst="rect">
            <a:avLst/>
          </a:prstGeom>
        </p:spPr>
      </p:pic>
      <p:sp>
        <p:nvSpPr>
          <p:cNvPr id="2" name="Oval 1">
            <a:extLst>
              <a:ext uri="{FF2B5EF4-FFF2-40B4-BE49-F238E27FC236}">
                <a16:creationId xmlns:a16="http://schemas.microsoft.com/office/drawing/2014/main" id="{66109294-679F-4EA6-A522-E386C3E478F1}"/>
              </a:ext>
            </a:extLst>
          </p:cNvPr>
          <p:cNvSpPr/>
          <p:nvPr/>
        </p:nvSpPr>
        <p:spPr bwMode="auto">
          <a:xfrm>
            <a:off x="7832414" y="3410564"/>
            <a:ext cx="449826" cy="339213"/>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33253432"/>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1389996" y="77136"/>
            <a:ext cx="5217281"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Approved CRs per year per Release</a:t>
            </a:r>
            <a:endParaRPr lang="en-GB" sz="2700" dirty="0"/>
          </a:p>
        </p:txBody>
      </p:sp>
      <p:sp>
        <p:nvSpPr>
          <p:cNvPr id="20485" name="Rectangle 5"/>
          <p:cNvSpPr>
            <a:spLocks noChangeArrowheads="1"/>
          </p:cNvSpPr>
          <p:nvPr/>
        </p:nvSpPr>
        <p:spPr bwMode="auto">
          <a:xfrm>
            <a:off x="6809185" y="931873"/>
            <a:ext cx="119181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solidFill>
                  <a:schemeClr val="bg1">
                    <a:lumMod val="95000"/>
                  </a:schemeClr>
                </a:solidFill>
              </a:rPr>
              <a:t>* To date, excluding current TSG meetings</a:t>
            </a:r>
          </a:p>
        </p:txBody>
      </p:sp>
      <p:pic>
        <p:nvPicPr>
          <p:cNvPr id="6" name="Picture 5">
            <a:extLst>
              <a:ext uri="{FF2B5EF4-FFF2-40B4-BE49-F238E27FC236}">
                <a16:creationId xmlns:a16="http://schemas.microsoft.com/office/drawing/2014/main" id="{6C0583D6-876A-431F-BF94-F5405E2678A0}"/>
              </a:ext>
            </a:extLst>
          </p:cNvPr>
          <p:cNvPicPr>
            <a:picLocks noChangeAspect="1"/>
          </p:cNvPicPr>
          <p:nvPr/>
        </p:nvPicPr>
        <p:blipFill>
          <a:blip r:embed="rId2"/>
          <a:stretch>
            <a:fillRect/>
          </a:stretch>
        </p:blipFill>
        <p:spPr>
          <a:xfrm>
            <a:off x="1881900" y="886761"/>
            <a:ext cx="4725377" cy="3750401"/>
          </a:xfrm>
          <a:prstGeom prst="rect">
            <a:avLst/>
          </a:prstGeom>
        </p:spPr>
      </p:pic>
    </p:spTree>
    <p:extLst>
      <p:ext uri="{BB962C8B-B14F-4D97-AF65-F5344CB8AC3E}">
        <p14:creationId xmlns:p14="http://schemas.microsoft.com/office/powerpoint/2010/main" val="1736405707"/>
      </p:ext>
    </p:extLst>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12775</TotalTime>
  <Words>1090</Words>
  <Application>Microsoft Office PowerPoint</Application>
  <PresentationFormat>On-screen Show (16:9)</PresentationFormat>
  <Paragraphs>294</Paragraphs>
  <Slides>15</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2" baseType="lpstr">
      <vt:lpstr>ＭＳ Ｐゴシック</vt:lpstr>
      <vt:lpstr>Arial</vt:lpstr>
      <vt:lpstr>Calibri</vt:lpstr>
      <vt:lpstr>Mangal</vt:lpstr>
      <vt:lpstr>Times New Roman</vt:lpstr>
      <vt:lpstr>Office Theme</vt:lpstr>
      <vt:lpstr>Chart</vt:lpstr>
      <vt:lpstr>  MCC Activity Report   </vt:lpstr>
      <vt:lpstr>Contents</vt:lpstr>
      <vt:lpstr>PowerPoint Presentation</vt:lpstr>
      <vt:lpstr>PowerPoint Presentation</vt:lpstr>
      <vt:lpstr>PowerPoint Presentation</vt:lpstr>
      <vt:lpstr>Future Changes expected</vt:lpstr>
      <vt:lpstr>Workload: Committee Support</vt:lpstr>
      <vt:lpstr>PowerPoint Presentation</vt:lpstr>
      <vt:lpstr>PowerPoint Presentation</vt:lpstr>
      <vt:lpstr>PowerPoint Presentation</vt:lpstr>
      <vt:lpstr>3GPP Membership</vt:lpstr>
      <vt:lpstr>3GPP Member Territories</vt:lpstr>
      <vt:lpstr>652 Individual Members in 3GPP</vt:lpstr>
      <vt:lpstr>Transposition</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1317</cp:revision>
  <cp:lastPrinted>2018-03-28T09:30:39Z</cp:lastPrinted>
  <dcterms:created xsi:type="dcterms:W3CDTF">2008-08-30T09:32:10Z</dcterms:created>
  <dcterms:modified xsi:type="dcterms:W3CDTF">2019-03-24T07:55:14Z</dcterms:modified>
</cp:coreProperties>
</file>