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handoutMasterIdLst>
    <p:handoutMasterId r:id="rId31"/>
  </p:handoutMasterIdLst>
  <p:sldIdLst>
    <p:sldId id="789" r:id="rId2"/>
    <p:sldId id="814" r:id="rId3"/>
    <p:sldId id="790" r:id="rId4"/>
    <p:sldId id="791" r:id="rId5"/>
    <p:sldId id="792" r:id="rId6"/>
    <p:sldId id="793" r:id="rId7"/>
    <p:sldId id="794" r:id="rId8"/>
    <p:sldId id="795" r:id="rId9"/>
    <p:sldId id="796" r:id="rId10"/>
    <p:sldId id="797" r:id="rId11"/>
    <p:sldId id="798" r:id="rId12"/>
    <p:sldId id="815" r:id="rId13"/>
    <p:sldId id="799" r:id="rId14"/>
    <p:sldId id="800" r:id="rId15"/>
    <p:sldId id="801" r:id="rId16"/>
    <p:sldId id="802" r:id="rId17"/>
    <p:sldId id="803" r:id="rId18"/>
    <p:sldId id="804" r:id="rId19"/>
    <p:sldId id="805" r:id="rId20"/>
    <p:sldId id="806" r:id="rId21"/>
    <p:sldId id="807" r:id="rId22"/>
    <p:sldId id="808" r:id="rId23"/>
    <p:sldId id="809" r:id="rId24"/>
    <p:sldId id="810" r:id="rId25"/>
    <p:sldId id="811" r:id="rId26"/>
    <p:sldId id="812" r:id="rId27"/>
    <p:sldId id="816" r:id="rId28"/>
    <p:sldId id="813" r:id="rId29"/>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32" d="100"/>
          <a:sy n="132" d="100"/>
        </p:scale>
        <p:origin x="810"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9/27/2017</a:t>
            </a:fld>
            <a:endParaRPr lang="en-US" altLang="en-US" dirty="0"/>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dirty="0"/>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9/27/2017</a:t>
            </a:fld>
            <a:endParaRPr lang="en-US" altLang="en-US" dirty="0"/>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dirty="0"/>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dirty="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dirty="0" smtClean="0"/>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CCW 2017 </a:t>
            </a:r>
            <a:r>
              <a:rPr lang="mr-IN" altLang="en-US" dirty="0" smtClean="0">
                <a:solidFill>
                  <a:schemeClr val="bg1"/>
                </a:solidFill>
              </a:rPr>
              <a:t>–</a:t>
            </a:r>
            <a:r>
              <a:rPr lang="en-GB" altLang="en-US" dirty="0" smtClean="0">
                <a:solidFill>
                  <a:schemeClr val="bg1"/>
                </a:solidFill>
              </a:rPr>
              <a:t> Hong Kong </a:t>
            </a:r>
            <a:r>
              <a:rPr lang="mr-IN" altLang="en-US" dirty="0" smtClean="0">
                <a:solidFill>
                  <a:schemeClr val="bg1"/>
                </a:solidFill>
              </a:rPr>
              <a:t>–</a:t>
            </a:r>
            <a:r>
              <a:rPr lang="en-GB" altLang="en-US" dirty="0" smtClean="0">
                <a:solidFill>
                  <a:schemeClr val="bg1"/>
                </a:solidFill>
              </a:rPr>
              <a:t>18</a:t>
            </a:r>
            <a:r>
              <a:rPr lang="en-GB" altLang="en-US" baseline="0" dirty="0" smtClean="0">
                <a:solidFill>
                  <a:schemeClr val="bg1"/>
                </a:solidFill>
              </a:rPr>
              <a:t> May </a:t>
            </a:r>
            <a:r>
              <a:rPr lang="en-GB" altLang="en-US" dirty="0" smtClean="0">
                <a:solidFill>
                  <a:schemeClr val="bg1"/>
                </a:solidFill>
              </a:rPr>
              <a:t>2017</a:t>
            </a:r>
            <a:endParaRPr lang="en-GB" altLang="en-US" sz="800" dirty="0" smtClean="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smtClean="0">
                <a:solidFill>
                  <a:schemeClr val="bg1"/>
                </a:solidFill>
              </a:rPr>
              <a:t>© 3GPP 2012</a:t>
            </a:r>
            <a:endParaRPr lang="en-GB" altLang="en-US" dirty="0" smtClean="0"/>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dirty="0"/>
          </a:p>
          <a:p>
            <a:endParaRPr lang="en-GB" altLang="en-US" dirty="0"/>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solidFill>
                  <a:schemeClr val="tx1"/>
                </a:solidFill>
              </a:defRPr>
            </a:lvl1pPr>
          </a:lstStyle>
          <a:p>
            <a:pPr>
              <a:defRPr/>
            </a:pPr>
            <a:fld id="{24B7814C-2D28-43EC-93D5-2C0302399EF9}" type="datetimeFigureOut">
              <a:rPr lang="en-US" smtClean="0"/>
              <a:pPr>
                <a:defRPr/>
              </a:pPr>
              <a:t>9/27/2017</a:t>
            </a:fld>
            <a:endParaRPr lang="en-US" dirty="0"/>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dirty="0"/>
          </a:p>
        </p:txBody>
      </p:sp>
    </p:spTree>
    <p:extLst>
      <p:ext uri="{BB962C8B-B14F-4D97-AF65-F5344CB8AC3E}">
        <p14:creationId xmlns:p14="http://schemas.microsoft.com/office/powerpoint/2010/main" val="34409763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dirty="0" smtClean="0">
              <a:solidFill>
                <a:schemeClr val="tx1"/>
              </a:solidFill>
            </a:endParaRPr>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smtClean="0">
                <a:solidFill>
                  <a:schemeClr val="bg1"/>
                </a:solidFill>
              </a:rPr>
              <a:t>© 3GPP 2012</a:t>
            </a:r>
            <a:endParaRPr lang="en-GB" altLang="en-US" dirty="0" smtClean="0"/>
          </a:p>
        </p:txBody>
      </p:sp>
      <p:pic>
        <p:nvPicPr>
          <p:cNvPr id="1031" name="Picture 10" descr="3GPP_TM_RD.jpg"/>
          <p:cNvPicPr>
            <a:picLocks noChangeAspect="1"/>
          </p:cNvPicPr>
          <p:nvPr/>
        </p:nvPicPr>
        <p:blipFill>
          <a:blip r:embed="rId16"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dirty="0"/>
          </a:p>
          <a:p>
            <a:endParaRPr lang="en-GB" altLang="en-US" dirty="0"/>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a:t>
            </a:r>
            <a:r>
              <a:rPr lang="en-GB" altLang="en-US" dirty="0" smtClean="0">
                <a:solidFill>
                  <a:schemeClr val="tx1"/>
                </a:solidFill>
              </a:rPr>
              <a:t>PCG#39 </a:t>
            </a:r>
            <a:r>
              <a:rPr lang="mr-IN" altLang="en-US" dirty="0" smtClean="0">
                <a:solidFill>
                  <a:schemeClr val="tx1"/>
                </a:solidFill>
              </a:rPr>
              <a:t>–</a:t>
            </a:r>
            <a:r>
              <a:rPr lang="en-GB" altLang="en-US" dirty="0" smtClean="0">
                <a:solidFill>
                  <a:schemeClr val="tx1"/>
                </a:solidFill>
              </a:rPr>
              <a:t> Vienna, Austria </a:t>
            </a:r>
            <a:r>
              <a:rPr lang="mr-IN" altLang="en-US" dirty="0" smtClean="0">
                <a:solidFill>
                  <a:schemeClr val="tx1"/>
                </a:solidFill>
              </a:rPr>
              <a:t>–</a:t>
            </a:r>
            <a:r>
              <a:rPr lang="en-GB" altLang="en-US" dirty="0" smtClean="0">
                <a:solidFill>
                  <a:schemeClr val="tx1"/>
                </a:solidFill>
              </a:rPr>
              <a:t>28</a:t>
            </a:r>
            <a:r>
              <a:rPr lang="en-GB" altLang="en-US" baseline="0" dirty="0" smtClean="0">
                <a:solidFill>
                  <a:schemeClr val="tx1"/>
                </a:solidFill>
              </a:rPr>
              <a:t> September </a:t>
            </a:r>
            <a:r>
              <a:rPr lang="en-GB" altLang="en-US" dirty="0" smtClean="0">
                <a:solidFill>
                  <a:schemeClr val="tx1"/>
                </a:solidFill>
              </a:rPr>
              <a:t>2017</a:t>
            </a:r>
            <a:endParaRPr lang="en-GB" altLang="en-US" sz="800" dirty="0" smtClean="0">
              <a:solidFill>
                <a:schemeClr val="tx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 id="2147484187" r:id="rId12"/>
    <p:sldLayoutId id="2147484188" r:id="rId13"/>
    <p:sldLayoutId id="2147484189" r:id="rId1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17"/>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5.png"/><Relationship Id="rId7"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Autofit/>
          </a:bodyPr>
          <a:lstStyle/>
          <a:p>
            <a:pPr eaLnBrk="1" fontAlgn="auto" hangingPunct="1">
              <a:spcAft>
                <a:spcPts val="0"/>
              </a:spcAft>
              <a:defRPr/>
            </a:pPr>
            <a:r>
              <a:rPr lang="en-GB" sz="4400" b="1" i="1" dirty="0" smtClean="0">
                <a:effectLst>
                  <a:outerShdw blurRad="38100" dist="38100" dir="2700000" algn="tl">
                    <a:srgbClr val="C0C0C0"/>
                  </a:outerShdw>
                </a:effectLst>
              </a:rPr>
              <a:t>  </a:t>
            </a:r>
            <a:r>
              <a:rPr lang="en-GB" sz="4400" b="1" dirty="0" smtClean="0"/>
              <a:t>The Spec transposition process</a:t>
            </a:r>
            <a:r>
              <a:rPr lang="en-GB" sz="4400" b="1" dirty="0"/>
              <a:t/>
            </a:r>
            <a:br>
              <a:rPr lang="en-GB" sz="4400" b="1" dirty="0"/>
            </a:br>
            <a:r>
              <a:rPr lang="en-US" sz="4400" b="1" dirty="0" smtClean="0">
                <a:effectLst>
                  <a:outerShdw blurRad="38100" dist="38100" dir="2700000" algn="tl">
                    <a:srgbClr val="C0C0C0"/>
                  </a:outerShdw>
                </a:effectLst>
              </a:rPr>
              <a:t/>
            </a:r>
            <a:br>
              <a:rPr lang="en-US" sz="4400" b="1" dirty="0" smtClean="0">
                <a:effectLst>
                  <a:outerShdw blurRad="38100" dist="38100" dir="2700000" algn="tl">
                    <a:srgbClr val="C0C0C0"/>
                  </a:outerShdw>
                </a:effectLst>
              </a:rPr>
            </a:br>
            <a:r>
              <a:rPr lang="en-US" sz="4400" b="1" dirty="0">
                <a:effectLst>
                  <a:outerShdw blurRad="38100" dist="38100" dir="2700000" algn="tl">
                    <a:srgbClr val="C0C0C0"/>
                  </a:outerShdw>
                </a:effectLst>
              </a:rPr>
              <a:t/>
            </a:r>
            <a:br>
              <a:rPr lang="en-US" sz="4400" b="1" dirty="0">
                <a:effectLst>
                  <a:outerShdw blurRad="38100" dist="38100" dir="2700000" algn="tl">
                    <a:srgbClr val="C0C0C0"/>
                  </a:outerShdw>
                </a:effectLst>
              </a:rPr>
            </a:br>
            <a:endParaRPr lang="en-GB" sz="4400" b="1"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normAutofit lnSpcReduction="10000"/>
          </a:bodyPr>
          <a:lstStyle/>
          <a:p>
            <a:pPr marL="0" indent="0" algn="ctr" eaLnBrk="1" hangingPunct="1">
              <a:buNone/>
            </a:pPr>
            <a:r>
              <a:rPr lang="en-GB" altLang="en-US" dirty="0" smtClean="0"/>
              <a:t>Source</a:t>
            </a:r>
          </a:p>
          <a:p>
            <a:pPr marL="0" indent="0" algn="ctr" eaLnBrk="1" hangingPunct="1">
              <a:buNone/>
            </a:pPr>
            <a:r>
              <a:rPr lang="en-GB" altLang="en-US" dirty="0" smtClean="0"/>
              <a:t>John M Meredith</a:t>
            </a:r>
            <a:br>
              <a:rPr lang="en-GB" altLang="en-US" dirty="0" smtClean="0"/>
            </a:br>
            <a:r>
              <a:rPr lang="en-GB" altLang="en-US" dirty="0" smtClean="0"/>
              <a:t>Director, MCC</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a:t>
            </a:r>
            <a:r>
              <a:rPr lang="en-GB" altLang="en-US" sz="1350" b="1" dirty="0" smtClean="0"/>
              <a:t>PCG#39</a:t>
            </a:r>
            <a:r>
              <a:rPr lang="en-GB" altLang="en-US" sz="1350" b="1" dirty="0"/>
              <a:t/>
            </a:r>
            <a:br>
              <a:rPr lang="en-GB" altLang="en-US" sz="1350" b="1" dirty="0"/>
            </a:br>
            <a:r>
              <a:rPr lang="en-GB" altLang="en-US" sz="1350" b="1" dirty="0" smtClean="0"/>
              <a:t>Vienna, Austria, </a:t>
            </a:r>
          </a:p>
          <a:p>
            <a:pPr>
              <a:spcBef>
                <a:spcPct val="0"/>
              </a:spcBef>
              <a:buFontTx/>
              <a:buNone/>
            </a:pPr>
            <a:r>
              <a:rPr lang="en-GB" altLang="en-US" sz="1350" b="1" dirty="0" smtClean="0"/>
              <a:t>28 September </a:t>
            </a:r>
            <a:r>
              <a:rPr lang="en-GB" altLang="en-US" sz="1350" b="1" dirty="0"/>
              <a:t>2017</a:t>
            </a:r>
            <a:br>
              <a:rPr lang="en-GB" altLang="en-US" sz="1350" b="1" dirty="0"/>
            </a:br>
            <a:r>
              <a:rPr lang="en-GB" altLang="en-US" sz="1350" b="1" dirty="0" smtClean="0"/>
              <a:t>PCG39_26</a:t>
            </a:r>
            <a:r>
              <a:rPr lang="en-GB" altLang="en-US" sz="1350" b="1" dirty="0">
                <a:solidFill>
                  <a:srgbClr val="FF0000"/>
                </a:solidFill>
              </a:rPr>
              <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43000" y="171450"/>
            <a:ext cx="6579296" cy="1631216"/>
          </a:xfrm>
          <a:prstGeom prst="rect">
            <a:avLst/>
          </a:prstGeom>
          <a:noFill/>
        </p:spPr>
        <p:txBody>
          <a:bodyPr wrap="square" rtlCol="0">
            <a:spAutoFit/>
          </a:bodyPr>
          <a:lstStyle/>
          <a:p>
            <a:r>
              <a:rPr lang="en-GB" sz="2000" dirty="0" smtClean="0"/>
              <a:t>When ITU-R requests a copy of the specs to be cited in a given revision of one of its Recommendations, the Specifications Manager makes a copy of [the relevant subfolders of] the corresponding meeting-related folder in a special folder “zItuInfo”.</a:t>
            </a:r>
            <a:endParaRPr lang="en-US" sz="2000" dirty="0"/>
          </a:p>
        </p:txBody>
      </p:sp>
      <p:pic>
        <p:nvPicPr>
          <p:cNvPr id="4098" name="Picture 2" descr="C:\Users\meredith\Documents\temp\2017-09-27_pcg-contrib\specFolderList.png"/>
          <p:cNvPicPr>
            <a:picLocks noChangeAspect="1" noChangeArrowheads="1"/>
          </p:cNvPicPr>
          <p:nvPr/>
        </p:nvPicPr>
        <p:blipFill>
          <a:blip r:embed="rId2" cstate="print"/>
          <a:srcRect/>
          <a:stretch>
            <a:fillRect/>
          </a:stretch>
        </p:blipFill>
        <p:spPr bwMode="auto">
          <a:xfrm>
            <a:off x="762001" y="2114551"/>
            <a:ext cx="3495675" cy="2907506"/>
          </a:xfrm>
          <a:prstGeom prst="rect">
            <a:avLst/>
          </a:prstGeom>
          <a:noFill/>
        </p:spPr>
      </p:pic>
      <p:sp>
        <p:nvSpPr>
          <p:cNvPr id="12" name="Right Arrow 11"/>
          <p:cNvSpPr/>
          <p:nvPr/>
        </p:nvSpPr>
        <p:spPr>
          <a:xfrm flipH="1">
            <a:off x="4114800" y="4000500"/>
            <a:ext cx="457200"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Arrow 12"/>
          <p:cNvSpPr/>
          <p:nvPr/>
        </p:nvSpPr>
        <p:spPr>
          <a:xfrm flipH="1">
            <a:off x="4114800" y="4743450"/>
            <a:ext cx="457200"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648200" y="3943351"/>
            <a:ext cx="4038600" cy="276999"/>
          </a:xfrm>
          <a:prstGeom prst="rect">
            <a:avLst/>
          </a:prstGeom>
          <a:noFill/>
        </p:spPr>
        <p:txBody>
          <a:bodyPr wrap="square" rtlCol="0">
            <a:spAutoFit/>
          </a:bodyPr>
          <a:lstStyle/>
          <a:p>
            <a:r>
              <a:rPr lang="en-GB" sz="1200" dirty="0" smtClean="0"/>
              <a:t>Folder “2017-09” corresponds to TSGs#77.</a:t>
            </a:r>
            <a:endParaRPr lang="en-US" sz="1200" dirty="0"/>
          </a:p>
        </p:txBody>
      </p:sp>
      <p:sp>
        <p:nvSpPr>
          <p:cNvPr id="15" name="TextBox 14"/>
          <p:cNvSpPr txBox="1"/>
          <p:nvPr/>
        </p:nvSpPr>
        <p:spPr>
          <a:xfrm>
            <a:off x="4648200" y="4743451"/>
            <a:ext cx="4038600" cy="276999"/>
          </a:xfrm>
          <a:prstGeom prst="rect">
            <a:avLst/>
          </a:prstGeom>
          <a:noFill/>
        </p:spPr>
        <p:txBody>
          <a:bodyPr wrap="square" rtlCol="0">
            <a:spAutoFit/>
          </a:bodyPr>
          <a:lstStyle/>
          <a:p>
            <a:r>
              <a:rPr lang="en-GB" sz="1200" dirty="0" smtClean="0"/>
              <a:t>Extracts copied here for use by ITU-R.</a:t>
            </a:r>
            <a:endParaRPr 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eredith\Documents\temp\2017-09-27_pcg-contrib\specFolderList_itu.png"/>
          <p:cNvPicPr>
            <a:picLocks noChangeAspect="1" noChangeArrowheads="1"/>
          </p:cNvPicPr>
          <p:nvPr/>
        </p:nvPicPr>
        <p:blipFill>
          <a:blip r:embed="rId2" cstate="print"/>
          <a:srcRect/>
          <a:stretch>
            <a:fillRect/>
          </a:stretch>
        </p:blipFill>
        <p:spPr bwMode="auto">
          <a:xfrm>
            <a:off x="5029201" y="2057400"/>
            <a:ext cx="3476625" cy="3000375"/>
          </a:xfrm>
          <a:prstGeom prst="rect">
            <a:avLst/>
          </a:prstGeom>
          <a:noFill/>
        </p:spPr>
      </p:pic>
      <p:sp>
        <p:nvSpPr>
          <p:cNvPr id="9" name="TextBox 8"/>
          <p:cNvSpPr txBox="1"/>
          <p:nvPr/>
        </p:nvSpPr>
        <p:spPr>
          <a:xfrm>
            <a:off x="1143000" y="171450"/>
            <a:ext cx="6397668" cy="1323439"/>
          </a:xfrm>
          <a:prstGeom prst="rect">
            <a:avLst/>
          </a:prstGeom>
          <a:noFill/>
        </p:spPr>
        <p:txBody>
          <a:bodyPr wrap="square" rtlCol="0">
            <a:spAutoFit/>
          </a:bodyPr>
          <a:lstStyle/>
          <a:p>
            <a:r>
              <a:rPr lang="en-GB" sz="2000" dirty="0" smtClean="0"/>
              <a:t>Note that by the time the snapshot point folder is copied to zItuInfo, several more meeting cycles may have taken place, and the “latest” folder will no longer reflect the snapshot versions.</a:t>
            </a:r>
            <a:endParaRPr lang="en-US" sz="2000" dirty="0"/>
          </a:p>
        </p:txBody>
      </p:sp>
      <p:pic>
        <p:nvPicPr>
          <p:cNvPr id="4098" name="Picture 2" descr="C:\Users\meredith\Documents\temp\2017-09-27_pcg-contrib\specFolderList.png"/>
          <p:cNvPicPr>
            <a:picLocks noChangeAspect="1" noChangeArrowheads="1"/>
          </p:cNvPicPr>
          <p:nvPr/>
        </p:nvPicPr>
        <p:blipFill>
          <a:blip r:embed="rId3" cstate="print"/>
          <a:srcRect/>
          <a:stretch>
            <a:fillRect/>
          </a:stretch>
        </p:blipFill>
        <p:spPr bwMode="auto">
          <a:xfrm>
            <a:off x="762001" y="2114551"/>
            <a:ext cx="3495675" cy="2907506"/>
          </a:xfrm>
          <a:prstGeom prst="rect">
            <a:avLst/>
          </a:prstGeom>
          <a:noFill/>
        </p:spPr>
      </p:pic>
      <p:sp>
        <p:nvSpPr>
          <p:cNvPr id="10" name="Right Arrow 9"/>
          <p:cNvSpPr/>
          <p:nvPr/>
        </p:nvSpPr>
        <p:spPr>
          <a:xfrm flipH="1">
            <a:off x="4038600" y="3371850"/>
            <a:ext cx="457200"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Arrow Connector 15"/>
          <p:cNvCxnSpPr/>
          <p:nvPr/>
        </p:nvCxnSpPr>
        <p:spPr>
          <a:xfrm flipV="1">
            <a:off x="4038600" y="3486150"/>
            <a:ext cx="1828800" cy="1371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3775" y="171450"/>
            <a:ext cx="6926893" cy="3477875"/>
          </a:xfrm>
          <a:prstGeom prst="rect">
            <a:avLst/>
          </a:prstGeom>
          <a:noFill/>
        </p:spPr>
        <p:txBody>
          <a:bodyPr wrap="square" rtlCol="0">
            <a:spAutoFit/>
          </a:bodyPr>
          <a:lstStyle/>
          <a:p>
            <a:r>
              <a:rPr lang="en-GB" sz="2000" dirty="0" smtClean="0"/>
              <a:t>Note, however, that ETSI transposes </a:t>
            </a:r>
            <a:r>
              <a:rPr lang="en-GB" sz="2000" u="sng" dirty="0" smtClean="0"/>
              <a:t>all versions</a:t>
            </a:r>
            <a:r>
              <a:rPr lang="en-GB" sz="2000" dirty="0" smtClean="0"/>
              <a:t> of all 3GPP specs which:</a:t>
            </a:r>
            <a:br>
              <a:rPr lang="en-GB" sz="2000" dirty="0" smtClean="0"/>
            </a:br>
            <a:endParaRPr lang="en-GB" sz="2000" dirty="0" smtClean="0"/>
          </a:p>
          <a:p>
            <a:pPr>
              <a:buFont typeface="Arial" pitchFamily="34" charset="0"/>
              <a:buChar char="•"/>
            </a:pPr>
            <a:r>
              <a:rPr lang="en-GB" sz="2000" dirty="0" smtClean="0"/>
              <a:t> are not 3GPP-internal TRs*, and</a:t>
            </a:r>
          </a:p>
          <a:p>
            <a:pPr>
              <a:buFont typeface="Arial" pitchFamily="34" charset="0"/>
              <a:buChar char="•"/>
            </a:pPr>
            <a:r>
              <a:rPr lang="en-GB" sz="2000" dirty="0" smtClean="0"/>
              <a:t> are under change control, and</a:t>
            </a:r>
          </a:p>
          <a:p>
            <a:pPr>
              <a:buFont typeface="Arial" pitchFamily="34" charset="0"/>
              <a:buChar char="•"/>
            </a:pPr>
            <a:r>
              <a:rPr lang="en-GB" sz="2000" dirty="0" smtClean="0"/>
              <a:t> belong to a Release which has been stage-3 frozen, and</a:t>
            </a:r>
          </a:p>
          <a:p>
            <a:pPr>
              <a:buFont typeface="Arial" pitchFamily="34" charset="0"/>
              <a:buChar char="•"/>
            </a:pPr>
            <a:r>
              <a:rPr lang="en-GB" sz="2000" dirty="0" smtClean="0"/>
              <a:t> are of adequate presentational quality to be worthy of 						          publication.</a:t>
            </a:r>
          </a:p>
          <a:p>
            <a:pPr>
              <a:buFont typeface="Arial" pitchFamily="34" charset="0"/>
              <a:buChar char="•"/>
            </a:pPr>
            <a:endParaRPr lang="en-GB" sz="2000" dirty="0" smtClean="0"/>
          </a:p>
          <a:p>
            <a:r>
              <a:rPr lang="en-GB" sz="2000" dirty="0" smtClean="0"/>
              <a:t>ETSI’s transpositions are not directly related to their citation in ITU-R or ITU-T Recommendations.</a:t>
            </a:r>
            <a:endParaRPr lang="en-US" sz="2000" dirty="0"/>
          </a:p>
        </p:txBody>
      </p:sp>
      <p:sp>
        <p:nvSpPr>
          <p:cNvPr id="7" name="TextBox 6"/>
          <p:cNvSpPr txBox="1"/>
          <p:nvPr/>
        </p:nvSpPr>
        <p:spPr>
          <a:xfrm>
            <a:off x="2617940" y="3814175"/>
            <a:ext cx="6526060" cy="861774"/>
          </a:xfrm>
          <a:prstGeom prst="rect">
            <a:avLst/>
          </a:prstGeom>
          <a:noFill/>
        </p:spPr>
        <p:txBody>
          <a:bodyPr wrap="square" rtlCol="0">
            <a:spAutoFit/>
          </a:bodyPr>
          <a:lstStyle/>
          <a:p>
            <a:r>
              <a:rPr lang="en-GB" dirty="0" smtClean="0"/>
              <a:t>* 3GPP-internal TRs are often produced to record the results of feasibility studies, or WG planning activity. They are identifiable by having one of the following number formats:</a:t>
            </a:r>
          </a:p>
          <a:p>
            <a:r>
              <a:rPr lang="en-GB" dirty="0" smtClean="0"/>
              <a:t>xx.8xx, xx.7xx, 10.xx, 30.xxx, 50.xxx.</a:t>
            </a:r>
          </a:p>
          <a:p>
            <a:endParaRPr lang="en-GB" dirty="0" smtClean="0"/>
          </a:p>
          <a:p>
            <a:pPr>
              <a:buFont typeface="Arial" charset="0"/>
              <a:buChar cha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9" name="Picture 9"/>
          <p:cNvPicPr>
            <a:picLocks noChangeAspect="1" noChangeArrowheads="1"/>
          </p:cNvPicPr>
          <p:nvPr/>
        </p:nvPicPr>
        <p:blipFill>
          <a:blip r:embed="rId2" cstate="print"/>
          <a:srcRect/>
          <a:stretch>
            <a:fillRect/>
          </a:stretch>
        </p:blipFill>
        <p:spPr bwMode="auto">
          <a:xfrm>
            <a:off x="5041856" y="1209739"/>
            <a:ext cx="1995474" cy="2811116"/>
          </a:xfrm>
          <a:prstGeom prst="rect">
            <a:avLst/>
          </a:prstGeom>
          <a:noFill/>
          <a:ln w="9525">
            <a:noFill/>
            <a:miter lim="800000"/>
            <a:headEnd/>
            <a:tailEnd/>
          </a:ln>
        </p:spPr>
      </p:pic>
      <p:pic>
        <p:nvPicPr>
          <p:cNvPr id="20485" name="Picture 5"/>
          <p:cNvPicPr>
            <a:picLocks noChangeAspect="1" noChangeArrowheads="1"/>
          </p:cNvPicPr>
          <p:nvPr/>
        </p:nvPicPr>
        <p:blipFill>
          <a:blip r:embed="rId3" cstate="print"/>
          <a:srcRect/>
          <a:stretch>
            <a:fillRect/>
          </a:stretch>
        </p:blipFill>
        <p:spPr bwMode="auto">
          <a:xfrm>
            <a:off x="894242" y="1183709"/>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pic>
        <p:nvPicPr>
          <p:cNvPr id="20484" name="Picture 4"/>
          <p:cNvPicPr>
            <a:picLocks noChangeAspect="1" noChangeArrowheads="1"/>
          </p:cNvPicPr>
          <p:nvPr/>
        </p:nvPicPr>
        <p:blipFill>
          <a:blip r:embed="rId4" cstate="print"/>
          <a:srcRect/>
          <a:stretch>
            <a:fillRect/>
          </a:stretch>
        </p:blipFill>
        <p:spPr bwMode="auto">
          <a:xfrm>
            <a:off x="851901" y="1152394"/>
            <a:ext cx="1996494" cy="2808755"/>
          </a:xfrm>
          <a:prstGeom prst="rect">
            <a:avLst/>
          </a:prstGeom>
          <a:noFill/>
          <a:ln w="9525">
            <a:noFill/>
            <a:miter lim="800000"/>
            <a:headEnd/>
            <a:tailEnd/>
          </a:ln>
        </p:spPr>
      </p:pic>
      <p:pic>
        <p:nvPicPr>
          <p:cNvPr id="20483" name="Picture 3"/>
          <p:cNvPicPr>
            <a:picLocks noChangeAspect="1" noChangeArrowheads="1"/>
          </p:cNvPicPr>
          <p:nvPr/>
        </p:nvPicPr>
        <p:blipFill>
          <a:blip r:embed="rId5" cstate="print"/>
          <a:srcRect/>
          <a:stretch>
            <a:fillRect/>
          </a:stretch>
        </p:blipFill>
        <p:spPr bwMode="auto">
          <a:xfrm>
            <a:off x="781246" y="1114816"/>
            <a:ext cx="2001969" cy="2808055"/>
          </a:xfrm>
          <a:prstGeom prst="rect">
            <a:avLst/>
          </a:prstGeom>
          <a:noFill/>
          <a:ln w="9525">
            <a:noFill/>
            <a:miter lim="800000"/>
            <a:headEnd/>
            <a:tailEnd/>
          </a:ln>
        </p:spPr>
      </p:pic>
      <p:pic>
        <p:nvPicPr>
          <p:cNvPr id="20488" name="Picture 8"/>
          <p:cNvPicPr>
            <a:picLocks noChangeAspect="1" noChangeArrowheads="1"/>
          </p:cNvPicPr>
          <p:nvPr/>
        </p:nvPicPr>
        <p:blipFill>
          <a:blip r:embed="rId6" cstate="print"/>
          <a:srcRect/>
          <a:stretch>
            <a:fillRect/>
          </a:stretch>
        </p:blipFill>
        <p:spPr bwMode="auto">
          <a:xfrm>
            <a:off x="5001018" y="1173662"/>
            <a:ext cx="2008208" cy="2822141"/>
          </a:xfrm>
          <a:prstGeom prst="rect">
            <a:avLst/>
          </a:prstGeom>
          <a:noFill/>
          <a:ln w="9525">
            <a:noFill/>
            <a:miter lim="800000"/>
            <a:headEnd/>
            <a:tailEnd/>
          </a:ln>
        </p:spPr>
      </p:pic>
      <p:pic>
        <p:nvPicPr>
          <p:cNvPr id="20487" name="Picture 7"/>
          <p:cNvPicPr>
            <a:picLocks noChangeAspect="1" noChangeArrowheads="1"/>
          </p:cNvPicPr>
          <p:nvPr/>
        </p:nvPicPr>
        <p:blipFill>
          <a:blip r:embed="rId7" cstate="print"/>
          <a:srcRect/>
          <a:stretch>
            <a:fillRect/>
          </a:stretch>
        </p:blipFill>
        <p:spPr bwMode="auto">
          <a:xfrm>
            <a:off x="4958678" y="1147111"/>
            <a:ext cx="2011326" cy="2817378"/>
          </a:xfrm>
          <a:prstGeom prst="rect">
            <a:avLst/>
          </a:prstGeom>
          <a:noFill/>
          <a:ln w="9525">
            <a:noFill/>
            <a:miter lim="800000"/>
            <a:headEnd/>
            <a:tailEnd/>
          </a:ln>
        </p:spPr>
      </p:pic>
      <p:pic>
        <p:nvPicPr>
          <p:cNvPr id="20486" name="Picture 6"/>
          <p:cNvPicPr>
            <a:picLocks noChangeAspect="1" noChangeArrowheads="1"/>
          </p:cNvPicPr>
          <p:nvPr/>
        </p:nvPicPr>
        <p:blipFill>
          <a:blip r:embed="rId8" cstate="print"/>
          <a:srcRect/>
          <a:stretch>
            <a:fillRect/>
          </a:stretch>
        </p:blipFill>
        <p:spPr bwMode="auto">
          <a:xfrm>
            <a:off x="4925860" y="1121080"/>
            <a:ext cx="2007267" cy="2824620"/>
          </a:xfrm>
          <a:prstGeom prst="rect">
            <a:avLst/>
          </a:prstGeom>
          <a:noFill/>
          <a:ln w="9525">
            <a:noFill/>
            <a:miter lim="800000"/>
            <a:headEnd/>
            <a:tailEnd/>
          </a:ln>
        </p:spPr>
      </p:pic>
      <p:sp>
        <p:nvSpPr>
          <p:cNvPr id="11" name="Right Arrow 10"/>
          <p:cNvSpPr/>
          <p:nvPr/>
        </p:nvSpPr>
        <p:spPr bwMode="auto">
          <a:xfrm>
            <a:off x="3288082" y="2198318"/>
            <a:ext cx="1321496" cy="39457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pic>
        <p:nvPicPr>
          <p:cNvPr id="12" name="Picture 2" descr="C:\Users\meredith\Documents\temp\2017-09-27_pcg-contrib\task--functions-webquest-6.jpg"/>
          <p:cNvPicPr>
            <a:picLocks noChangeAspect="1" noChangeArrowheads="1"/>
          </p:cNvPicPr>
          <p:nvPr/>
        </p:nvPicPr>
        <p:blipFill>
          <a:blip r:embed="rId9" cstate="print"/>
          <a:srcRect/>
          <a:stretch>
            <a:fillRect/>
          </a:stretch>
        </p:blipFill>
        <p:spPr bwMode="auto">
          <a:xfrm>
            <a:off x="3135682" y="3689698"/>
            <a:ext cx="1730914" cy="96916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2" cstate="print"/>
          <a:srcRect/>
          <a:stretch>
            <a:fillRect/>
          </a:stretch>
        </p:blipFill>
        <p:spPr bwMode="auto">
          <a:xfrm>
            <a:off x="5754341" y="1202498"/>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pic>
        <p:nvPicPr>
          <p:cNvPr id="20484" name="Picture 4"/>
          <p:cNvPicPr>
            <a:picLocks noChangeAspect="1" noChangeArrowheads="1"/>
          </p:cNvPicPr>
          <p:nvPr/>
        </p:nvPicPr>
        <p:blipFill>
          <a:blip r:embed="rId3" cstate="print"/>
          <a:srcRect/>
          <a:stretch>
            <a:fillRect/>
          </a:stretch>
        </p:blipFill>
        <p:spPr bwMode="auto">
          <a:xfrm>
            <a:off x="5712000" y="1171183"/>
            <a:ext cx="1996494" cy="2808755"/>
          </a:xfrm>
          <a:prstGeom prst="rect">
            <a:avLst/>
          </a:prstGeom>
          <a:noFill/>
          <a:ln w="9525">
            <a:noFill/>
            <a:miter lim="800000"/>
            <a:headEnd/>
            <a:tailEnd/>
          </a:ln>
        </p:spPr>
      </p:pic>
      <p:pic>
        <p:nvPicPr>
          <p:cNvPr id="20483" name="Picture 3"/>
          <p:cNvPicPr>
            <a:picLocks noChangeAspect="1" noChangeArrowheads="1"/>
          </p:cNvPicPr>
          <p:nvPr/>
        </p:nvPicPr>
        <p:blipFill>
          <a:blip r:embed="rId4" cstate="print"/>
          <a:srcRect/>
          <a:stretch>
            <a:fillRect/>
          </a:stretch>
        </p:blipFill>
        <p:spPr bwMode="auto">
          <a:xfrm>
            <a:off x="5641345" y="1133605"/>
            <a:ext cx="2001969" cy="2808055"/>
          </a:xfrm>
          <a:prstGeom prst="rect">
            <a:avLst/>
          </a:prstGeom>
          <a:noFill/>
          <a:ln w="9525">
            <a:noFill/>
            <a:miter lim="800000"/>
            <a:headEnd/>
            <a:tailEnd/>
          </a:ln>
        </p:spPr>
      </p:pic>
      <p:sp>
        <p:nvSpPr>
          <p:cNvPr id="12" name="TextBox 11"/>
          <p:cNvSpPr txBox="1"/>
          <p:nvPr/>
        </p:nvSpPr>
        <p:spPr>
          <a:xfrm>
            <a:off x="576197" y="1189973"/>
            <a:ext cx="2179529" cy="246221"/>
          </a:xfrm>
          <a:prstGeom prst="rect">
            <a:avLst/>
          </a:prstGeom>
          <a:noFill/>
        </p:spPr>
        <p:txBody>
          <a:bodyPr wrap="square" rtlCol="0">
            <a:spAutoFit/>
          </a:bodyPr>
          <a:lstStyle/>
          <a:p>
            <a:r>
              <a:rPr lang="en-GB" dirty="0" smtClean="0"/>
              <a:t>Step 1: Remove cover and page 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0483"/>
                                        </p:tgtEl>
                                        <p:attrNameLst>
                                          <p:attrName>ppt_x</p:attrName>
                                        </p:attrNameLst>
                                      </p:cBhvr>
                                      <p:tavLst>
                                        <p:tav tm="0">
                                          <p:val>
                                            <p:strVal val="ppt_x"/>
                                          </p:val>
                                        </p:tav>
                                        <p:tav tm="100000">
                                          <p:val>
                                            <p:strVal val="ppt_x"/>
                                          </p:val>
                                        </p:tav>
                                      </p:tavLst>
                                    </p:anim>
                                    <p:anim calcmode="lin" valueType="num">
                                      <p:cBhvr additive="base">
                                        <p:cTn id="7" dur="500"/>
                                        <p:tgtEl>
                                          <p:spTgt spid="20483"/>
                                        </p:tgtEl>
                                        <p:attrNameLst>
                                          <p:attrName>ppt_y</p:attrName>
                                        </p:attrNameLst>
                                      </p:cBhvr>
                                      <p:tavLst>
                                        <p:tav tm="0">
                                          <p:val>
                                            <p:strVal val="ppt_y"/>
                                          </p:val>
                                        </p:tav>
                                        <p:tav tm="100000">
                                          <p:val>
                                            <p:strVal val="1+ppt_h/2"/>
                                          </p:val>
                                        </p:tav>
                                      </p:tavLst>
                                    </p:anim>
                                    <p:set>
                                      <p:cBhvr>
                                        <p:cTn id="8" dur="1" fill="hold">
                                          <p:stCondLst>
                                            <p:cond delay="499"/>
                                          </p:stCondLst>
                                        </p:cTn>
                                        <p:tgtEl>
                                          <p:spTgt spid="20483"/>
                                        </p:tgtEl>
                                        <p:attrNameLst>
                                          <p:attrName>style.visibility</p:attrName>
                                        </p:attrNameLst>
                                      </p:cBhvr>
                                      <p:to>
                                        <p:strVal val="hidden"/>
                                      </p:to>
                                    </p:set>
                                  </p:childTnLst>
                                </p:cTn>
                              </p:par>
                            </p:childTnLst>
                          </p:cTn>
                        </p:par>
                        <p:par>
                          <p:cTn id="9" fill="hold">
                            <p:stCondLst>
                              <p:cond delay="500"/>
                            </p:stCondLst>
                            <p:childTnLst>
                              <p:par>
                                <p:cTn id="10" presetID="2" presetClass="exit" presetSubtype="4" fill="hold" nodeType="afterEffect">
                                  <p:stCondLst>
                                    <p:cond delay="0"/>
                                  </p:stCondLst>
                                  <p:childTnLst>
                                    <p:anim calcmode="lin" valueType="num">
                                      <p:cBhvr additive="base">
                                        <p:cTn id="11" dur="500"/>
                                        <p:tgtEl>
                                          <p:spTgt spid="20484"/>
                                        </p:tgtEl>
                                        <p:attrNameLst>
                                          <p:attrName>ppt_x</p:attrName>
                                        </p:attrNameLst>
                                      </p:cBhvr>
                                      <p:tavLst>
                                        <p:tav tm="0">
                                          <p:val>
                                            <p:strVal val="ppt_x"/>
                                          </p:val>
                                        </p:tav>
                                        <p:tav tm="100000">
                                          <p:val>
                                            <p:strVal val="ppt_x"/>
                                          </p:val>
                                        </p:tav>
                                      </p:tavLst>
                                    </p:anim>
                                    <p:anim calcmode="lin" valueType="num">
                                      <p:cBhvr additive="base">
                                        <p:cTn id="12" dur="500"/>
                                        <p:tgtEl>
                                          <p:spTgt spid="20484"/>
                                        </p:tgtEl>
                                        <p:attrNameLst>
                                          <p:attrName>ppt_y</p:attrName>
                                        </p:attrNameLst>
                                      </p:cBhvr>
                                      <p:tavLst>
                                        <p:tav tm="0">
                                          <p:val>
                                            <p:strVal val="ppt_y"/>
                                          </p:val>
                                        </p:tav>
                                        <p:tav tm="100000">
                                          <p:val>
                                            <p:strVal val="1+ppt_h/2"/>
                                          </p:val>
                                        </p:tav>
                                      </p:tavLst>
                                    </p:anim>
                                    <p:set>
                                      <p:cBhvr>
                                        <p:cTn id="13" dur="1" fill="hold">
                                          <p:stCondLst>
                                            <p:cond delay="499"/>
                                          </p:stCondLst>
                                        </p:cTn>
                                        <p:tgtEl>
                                          <p:spTgt spid="204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2" cstate="print"/>
          <a:srcRect/>
          <a:stretch>
            <a:fillRect/>
          </a:stretch>
        </p:blipFill>
        <p:spPr bwMode="auto">
          <a:xfrm>
            <a:off x="5754341" y="1202498"/>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400110"/>
          </a:xfrm>
          <a:prstGeom prst="rect">
            <a:avLst/>
          </a:prstGeom>
          <a:noFill/>
        </p:spPr>
        <p:txBody>
          <a:bodyPr wrap="square" rtlCol="0">
            <a:spAutoFit/>
          </a:bodyPr>
          <a:lstStyle/>
          <a:p>
            <a:r>
              <a:rPr lang="en-GB" dirty="0" smtClean="0"/>
              <a:t>Step 2: Create new cover page</a:t>
            </a:r>
          </a:p>
        </p:txBody>
      </p:sp>
      <p:pic>
        <p:nvPicPr>
          <p:cNvPr id="7" name="Picture 6"/>
          <p:cNvPicPr>
            <a:picLocks noChangeAspect="1" noChangeArrowheads="1"/>
          </p:cNvPicPr>
          <p:nvPr/>
        </p:nvPicPr>
        <p:blipFill>
          <a:blip r:embed="rId3" cstate="print"/>
          <a:srcRect/>
          <a:stretch>
            <a:fillRect/>
          </a:stretch>
        </p:blipFill>
        <p:spPr bwMode="auto">
          <a:xfrm>
            <a:off x="2395603" y="1177448"/>
            <a:ext cx="2007267" cy="2824620"/>
          </a:xfrm>
          <a:prstGeom prst="rect">
            <a:avLst/>
          </a:prstGeom>
          <a:noFill/>
          <a:ln w="9525">
            <a:noFill/>
            <a:miter lim="800000"/>
            <a:headEnd/>
            <a:tailEnd/>
          </a:ln>
        </p:spPr>
      </p:pic>
      <p:sp>
        <p:nvSpPr>
          <p:cNvPr id="8" name="Oval 7"/>
          <p:cNvSpPr/>
          <p:nvPr/>
        </p:nvSpPr>
        <p:spPr bwMode="auto">
          <a:xfrm>
            <a:off x="2931090" y="1208762"/>
            <a:ext cx="1227551" cy="26931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9" name="Oval 8"/>
          <p:cNvSpPr/>
          <p:nvPr/>
        </p:nvSpPr>
        <p:spPr bwMode="auto">
          <a:xfrm>
            <a:off x="2538607" y="2210844"/>
            <a:ext cx="1701453" cy="463463"/>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0" name="Oval 9"/>
          <p:cNvSpPr/>
          <p:nvPr/>
        </p:nvSpPr>
        <p:spPr bwMode="auto">
          <a:xfrm>
            <a:off x="3642986" y="3083491"/>
            <a:ext cx="709810" cy="463463"/>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1" name="TextBox 10"/>
          <p:cNvSpPr txBox="1"/>
          <p:nvPr/>
        </p:nvSpPr>
        <p:spPr>
          <a:xfrm>
            <a:off x="546970" y="1999989"/>
            <a:ext cx="1503124" cy="1477328"/>
          </a:xfrm>
          <a:prstGeom prst="rect">
            <a:avLst/>
          </a:prstGeom>
          <a:noFill/>
        </p:spPr>
        <p:txBody>
          <a:bodyPr wrap="square" rtlCol="0">
            <a:spAutoFit/>
          </a:bodyPr>
          <a:lstStyle/>
          <a:p>
            <a:r>
              <a:rPr lang="en-GB" dirty="0" smtClean="0"/>
              <a:t>Note fields copied from or derived from equivalent on original 3GPP document:</a:t>
            </a:r>
          </a:p>
          <a:p>
            <a:pPr>
              <a:buFont typeface="Arial" pitchFamily="34" charset="0"/>
              <a:buChar char="•"/>
            </a:pPr>
            <a:r>
              <a:rPr lang="en-GB" dirty="0" smtClean="0"/>
              <a:t> Number</a:t>
            </a:r>
          </a:p>
          <a:p>
            <a:pPr>
              <a:buFont typeface="Arial" pitchFamily="34" charset="0"/>
              <a:buChar char="•"/>
            </a:pPr>
            <a:r>
              <a:rPr lang="en-GB" dirty="0" smtClean="0"/>
              <a:t> Version</a:t>
            </a:r>
          </a:p>
          <a:p>
            <a:pPr>
              <a:buFont typeface="Arial" pitchFamily="34" charset="0"/>
              <a:buChar char="•"/>
            </a:pPr>
            <a:r>
              <a:rPr lang="en-GB" dirty="0" smtClean="0"/>
              <a:t> Date</a:t>
            </a:r>
          </a:p>
          <a:p>
            <a:pPr>
              <a:buFont typeface="Arial" pitchFamily="34" charset="0"/>
              <a:buChar char="•"/>
            </a:pPr>
            <a:r>
              <a:rPr lang="en-GB" dirty="0" smtClean="0"/>
              <a:t> Title</a:t>
            </a:r>
          </a:p>
          <a:p>
            <a:pPr>
              <a:buFont typeface="Arial" pitchFamily="34" charset="0"/>
              <a:buChar char="•"/>
            </a:pPr>
            <a:r>
              <a:rPr lang="en-GB" dirty="0" smtClean="0"/>
              <a:t> Logo(s)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2" cstate="print"/>
          <a:srcRect/>
          <a:stretch>
            <a:fillRect/>
          </a:stretch>
        </p:blipFill>
        <p:spPr bwMode="auto">
          <a:xfrm>
            <a:off x="5754341" y="1202498"/>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400110"/>
          </a:xfrm>
          <a:prstGeom prst="rect">
            <a:avLst/>
          </a:prstGeom>
          <a:noFill/>
        </p:spPr>
        <p:txBody>
          <a:bodyPr wrap="square" rtlCol="0">
            <a:spAutoFit/>
          </a:bodyPr>
          <a:lstStyle/>
          <a:p>
            <a:r>
              <a:rPr lang="en-GB" dirty="0" smtClean="0"/>
              <a:t>Step 3: Create new page 2</a:t>
            </a:r>
          </a:p>
        </p:txBody>
      </p:sp>
      <p:pic>
        <p:nvPicPr>
          <p:cNvPr id="7" name="Picture 6"/>
          <p:cNvPicPr>
            <a:picLocks noChangeAspect="1" noChangeArrowheads="1"/>
          </p:cNvPicPr>
          <p:nvPr/>
        </p:nvPicPr>
        <p:blipFill>
          <a:blip r:embed="rId3" cstate="print"/>
          <a:srcRect/>
          <a:stretch>
            <a:fillRect/>
          </a:stretch>
        </p:blipFill>
        <p:spPr bwMode="auto">
          <a:xfrm>
            <a:off x="2395603" y="1177448"/>
            <a:ext cx="2007267" cy="2824620"/>
          </a:xfrm>
          <a:prstGeom prst="rect">
            <a:avLst/>
          </a:prstGeom>
          <a:noFill/>
          <a:ln w="9525">
            <a:noFill/>
            <a:miter lim="800000"/>
            <a:headEnd/>
            <a:tailEnd/>
          </a:ln>
        </p:spPr>
      </p:pic>
      <p:sp>
        <p:nvSpPr>
          <p:cNvPr id="11" name="TextBox 10"/>
          <p:cNvSpPr txBox="1"/>
          <p:nvPr/>
        </p:nvSpPr>
        <p:spPr>
          <a:xfrm>
            <a:off x="546970" y="1999989"/>
            <a:ext cx="1688926" cy="1323439"/>
          </a:xfrm>
          <a:prstGeom prst="rect">
            <a:avLst/>
          </a:prstGeom>
          <a:noFill/>
        </p:spPr>
        <p:txBody>
          <a:bodyPr wrap="square" rtlCol="0">
            <a:spAutoFit/>
          </a:bodyPr>
          <a:lstStyle/>
          <a:p>
            <a:r>
              <a:rPr lang="en-GB" dirty="0" smtClean="0"/>
              <a:t>Note fields copied from or derived from equivalent on original 3GPP document:</a:t>
            </a:r>
          </a:p>
          <a:p>
            <a:pPr>
              <a:buFont typeface="Arial" pitchFamily="34" charset="0"/>
              <a:buChar char="•"/>
            </a:pPr>
            <a:r>
              <a:rPr lang="en-GB" dirty="0" smtClean="0"/>
              <a:t> Page header</a:t>
            </a:r>
          </a:p>
          <a:p>
            <a:pPr>
              <a:buFont typeface="Arial" pitchFamily="34" charset="0"/>
              <a:buChar char="•"/>
            </a:pPr>
            <a:r>
              <a:rPr lang="en-GB" dirty="0" smtClean="0"/>
              <a:t> Page footer</a:t>
            </a:r>
          </a:p>
          <a:p>
            <a:pPr>
              <a:buFont typeface="Arial" pitchFamily="34" charset="0"/>
              <a:buChar char="•"/>
            </a:pPr>
            <a:r>
              <a:rPr lang="en-GB" dirty="0" smtClean="0"/>
              <a:t> ETSI internal reference</a:t>
            </a:r>
          </a:p>
          <a:p>
            <a:pPr>
              <a:buFont typeface="Arial" pitchFamily="34" charset="0"/>
              <a:buChar char="•"/>
            </a:pPr>
            <a:r>
              <a:rPr lang="en-GB" dirty="0" smtClean="0"/>
              <a:t> Keywords (automatically 	assigned)</a:t>
            </a:r>
          </a:p>
        </p:txBody>
      </p:sp>
      <p:pic>
        <p:nvPicPr>
          <p:cNvPr id="13" name="Picture 7"/>
          <p:cNvPicPr>
            <a:picLocks noChangeAspect="1" noChangeArrowheads="1"/>
          </p:cNvPicPr>
          <p:nvPr/>
        </p:nvPicPr>
        <p:blipFill>
          <a:blip r:embed="rId4" cstate="print"/>
          <a:srcRect/>
          <a:stretch>
            <a:fillRect/>
          </a:stretch>
        </p:blipFill>
        <p:spPr bwMode="auto">
          <a:xfrm>
            <a:off x="2447209" y="1241056"/>
            <a:ext cx="2011326" cy="2817378"/>
          </a:xfrm>
          <a:prstGeom prst="rect">
            <a:avLst/>
          </a:prstGeom>
          <a:noFill/>
          <a:ln w="9525">
            <a:noFill/>
            <a:miter lim="800000"/>
            <a:headEnd/>
            <a:tailEnd/>
          </a:ln>
        </p:spPr>
      </p:pic>
      <p:sp>
        <p:nvSpPr>
          <p:cNvPr id="8" name="Oval 7"/>
          <p:cNvSpPr/>
          <p:nvPr/>
        </p:nvSpPr>
        <p:spPr bwMode="auto">
          <a:xfrm>
            <a:off x="2480153" y="1271393"/>
            <a:ext cx="1878905" cy="26931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9" name="Oval 8"/>
          <p:cNvSpPr/>
          <p:nvPr/>
        </p:nvSpPr>
        <p:spPr bwMode="auto">
          <a:xfrm>
            <a:off x="3233803" y="3864280"/>
            <a:ext cx="473902" cy="20667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0" name="Oval 9"/>
          <p:cNvSpPr/>
          <p:nvPr/>
        </p:nvSpPr>
        <p:spPr bwMode="auto">
          <a:xfrm>
            <a:off x="2972844" y="2100198"/>
            <a:ext cx="941540" cy="58037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2" cstate="print"/>
          <a:srcRect/>
          <a:stretch>
            <a:fillRect/>
          </a:stretch>
        </p:blipFill>
        <p:spPr bwMode="auto">
          <a:xfrm>
            <a:off x="5754341" y="1202498"/>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400110"/>
          </a:xfrm>
          <a:prstGeom prst="rect">
            <a:avLst/>
          </a:prstGeom>
          <a:noFill/>
        </p:spPr>
        <p:txBody>
          <a:bodyPr wrap="square" rtlCol="0">
            <a:spAutoFit/>
          </a:bodyPr>
          <a:lstStyle/>
          <a:p>
            <a:r>
              <a:rPr lang="en-GB" dirty="0" smtClean="0"/>
              <a:t>Step 4: Create new page 3</a:t>
            </a:r>
          </a:p>
        </p:txBody>
      </p:sp>
      <p:pic>
        <p:nvPicPr>
          <p:cNvPr id="7" name="Picture 6"/>
          <p:cNvPicPr>
            <a:picLocks noChangeAspect="1" noChangeArrowheads="1"/>
          </p:cNvPicPr>
          <p:nvPr/>
        </p:nvPicPr>
        <p:blipFill>
          <a:blip r:embed="rId3" cstate="print"/>
          <a:srcRect/>
          <a:stretch>
            <a:fillRect/>
          </a:stretch>
        </p:blipFill>
        <p:spPr bwMode="auto">
          <a:xfrm>
            <a:off x="2395603" y="1177448"/>
            <a:ext cx="2007267" cy="2824620"/>
          </a:xfrm>
          <a:prstGeom prst="rect">
            <a:avLst/>
          </a:prstGeom>
          <a:noFill/>
          <a:ln w="9525">
            <a:noFill/>
            <a:miter lim="800000"/>
            <a:headEnd/>
            <a:tailEnd/>
          </a:ln>
        </p:spPr>
      </p:pic>
      <p:pic>
        <p:nvPicPr>
          <p:cNvPr id="13" name="Picture 7"/>
          <p:cNvPicPr>
            <a:picLocks noChangeAspect="1" noChangeArrowheads="1"/>
          </p:cNvPicPr>
          <p:nvPr/>
        </p:nvPicPr>
        <p:blipFill>
          <a:blip r:embed="rId4" cstate="print"/>
          <a:srcRect/>
          <a:stretch>
            <a:fillRect/>
          </a:stretch>
        </p:blipFill>
        <p:spPr bwMode="auto">
          <a:xfrm>
            <a:off x="2447209" y="1241056"/>
            <a:ext cx="2011326" cy="2817378"/>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a:off x="2495813" y="1286397"/>
            <a:ext cx="2008208" cy="282214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2" cstate="print"/>
          <a:srcRect/>
          <a:stretch>
            <a:fillRect/>
          </a:stretch>
        </p:blipFill>
        <p:spPr bwMode="auto">
          <a:xfrm>
            <a:off x="5754341" y="1202498"/>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553998"/>
          </a:xfrm>
          <a:prstGeom prst="rect">
            <a:avLst/>
          </a:prstGeom>
          <a:noFill/>
        </p:spPr>
        <p:txBody>
          <a:bodyPr wrap="square" rtlCol="0">
            <a:spAutoFit/>
          </a:bodyPr>
          <a:lstStyle/>
          <a:p>
            <a:r>
              <a:rPr lang="en-GB" dirty="0" smtClean="0"/>
              <a:t>Step 5: Create new ETSI publication history page</a:t>
            </a:r>
          </a:p>
        </p:txBody>
      </p:sp>
      <p:pic>
        <p:nvPicPr>
          <p:cNvPr id="7" name="Picture 6"/>
          <p:cNvPicPr>
            <a:picLocks noChangeAspect="1" noChangeArrowheads="1"/>
          </p:cNvPicPr>
          <p:nvPr/>
        </p:nvPicPr>
        <p:blipFill>
          <a:blip r:embed="rId3" cstate="print"/>
          <a:srcRect/>
          <a:stretch>
            <a:fillRect/>
          </a:stretch>
        </p:blipFill>
        <p:spPr bwMode="auto">
          <a:xfrm>
            <a:off x="2395603" y="1177448"/>
            <a:ext cx="2007267" cy="2824620"/>
          </a:xfrm>
          <a:prstGeom prst="rect">
            <a:avLst/>
          </a:prstGeom>
          <a:noFill/>
          <a:ln w="9525">
            <a:noFill/>
            <a:miter lim="800000"/>
            <a:headEnd/>
            <a:tailEnd/>
          </a:ln>
        </p:spPr>
      </p:pic>
      <p:pic>
        <p:nvPicPr>
          <p:cNvPr id="13" name="Picture 7"/>
          <p:cNvPicPr>
            <a:picLocks noChangeAspect="1" noChangeArrowheads="1"/>
          </p:cNvPicPr>
          <p:nvPr/>
        </p:nvPicPr>
        <p:blipFill>
          <a:blip r:embed="rId4" cstate="print"/>
          <a:srcRect/>
          <a:stretch>
            <a:fillRect/>
          </a:stretch>
        </p:blipFill>
        <p:spPr bwMode="auto">
          <a:xfrm>
            <a:off x="2447209" y="1241056"/>
            <a:ext cx="2011326" cy="2817378"/>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a:off x="2508339" y="1298923"/>
            <a:ext cx="2008208" cy="2822141"/>
          </a:xfrm>
          <a:prstGeom prst="rect">
            <a:avLst/>
          </a:prstGeom>
          <a:noFill/>
          <a:ln w="9525">
            <a:noFill/>
            <a:miter lim="800000"/>
            <a:headEnd/>
            <a:tailEnd/>
          </a:ln>
        </p:spPr>
      </p:pic>
      <p:pic>
        <p:nvPicPr>
          <p:cNvPr id="11" name="Picture 9"/>
          <p:cNvPicPr>
            <a:picLocks noChangeAspect="1" noChangeArrowheads="1"/>
          </p:cNvPicPr>
          <p:nvPr/>
        </p:nvPicPr>
        <p:blipFill>
          <a:blip r:embed="rId6" cstate="print"/>
          <a:srcRect/>
          <a:stretch>
            <a:fillRect/>
          </a:stretch>
        </p:blipFill>
        <p:spPr bwMode="auto">
          <a:xfrm>
            <a:off x="2618070" y="1410155"/>
            <a:ext cx="1995474" cy="2811116"/>
          </a:xfrm>
          <a:prstGeom prst="rect">
            <a:avLst/>
          </a:prstGeom>
          <a:noFill/>
          <a:ln w="9525">
            <a:noFill/>
            <a:miter lim="800000"/>
            <a:headEnd/>
            <a:tailEnd/>
          </a:ln>
        </p:spPr>
      </p:pic>
      <p:sp>
        <p:nvSpPr>
          <p:cNvPr id="16" name="TextBox 15"/>
          <p:cNvSpPr txBox="1"/>
          <p:nvPr/>
        </p:nvSpPr>
        <p:spPr>
          <a:xfrm>
            <a:off x="546970" y="1999989"/>
            <a:ext cx="1688926" cy="707886"/>
          </a:xfrm>
          <a:prstGeom prst="rect">
            <a:avLst/>
          </a:prstGeom>
          <a:noFill/>
        </p:spPr>
        <p:txBody>
          <a:bodyPr wrap="square" rtlCol="0">
            <a:spAutoFit/>
          </a:bodyPr>
          <a:lstStyle/>
          <a:p>
            <a:r>
              <a:rPr lang="en-GB" dirty="0" smtClean="0"/>
              <a:t>Note data derived from database:</a:t>
            </a:r>
          </a:p>
          <a:p>
            <a:pPr>
              <a:buFont typeface="Arial" pitchFamily="34" charset="0"/>
              <a:buChar char="•"/>
            </a:pPr>
            <a:r>
              <a:rPr lang="en-GB" dirty="0" smtClean="0"/>
              <a:t> History of versions in this 	Release</a:t>
            </a:r>
          </a:p>
        </p:txBody>
      </p:sp>
      <p:sp>
        <p:nvSpPr>
          <p:cNvPr id="8" name="Oval 7"/>
          <p:cNvSpPr/>
          <p:nvPr/>
        </p:nvSpPr>
        <p:spPr bwMode="auto">
          <a:xfrm>
            <a:off x="2636729" y="1778697"/>
            <a:ext cx="1878905" cy="26931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9"/>
          <p:cNvPicPr>
            <a:picLocks noChangeAspect="1" noChangeArrowheads="1"/>
          </p:cNvPicPr>
          <p:nvPr/>
        </p:nvPicPr>
        <p:blipFill>
          <a:blip r:embed="rId2" cstate="print"/>
          <a:srcRect/>
          <a:stretch>
            <a:fillRect/>
          </a:stretch>
        </p:blipFill>
        <p:spPr bwMode="auto">
          <a:xfrm>
            <a:off x="6810114" y="1781239"/>
            <a:ext cx="1995474" cy="2811116"/>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400110"/>
          </a:xfrm>
          <a:prstGeom prst="rect">
            <a:avLst/>
          </a:prstGeom>
          <a:noFill/>
        </p:spPr>
        <p:txBody>
          <a:bodyPr wrap="square" rtlCol="0">
            <a:spAutoFit/>
          </a:bodyPr>
          <a:lstStyle/>
          <a:p>
            <a:r>
              <a:rPr lang="en-GB" dirty="0" smtClean="0"/>
              <a:t>Step 6: Assemble complete document</a:t>
            </a:r>
          </a:p>
        </p:txBody>
      </p:sp>
      <p:pic>
        <p:nvPicPr>
          <p:cNvPr id="20485" name="Picture 5"/>
          <p:cNvPicPr>
            <a:picLocks noChangeAspect="1" noChangeArrowheads="1"/>
          </p:cNvPicPr>
          <p:nvPr/>
        </p:nvPicPr>
        <p:blipFill>
          <a:blip r:embed="rId3" cstate="print"/>
          <a:srcRect/>
          <a:stretch>
            <a:fillRect/>
          </a:stretch>
        </p:blipFill>
        <p:spPr bwMode="auto">
          <a:xfrm>
            <a:off x="6374379" y="1534438"/>
            <a:ext cx="1996812" cy="2818358"/>
          </a:xfrm>
          <a:prstGeom prst="rect">
            <a:avLst/>
          </a:prstGeom>
          <a:noFill/>
          <a:ln w="9525">
            <a:noFill/>
            <a:miter lim="800000"/>
            <a:headEnd/>
            <a:tailEnd/>
          </a:ln>
        </p:spPr>
      </p:pic>
      <p:pic>
        <p:nvPicPr>
          <p:cNvPr id="14" name="Picture 8"/>
          <p:cNvPicPr>
            <a:picLocks noChangeAspect="1" noChangeArrowheads="1"/>
          </p:cNvPicPr>
          <p:nvPr/>
        </p:nvPicPr>
        <p:blipFill>
          <a:blip r:embed="rId4" cstate="print"/>
          <a:srcRect/>
          <a:stretch>
            <a:fillRect/>
          </a:stretch>
        </p:blipFill>
        <p:spPr bwMode="auto">
          <a:xfrm>
            <a:off x="5946733" y="1392868"/>
            <a:ext cx="2008208" cy="2822141"/>
          </a:xfrm>
          <a:prstGeom prst="rect">
            <a:avLst/>
          </a:prstGeom>
          <a:noFill/>
          <a:ln w="9525">
            <a:noFill/>
            <a:miter lim="800000"/>
            <a:headEnd/>
            <a:tailEnd/>
          </a:ln>
        </p:spPr>
      </p:pic>
      <p:pic>
        <p:nvPicPr>
          <p:cNvPr id="13" name="Picture 7"/>
          <p:cNvPicPr>
            <a:picLocks noChangeAspect="1" noChangeArrowheads="1"/>
          </p:cNvPicPr>
          <p:nvPr/>
        </p:nvPicPr>
        <p:blipFill>
          <a:blip r:embed="rId5" cstate="print"/>
          <a:srcRect/>
          <a:stretch>
            <a:fillRect/>
          </a:stretch>
        </p:blipFill>
        <p:spPr bwMode="auto">
          <a:xfrm>
            <a:off x="5716502" y="1291160"/>
            <a:ext cx="2011326" cy="2817378"/>
          </a:xfrm>
          <a:prstGeom prst="rect">
            <a:avLst/>
          </a:prstGeom>
          <a:noFill/>
          <a:ln w="9525">
            <a:noFill/>
            <a:miter lim="800000"/>
            <a:headEnd/>
            <a:tailEnd/>
          </a:ln>
        </p:spPr>
      </p:pic>
      <p:pic>
        <p:nvPicPr>
          <p:cNvPr id="7" name="Picture 6"/>
          <p:cNvPicPr>
            <a:picLocks noChangeAspect="1" noChangeArrowheads="1"/>
          </p:cNvPicPr>
          <p:nvPr/>
        </p:nvPicPr>
        <p:blipFill>
          <a:blip r:embed="rId6" cstate="print"/>
          <a:srcRect/>
          <a:stretch>
            <a:fillRect/>
          </a:stretch>
        </p:blipFill>
        <p:spPr bwMode="auto">
          <a:xfrm>
            <a:off x="5483269" y="1152396"/>
            <a:ext cx="2007267" cy="28246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43000" y="514350"/>
            <a:ext cx="6019800" cy="3170099"/>
          </a:xfrm>
          <a:prstGeom prst="rect">
            <a:avLst/>
          </a:prstGeom>
          <a:noFill/>
        </p:spPr>
        <p:txBody>
          <a:bodyPr wrap="square" rtlCol="0">
            <a:spAutoFit/>
          </a:bodyPr>
          <a:lstStyle/>
          <a:p>
            <a:r>
              <a:rPr lang="en-GB" sz="2000" dirty="0" smtClean="0"/>
              <a:t>This presentation has been prepared as a follow up to the discussions which took place at PCG#38 concerning the transposition process followed by the 3GPP Organizational Partners. It aims to clarify the procedure used by ETSI, and concludes that this procedure could be readily adapted for use by the other OPs’ transpositions.</a:t>
            </a:r>
          </a:p>
          <a:p>
            <a:endParaRPr lang="en-GB" sz="2000" dirty="0" smtClean="0"/>
          </a:p>
          <a:p>
            <a:r>
              <a:rPr lang="en-GB" sz="2000" dirty="0" smtClean="0"/>
              <a:t>ETSI’s process is largely automated and requires relatively few manual steps.</a:t>
            </a: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9"/>
          <p:cNvPicPr>
            <a:picLocks noChangeAspect="1" noChangeArrowheads="1"/>
          </p:cNvPicPr>
          <p:nvPr/>
        </p:nvPicPr>
        <p:blipFill>
          <a:blip r:embed="rId2" cstate="print"/>
          <a:srcRect/>
          <a:stretch>
            <a:fillRect/>
          </a:stretch>
        </p:blipFill>
        <p:spPr bwMode="auto">
          <a:xfrm>
            <a:off x="6810114" y="1781239"/>
            <a:ext cx="1995474" cy="2811116"/>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sp>
        <p:nvSpPr>
          <p:cNvPr id="12" name="TextBox 11"/>
          <p:cNvSpPr txBox="1"/>
          <p:nvPr/>
        </p:nvSpPr>
        <p:spPr>
          <a:xfrm>
            <a:off x="576197" y="1189973"/>
            <a:ext cx="1503124" cy="553998"/>
          </a:xfrm>
          <a:prstGeom prst="rect">
            <a:avLst/>
          </a:prstGeom>
          <a:noFill/>
        </p:spPr>
        <p:txBody>
          <a:bodyPr wrap="square" rtlCol="0">
            <a:spAutoFit/>
          </a:bodyPr>
          <a:lstStyle/>
          <a:p>
            <a:r>
              <a:rPr lang="en-GB" dirty="0" smtClean="0"/>
              <a:t>Step 7: Repaginate and refresh table of contents</a:t>
            </a:r>
          </a:p>
        </p:txBody>
      </p:sp>
      <p:pic>
        <p:nvPicPr>
          <p:cNvPr id="14" name="Picture 8"/>
          <p:cNvPicPr>
            <a:picLocks noChangeAspect="1" noChangeArrowheads="1"/>
          </p:cNvPicPr>
          <p:nvPr/>
        </p:nvPicPr>
        <p:blipFill>
          <a:blip r:embed="rId3" cstate="print"/>
          <a:srcRect/>
          <a:stretch>
            <a:fillRect/>
          </a:stretch>
        </p:blipFill>
        <p:spPr bwMode="auto">
          <a:xfrm>
            <a:off x="5946733" y="1392868"/>
            <a:ext cx="2008208" cy="2822141"/>
          </a:xfrm>
          <a:prstGeom prst="rect">
            <a:avLst/>
          </a:prstGeom>
          <a:noFill/>
          <a:ln w="9525">
            <a:noFill/>
            <a:miter lim="800000"/>
            <a:headEnd/>
            <a:tailEnd/>
          </a:ln>
        </p:spPr>
      </p:pic>
      <p:pic>
        <p:nvPicPr>
          <p:cNvPr id="13" name="Picture 7"/>
          <p:cNvPicPr>
            <a:picLocks noChangeAspect="1" noChangeArrowheads="1"/>
          </p:cNvPicPr>
          <p:nvPr/>
        </p:nvPicPr>
        <p:blipFill>
          <a:blip r:embed="rId4" cstate="print"/>
          <a:srcRect/>
          <a:stretch>
            <a:fillRect/>
          </a:stretch>
        </p:blipFill>
        <p:spPr bwMode="auto">
          <a:xfrm>
            <a:off x="5716502" y="1291160"/>
            <a:ext cx="2011326" cy="2817378"/>
          </a:xfrm>
          <a:prstGeom prst="rect">
            <a:avLst/>
          </a:prstGeom>
          <a:noFill/>
          <a:ln w="9525">
            <a:noFill/>
            <a:miter lim="800000"/>
            <a:headEnd/>
            <a:tailEnd/>
          </a:ln>
        </p:spPr>
      </p:pic>
      <p:pic>
        <p:nvPicPr>
          <p:cNvPr id="7" name="Picture 6"/>
          <p:cNvPicPr>
            <a:picLocks noChangeAspect="1" noChangeArrowheads="1"/>
          </p:cNvPicPr>
          <p:nvPr/>
        </p:nvPicPr>
        <p:blipFill>
          <a:blip r:embed="rId5" cstate="print"/>
          <a:srcRect/>
          <a:stretch>
            <a:fillRect/>
          </a:stretch>
        </p:blipFill>
        <p:spPr bwMode="auto">
          <a:xfrm>
            <a:off x="5483269" y="1152396"/>
            <a:ext cx="2007267" cy="2824620"/>
          </a:xfrm>
          <a:prstGeom prst="rect">
            <a:avLst/>
          </a:prstGeom>
          <a:noFill/>
          <a:ln w="9525">
            <a:noFill/>
            <a:miter lim="800000"/>
            <a:headEnd/>
            <a:tailEnd/>
          </a:ln>
        </p:spPr>
      </p:pic>
      <p:pic>
        <p:nvPicPr>
          <p:cNvPr id="20485" name="Picture 5"/>
          <p:cNvPicPr>
            <a:picLocks noChangeAspect="1" noChangeArrowheads="1"/>
          </p:cNvPicPr>
          <p:nvPr/>
        </p:nvPicPr>
        <p:blipFill>
          <a:blip r:embed="rId6" cstate="print"/>
          <a:srcRect/>
          <a:stretch>
            <a:fillRect/>
          </a:stretch>
        </p:blipFill>
        <p:spPr bwMode="auto">
          <a:xfrm>
            <a:off x="6161437" y="1484334"/>
            <a:ext cx="1996812" cy="2818358"/>
          </a:xfrm>
          <a:prstGeom prst="rect">
            <a:avLst/>
          </a:prstGeom>
          <a:noFill/>
          <a:ln w="9525">
            <a:noFill/>
            <a:miter lim="800000"/>
            <a:headEnd/>
            <a:tailEnd/>
          </a:ln>
        </p:spPr>
      </p:pic>
      <p:pic>
        <p:nvPicPr>
          <p:cNvPr id="21506" name="Picture 2"/>
          <p:cNvPicPr>
            <a:picLocks noChangeAspect="1" noChangeArrowheads="1"/>
          </p:cNvPicPr>
          <p:nvPr/>
        </p:nvPicPr>
        <p:blipFill>
          <a:blip r:embed="rId7" cstate="print"/>
          <a:srcRect/>
          <a:stretch>
            <a:fillRect/>
          </a:stretch>
        </p:blipFill>
        <p:spPr bwMode="auto">
          <a:xfrm>
            <a:off x="6175851" y="1490598"/>
            <a:ext cx="2012684" cy="28246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0485"/>
                                        </p:tgtEl>
                                      </p:cBhvr>
                                    </p:animEffect>
                                    <p:set>
                                      <p:cBhvr>
                                        <p:cTn id="7" dur="1" fill="hold">
                                          <p:stCondLst>
                                            <p:cond delay="1999"/>
                                          </p:stCondLst>
                                        </p:cTn>
                                        <p:tgtEl>
                                          <p:spTgt spid="2048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fade">
                                      <p:cBhvr>
                                        <p:cTn id="10"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9"/>
          <p:cNvPicPr>
            <a:picLocks noChangeAspect="1" noChangeArrowheads="1"/>
          </p:cNvPicPr>
          <p:nvPr/>
        </p:nvPicPr>
        <p:blipFill>
          <a:blip r:embed="rId2" cstate="print"/>
          <a:srcRect/>
          <a:stretch>
            <a:fillRect/>
          </a:stretch>
        </p:blipFill>
        <p:spPr bwMode="auto">
          <a:xfrm>
            <a:off x="6810114" y="1781239"/>
            <a:ext cx="1995474" cy="2811116"/>
          </a:xfrm>
          <a:prstGeom prst="rect">
            <a:avLst/>
          </a:prstGeom>
          <a:noFill/>
          <a:ln w="9525">
            <a:noFill/>
            <a:miter lim="800000"/>
            <a:headEnd/>
            <a:tailEnd/>
          </a:ln>
        </p:spPr>
      </p:pic>
      <p:pic>
        <p:nvPicPr>
          <p:cNvPr id="21506" name="Picture 2"/>
          <p:cNvPicPr>
            <a:picLocks noChangeAspect="1" noChangeArrowheads="1"/>
          </p:cNvPicPr>
          <p:nvPr/>
        </p:nvPicPr>
        <p:blipFill>
          <a:blip r:embed="rId3" cstate="print"/>
          <a:srcRect/>
          <a:stretch>
            <a:fillRect/>
          </a:stretch>
        </p:blipFill>
        <p:spPr bwMode="auto">
          <a:xfrm>
            <a:off x="6370004" y="1540702"/>
            <a:ext cx="2012684" cy="2824620"/>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pic>
        <p:nvPicPr>
          <p:cNvPr id="14" name="Picture 8"/>
          <p:cNvPicPr>
            <a:picLocks noChangeAspect="1" noChangeArrowheads="1"/>
          </p:cNvPicPr>
          <p:nvPr/>
        </p:nvPicPr>
        <p:blipFill>
          <a:blip r:embed="rId4" cstate="print"/>
          <a:srcRect/>
          <a:stretch>
            <a:fillRect/>
          </a:stretch>
        </p:blipFill>
        <p:spPr bwMode="auto">
          <a:xfrm>
            <a:off x="5946733" y="1392868"/>
            <a:ext cx="2008208" cy="2822141"/>
          </a:xfrm>
          <a:prstGeom prst="rect">
            <a:avLst/>
          </a:prstGeom>
          <a:noFill/>
          <a:ln w="9525">
            <a:noFill/>
            <a:miter lim="800000"/>
            <a:headEnd/>
            <a:tailEnd/>
          </a:ln>
        </p:spPr>
      </p:pic>
      <p:pic>
        <p:nvPicPr>
          <p:cNvPr id="13" name="Picture 7"/>
          <p:cNvPicPr>
            <a:picLocks noChangeAspect="1" noChangeArrowheads="1"/>
          </p:cNvPicPr>
          <p:nvPr/>
        </p:nvPicPr>
        <p:blipFill>
          <a:blip r:embed="rId5" cstate="print"/>
          <a:srcRect/>
          <a:stretch>
            <a:fillRect/>
          </a:stretch>
        </p:blipFill>
        <p:spPr bwMode="auto">
          <a:xfrm>
            <a:off x="5716502" y="1291160"/>
            <a:ext cx="2011326" cy="2817378"/>
          </a:xfrm>
          <a:prstGeom prst="rect">
            <a:avLst/>
          </a:prstGeom>
          <a:noFill/>
          <a:ln w="9525">
            <a:noFill/>
            <a:miter lim="800000"/>
            <a:headEnd/>
            <a:tailEnd/>
          </a:ln>
        </p:spPr>
      </p:pic>
      <p:pic>
        <p:nvPicPr>
          <p:cNvPr id="7" name="Picture 6"/>
          <p:cNvPicPr>
            <a:picLocks noChangeAspect="1" noChangeArrowheads="1"/>
          </p:cNvPicPr>
          <p:nvPr/>
        </p:nvPicPr>
        <p:blipFill>
          <a:blip r:embed="rId6" cstate="print"/>
          <a:srcRect/>
          <a:stretch>
            <a:fillRect/>
          </a:stretch>
        </p:blipFill>
        <p:spPr bwMode="auto">
          <a:xfrm>
            <a:off x="5483269" y="1152396"/>
            <a:ext cx="2007267" cy="28246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9"/>
          <p:cNvPicPr>
            <a:picLocks noChangeAspect="1" noChangeArrowheads="1"/>
          </p:cNvPicPr>
          <p:nvPr/>
        </p:nvPicPr>
        <p:blipFill>
          <a:blip r:embed="rId2" cstate="print"/>
          <a:srcRect/>
          <a:stretch>
            <a:fillRect/>
          </a:stretch>
        </p:blipFill>
        <p:spPr bwMode="auto">
          <a:xfrm>
            <a:off x="5808032" y="1392933"/>
            <a:ext cx="1995474" cy="2811116"/>
          </a:xfrm>
          <a:prstGeom prst="rect">
            <a:avLst/>
          </a:prstGeom>
          <a:noFill/>
          <a:ln w="9525">
            <a:noFill/>
            <a:miter lim="800000"/>
            <a:headEnd/>
            <a:tailEnd/>
          </a:ln>
        </p:spPr>
      </p:pic>
      <p:pic>
        <p:nvPicPr>
          <p:cNvPr id="21506" name="Picture 2"/>
          <p:cNvPicPr>
            <a:picLocks noChangeAspect="1" noChangeArrowheads="1"/>
          </p:cNvPicPr>
          <p:nvPr/>
        </p:nvPicPr>
        <p:blipFill>
          <a:blip r:embed="rId3" cstate="print"/>
          <a:srcRect/>
          <a:stretch>
            <a:fillRect/>
          </a:stretch>
        </p:blipFill>
        <p:spPr bwMode="auto">
          <a:xfrm>
            <a:off x="5731176" y="1352811"/>
            <a:ext cx="2012684" cy="2824620"/>
          </a:xfrm>
          <a:prstGeom prst="rect">
            <a:avLst/>
          </a:prstGeom>
          <a:noFill/>
          <a:ln w="9525">
            <a:noFill/>
            <a:miter lim="800000"/>
            <a:headEnd/>
            <a:tailEnd/>
          </a:ln>
        </p:spPr>
      </p:pic>
      <p:pic>
        <p:nvPicPr>
          <p:cNvPr id="20485" name="Picture 5"/>
          <p:cNvPicPr>
            <a:picLocks noChangeAspect="1" noChangeArrowheads="1"/>
          </p:cNvPicPr>
          <p:nvPr/>
        </p:nvPicPr>
        <p:blipFill>
          <a:blip r:embed="rId4" cstate="print"/>
          <a:srcRect/>
          <a:stretch>
            <a:fillRect/>
          </a:stretch>
        </p:blipFill>
        <p:spPr bwMode="auto">
          <a:xfrm>
            <a:off x="5685448" y="1315233"/>
            <a:ext cx="1996812" cy="2818358"/>
          </a:xfrm>
          <a:prstGeom prst="rect">
            <a:avLst/>
          </a:prstGeom>
          <a:noFill/>
          <a:ln w="9525">
            <a:noFill/>
            <a:miter lim="800000"/>
            <a:headEnd/>
            <a:tailEnd/>
          </a:ln>
        </p:spPr>
      </p:pic>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which transposes a “raw” 3GPP TS or TR into its equivalent ETSI publication is as follows …</a:t>
            </a:r>
          </a:p>
        </p:txBody>
      </p:sp>
      <p:pic>
        <p:nvPicPr>
          <p:cNvPr id="14" name="Picture 8"/>
          <p:cNvPicPr>
            <a:picLocks noChangeAspect="1" noChangeArrowheads="1"/>
          </p:cNvPicPr>
          <p:nvPr/>
        </p:nvPicPr>
        <p:blipFill>
          <a:blip r:embed="rId5" cstate="print"/>
          <a:srcRect/>
          <a:stretch>
            <a:fillRect/>
          </a:stretch>
        </p:blipFill>
        <p:spPr bwMode="auto">
          <a:xfrm>
            <a:off x="5621056" y="1261345"/>
            <a:ext cx="2008208" cy="2822141"/>
          </a:xfrm>
          <a:prstGeom prst="rect">
            <a:avLst/>
          </a:prstGeom>
          <a:noFill/>
          <a:ln w="9525">
            <a:noFill/>
            <a:miter lim="800000"/>
            <a:headEnd/>
            <a:tailEnd/>
          </a:ln>
        </p:spPr>
      </p:pic>
      <p:pic>
        <p:nvPicPr>
          <p:cNvPr id="13" name="Picture 7"/>
          <p:cNvPicPr>
            <a:picLocks noChangeAspect="1" noChangeArrowheads="1"/>
          </p:cNvPicPr>
          <p:nvPr/>
        </p:nvPicPr>
        <p:blipFill>
          <a:blip r:embed="rId6" cstate="print"/>
          <a:srcRect/>
          <a:stretch>
            <a:fillRect/>
          </a:stretch>
        </p:blipFill>
        <p:spPr bwMode="auto">
          <a:xfrm>
            <a:off x="5553663" y="1209741"/>
            <a:ext cx="2011326" cy="2817378"/>
          </a:xfrm>
          <a:prstGeom prst="rect">
            <a:avLst/>
          </a:prstGeom>
          <a:noFill/>
          <a:ln w="9525">
            <a:noFill/>
            <a:miter lim="800000"/>
            <a:headEnd/>
            <a:tailEnd/>
          </a:ln>
        </p:spPr>
      </p:pic>
      <p:pic>
        <p:nvPicPr>
          <p:cNvPr id="7" name="Picture 6"/>
          <p:cNvPicPr>
            <a:picLocks noChangeAspect="1" noChangeArrowheads="1"/>
          </p:cNvPicPr>
          <p:nvPr/>
        </p:nvPicPr>
        <p:blipFill>
          <a:blip r:embed="rId7" cstate="print"/>
          <a:srcRect/>
          <a:stretch>
            <a:fillRect/>
          </a:stretch>
        </p:blipFill>
        <p:spPr bwMode="auto">
          <a:xfrm>
            <a:off x="5483269" y="1152396"/>
            <a:ext cx="2007267" cy="2824620"/>
          </a:xfrm>
          <a:prstGeom prst="rect">
            <a:avLst/>
          </a:prstGeom>
          <a:noFill/>
          <a:ln w="9525">
            <a:noFill/>
            <a:miter lim="800000"/>
            <a:headEnd/>
            <a:tailEnd/>
          </a:ln>
        </p:spPr>
      </p:pic>
      <p:sp>
        <p:nvSpPr>
          <p:cNvPr id="9" name="TextBox 8"/>
          <p:cNvSpPr txBox="1"/>
          <p:nvPr/>
        </p:nvSpPr>
        <p:spPr>
          <a:xfrm>
            <a:off x="576197" y="1189973"/>
            <a:ext cx="1503124" cy="1015663"/>
          </a:xfrm>
          <a:prstGeom prst="rect">
            <a:avLst/>
          </a:prstGeom>
          <a:noFill/>
        </p:spPr>
        <p:txBody>
          <a:bodyPr wrap="square" rtlCol="0">
            <a:spAutoFit/>
          </a:bodyPr>
          <a:lstStyle/>
          <a:p>
            <a:r>
              <a:rPr lang="en-GB" dirty="0" smtClean="0"/>
              <a:t>Step 8: Convert to PDF</a:t>
            </a:r>
          </a:p>
          <a:p>
            <a:endParaRPr lang="en-GB" dirty="0" smtClean="0"/>
          </a:p>
          <a:p>
            <a:endParaRPr lang="en-GB" dirty="0" smtClean="0"/>
          </a:p>
          <a:p>
            <a:r>
              <a:rPr lang="en-GB" dirty="0" smtClean="0"/>
              <a:t>ETSI publishes in both (zipped) Word and PDF formats.</a:t>
            </a:r>
          </a:p>
        </p:txBody>
      </p:sp>
      <p:pic>
        <p:nvPicPr>
          <p:cNvPr id="11" name="Picture 9"/>
          <p:cNvPicPr>
            <a:picLocks noChangeAspect="1" noChangeArrowheads="1"/>
          </p:cNvPicPr>
          <p:nvPr/>
        </p:nvPicPr>
        <p:blipFill>
          <a:blip r:embed="rId2" cstate="print"/>
          <a:srcRect/>
          <a:stretch>
            <a:fillRect/>
          </a:stretch>
        </p:blipFill>
        <p:spPr bwMode="auto">
          <a:xfrm>
            <a:off x="2916607" y="1445124"/>
            <a:ext cx="1995474" cy="2811116"/>
          </a:xfrm>
          <a:prstGeom prst="rect">
            <a:avLst/>
          </a:prstGeom>
          <a:noFill/>
          <a:ln w="9525">
            <a:noFill/>
            <a:miter lim="800000"/>
            <a:headEnd/>
            <a:tailEnd/>
          </a:ln>
        </p:spPr>
      </p:pic>
      <p:pic>
        <p:nvPicPr>
          <p:cNvPr id="12" name="Picture 2"/>
          <p:cNvPicPr>
            <a:picLocks noChangeAspect="1" noChangeArrowheads="1"/>
          </p:cNvPicPr>
          <p:nvPr/>
        </p:nvPicPr>
        <p:blipFill>
          <a:blip r:embed="rId3" cstate="print"/>
          <a:srcRect/>
          <a:stretch>
            <a:fillRect/>
          </a:stretch>
        </p:blipFill>
        <p:spPr bwMode="auto">
          <a:xfrm>
            <a:off x="2839751" y="1405002"/>
            <a:ext cx="2012684" cy="2824620"/>
          </a:xfrm>
          <a:prstGeom prst="rect">
            <a:avLst/>
          </a:prstGeom>
          <a:noFill/>
          <a:ln w="9525">
            <a:noFill/>
            <a:miter lim="800000"/>
            <a:headEnd/>
            <a:tailEnd/>
          </a:ln>
        </p:spPr>
      </p:pic>
      <p:pic>
        <p:nvPicPr>
          <p:cNvPr id="15" name="Picture 5"/>
          <p:cNvPicPr>
            <a:picLocks noChangeAspect="1" noChangeArrowheads="1"/>
          </p:cNvPicPr>
          <p:nvPr/>
        </p:nvPicPr>
        <p:blipFill>
          <a:blip r:embed="rId4" cstate="print"/>
          <a:srcRect/>
          <a:stretch>
            <a:fillRect/>
          </a:stretch>
        </p:blipFill>
        <p:spPr bwMode="auto">
          <a:xfrm>
            <a:off x="2794023" y="1367424"/>
            <a:ext cx="1996812" cy="2818358"/>
          </a:xfrm>
          <a:prstGeom prst="rect">
            <a:avLst/>
          </a:prstGeom>
          <a:noFill/>
          <a:ln w="9525">
            <a:noFill/>
            <a:miter lim="800000"/>
            <a:headEnd/>
            <a:tailEnd/>
          </a:ln>
        </p:spPr>
      </p:pic>
      <p:pic>
        <p:nvPicPr>
          <p:cNvPr id="16" name="Picture 8"/>
          <p:cNvPicPr>
            <a:picLocks noChangeAspect="1" noChangeArrowheads="1"/>
          </p:cNvPicPr>
          <p:nvPr/>
        </p:nvPicPr>
        <p:blipFill>
          <a:blip r:embed="rId5" cstate="print"/>
          <a:srcRect/>
          <a:stretch>
            <a:fillRect/>
          </a:stretch>
        </p:blipFill>
        <p:spPr bwMode="auto">
          <a:xfrm>
            <a:off x="2729631" y="1313536"/>
            <a:ext cx="2008208" cy="2822141"/>
          </a:xfrm>
          <a:prstGeom prst="rect">
            <a:avLst/>
          </a:prstGeom>
          <a:noFill/>
          <a:ln w="9525">
            <a:noFill/>
            <a:miter lim="800000"/>
            <a:headEnd/>
            <a:tailEnd/>
          </a:ln>
        </p:spPr>
      </p:pic>
      <p:pic>
        <p:nvPicPr>
          <p:cNvPr id="18" name="Picture 7"/>
          <p:cNvPicPr>
            <a:picLocks noChangeAspect="1" noChangeArrowheads="1"/>
          </p:cNvPicPr>
          <p:nvPr/>
        </p:nvPicPr>
        <p:blipFill>
          <a:blip r:embed="rId6" cstate="print"/>
          <a:srcRect/>
          <a:stretch>
            <a:fillRect/>
          </a:stretch>
        </p:blipFill>
        <p:spPr bwMode="auto">
          <a:xfrm>
            <a:off x="2662238" y="1261932"/>
            <a:ext cx="2011326" cy="2817378"/>
          </a:xfrm>
          <a:prstGeom prst="rect">
            <a:avLst/>
          </a:prstGeom>
          <a:noFill/>
          <a:ln w="9525">
            <a:noFill/>
            <a:miter lim="800000"/>
            <a:headEnd/>
            <a:tailEnd/>
          </a:ln>
        </p:spPr>
      </p:pic>
      <p:pic>
        <p:nvPicPr>
          <p:cNvPr id="19" name="Picture 18"/>
          <p:cNvPicPr>
            <a:picLocks noChangeAspect="1" noChangeArrowheads="1"/>
          </p:cNvPicPr>
          <p:nvPr/>
        </p:nvPicPr>
        <p:blipFill>
          <a:blip r:embed="rId7" cstate="print"/>
          <a:srcRect/>
          <a:stretch>
            <a:fillRect/>
          </a:stretch>
        </p:blipFill>
        <p:spPr bwMode="auto">
          <a:xfrm>
            <a:off x="2591844" y="1204587"/>
            <a:ext cx="2007267" cy="2824620"/>
          </a:xfrm>
          <a:prstGeom prst="rect">
            <a:avLst/>
          </a:prstGeom>
          <a:noFill/>
          <a:ln w="9525">
            <a:noFill/>
            <a:miter lim="800000"/>
            <a:headEnd/>
            <a:tailEnd/>
          </a:ln>
        </p:spPr>
      </p:pic>
      <p:pic>
        <p:nvPicPr>
          <p:cNvPr id="22530" name="Picture 2"/>
          <p:cNvPicPr>
            <a:picLocks noChangeAspect="1" noChangeArrowheads="1"/>
          </p:cNvPicPr>
          <p:nvPr/>
        </p:nvPicPr>
        <p:blipFill>
          <a:blip r:embed="rId8" cstate="print"/>
          <a:srcRect/>
          <a:stretch>
            <a:fillRect/>
          </a:stretch>
        </p:blipFill>
        <p:spPr bwMode="auto">
          <a:xfrm>
            <a:off x="2536520" y="3839227"/>
            <a:ext cx="561745" cy="551146"/>
          </a:xfrm>
          <a:prstGeom prst="rect">
            <a:avLst/>
          </a:prstGeom>
          <a:noFill/>
          <a:ln w="9525">
            <a:noFill/>
            <a:miter lim="800000"/>
            <a:headEnd/>
            <a:tailEnd/>
          </a:ln>
        </p:spPr>
      </p:pic>
      <p:sp>
        <p:nvSpPr>
          <p:cNvPr id="21" name="Right Arrow 20"/>
          <p:cNvSpPr/>
          <p:nvPr/>
        </p:nvSpPr>
        <p:spPr bwMode="auto">
          <a:xfrm flipH="1">
            <a:off x="4928991" y="2304790"/>
            <a:ext cx="507304" cy="39457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pic>
        <p:nvPicPr>
          <p:cNvPr id="22531" name="Picture 3"/>
          <p:cNvPicPr>
            <a:picLocks noChangeAspect="1" noChangeArrowheads="1"/>
          </p:cNvPicPr>
          <p:nvPr/>
        </p:nvPicPr>
        <p:blipFill>
          <a:blip r:embed="rId9" cstate="print"/>
          <a:srcRect/>
          <a:stretch>
            <a:fillRect/>
          </a:stretch>
        </p:blipFill>
        <p:spPr bwMode="auto">
          <a:xfrm>
            <a:off x="5164181" y="3727602"/>
            <a:ext cx="687823" cy="6878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0485"/>
                                        </p:tgtEl>
                                      </p:cBhvr>
                                    </p:animEffect>
                                    <p:set>
                                      <p:cBhvr>
                                        <p:cTn id="7" dur="1" fill="hold">
                                          <p:stCondLst>
                                            <p:cond delay="1999"/>
                                          </p:stCondLst>
                                        </p:cTn>
                                        <p:tgtEl>
                                          <p:spTgt spid="2048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fade">
                                      <p:cBhvr>
                                        <p:cTn id="10" dur="2000"/>
                                        <p:tgtEl>
                                          <p:spTgt spid="2150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15"/>
                                        </p:tgtEl>
                                      </p:cBhvr>
                                    </p:animEffect>
                                    <p:set>
                                      <p:cBhvr>
                                        <p:cTn id="15" dur="1" fill="hold">
                                          <p:stCondLst>
                                            <p:cond delay="1999"/>
                                          </p:stCondLst>
                                        </p:cTn>
                                        <p:tgtEl>
                                          <p:spTgt spid="15"/>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6995787" cy="400110"/>
          </a:xfrm>
          <a:prstGeom prst="rect">
            <a:avLst/>
          </a:prstGeom>
          <a:noFill/>
        </p:spPr>
        <p:txBody>
          <a:bodyPr wrap="square" rtlCol="0">
            <a:spAutoFit/>
          </a:bodyPr>
          <a:lstStyle/>
          <a:p>
            <a:r>
              <a:rPr lang="en-GB" sz="2000" dirty="0" smtClean="0"/>
              <a:t>Some (slightly) unusual specs …</a:t>
            </a:r>
          </a:p>
        </p:txBody>
      </p:sp>
      <p:sp>
        <p:nvSpPr>
          <p:cNvPr id="9" name="TextBox 8"/>
          <p:cNvSpPr txBox="1"/>
          <p:nvPr/>
        </p:nvSpPr>
        <p:spPr>
          <a:xfrm>
            <a:off x="576196" y="1189973"/>
            <a:ext cx="2724411" cy="1015663"/>
          </a:xfrm>
          <a:prstGeom prst="rect">
            <a:avLst/>
          </a:prstGeom>
          <a:noFill/>
        </p:spPr>
        <p:txBody>
          <a:bodyPr wrap="square" rtlCol="0">
            <a:spAutoFit/>
          </a:bodyPr>
          <a:lstStyle/>
          <a:p>
            <a:r>
              <a:rPr lang="en-GB" dirty="0" smtClean="0"/>
              <a:t>1 – Long specs split into multiple Word files.</a:t>
            </a:r>
          </a:p>
          <a:p>
            <a:endParaRPr lang="en-GB" dirty="0" smtClean="0"/>
          </a:p>
          <a:p>
            <a:r>
              <a:rPr lang="en-GB" dirty="0" smtClean="0"/>
              <a:t>Spec is concatenated into a single PDF file (by combining multiple PDFs)</a:t>
            </a:r>
          </a:p>
          <a:p>
            <a:endParaRPr lang="en-GB" dirty="0" smtClean="0"/>
          </a:p>
          <a:p>
            <a:endParaRPr lang="en-GB" dirty="0" smtClean="0"/>
          </a:p>
        </p:txBody>
      </p:sp>
      <p:pic>
        <p:nvPicPr>
          <p:cNvPr id="22531" name="Picture 3"/>
          <p:cNvPicPr>
            <a:picLocks noChangeAspect="1" noChangeArrowheads="1"/>
          </p:cNvPicPr>
          <p:nvPr/>
        </p:nvPicPr>
        <p:blipFill>
          <a:blip r:embed="rId2" cstate="print"/>
          <a:srcRect/>
          <a:stretch>
            <a:fillRect/>
          </a:stretch>
        </p:blipFill>
        <p:spPr bwMode="auto">
          <a:xfrm>
            <a:off x="830175" y="1936379"/>
            <a:ext cx="687823" cy="687823"/>
          </a:xfrm>
          <a:prstGeom prst="rect">
            <a:avLst/>
          </a:prstGeom>
          <a:noFill/>
          <a:ln w="9525">
            <a:noFill/>
            <a:miter lim="800000"/>
            <a:headEnd/>
            <a:tailEnd/>
          </a:ln>
        </p:spPr>
      </p:pic>
      <p:pic>
        <p:nvPicPr>
          <p:cNvPr id="23554" name="Picture 2"/>
          <p:cNvPicPr>
            <a:picLocks noChangeAspect="1" noChangeArrowheads="1"/>
          </p:cNvPicPr>
          <p:nvPr/>
        </p:nvPicPr>
        <p:blipFill>
          <a:blip r:embed="rId3" cstate="print"/>
          <a:srcRect/>
          <a:stretch>
            <a:fillRect/>
          </a:stretch>
        </p:blipFill>
        <p:spPr bwMode="auto">
          <a:xfrm>
            <a:off x="2706882" y="3049695"/>
            <a:ext cx="568217" cy="601641"/>
          </a:xfrm>
          <a:prstGeom prst="rect">
            <a:avLst/>
          </a:prstGeom>
          <a:noFill/>
          <a:ln w="9525">
            <a:noFill/>
            <a:miter lim="800000"/>
            <a:headEnd/>
            <a:tailEnd/>
          </a:ln>
        </p:spPr>
      </p:pic>
      <p:pic>
        <p:nvPicPr>
          <p:cNvPr id="20" name="Picture 3"/>
          <p:cNvPicPr>
            <a:picLocks noChangeAspect="1" noChangeArrowheads="1"/>
          </p:cNvPicPr>
          <p:nvPr/>
        </p:nvPicPr>
        <p:blipFill>
          <a:blip r:embed="rId2" cstate="print"/>
          <a:srcRect/>
          <a:stretch>
            <a:fillRect/>
          </a:stretch>
        </p:blipFill>
        <p:spPr bwMode="auto">
          <a:xfrm>
            <a:off x="851052" y="2571031"/>
            <a:ext cx="687823" cy="687823"/>
          </a:xfrm>
          <a:prstGeom prst="rect">
            <a:avLst/>
          </a:prstGeom>
          <a:noFill/>
          <a:ln w="9525">
            <a:noFill/>
            <a:miter lim="800000"/>
            <a:headEnd/>
            <a:tailEnd/>
          </a:ln>
        </p:spPr>
      </p:pic>
      <p:pic>
        <p:nvPicPr>
          <p:cNvPr id="22" name="Picture 3"/>
          <p:cNvPicPr>
            <a:picLocks noChangeAspect="1" noChangeArrowheads="1"/>
          </p:cNvPicPr>
          <p:nvPr/>
        </p:nvPicPr>
        <p:blipFill>
          <a:blip r:embed="rId2" cstate="print"/>
          <a:srcRect/>
          <a:stretch>
            <a:fillRect/>
          </a:stretch>
        </p:blipFill>
        <p:spPr bwMode="auto">
          <a:xfrm>
            <a:off x="909506" y="3224473"/>
            <a:ext cx="687823" cy="687823"/>
          </a:xfrm>
          <a:prstGeom prst="rect">
            <a:avLst/>
          </a:prstGeom>
          <a:noFill/>
          <a:ln w="9525">
            <a:noFill/>
            <a:miter lim="800000"/>
            <a:headEnd/>
            <a:tailEnd/>
          </a:ln>
        </p:spPr>
      </p:pic>
      <p:pic>
        <p:nvPicPr>
          <p:cNvPr id="23" name="Picture 3"/>
          <p:cNvPicPr>
            <a:picLocks noChangeAspect="1" noChangeArrowheads="1"/>
          </p:cNvPicPr>
          <p:nvPr/>
        </p:nvPicPr>
        <p:blipFill>
          <a:blip r:embed="rId2" cstate="print"/>
          <a:srcRect/>
          <a:stretch>
            <a:fillRect/>
          </a:stretch>
        </p:blipFill>
        <p:spPr bwMode="auto">
          <a:xfrm>
            <a:off x="942910" y="3846598"/>
            <a:ext cx="687823" cy="687823"/>
          </a:xfrm>
          <a:prstGeom prst="rect">
            <a:avLst/>
          </a:prstGeom>
          <a:noFill/>
          <a:ln w="9525">
            <a:noFill/>
            <a:miter lim="800000"/>
            <a:headEnd/>
            <a:tailEnd/>
          </a:ln>
        </p:spPr>
      </p:pic>
      <p:sp>
        <p:nvSpPr>
          <p:cNvPr id="24" name="TextBox 23"/>
          <p:cNvSpPr txBox="1"/>
          <p:nvPr/>
        </p:nvSpPr>
        <p:spPr>
          <a:xfrm>
            <a:off x="1950929" y="2412043"/>
            <a:ext cx="533400" cy="1569660"/>
          </a:xfrm>
          <a:prstGeom prst="rect">
            <a:avLst/>
          </a:prstGeom>
          <a:noFill/>
        </p:spPr>
        <p:txBody>
          <a:bodyPr wrap="square" rtlCol="0">
            <a:spAutoFit/>
          </a:bodyPr>
          <a:lstStyle/>
          <a:p>
            <a:pPr algn="ctr"/>
            <a:r>
              <a:rPr lang="en-GB" sz="9600" dirty="0" smtClean="0">
                <a:solidFill>
                  <a:schemeClr val="accent1"/>
                </a:solidFill>
                <a:latin typeface="Bodoni MT" pitchFamily="18" charset="0"/>
              </a:rPr>
              <a:t>}</a:t>
            </a:r>
            <a:endParaRPr lang="en-US" sz="9600" dirty="0">
              <a:solidFill>
                <a:schemeClr val="accent1"/>
              </a:solidFill>
              <a:latin typeface="Bodoni MT" pitchFamily="18" charset="0"/>
            </a:endParaRPr>
          </a:p>
        </p:txBody>
      </p:sp>
      <p:pic>
        <p:nvPicPr>
          <p:cNvPr id="25" name="Picture 2"/>
          <p:cNvPicPr>
            <a:picLocks noChangeAspect="1" noChangeArrowheads="1"/>
          </p:cNvPicPr>
          <p:nvPr/>
        </p:nvPicPr>
        <p:blipFill>
          <a:blip r:embed="rId4" cstate="print"/>
          <a:srcRect/>
          <a:stretch>
            <a:fillRect/>
          </a:stretch>
        </p:blipFill>
        <p:spPr bwMode="auto">
          <a:xfrm>
            <a:off x="4672208" y="2022953"/>
            <a:ext cx="561745" cy="551146"/>
          </a:xfrm>
          <a:prstGeom prst="rect">
            <a:avLst/>
          </a:prstGeom>
          <a:noFill/>
          <a:ln w="9525">
            <a:noFill/>
            <a:miter lim="800000"/>
            <a:headEnd/>
            <a:tailEnd/>
          </a:ln>
        </p:spPr>
      </p:pic>
      <p:pic>
        <p:nvPicPr>
          <p:cNvPr id="26" name="Picture 2"/>
          <p:cNvPicPr>
            <a:picLocks noChangeAspect="1" noChangeArrowheads="1"/>
          </p:cNvPicPr>
          <p:nvPr/>
        </p:nvPicPr>
        <p:blipFill>
          <a:blip r:embed="rId4" cstate="print"/>
          <a:srcRect/>
          <a:stretch>
            <a:fillRect/>
          </a:stretch>
        </p:blipFill>
        <p:spPr bwMode="auto">
          <a:xfrm>
            <a:off x="4674296" y="2594975"/>
            <a:ext cx="561745" cy="551146"/>
          </a:xfrm>
          <a:prstGeom prst="rect">
            <a:avLst/>
          </a:prstGeom>
          <a:noFill/>
          <a:ln w="9525">
            <a:noFill/>
            <a:miter lim="800000"/>
            <a:headEnd/>
            <a:tailEnd/>
          </a:ln>
        </p:spPr>
      </p:pic>
      <p:pic>
        <p:nvPicPr>
          <p:cNvPr id="27" name="Picture 2"/>
          <p:cNvPicPr>
            <a:picLocks noChangeAspect="1" noChangeArrowheads="1"/>
          </p:cNvPicPr>
          <p:nvPr/>
        </p:nvPicPr>
        <p:blipFill>
          <a:blip r:embed="rId4" cstate="print"/>
          <a:srcRect/>
          <a:stretch>
            <a:fillRect/>
          </a:stretch>
        </p:blipFill>
        <p:spPr bwMode="auto">
          <a:xfrm>
            <a:off x="4682646" y="3148208"/>
            <a:ext cx="561745" cy="551146"/>
          </a:xfrm>
          <a:prstGeom prst="rect">
            <a:avLst/>
          </a:prstGeom>
          <a:noFill/>
          <a:ln w="9525">
            <a:noFill/>
            <a:miter lim="800000"/>
            <a:headEnd/>
            <a:tailEnd/>
          </a:ln>
        </p:spPr>
      </p:pic>
      <p:pic>
        <p:nvPicPr>
          <p:cNvPr id="28" name="Picture 2"/>
          <p:cNvPicPr>
            <a:picLocks noChangeAspect="1" noChangeArrowheads="1"/>
          </p:cNvPicPr>
          <p:nvPr/>
        </p:nvPicPr>
        <p:blipFill>
          <a:blip r:embed="rId4" cstate="print"/>
          <a:srcRect/>
          <a:stretch>
            <a:fillRect/>
          </a:stretch>
        </p:blipFill>
        <p:spPr bwMode="auto">
          <a:xfrm>
            <a:off x="4697260" y="3720229"/>
            <a:ext cx="561745" cy="551146"/>
          </a:xfrm>
          <a:prstGeom prst="rect">
            <a:avLst/>
          </a:prstGeom>
          <a:noFill/>
          <a:ln w="9525">
            <a:noFill/>
            <a:miter lim="800000"/>
            <a:headEnd/>
            <a:tailEnd/>
          </a:ln>
        </p:spPr>
      </p:pic>
      <p:sp>
        <p:nvSpPr>
          <p:cNvPr id="30" name="TextBox 29"/>
          <p:cNvSpPr txBox="1"/>
          <p:nvPr/>
        </p:nvSpPr>
        <p:spPr>
          <a:xfrm>
            <a:off x="5591828" y="2313922"/>
            <a:ext cx="533400" cy="1569660"/>
          </a:xfrm>
          <a:prstGeom prst="rect">
            <a:avLst/>
          </a:prstGeom>
          <a:noFill/>
        </p:spPr>
        <p:txBody>
          <a:bodyPr wrap="square" rtlCol="0">
            <a:spAutoFit/>
          </a:bodyPr>
          <a:lstStyle/>
          <a:p>
            <a:pPr algn="ctr"/>
            <a:r>
              <a:rPr lang="en-GB" sz="9600" dirty="0" smtClean="0">
                <a:solidFill>
                  <a:schemeClr val="accent1"/>
                </a:solidFill>
                <a:latin typeface="Bodoni MT" pitchFamily="18" charset="0"/>
              </a:rPr>
              <a:t>}</a:t>
            </a:r>
            <a:endParaRPr lang="en-US" sz="9600" dirty="0">
              <a:solidFill>
                <a:schemeClr val="accent1"/>
              </a:solidFill>
              <a:latin typeface="Bodoni MT" pitchFamily="18" charset="0"/>
            </a:endParaRPr>
          </a:p>
        </p:txBody>
      </p:sp>
      <p:pic>
        <p:nvPicPr>
          <p:cNvPr id="31" name="Picture 2"/>
          <p:cNvPicPr>
            <a:picLocks noChangeAspect="1" noChangeArrowheads="1"/>
          </p:cNvPicPr>
          <p:nvPr/>
        </p:nvPicPr>
        <p:blipFill>
          <a:blip r:embed="rId4" cstate="print"/>
          <a:srcRect/>
          <a:stretch>
            <a:fillRect/>
          </a:stretch>
        </p:blipFill>
        <p:spPr bwMode="auto">
          <a:xfrm>
            <a:off x="6308942" y="2964492"/>
            <a:ext cx="561745" cy="5511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6995787" cy="400110"/>
          </a:xfrm>
          <a:prstGeom prst="rect">
            <a:avLst/>
          </a:prstGeom>
          <a:noFill/>
        </p:spPr>
        <p:txBody>
          <a:bodyPr wrap="square" rtlCol="0">
            <a:spAutoFit/>
          </a:bodyPr>
          <a:lstStyle/>
          <a:p>
            <a:r>
              <a:rPr lang="en-GB" sz="2000" dirty="0" smtClean="0"/>
              <a:t>Some (slightly) unusual specs …</a:t>
            </a:r>
          </a:p>
        </p:txBody>
      </p:sp>
      <p:sp>
        <p:nvSpPr>
          <p:cNvPr id="9" name="TextBox 8"/>
          <p:cNvSpPr txBox="1"/>
          <p:nvPr/>
        </p:nvSpPr>
        <p:spPr>
          <a:xfrm>
            <a:off x="576196" y="1189973"/>
            <a:ext cx="7139837" cy="861774"/>
          </a:xfrm>
          <a:prstGeom prst="rect">
            <a:avLst/>
          </a:prstGeom>
          <a:noFill/>
        </p:spPr>
        <p:txBody>
          <a:bodyPr wrap="square" rtlCol="0">
            <a:spAutoFit/>
          </a:bodyPr>
          <a:lstStyle/>
          <a:p>
            <a:r>
              <a:rPr lang="en-GB" dirty="0" smtClean="0"/>
              <a:t>2 – Some specs have additional “satellite” files, some of which may not be in Word format.</a:t>
            </a:r>
          </a:p>
          <a:p>
            <a:endParaRPr lang="en-GB" dirty="0" smtClean="0"/>
          </a:p>
          <a:p>
            <a:r>
              <a:rPr lang="en-GB" dirty="0" smtClean="0"/>
              <a:t>These files are included in the zip publication but not in the PDF publication.</a:t>
            </a:r>
          </a:p>
          <a:p>
            <a:endParaRPr lang="en-GB" dirty="0" smtClean="0"/>
          </a:p>
          <a:p>
            <a:endParaRPr lang="en-GB" dirty="0" smtClean="0"/>
          </a:p>
        </p:txBody>
      </p:sp>
      <p:pic>
        <p:nvPicPr>
          <p:cNvPr id="22531" name="Picture 3"/>
          <p:cNvPicPr>
            <a:picLocks noChangeAspect="1" noChangeArrowheads="1"/>
          </p:cNvPicPr>
          <p:nvPr/>
        </p:nvPicPr>
        <p:blipFill>
          <a:blip r:embed="rId2" cstate="print"/>
          <a:srcRect/>
          <a:stretch>
            <a:fillRect/>
          </a:stretch>
        </p:blipFill>
        <p:spPr bwMode="auto">
          <a:xfrm>
            <a:off x="830175" y="1936379"/>
            <a:ext cx="687823" cy="687823"/>
          </a:xfrm>
          <a:prstGeom prst="rect">
            <a:avLst/>
          </a:prstGeom>
          <a:noFill/>
          <a:ln w="9525">
            <a:noFill/>
            <a:miter lim="800000"/>
            <a:headEnd/>
            <a:tailEnd/>
          </a:ln>
        </p:spPr>
      </p:pic>
      <p:pic>
        <p:nvPicPr>
          <p:cNvPr id="23554" name="Picture 2"/>
          <p:cNvPicPr>
            <a:picLocks noChangeAspect="1" noChangeArrowheads="1"/>
          </p:cNvPicPr>
          <p:nvPr/>
        </p:nvPicPr>
        <p:blipFill>
          <a:blip r:embed="rId3" cstate="print"/>
          <a:srcRect/>
          <a:stretch>
            <a:fillRect/>
          </a:stretch>
        </p:blipFill>
        <p:spPr bwMode="auto">
          <a:xfrm>
            <a:off x="2706882" y="3049695"/>
            <a:ext cx="568217" cy="601641"/>
          </a:xfrm>
          <a:prstGeom prst="rect">
            <a:avLst/>
          </a:prstGeom>
          <a:noFill/>
          <a:ln w="9525">
            <a:noFill/>
            <a:miter lim="800000"/>
            <a:headEnd/>
            <a:tailEnd/>
          </a:ln>
        </p:spPr>
      </p:pic>
      <p:pic>
        <p:nvPicPr>
          <p:cNvPr id="22" name="Picture 3"/>
          <p:cNvPicPr>
            <a:picLocks noChangeAspect="1" noChangeArrowheads="1"/>
          </p:cNvPicPr>
          <p:nvPr/>
        </p:nvPicPr>
        <p:blipFill>
          <a:blip r:embed="rId2" cstate="print"/>
          <a:srcRect/>
          <a:stretch>
            <a:fillRect/>
          </a:stretch>
        </p:blipFill>
        <p:spPr bwMode="auto">
          <a:xfrm>
            <a:off x="909506" y="3224473"/>
            <a:ext cx="687823" cy="687823"/>
          </a:xfrm>
          <a:prstGeom prst="rect">
            <a:avLst/>
          </a:prstGeom>
          <a:noFill/>
          <a:ln w="9525">
            <a:noFill/>
            <a:miter lim="800000"/>
            <a:headEnd/>
            <a:tailEnd/>
          </a:ln>
        </p:spPr>
      </p:pic>
      <p:sp>
        <p:nvSpPr>
          <p:cNvPr id="24" name="TextBox 23"/>
          <p:cNvSpPr txBox="1"/>
          <p:nvPr/>
        </p:nvSpPr>
        <p:spPr>
          <a:xfrm>
            <a:off x="1950929" y="2412043"/>
            <a:ext cx="533400" cy="1569660"/>
          </a:xfrm>
          <a:prstGeom prst="rect">
            <a:avLst/>
          </a:prstGeom>
          <a:noFill/>
        </p:spPr>
        <p:txBody>
          <a:bodyPr wrap="square" rtlCol="0">
            <a:spAutoFit/>
          </a:bodyPr>
          <a:lstStyle/>
          <a:p>
            <a:pPr algn="ctr"/>
            <a:r>
              <a:rPr lang="en-GB" sz="9600" dirty="0" smtClean="0">
                <a:solidFill>
                  <a:schemeClr val="accent1"/>
                </a:solidFill>
                <a:latin typeface="Bodoni MT" pitchFamily="18" charset="0"/>
              </a:rPr>
              <a:t>}</a:t>
            </a:r>
            <a:endParaRPr lang="en-US" sz="9600" dirty="0">
              <a:solidFill>
                <a:schemeClr val="accent1"/>
              </a:solidFill>
              <a:latin typeface="Bodoni MT" pitchFamily="18" charset="0"/>
            </a:endParaRPr>
          </a:p>
        </p:txBody>
      </p:sp>
      <p:pic>
        <p:nvPicPr>
          <p:cNvPr id="25" name="Picture 2"/>
          <p:cNvPicPr>
            <a:picLocks noChangeAspect="1" noChangeArrowheads="1"/>
          </p:cNvPicPr>
          <p:nvPr/>
        </p:nvPicPr>
        <p:blipFill>
          <a:blip r:embed="rId4" cstate="print"/>
          <a:srcRect/>
          <a:stretch>
            <a:fillRect/>
          </a:stretch>
        </p:blipFill>
        <p:spPr bwMode="auto">
          <a:xfrm>
            <a:off x="4672208" y="2022953"/>
            <a:ext cx="561745" cy="551146"/>
          </a:xfrm>
          <a:prstGeom prst="rect">
            <a:avLst/>
          </a:prstGeom>
          <a:noFill/>
          <a:ln w="9525">
            <a:noFill/>
            <a:miter lim="800000"/>
            <a:headEnd/>
            <a:tailEnd/>
          </a:ln>
        </p:spPr>
      </p:pic>
      <p:sp>
        <p:nvSpPr>
          <p:cNvPr id="30" name="TextBox 29"/>
          <p:cNvSpPr txBox="1"/>
          <p:nvPr/>
        </p:nvSpPr>
        <p:spPr>
          <a:xfrm>
            <a:off x="5591828" y="2313922"/>
            <a:ext cx="533400" cy="1569660"/>
          </a:xfrm>
          <a:prstGeom prst="rect">
            <a:avLst/>
          </a:prstGeom>
          <a:noFill/>
        </p:spPr>
        <p:txBody>
          <a:bodyPr wrap="square" rtlCol="0">
            <a:spAutoFit/>
          </a:bodyPr>
          <a:lstStyle/>
          <a:p>
            <a:pPr algn="ctr"/>
            <a:r>
              <a:rPr lang="en-GB" sz="9600" dirty="0" smtClean="0">
                <a:solidFill>
                  <a:schemeClr val="accent1"/>
                </a:solidFill>
                <a:latin typeface="Bodoni MT" pitchFamily="18" charset="0"/>
              </a:rPr>
              <a:t>}</a:t>
            </a:r>
            <a:endParaRPr lang="en-US" sz="9600" dirty="0">
              <a:solidFill>
                <a:schemeClr val="accent1"/>
              </a:solidFill>
              <a:latin typeface="Bodoni MT" pitchFamily="18" charset="0"/>
            </a:endParaRPr>
          </a:p>
        </p:txBody>
      </p:sp>
      <p:pic>
        <p:nvPicPr>
          <p:cNvPr id="31" name="Picture 2"/>
          <p:cNvPicPr>
            <a:picLocks noChangeAspect="1" noChangeArrowheads="1"/>
          </p:cNvPicPr>
          <p:nvPr/>
        </p:nvPicPr>
        <p:blipFill>
          <a:blip r:embed="rId4" cstate="print"/>
          <a:srcRect/>
          <a:stretch>
            <a:fillRect/>
          </a:stretch>
        </p:blipFill>
        <p:spPr bwMode="auto">
          <a:xfrm>
            <a:off x="6308942" y="2964492"/>
            <a:ext cx="561745" cy="551146"/>
          </a:xfrm>
          <a:prstGeom prst="rect">
            <a:avLst/>
          </a:prstGeom>
          <a:noFill/>
          <a:ln w="9525">
            <a:noFill/>
            <a:miter lim="800000"/>
            <a:headEnd/>
            <a:tailEnd/>
          </a:ln>
        </p:spPr>
      </p:pic>
      <p:pic>
        <p:nvPicPr>
          <p:cNvPr id="16" name="Picture 3" descr="C:\Users\meredith\Documents\temp\2017-09-27_pcg-contrib\excel-2013A.jpg"/>
          <p:cNvPicPr>
            <a:picLocks noChangeAspect="1" noChangeArrowheads="1"/>
          </p:cNvPicPr>
          <p:nvPr/>
        </p:nvPicPr>
        <p:blipFill>
          <a:blip r:embed="rId5" cstate="print"/>
          <a:srcRect/>
          <a:stretch>
            <a:fillRect/>
          </a:stretch>
        </p:blipFill>
        <p:spPr bwMode="auto">
          <a:xfrm>
            <a:off x="853858" y="2652386"/>
            <a:ext cx="722312" cy="541734"/>
          </a:xfrm>
          <a:prstGeom prst="rect">
            <a:avLst/>
          </a:prstGeom>
          <a:noFill/>
        </p:spPr>
      </p:pic>
      <p:pic>
        <p:nvPicPr>
          <p:cNvPr id="17" name="Picture 2"/>
          <p:cNvPicPr>
            <a:picLocks noChangeAspect="1" noChangeArrowheads="1"/>
          </p:cNvPicPr>
          <p:nvPr/>
        </p:nvPicPr>
        <p:blipFill>
          <a:blip r:embed="rId3" cstate="print"/>
          <a:srcRect/>
          <a:stretch>
            <a:fillRect/>
          </a:stretch>
        </p:blipFill>
        <p:spPr bwMode="auto">
          <a:xfrm>
            <a:off x="992904" y="3978709"/>
            <a:ext cx="568217" cy="6016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6995787" cy="707886"/>
          </a:xfrm>
          <a:prstGeom prst="rect">
            <a:avLst/>
          </a:prstGeom>
          <a:noFill/>
        </p:spPr>
        <p:txBody>
          <a:bodyPr wrap="square" rtlCol="0">
            <a:spAutoFit/>
          </a:bodyPr>
          <a:lstStyle/>
          <a:p>
            <a:r>
              <a:rPr lang="en-GB" sz="2000" dirty="0" smtClean="0"/>
              <a:t>The process described above could equally well be applied to the transposition publications of the other 3GPP OPs:</a:t>
            </a:r>
          </a:p>
        </p:txBody>
      </p:sp>
      <p:pic>
        <p:nvPicPr>
          <p:cNvPr id="20483" name="Picture 3"/>
          <p:cNvPicPr>
            <a:picLocks noChangeAspect="1" noChangeArrowheads="1"/>
          </p:cNvPicPr>
          <p:nvPr/>
        </p:nvPicPr>
        <p:blipFill>
          <a:blip r:embed="rId2" cstate="print"/>
          <a:srcRect/>
          <a:stretch>
            <a:fillRect/>
          </a:stretch>
        </p:blipFill>
        <p:spPr bwMode="auto">
          <a:xfrm>
            <a:off x="186261" y="2342367"/>
            <a:ext cx="366142" cy="513568"/>
          </a:xfrm>
          <a:prstGeom prst="rect">
            <a:avLst/>
          </a:prstGeom>
          <a:noFill/>
          <a:ln w="9525">
            <a:noFill/>
            <a:miter lim="800000"/>
            <a:headEnd/>
            <a:tailEnd/>
          </a:ln>
        </p:spPr>
      </p:pic>
      <p:sp>
        <p:nvSpPr>
          <p:cNvPr id="11" name="Right Arrow 10"/>
          <p:cNvSpPr/>
          <p:nvPr/>
        </p:nvSpPr>
        <p:spPr bwMode="auto">
          <a:xfrm>
            <a:off x="632563" y="2404998"/>
            <a:ext cx="845507" cy="39457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pic>
        <p:nvPicPr>
          <p:cNvPr id="24578" name="Picture 2"/>
          <p:cNvPicPr>
            <a:picLocks noChangeAspect="1" noChangeArrowheads="1"/>
          </p:cNvPicPr>
          <p:nvPr/>
        </p:nvPicPr>
        <p:blipFill>
          <a:blip r:embed="rId3" cstate="print"/>
          <a:srcRect/>
          <a:stretch>
            <a:fillRect/>
          </a:stretch>
        </p:blipFill>
        <p:spPr bwMode="auto">
          <a:xfrm>
            <a:off x="2148932" y="1070977"/>
            <a:ext cx="801899" cy="1127342"/>
          </a:xfrm>
          <a:prstGeom prst="rect">
            <a:avLst/>
          </a:prstGeom>
          <a:noFill/>
          <a:ln w="9525">
            <a:noFill/>
            <a:miter lim="800000"/>
            <a:headEnd/>
            <a:tailEnd/>
          </a:ln>
        </p:spPr>
      </p:pic>
      <p:sp>
        <p:nvSpPr>
          <p:cNvPr id="12" name="TextBox 11"/>
          <p:cNvSpPr txBox="1"/>
          <p:nvPr/>
        </p:nvSpPr>
        <p:spPr>
          <a:xfrm>
            <a:off x="3006246" y="1077238"/>
            <a:ext cx="2517732" cy="400110"/>
          </a:xfrm>
          <a:prstGeom prst="rect">
            <a:avLst/>
          </a:prstGeom>
          <a:noFill/>
        </p:spPr>
        <p:txBody>
          <a:bodyPr wrap="square" rtlCol="0">
            <a:spAutoFit/>
          </a:bodyPr>
          <a:lstStyle/>
          <a:p>
            <a:r>
              <a:rPr lang="en-GB" dirty="0" smtClean="0"/>
              <a:t>ARIB</a:t>
            </a:r>
          </a:p>
          <a:p>
            <a:r>
              <a:rPr lang="en-GB" dirty="0" smtClean="0"/>
              <a:t>Simply adds one cover page</a:t>
            </a:r>
            <a:endParaRPr lang="en-US" dirty="0"/>
          </a:p>
        </p:txBody>
      </p:sp>
      <p:pic>
        <p:nvPicPr>
          <p:cNvPr id="24579" name="Picture 3"/>
          <p:cNvPicPr>
            <a:picLocks noChangeAspect="1" noChangeArrowheads="1"/>
          </p:cNvPicPr>
          <p:nvPr/>
        </p:nvPicPr>
        <p:blipFill>
          <a:blip r:embed="rId4" cstate="print"/>
          <a:srcRect/>
          <a:stretch>
            <a:fillRect/>
          </a:stretch>
        </p:blipFill>
        <p:spPr bwMode="auto">
          <a:xfrm>
            <a:off x="2157024" y="2233352"/>
            <a:ext cx="826896" cy="1060994"/>
          </a:xfrm>
          <a:prstGeom prst="rect">
            <a:avLst/>
          </a:prstGeom>
          <a:noFill/>
          <a:ln w="9525">
            <a:noFill/>
            <a:miter lim="800000"/>
            <a:headEnd/>
            <a:tailEnd/>
          </a:ln>
        </p:spPr>
      </p:pic>
      <p:sp>
        <p:nvSpPr>
          <p:cNvPr id="14" name="TextBox 13"/>
          <p:cNvSpPr txBox="1"/>
          <p:nvPr/>
        </p:nvSpPr>
        <p:spPr>
          <a:xfrm>
            <a:off x="3014596" y="2275561"/>
            <a:ext cx="1945711" cy="553998"/>
          </a:xfrm>
          <a:prstGeom prst="rect">
            <a:avLst/>
          </a:prstGeom>
          <a:noFill/>
        </p:spPr>
        <p:txBody>
          <a:bodyPr wrap="square" rtlCol="0">
            <a:spAutoFit/>
          </a:bodyPr>
          <a:lstStyle/>
          <a:p>
            <a:r>
              <a:rPr lang="en-GB" dirty="0" smtClean="0"/>
              <a:t>ATIS</a:t>
            </a:r>
          </a:p>
          <a:p>
            <a:r>
              <a:rPr lang="en-GB" dirty="0"/>
              <a:t>Strips off cover and page 2, substitutes own versions</a:t>
            </a:r>
            <a:endParaRPr lang="en-US" dirty="0"/>
          </a:p>
        </p:txBody>
      </p:sp>
      <p:pic>
        <p:nvPicPr>
          <p:cNvPr id="24580" name="Picture 4"/>
          <p:cNvPicPr>
            <a:picLocks noChangeAspect="1" noChangeArrowheads="1"/>
          </p:cNvPicPr>
          <p:nvPr/>
        </p:nvPicPr>
        <p:blipFill>
          <a:blip r:embed="rId5" cstate="print"/>
          <a:srcRect/>
          <a:stretch>
            <a:fillRect/>
          </a:stretch>
        </p:blipFill>
        <p:spPr bwMode="auto">
          <a:xfrm>
            <a:off x="2167136" y="3465704"/>
            <a:ext cx="797568" cy="1125086"/>
          </a:xfrm>
          <a:prstGeom prst="rect">
            <a:avLst/>
          </a:prstGeom>
          <a:noFill/>
          <a:ln w="9525">
            <a:noFill/>
            <a:miter lim="800000"/>
            <a:headEnd/>
            <a:tailEnd/>
          </a:ln>
        </p:spPr>
      </p:pic>
      <p:sp>
        <p:nvSpPr>
          <p:cNvPr id="16" name="TextBox 15"/>
          <p:cNvSpPr txBox="1"/>
          <p:nvPr/>
        </p:nvSpPr>
        <p:spPr>
          <a:xfrm>
            <a:off x="2991632" y="3461358"/>
            <a:ext cx="1945711" cy="707886"/>
          </a:xfrm>
          <a:prstGeom prst="rect">
            <a:avLst/>
          </a:prstGeom>
          <a:noFill/>
        </p:spPr>
        <p:txBody>
          <a:bodyPr wrap="square" rtlCol="0">
            <a:spAutoFit/>
          </a:bodyPr>
          <a:lstStyle/>
          <a:p>
            <a:r>
              <a:rPr lang="en-GB" dirty="0" smtClean="0"/>
              <a:t>CCSA</a:t>
            </a:r>
          </a:p>
          <a:p>
            <a:r>
              <a:rPr lang="en-GB" dirty="0" smtClean="0"/>
              <a:t>Modifies the document number and substitutes own logo in place of 3GPP logo</a:t>
            </a:r>
            <a:endParaRPr lang="en-US" dirty="0"/>
          </a:p>
        </p:txBody>
      </p:sp>
      <p:sp>
        <p:nvSpPr>
          <p:cNvPr id="17" name="Rectangle 16"/>
          <p:cNvSpPr/>
          <p:nvPr/>
        </p:nvSpPr>
        <p:spPr bwMode="auto">
          <a:xfrm>
            <a:off x="5267194" y="1064711"/>
            <a:ext cx="782877" cy="1114817"/>
          </a:xfrm>
          <a:prstGeom prst="rect">
            <a:avLst/>
          </a:prstGeom>
          <a:solidFill>
            <a:schemeClr val="bg2"/>
          </a:solidFill>
          <a:ln w="9525"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8" name="TextBox 17"/>
          <p:cNvSpPr txBox="1"/>
          <p:nvPr/>
        </p:nvSpPr>
        <p:spPr>
          <a:xfrm>
            <a:off x="6095999" y="1060536"/>
            <a:ext cx="2517732" cy="400110"/>
          </a:xfrm>
          <a:prstGeom prst="rect">
            <a:avLst/>
          </a:prstGeom>
          <a:noFill/>
        </p:spPr>
        <p:txBody>
          <a:bodyPr wrap="square" rtlCol="0">
            <a:spAutoFit/>
          </a:bodyPr>
          <a:lstStyle/>
          <a:p>
            <a:r>
              <a:rPr lang="en-GB" dirty="0" smtClean="0"/>
              <a:t>TSDSI</a:t>
            </a:r>
          </a:p>
          <a:p>
            <a:r>
              <a:rPr lang="en-GB" dirty="0" smtClean="0"/>
              <a:t>[no transpositions yet]</a:t>
            </a:r>
            <a:endParaRPr lang="en-US" dirty="0"/>
          </a:p>
        </p:txBody>
      </p:sp>
      <p:sp>
        <p:nvSpPr>
          <p:cNvPr id="19" name="TextBox 18"/>
          <p:cNvSpPr txBox="1"/>
          <p:nvPr/>
        </p:nvSpPr>
        <p:spPr>
          <a:xfrm>
            <a:off x="6133577" y="2263035"/>
            <a:ext cx="2517732" cy="553998"/>
          </a:xfrm>
          <a:prstGeom prst="rect">
            <a:avLst/>
          </a:prstGeom>
          <a:noFill/>
        </p:spPr>
        <p:txBody>
          <a:bodyPr wrap="square" rtlCol="0">
            <a:spAutoFit/>
          </a:bodyPr>
          <a:lstStyle/>
          <a:p>
            <a:r>
              <a:rPr lang="en-GB" dirty="0" smtClean="0"/>
              <a:t>TTA</a:t>
            </a:r>
          </a:p>
          <a:p>
            <a:r>
              <a:rPr lang="en-GB" dirty="0" smtClean="0"/>
              <a:t>Strips off cover and page 2, substitutes own versions</a:t>
            </a:r>
            <a:endParaRPr lang="en-US" dirty="0"/>
          </a:p>
        </p:txBody>
      </p:sp>
      <p:pic>
        <p:nvPicPr>
          <p:cNvPr id="24581" name="Picture 5"/>
          <p:cNvPicPr>
            <a:picLocks noChangeAspect="1" noChangeArrowheads="1"/>
          </p:cNvPicPr>
          <p:nvPr/>
        </p:nvPicPr>
        <p:blipFill>
          <a:blip r:embed="rId6" cstate="print"/>
          <a:srcRect/>
          <a:stretch>
            <a:fillRect/>
          </a:stretch>
        </p:blipFill>
        <p:spPr bwMode="auto">
          <a:xfrm>
            <a:off x="5286702" y="2254686"/>
            <a:ext cx="794640" cy="1114816"/>
          </a:xfrm>
          <a:prstGeom prst="rect">
            <a:avLst/>
          </a:prstGeom>
          <a:noFill/>
          <a:ln w="9525">
            <a:noFill/>
            <a:miter lim="800000"/>
            <a:headEnd/>
            <a:tailEnd/>
          </a:ln>
        </p:spPr>
      </p:pic>
      <p:pic>
        <p:nvPicPr>
          <p:cNvPr id="24582" name="Picture 6"/>
          <p:cNvPicPr>
            <a:picLocks noChangeAspect="1" noChangeArrowheads="1"/>
          </p:cNvPicPr>
          <p:nvPr/>
        </p:nvPicPr>
        <p:blipFill>
          <a:blip r:embed="rId7" cstate="print"/>
          <a:srcRect/>
          <a:stretch>
            <a:fillRect/>
          </a:stretch>
        </p:blipFill>
        <p:spPr bwMode="auto">
          <a:xfrm>
            <a:off x="5293228" y="3413343"/>
            <a:ext cx="787200" cy="1108554"/>
          </a:xfrm>
          <a:prstGeom prst="rect">
            <a:avLst/>
          </a:prstGeom>
          <a:noFill/>
          <a:ln w="9525">
            <a:noFill/>
            <a:miter lim="800000"/>
            <a:headEnd/>
            <a:tailEnd/>
          </a:ln>
        </p:spPr>
      </p:pic>
      <p:sp>
        <p:nvSpPr>
          <p:cNvPr id="22" name="TextBox 21"/>
          <p:cNvSpPr txBox="1"/>
          <p:nvPr/>
        </p:nvSpPr>
        <p:spPr>
          <a:xfrm>
            <a:off x="6173243" y="3386202"/>
            <a:ext cx="2517732" cy="553998"/>
          </a:xfrm>
          <a:prstGeom prst="rect">
            <a:avLst/>
          </a:prstGeom>
          <a:noFill/>
        </p:spPr>
        <p:txBody>
          <a:bodyPr wrap="square" rtlCol="0">
            <a:spAutoFit/>
          </a:bodyPr>
          <a:lstStyle/>
          <a:p>
            <a:r>
              <a:rPr lang="en-GB" dirty="0" smtClean="0"/>
              <a:t>TTC</a:t>
            </a:r>
          </a:p>
          <a:p>
            <a:r>
              <a:rPr lang="en-GB" dirty="0" smtClean="0"/>
              <a:t>Adds three pages to the original 3GPP document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6995787" cy="5016758"/>
          </a:xfrm>
          <a:prstGeom prst="rect">
            <a:avLst/>
          </a:prstGeom>
          <a:noFill/>
        </p:spPr>
        <p:txBody>
          <a:bodyPr wrap="square" rtlCol="0">
            <a:spAutoFit/>
          </a:bodyPr>
          <a:lstStyle/>
          <a:p>
            <a:r>
              <a:rPr lang="en-GB" sz="2000" dirty="0" smtClean="0"/>
              <a:t>The OPs publish their transpositions in a variety of formats – Word / Zipped Word / PDF / Zipped PDF.</a:t>
            </a:r>
          </a:p>
          <a:p>
            <a:endParaRPr lang="en-GB" sz="2000" dirty="0" smtClean="0"/>
          </a:p>
          <a:p>
            <a:r>
              <a:rPr lang="en-GB" sz="2000" dirty="0" smtClean="0"/>
              <a:t>Some OPs use A4 paper size, others use US Letter size.</a:t>
            </a:r>
          </a:p>
          <a:p>
            <a:endParaRPr lang="en-GB" sz="2000" dirty="0" smtClean="0"/>
          </a:p>
          <a:p>
            <a:r>
              <a:rPr lang="en-GB" sz="2000" dirty="0" smtClean="0"/>
              <a:t>The file names of the OPs’ publications are in every case derived from the original 3GPP spec number and version.</a:t>
            </a:r>
          </a:p>
          <a:p>
            <a:endParaRPr lang="en-GB" sz="2000" dirty="0" smtClean="0"/>
          </a:p>
          <a:p>
            <a:r>
              <a:rPr lang="en-GB" sz="2000" dirty="0" smtClean="0"/>
              <a:t>The additional pages at the front of the TTA and TTC versions are in Japanese and Korean respectively, and include spec- and version-dependent characters.</a:t>
            </a:r>
          </a:p>
          <a:p>
            <a:endParaRPr lang="en-GB" sz="2000" dirty="0" smtClean="0"/>
          </a:p>
          <a:p>
            <a:r>
              <a:rPr lang="en-GB" sz="2000" dirty="0" smtClean="0"/>
              <a:t>No OP translates or makes any modifications whatsoever to the bulk of the 3GPP document (text and figures).</a:t>
            </a:r>
          </a:p>
          <a:p>
            <a:endParaRPr lang="en-GB" sz="2000" dirty="0" smtClean="0"/>
          </a:p>
          <a:p>
            <a:endParaRPr lang="en-GB" sz="20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6995787" cy="3170099"/>
          </a:xfrm>
          <a:prstGeom prst="rect">
            <a:avLst/>
          </a:prstGeom>
          <a:noFill/>
        </p:spPr>
        <p:txBody>
          <a:bodyPr wrap="square" rtlCol="0">
            <a:spAutoFit/>
          </a:bodyPr>
          <a:lstStyle/>
          <a:p>
            <a:r>
              <a:rPr lang="en-GB" sz="2000" dirty="0" smtClean="0"/>
              <a:t>The process described in the foregoing slides do not include the act of publication (i.e. making available on the OP’s web site and setting the appropriate status in the OP’s database) of the final OP documents. This is (probably) not susceptible to common automation. The process is limited to the production of the documents themselves, either systematically or predicated on a spec-version list pertaining to a revision of an ITU Recommendation.</a:t>
            </a:r>
          </a:p>
          <a:p>
            <a:endParaRPr lang="en-GB" sz="2000" dirty="0" smtClean="0"/>
          </a:p>
          <a:p>
            <a:endParaRPr lang="en-GB" sz="20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5090" y="171450"/>
            <a:ext cx="7277622" cy="5324535"/>
          </a:xfrm>
          <a:prstGeom prst="rect">
            <a:avLst/>
          </a:prstGeom>
          <a:noFill/>
        </p:spPr>
        <p:txBody>
          <a:bodyPr wrap="square" rtlCol="0">
            <a:spAutoFit/>
          </a:bodyPr>
          <a:lstStyle/>
          <a:p>
            <a:r>
              <a:rPr lang="en-GB" sz="2000" b="1" u="sng" dirty="0" smtClean="0"/>
              <a:t>Conclusion</a:t>
            </a:r>
          </a:p>
          <a:p>
            <a:endParaRPr lang="en-GB" sz="2000" dirty="0" smtClean="0"/>
          </a:p>
          <a:p>
            <a:r>
              <a:rPr lang="en-GB" sz="2000" dirty="0" smtClean="0"/>
              <a:t>The largely automated process used by ETSI for transposition of 3GPP specs into its own publications could relatively easily be adapted to provide the equivalent publications for the other OPs.</a:t>
            </a:r>
          </a:p>
          <a:p>
            <a:endParaRPr lang="en-GB" sz="2000" dirty="0" smtClean="0"/>
          </a:p>
          <a:p>
            <a:r>
              <a:rPr lang="en-GB" sz="2000" dirty="0" smtClean="0"/>
              <a:t>The only minor difficulty is handling the Japanese and Korean text for the additional pages of TTA and TTC respectively. </a:t>
            </a:r>
          </a:p>
          <a:p>
            <a:endParaRPr lang="en-GB" sz="2000" dirty="0" smtClean="0"/>
          </a:p>
          <a:p>
            <a:r>
              <a:rPr lang="en-GB" sz="2000" dirty="0" smtClean="0"/>
              <a:t>MCC asks the “other” OPs whether they wish to pursue this initiative and if so, whether they would like the machinery installed at their own sites (bearing in mind the need for access to data stored in 3GU databases), or whether it should be done at ETSI.</a:t>
            </a:r>
          </a:p>
          <a:p>
            <a:endParaRPr lang="en-GB" sz="2000" dirty="0" smtClean="0"/>
          </a:p>
          <a:p>
            <a:endParaRPr lang="en-GB" sz="2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591838" y="1538882"/>
            <a:ext cx="1295400" cy="971550"/>
            <a:chOff x="762000" y="1066800"/>
            <a:chExt cx="1295400" cy="1295400"/>
          </a:xfrm>
        </p:grpSpPr>
        <p:pic>
          <p:nvPicPr>
            <p:cNvPr id="1026" name="Picture 2" descr="C:\Users\meredith\Documents\temp\2017-09-27_pcg-contrib\factory.png"/>
            <p:cNvPicPr>
              <a:picLocks noChangeAspect="1" noChangeArrowheads="1"/>
            </p:cNvPicPr>
            <p:nvPr/>
          </p:nvPicPr>
          <p:blipFill>
            <a:blip r:embed="rId2" cstate="print"/>
            <a:srcRect/>
            <a:stretch>
              <a:fillRect/>
            </a:stretch>
          </p:blipFill>
          <p:spPr bwMode="auto">
            <a:xfrm>
              <a:off x="762000" y="1066800"/>
              <a:ext cx="1295400" cy="1295400"/>
            </a:xfrm>
            <a:prstGeom prst="rect">
              <a:avLst/>
            </a:prstGeom>
            <a:noFill/>
          </p:spPr>
        </p:pic>
        <p:pic>
          <p:nvPicPr>
            <p:cNvPr id="1027" name="Picture 3" descr="C:\Users\meredith\Documents\temp\2017-09-27_pcg-contrib\etsi.png"/>
            <p:cNvPicPr>
              <a:picLocks noChangeAspect="1" noChangeArrowheads="1"/>
            </p:cNvPicPr>
            <p:nvPr/>
          </p:nvPicPr>
          <p:blipFill>
            <a:blip r:embed="rId3" cstate="print"/>
            <a:srcRect/>
            <a:stretch>
              <a:fillRect/>
            </a:stretch>
          </p:blipFill>
          <p:spPr bwMode="auto">
            <a:xfrm>
              <a:off x="914400" y="1905000"/>
              <a:ext cx="972838" cy="293687"/>
            </a:xfrm>
            <a:prstGeom prst="rect">
              <a:avLst/>
            </a:prstGeom>
            <a:noFill/>
          </p:spPr>
        </p:pic>
      </p:grpSp>
      <p:grpSp>
        <p:nvGrpSpPr>
          <p:cNvPr id="3" name="Group 10"/>
          <p:cNvGrpSpPr/>
          <p:nvPr/>
        </p:nvGrpSpPr>
        <p:grpSpPr>
          <a:xfrm>
            <a:off x="2974889" y="338732"/>
            <a:ext cx="5791200" cy="4343400"/>
            <a:chOff x="3810000" y="2100341"/>
            <a:chExt cx="5791200" cy="5791200"/>
          </a:xfrm>
        </p:grpSpPr>
        <p:pic>
          <p:nvPicPr>
            <p:cNvPr id="7" name="Picture 2" descr="C:\Users\meredith\Documents\temp\2017-09-27_pcg-contrib\factory.png"/>
            <p:cNvPicPr>
              <a:picLocks noChangeAspect="1" noChangeArrowheads="1"/>
            </p:cNvPicPr>
            <p:nvPr/>
          </p:nvPicPr>
          <p:blipFill>
            <a:blip r:embed="rId4" cstate="print"/>
            <a:srcRect/>
            <a:stretch>
              <a:fillRect/>
            </a:stretch>
          </p:blipFill>
          <p:spPr bwMode="auto">
            <a:xfrm>
              <a:off x="3810000" y="2100341"/>
              <a:ext cx="5791200" cy="5791200"/>
            </a:xfrm>
            <a:prstGeom prst="rect">
              <a:avLst/>
            </a:prstGeom>
            <a:noFill/>
          </p:spPr>
        </p:pic>
        <p:pic>
          <p:nvPicPr>
            <p:cNvPr id="1028" name="Picture 4" descr="C:\Users\meredith\Documents\temp\2017-09-27_pcg-contrib\etsi.png"/>
            <p:cNvPicPr>
              <a:picLocks noChangeAspect="1" noChangeArrowheads="1"/>
            </p:cNvPicPr>
            <p:nvPr/>
          </p:nvPicPr>
          <p:blipFill>
            <a:blip r:embed="rId3" cstate="print"/>
            <a:srcRect/>
            <a:stretch>
              <a:fillRect/>
            </a:stretch>
          </p:blipFill>
          <p:spPr bwMode="auto">
            <a:xfrm>
              <a:off x="6781800" y="5257800"/>
              <a:ext cx="1514475" cy="457200"/>
            </a:xfrm>
            <a:prstGeom prst="rect">
              <a:avLst/>
            </a:prstGeom>
            <a:noFill/>
          </p:spPr>
        </p:pic>
        <p:pic>
          <p:nvPicPr>
            <p:cNvPr id="1029" name="Picture 5" descr="C:\Users\meredith\Documents\temp\2017-09-27_pcg-contrib\3gpp.png"/>
            <p:cNvPicPr>
              <a:picLocks noChangeAspect="1" noChangeArrowheads="1"/>
            </p:cNvPicPr>
            <p:nvPr/>
          </p:nvPicPr>
          <p:blipFill>
            <a:blip r:embed="rId5" cstate="print"/>
            <a:srcRect/>
            <a:stretch>
              <a:fillRect/>
            </a:stretch>
          </p:blipFill>
          <p:spPr bwMode="auto">
            <a:xfrm>
              <a:off x="4419600" y="5181600"/>
              <a:ext cx="920918" cy="795338"/>
            </a:xfrm>
            <a:prstGeom prst="rect">
              <a:avLst/>
            </a:prstGeom>
            <a:noFill/>
          </p:spPr>
        </p:pic>
      </p:grpSp>
      <p:sp>
        <p:nvSpPr>
          <p:cNvPr id="5" name="TextBox 4"/>
          <p:cNvSpPr txBox="1"/>
          <p:nvPr/>
        </p:nvSpPr>
        <p:spPr>
          <a:xfrm>
            <a:off x="1143000" y="514350"/>
            <a:ext cx="6019800" cy="400110"/>
          </a:xfrm>
          <a:prstGeom prst="rect">
            <a:avLst/>
          </a:prstGeom>
          <a:noFill/>
        </p:spPr>
        <p:txBody>
          <a:bodyPr wrap="square" rtlCol="0">
            <a:spAutoFit/>
          </a:bodyPr>
          <a:lstStyle/>
          <a:p>
            <a:r>
              <a:rPr lang="en-GB" sz="2000" dirty="0" smtClean="0"/>
              <a:t>MCC, the secretariat of 3GPP, is housed at ETSI.</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2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childTnLst>
                                </p:cTn>
                              </p:par>
                              <p:par>
                                <p:cTn id="12" presetID="0" presetClass="path" presetSubtype="0" accel="50000" decel="50000" fill="hold" nodeType="withEffect">
                                  <p:stCondLst>
                                    <p:cond delay="0"/>
                                  </p:stCondLst>
                                  <p:childTnLst>
                                    <p:animMotion origin="layout" path="M -0.05833 -0.17757 L 0.50834 0.41063 " pathEditMode="relative" rAng="0" ptsTypes="AA">
                                      <p:cBhvr>
                                        <p:cTn id="13" dur="2000" fill="hold"/>
                                        <p:tgtEl>
                                          <p:spTgt spid="3"/>
                                        </p:tgtEl>
                                        <p:attrNameLst>
                                          <p:attrName>ppt_x</p:attrName>
                                          <p:attrName>ppt_y</p:attrName>
                                        </p:attrNameLst>
                                      </p:cBhvr>
                                      <p:rCtr x="28300" y="29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meredith\Documents\temp\2017-09-27_pcg-contrib\factory.png"/>
          <p:cNvPicPr>
            <a:picLocks noChangeAspect="1" noChangeArrowheads="1"/>
          </p:cNvPicPr>
          <p:nvPr/>
        </p:nvPicPr>
        <p:blipFill>
          <a:blip r:embed="rId2" cstate="print"/>
          <a:srcRect/>
          <a:stretch>
            <a:fillRect/>
          </a:stretch>
        </p:blipFill>
        <p:spPr bwMode="auto">
          <a:xfrm>
            <a:off x="1524000" y="514350"/>
            <a:ext cx="5791200" cy="4343400"/>
          </a:xfrm>
          <a:prstGeom prst="rect">
            <a:avLst/>
          </a:prstGeom>
          <a:noFill/>
        </p:spPr>
      </p:pic>
      <p:pic>
        <p:nvPicPr>
          <p:cNvPr id="6" name="Picture 4" descr="C:\Users\meredith\Documents\temp\2017-09-27_pcg-contrib\etsi.png"/>
          <p:cNvPicPr>
            <a:picLocks noChangeAspect="1" noChangeArrowheads="1"/>
          </p:cNvPicPr>
          <p:nvPr/>
        </p:nvPicPr>
        <p:blipFill>
          <a:blip r:embed="rId3" cstate="print"/>
          <a:srcRect/>
          <a:stretch>
            <a:fillRect/>
          </a:stretch>
        </p:blipFill>
        <p:spPr bwMode="auto">
          <a:xfrm>
            <a:off x="4800600" y="3543300"/>
            <a:ext cx="1514475" cy="342900"/>
          </a:xfrm>
          <a:prstGeom prst="rect">
            <a:avLst/>
          </a:prstGeom>
          <a:noFill/>
        </p:spPr>
      </p:pic>
      <p:pic>
        <p:nvPicPr>
          <p:cNvPr id="7" name="Picture 5" descr="C:\Users\meredith\Documents\temp\2017-09-27_pcg-contrib\3gpp.png"/>
          <p:cNvPicPr>
            <a:picLocks noChangeAspect="1" noChangeArrowheads="1"/>
          </p:cNvPicPr>
          <p:nvPr/>
        </p:nvPicPr>
        <p:blipFill>
          <a:blip r:embed="rId4" cstate="print"/>
          <a:srcRect/>
          <a:stretch>
            <a:fillRect/>
          </a:stretch>
        </p:blipFill>
        <p:spPr bwMode="auto">
          <a:xfrm>
            <a:off x="2438400" y="3486150"/>
            <a:ext cx="920918" cy="596504"/>
          </a:xfrm>
          <a:prstGeom prst="rect">
            <a:avLst/>
          </a:prstGeom>
          <a:noFill/>
        </p:spPr>
      </p:pic>
      <p:pic>
        <p:nvPicPr>
          <p:cNvPr id="2050" name="Picture 2" descr="C:\Users\meredith\Documents\temp\2017-09-27_pcg-contrib\database-symbol-md.png"/>
          <p:cNvPicPr>
            <a:picLocks noChangeAspect="1" noChangeArrowheads="1"/>
          </p:cNvPicPr>
          <p:nvPr/>
        </p:nvPicPr>
        <p:blipFill>
          <a:blip r:embed="rId5" cstate="print"/>
          <a:srcRect/>
          <a:stretch>
            <a:fillRect/>
          </a:stretch>
        </p:blipFill>
        <p:spPr bwMode="auto">
          <a:xfrm>
            <a:off x="3581401" y="2171700"/>
            <a:ext cx="947737" cy="784622"/>
          </a:xfrm>
          <a:prstGeom prst="rect">
            <a:avLst/>
          </a:prstGeom>
          <a:noFill/>
        </p:spPr>
      </p:pic>
      <p:sp>
        <p:nvSpPr>
          <p:cNvPr id="9" name="TextBox 8"/>
          <p:cNvSpPr txBox="1"/>
          <p:nvPr/>
        </p:nvSpPr>
        <p:spPr>
          <a:xfrm>
            <a:off x="1143000" y="514350"/>
            <a:ext cx="6019800" cy="1323439"/>
          </a:xfrm>
          <a:prstGeom prst="rect">
            <a:avLst/>
          </a:prstGeom>
          <a:noFill/>
        </p:spPr>
        <p:txBody>
          <a:bodyPr wrap="square" rtlCol="0">
            <a:spAutoFit/>
          </a:bodyPr>
          <a:lstStyle/>
          <a:p>
            <a:r>
              <a:rPr lang="en-GB" sz="2000" dirty="0" smtClean="0"/>
              <a:t>The 3GU portal is based on a number of databases housed at ETSI and easily accessible to MCC for the management of almost all aspects of 3GPP operations.</a:t>
            </a:r>
            <a:endParaRPr lang="en-US" sz="2000" dirty="0"/>
          </a:p>
        </p:txBody>
      </p:sp>
      <p:cxnSp>
        <p:nvCxnSpPr>
          <p:cNvPr id="11" name="Straight Arrow Connector 10"/>
          <p:cNvCxnSpPr/>
          <p:nvPr/>
        </p:nvCxnSpPr>
        <p:spPr>
          <a:xfrm flipV="1">
            <a:off x="2971800" y="2628900"/>
            <a:ext cx="533400" cy="800100"/>
          </a:xfrm>
          <a:prstGeom prst="straightConnector1">
            <a:avLst/>
          </a:prstGeom>
          <a:ln w="5715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4572000" y="2628900"/>
            <a:ext cx="533400" cy="800100"/>
          </a:xfrm>
          <a:prstGeom prst="straightConnector1">
            <a:avLst/>
          </a:prstGeom>
          <a:ln w="5715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100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par>
                          <p:cTn id="11" fill="hold">
                            <p:stCondLst>
                              <p:cond delay="3000"/>
                            </p:stCondLst>
                            <p:childTnLst>
                              <p:par>
                                <p:cTn id="12" presetID="10" presetClass="entr" presetSubtype="0" fill="hold" nodeType="afterEffect">
                                  <p:stCondLst>
                                    <p:cond delay="10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4500"/>
                            </p:stCondLst>
                            <p:childTnLst>
                              <p:par>
                                <p:cTn id="16" presetID="27" presetClass="emph" presetSubtype="0" fill="remove" nodeType="afterEffect">
                                  <p:stCondLst>
                                    <p:cond delay="500"/>
                                  </p:stCondLst>
                                  <p:childTnLst>
                                    <p:animClr clrSpc="rgb" dir="cw">
                                      <p:cBhvr override="childStyle">
                                        <p:cTn id="17" dur="500" autoRev="1" fill="hold"/>
                                        <p:tgtEl>
                                          <p:spTgt spid="11"/>
                                        </p:tgtEl>
                                        <p:attrNameLst>
                                          <p:attrName>style.color</p:attrName>
                                        </p:attrNameLst>
                                      </p:cBhvr>
                                      <p:to>
                                        <a:schemeClr val="bg1"/>
                                      </p:to>
                                    </p:animClr>
                                    <p:animClr clrSpc="rgb" dir="cw">
                                      <p:cBhvr>
                                        <p:cTn id="18" dur="500" autoRev="1" fill="hold"/>
                                        <p:tgtEl>
                                          <p:spTgt spid="11"/>
                                        </p:tgtEl>
                                        <p:attrNameLst>
                                          <p:attrName>fillcolor</p:attrName>
                                        </p:attrNameLst>
                                      </p:cBhvr>
                                      <p:to>
                                        <a:schemeClr val="bg1"/>
                                      </p:to>
                                    </p:animClr>
                                    <p:set>
                                      <p:cBhvr>
                                        <p:cTn id="19" dur="500" autoRev="1" fill="hold"/>
                                        <p:tgtEl>
                                          <p:spTgt spid="11"/>
                                        </p:tgtEl>
                                        <p:attrNameLst>
                                          <p:attrName>fill.type</p:attrName>
                                        </p:attrNameLst>
                                      </p:cBhvr>
                                      <p:to>
                                        <p:strVal val="solid"/>
                                      </p:to>
                                    </p:set>
                                    <p:set>
                                      <p:cBhvr>
                                        <p:cTn id="20" dur="500" autoRev="1" fill="hold"/>
                                        <p:tgtEl>
                                          <p:spTgt spid="11"/>
                                        </p:tgtEl>
                                        <p:attrNameLst>
                                          <p:attrName>fill.on</p:attrName>
                                        </p:attrNameLst>
                                      </p:cBhvr>
                                      <p:to>
                                        <p:strVal val="true"/>
                                      </p:to>
                                    </p:set>
                                  </p:childTnLst>
                                </p:cTn>
                              </p:par>
                              <p:par>
                                <p:cTn id="21" presetID="10"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27" presetClass="emph" presetSubtype="0" fill="remove" nodeType="withEffect">
                                  <p:stCondLst>
                                    <p:cond delay="500"/>
                                  </p:stCondLst>
                                  <p:childTnLst>
                                    <p:animClr clrSpc="rgb" dir="cw">
                                      <p:cBhvr override="childStyle">
                                        <p:cTn id="25" dur="500" autoRev="1" fill="hold"/>
                                        <p:tgtEl>
                                          <p:spTgt spid="12"/>
                                        </p:tgtEl>
                                        <p:attrNameLst>
                                          <p:attrName>style.color</p:attrName>
                                        </p:attrNameLst>
                                      </p:cBhvr>
                                      <p:to>
                                        <a:schemeClr val="bg1"/>
                                      </p:to>
                                    </p:animClr>
                                    <p:animClr clrSpc="rgb" dir="cw">
                                      <p:cBhvr>
                                        <p:cTn id="26" dur="500" autoRev="1" fill="hold"/>
                                        <p:tgtEl>
                                          <p:spTgt spid="12"/>
                                        </p:tgtEl>
                                        <p:attrNameLst>
                                          <p:attrName>fillcolor</p:attrName>
                                        </p:attrNameLst>
                                      </p:cBhvr>
                                      <p:to>
                                        <a:schemeClr val="bg1"/>
                                      </p:to>
                                    </p:animClr>
                                    <p:set>
                                      <p:cBhvr>
                                        <p:cTn id="27" dur="500" autoRev="1" fill="hold"/>
                                        <p:tgtEl>
                                          <p:spTgt spid="12"/>
                                        </p:tgtEl>
                                        <p:attrNameLst>
                                          <p:attrName>fill.type</p:attrName>
                                        </p:attrNameLst>
                                      </p:cBhvr>
                                      <p:to>
                                        <p:strVal val="solid"/>
                                      </p:to>
                                    </p:set>
                                    <p:set>
                                      <p:cBhvr>
                                        <p:cTn id="28" dur="500" autoRev="1" fill="hold"/>
                                        <p:tgtEl>
                                          <p:spTgt spid="1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Users\meredith\Documents\temp\2017-09-27_pcg-contrib\3gpp.png"/>
          <p:cNvPicPr>
            <a:picLocks noChangeAspect="1" noChangeArrowheads="1"/>
          </p:cNvPicPr>
          <p:nvPr/>
        </p:nvPicPr>
        <p:blipFill>
          <a:blip r:embed="rId2" cstate="print"/>
          <a:srcRect/>
          <a:stretch>
            <a:fillRect/>
          </a:stretch>
        </p:blipFill>
        <p:spPr bwMode="auto">
          <a:xfrm>
            <a:off x="2438400" y="3486150"/>
            <a:ext cx="920918" cy="596504"/>
          </a:xfrm>
          <a:prstGeom prst="rect">
            <a:avLst/>
          </a:prstGeom>
          <a:noFill/>
        </p:spPr>
      </p:pic>
      <p:pic>
        <p:nvPicPr>
          <p:cNvPr id="2050" name="Picture 2" descr="C:\Users\meredith\Documents\temp\2017-09-27_pcg-contrib\database-symbol-md.png"/>
          <p:cNvPicPr>
            <a:picLocks noChangeAspect="1" noChangeArrowheads="1"/>
          </p:cNvPicPr>
          <p:nvPr/>
        </p:nvPicPr>
        <p:blipFill>
          <a:blip r:embed="rId3" cstate="print"/>
          <a:srcRect/>
          <a:stretch>
            <a:fillRect/>
          </a:stretch>
        </p:blipFill>
        <p:spPr bwMode="auto">
          <a:xfrm>
            <a:off x="3581401" y="2171700"/>
            <a:ext cx="947737" cy="784622"/>
          </a:xfrm>
          <a:prstGeom prst="rect">
            <a:avLst/>
          </a:prstGeom>
          <a:noFill/>
        </p:spPr>
      </p:pic>
      <p:sp>
        <p:nvSpPr>
          <p:cNvPr id="9" name="TextBox 8"/>
          <p:cNvSpPr txBox="1"/>
          <p:nvPr/>
        </p:nvSpPr>
        <p:spPr>
          <a:xfrm>
            <a:off x="1143000" y="514350"/>
            <a:ext cx="6019800" cy="1323439"/>
          </a:xfrm>
          <a:prstGeom prst="rect">
            <a:avLst/>
          </a:prstGeom>
          <a:noFill/>
        </p:spPr>
        <p:txBody>
          <a:bodyPr wrap="square" rtlCol="0">
            <a:spAutoFit/>
          </a:bodyPr>
          <a:lstStyle/>
          <a:p>
            <a:r>
              <a:rPr lang="en-GB" sz="2000" dirty="0" smtClean="0"/>
              <a:t>The 3GU portal is based on a number of databases housed at ETSI and easily accessible to MCC for the management of almost all aspects of 3GPP operations.</a:t>
            </a:r>
            <a:endParaRPr lang="en-US" sz="2000" dirty="0"/>
          </a:p>
        </p:txBody>
      </p:sp>
      <p:cxnSp>
        <p:nvCxnSpPr>
          <p:cNvPr id="11" name="Straight Arrow Connector 10"/>
          <p:cNvCxnSpPr/>
          <p:nvPr/>
        </p:nvCxnSpPr>
        <p:spPr>
          <a:xfrm flipV="1">
            <a:off x="2971800" y="2628900"/>
            <a:ext cx="533400" cy="800100"/>
          </a:xfrm>
          <a:prstGeom prst="straightConnector1">
            <a:avLst/>
          </a:prstGeom>
          <a:ln w="5715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6571989" y="176538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meetings</a:t>
            </a:r>
            <a:endParaRPr lang="en-US" dirty="0">
              <a:solidFill>
                <a:schemeClr val="tx1"/>
              </a:solidFill>
            </a:endParaRPr>
          </a:p>
        </p:txBody>
      </p:sp>
      <p:sp>
        <p:nvSpPr>
          <p:cNvPr id="14" name="Rounded Rectangle 13"/>
          <p:cNvSpPr/>
          <p:nvPr/>
        </p:nvSpPr>
        <p:spPr>
          <a:xfrm>
            <a:off x="6571989" y="205113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people</a:t>
            </a:r>
            <a:endParaRPr lang="en-US" dirty="0">
              <a:solidFill>
                <a:schemeClr val="tx1"/>
              </a:solidFill>
            </a:endParaRPr>
          </a:p>
        </p:txBody>
      </p:sp>
      <p:sp>
        <p:nvSpPr>
          <p:cNvPr id="15" name="Rounded Rectangle 14"/>
          <p:cNvSpPr/>
          <p:nvPr/>
        </p:nvSpPr>
        <p:spPr>
          <a:xfrm>
            <a:off x="6571989" y="147963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TSGs, WGs</a:t>
            </a:r>
            <a:endParaRPr lang="en-US" dirty="0">
              <a:solidFill>
                <a:schemeClr val="tx1"/>
              </a:solidFill>
            </a:endParaRPr>
          </a:p>
        </p:txBody>
      </p:sp>
      <p:sp>
        <p:nvSpPr>
          <p:cNvPr id="16" name="Rounded Rectangle 15"/>
          <p:cNvSpPr/>
          <p:nvPr/>
        </p:nvSpPr>
        <p:spPr>
          <a:xfrm>
            <a:off x="6571989" y="233688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officials</a:t>
            </a:r>
            <a:endParaRPr lang="en-US" dirty="0">
              <a:solidFill>
                <a:schemeClr val="tx1"/>
              </a:solidFill>
            </a:endParaRPr>
          </a:p>
        </p:txBody>
      </p:sp>
      <p:sp>
        <p:nvSpPr>
          <p:cNvPr id="17" name="Rounded Rectangle 16"/>
          <p:cNvSpPr/>
          <p:nvPr/>
        </p:nvSpPr>
        <p:spPr>
          <a:xfrm>
            <a:off x="6571989" y="262263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organizations</a:t>
            </a:r>
            <a:endParaRPr lang="en-US" dirty="0">
              <a:solidFill>
                <a:schemeClr val="tx1"/>
              </a:solidFill>
            </a:endParaRPr>
          </a:p>
        </p:txBody>
      </p:sp>
      <p:sp>
        <p:nvSpPr>
          <p:cNvPr id="18" name="Rounded Rectangle 17"/>
          <p:cNvSpPr/>
          <p:nvPr/>
        </p:nvSpPr>
        <p:spPr>
          <a:xfrm>
            <a:off x="6571989" y="290838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attendees</a:t>
            </a:r>
            <a:endParaRPr lang="en-US" dirty="0">
              <a:solidFill>
                <a:schemeClr val="tx1"/>
              </a:solidFill>
            </a:endParaRPr>
          </a:p>
        </p:txBody>
      </p:sp>
      <p:sp>
        <p:nvSpPr>
          <p:cNvPr id="19" name="Rounded Rectangle 18"/>
          <p:cNvSpPr/>
          <p:nvPr/>
        </p:nvSpPr>
        <p:spPr>
          <a:xfrm>
            <a:off x="6571989" y="319413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work items</a:t>
            </a:r>
            <a:endParaRPr lang="en-US" dirty="0">
              <a:solidFill>
                <a:schemeClr val="tx1"/>
              </a:solidFill>
            </a:endParaRPr>
          </a:p>
        </p:txBody>
      </p:sp>
      <p:sp>
        <p:nvSpPr>
          <p:cNvPr id="20" name="Rounded Rectangle 19"/>
          <p:cNvSpPr/>
          <p:nvPr/>
        </p:nvSpPr>
        <p:spPr>
          <a:xfrm>
            <a:off x="6571989" y="347988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Specs</a:t>
            </a:r>
            <a:endParaRPr lang="en-US" dirty="0">
              <a:solidFill>
                <a:schemeClr val="tx1"/>
              </a:solidFill>
            </a:endParaRPr>
          </a:p>
        </p:txBody>
      </p:sp>
      <p:sp>
        <p:nvSpPr>
          <p:cNvPr id="21" name="Rounded Rectangle 20"/>
          <p:cNvSpPr/>
          <p:nvPr/>
        </p:nvSpPr>
        <p:spPr>
          <a:xfrm>
            <a:off x="6571989" y="376563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Releases</a:t>
            </a:r>
            <a:endParaRPr lang="en-US" dirty="0">
              <a:solidFill>
                <a:schemeClr val="tx1"/>
              </a:solidFill>
            </a:endParaRPr>
          </a:p>
        </p:txBody>
      </p:sp>
      <p:sp>
        <p:nvSpPr>
          <p:cNvPr id="22" name="TextBox 21"/>
          <p:cNvSpPr txBox="1"/>
          <p:nvPr/>
        </p:nvSpPr>
        <p:spPr>
          <a:xfrm>
            <a:off x="5257800" y="1885950"/>
            <a:ext cx="533400" cy="1569660"/>
          </a:xfrm>
          <a:prstGeom prst="rect">
            <a:avLst/>
          </a:prstGeom>
          <a:noFill/>
        </p:spPr>
        <p:txBody>
          <a:bodyPr wrap="square" rtlCol="0">
            <a:spAutoFit/>
          </a:bodyPr>
          <a:lstStyle/>
          <a:p>
            <a:pPr algn="ctr"/>
            <a:r>
              <a:rPr lang="en-GB" sz="9600" dirty="0" smtClean="0">
                <a:solidFill>
                  <a:schemeClr val="accent1"/>
                </a:solidFill>
                <a:latin typeface="Bodoni MT" pitchFamily="18" charset="0"/>
              </a:rPr>
              <a:t>{</a:t>
            </a:r>
            <a:endParaRPr lang="en-US" sz="9600" dirty="0">
              <a:solidFill>
                <a:schemeClr val="accent1"/>
              </a:solidFill>
              <a:latin typeface="Bodoni MT" pitchFamily="18" charset="0"/>
            </a:endParaRPr>
          </a:p>
        </p:txBody>
      </p:sp>
      <p:sp>
        <p:nvSpPr>
          <p:cNvPr id="23" name="Rounded Rectangle 22"/>
          <p:cNvSpPr/>
          <p:nvPr/>
        </p:nvSpPr>
        <p:spPr>
          <a:xfrm>
            <a:off x="6567814" y="4062087"/>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TDocs</a:t>
            </a:r>
            <a:endParaRPr lang="en-US" dirty="0">
              <a:solidFill>
                <a:schemeClr val="tx1"/>
              </a:solidFill>
            </a:endParaRPr>
          </a:p>
        </p:txBody>
      </p:sp>
      <p:sp>
        <p:nvSpPr>
          <p:cNvPr id="24" name="Rounded Rectangle 23"/>
          <p:cNvSpPr/>
          <p:nvPr/>
        </p:nvSpPr>
        <p:spPr>
          <a:xfrm>
            <a:off x="6582428" y="4358536"/>
            <a:ext cx="1676400" cy="2286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CRs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43000" y="88465"/>
            <a:ext cx="6019800" cy="1938992"/>
          </a:xfrm>
          <a:prstGeom prst="rect">
            <a:avLst/>
          </a:prstGeom>
          <a:noFill/>
        </p:spPr>
        <p:txBody>
          <a:bodyPr wrap="square" rtlCol="0">
            <a:spAutoFit/>
          </a:bodyPr>
          <a:lstStyle/>
          <a:p>
            <a:r>
              <a:rPr lang="en-GB" sz="2000" dirty="0" smtClean="0"/>
              <a:t>For transposition by the OPs, the TSGs decide to use the versions resulting from a given TSG round.</a:t>
            </a:r>
          </a:p>
          <a:p>
            <a:endParaRPr lang="en-GB" sz="2000" dirty="0" smtClean="0"/>
          </a:p>
          <a:p>
            <a:r>
              <a:rPr lang="en-GB" sz="2000" dirty="0" smtClean="0"/>
              <a:t>For example, for an update of ITU-R Recommendation M.2012, it might be decided to use the versions following TSGs#77.</a:t>
            </a:r>
            <a:endParaRPr lang="en-US" sz="2000" dirty="0"/>
          </a:p>
        </p:txBody>
      </p:sp>
      <p:sp>
        <p:nvSpPr>
          <p:cNvPr id="31" name="Rectangle 30"/>
          <p:cNvSpPr/>
          <p:nvPr/>
        </p:nvSpPr>
        <p:spPr>
          <a:xfrm>
            <a:off x="533400" y="4374715"/>
            <a:ext cx="8001000" cy="57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34"/>
          <p:cNvGrpSpPr/>
          <p:nvPr/>
        </p:nvGrpSpPr>
        <p:grpSpPr>
          <a:xfrm>
            <a:off x="3810000" y="4317565"/>
            <a:ext cx="1066800" cy="171450"/>
            <a:chOff x="304800" y="2667000"/>
            <a:chExt cx="1066800" cy="228600"/>
          </a:xfrm>
        </p:grpSpPr>
        <p:sp>
          <p:nvSpPr>
            <p:cNvPr id="34" name="Rectangle 33"/>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32" name="Rectangle 31"/>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33" name="Rectangle 32"/>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grpSp>
        <p:nvGrpSpPr>
          <p:cNvPr id="3" name="Group 35"/>
          <p:cNvGrpSpPr/>
          <p:nvPr/>
        </p:nvGrpSpPr>
        <p:grpSpPr>
          <a:xfrm>
            <a:off x="762000" y="4317565"/>
            <a:ext cx="1066800" cy="171450"/>
            <a:chOff x="304800" y="2667000"/>
            <a:chExt cx="1066800" cy="228600"/>
          </a:xfrm>
        </p:grpSpPr>
        <p:sp>
          <p:nvSpPr>
            <p:cNvPr id="37" name="Rectangle 36"/>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38" name="Rectangle 37"/>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39" name="Rectangle 38"/>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sp>
        <p:nvSpPr>
          <p:cNvPr id="40" name="Down Arrow 39"/>
          <p:cNvSpPr/>
          <p:nvPr/>
        </p:nvSpPr>
        <p:spPr>
          <a:xfrm>
            <a:off x="2057400" y="4031815"/>
            <a:ext cx="228600" cy="28575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7" name="Picture 5" descr="C:\Users\meredith\Documents\temp\2017-09-27_pcg-contrib\bulb.jpg"/>
          <p:cNvPicPr>
            <a:picLocks noChangeAspect="1" noChangeArrowheads="1"/>
          </p:cNvPicPr>
          <p:nvPr/>
        </p:nvPicPr>
        <p:blipFill>
          <a:blip r:embed="rId2" cstate="print"/>
          <a:srcRect/>
          <a:stretch>
            <a:fillRect/>
          </a:stretch>
        </p:blipFill>
        <p:spPr bwMode="auto">
          <a:xfrm>
            <a:off x="2057400" y="3631766"/>
            <a:ext cx="228600" cy="264008"/>
          </a:xfrm>
          <a:prstGeom prst="rect">
            <a:avLst/>
          </a:prstGeom>
          <a:noFill/>
        </p:spPr>
      </p:pic>
      <p:grpSp>
        <p:nvGrpSpPr>
          <p:cNvPr id="4" name="Group 41"/>
          <p:cNvGrpSpPr/>
          <p:nvPr/>
        </p:nvGrpSpPr>
        <p:grpSpPr>
          <a:xfrm>
            <a:off x="6934200" y="4317565"/>
            <a:ext cx="1066800" cy="171450"/>
            <a:chOff x="304800" y="2667000"/>
            <a:chExt cx="1066800" cy="228600"/>
          </a:xfrm>
        </p:grpSpPr>
        <p:sp>
          <p:nvSpPr>
            <p:cNvPr id="43" name="Rectangle 42"/>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44" name="Rectangle 43"/>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45" name="Rectangle 44"/>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sp>
        <p:nvSpPr>
          <p:cNvPr id="46" name="TextBox 45"/>
          <p:cNvSpPr txBox="1"/>
          <p:nvPr/>
        </p:nvSpPr>
        <p:spPr>
          <a:xfrm>
            <a:off x="1066800" y="4486783"/>
            <a:ext cx="533400" cy="307777"/>
          </a:xfrm>
          <a:prstGeom prst="rect">
            <a:avLst/>
          </a:prstGeom>
          <a:noFill/>
        </p:spPr>
        <p:txBody>
          <a:bodyPr wrap="square" rtlCol="0">
            <a:spAutoFit/>
          </a:bodyPr>
          <a:lstStyle/>
          <a:p>
            <a:pPr algn="ctr"/>
            <a:r>
              <a:rPr lang="en-GB" sz="1400" dirty="0" smtClean="0"/>
              <a:t>#77</a:t>
            </a:r>
            <a:endParaRPr lang="en-US" sz="1400" dirty="0"/>
          </a:p>
        </p:txBody>
      </p:sp>
      <p:sp>
        <p:nvSpPr>
          <p:cNvPr id="47" name="TextBox 46"/>
          <p:cNvSpPr txBox="1"/>
          <p:nvPr/>
        </p:nvSpPr>
        <p:spPr>
          <a:xfrm>
            <a:off x="4114800" y="4486783"/>
            <a:ext cx="533400" cy="307777"/>
          </a:xfrm>
          <a:prstGeom prst="rect">
            <a:avLst/>
          </a:prstGeom>
          <a:noFill/>
        </p:spPr>
        <p:txBody>
          <a:bodyPr wrap="square" rtlCol="0">
            <a:spAutoFit/>
          </a:bodyPr>
          <a:lstStyle/>
          <a:p>
            <a:pPr algn="ctr"/>
            <a:r>
              <a:rPr lang="en-GB" sz="1400" dirty="0" smtClean="0"/>
              <a:t>#78</a:t>
            </a:r>
            <a:endParaRPr lang="en-US" sz="1400" dirty="0"/>
          </a:p>
        </p:txBody>
      </p:sp>
      <p:sp>
        <p:nvSpPr>
          <p:cNvPr id="48" name="TextBox 47"/>
          <p:cNvSpPr txBox="1"/>
          <p:nvPr/>
        </p:nvSpPr>
        <p:spPr>
          <a:xfrm>
            <a:off x="7239000" y="4486783"/>
            <a:ext cx="533400" cy="307777"/>
          </a:xfrm>
          <a:prstGeom prst="rect">
            <a:avLst/>
          </a:prstGeom>
          <a:noFill/>
        </p:spPr>
        <p:txBody>
          <a:bodyPr wrap="square" rtlCol="0">
            <a:spAutoFit/>
          </a:bodyPr>
          <a:lstStyle/>
          <a:p>
            <a:pPr algn="ctr"/>
            <a:r>
              <a:rPr lang="en-GB" sz="1400" dirty="0" smtClean="0"/>
              <a:t>#79</a:t>
            </a:r>
            <a:endParaRPr lang="en-US" sz="1400" dirty="0"/>
          </a:p>
        </p:txBody>
      </p:sp>
      <p:pic>
        <p:nvPicPr>
          <p:cNvPr id="3076" name="Picture 4" descr="C:\Users\meredith\Documents\temp\2017-09-27_pcg-contrib\starburst-hi.png"/>
          <p:cNvPicPr>
            <a:picLocks noChangeAspect="1" noChangeArrowheads="1"/>
          </p:cNvPicPr>
          <p:nvPr/>
        </p:nvPicPr>
        <p:blipFill>
          <a:blip r:embed="rId3" cstate="print"/>
          <a:srcRect/>
          <a:stretch>
            <a:fillRect/>
          </a:stretch>
        </p:blipFill>
        <p:spPr bwMode="auto">
          <a:xfrm>
            <a:off x="1752600" y="3288866"/>
            <a:ext cx="925054" cy="58162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3076"/>
                                        </p:tgtEl>
                                        <p:attrNameLst>
                                          <p:attrName>style.visibility</p:attrName>
                                        </p:attrNameLst>
                                      </p:cBhvr>
                                      <p:to>
                                        <p:strVal val="visible"/>
                                      </p:to>
                                    </p:set>
                                  </p:childTnLst>
                                </p:cTn>
                              </p:par>
                            </p:childTnLst>
                          </p:cTn>
                        </p:par>
                        <p:par>
                          <p:cTn id="7" fill="hold">
                            <p:stCondLst>
                              <p:cond delay="1000"/>
                            </p:stCondLst>
                            <p:childTnLst>
                              <p:par>
                                <p:cTn id="8" presetID="1" presetClass="exit" presetSubtype="0" fill="hold" nodeType="afterEffect">
                                  <p:stCondLst>
                                    <p:cond delay="500"/>
                                  </p:stCondLst>
                                  <p:childTnLst>
                                    <p:set>
                                      <p:cBhvr>
                                        <p:cTn id="9" dur="1" fill="hold">
                                          <p:stCondLst>
                                            <p:cond delay="0"/>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30474" y="119780"/>
            <a:ext cx="6019800" cy="1938992"/>
          </a:xfrm>
          <a:prstGeom prst="rect">
            <a:avLst/>
          </a:prstGeom>
          <a:noFill/>
        </p:spPr>
        <p:txBody>
          <a:bodyPr wrap="square" rtlCol="0">
            <a:spAutoFit/>
          </a:bodyPr>
          <a:lstStyle/>
          <a:p>
            <a:r>
              <a:rPr lang="en-GB" sz="2000" dirty="0" smtClean="0"/>
              <a:t>For transposition by the OPs, the TSGs decide to use the versions resulting from a given TSG round.</a:t>
            </a:r>
          </a:p>
          <a:p>
            <a:endParaRPr lang="en-GB" sz="2000" dirty="0" smtClean="0"/>
          </a:p>
          <a:p>
            <a:r>
              <a:rPr lang="en-GB" sz="2000" dirty="0" smtClean="0"/>
              <a:t>In practice, to allow for possible editorial updates to specs, the definitive snapshot is actually taken just </a:t>
            </a:r>
            <a:r>
              <a:rPr lang="en-GB" sz="2000" i="1" dirty="0" smtClean="0"/>
              <a:t>before </a:t>
            </a:r>
            <a:r>
              <a:rPr lang="en-GB" sz="2000" dirty="0" smtClean="0"/>
              <a:t>the </a:t>
            </a:r>
            <a:r>
              <a:rPr lang="en-GB" sz="2000" i="1" dirty="0" smtClean="0"/>
              <a:t>next </a:t>
            </a:r>
            <a:r>
              <a:rPr lang="en-GB" sz="2000" dirty="0" smtClean="0"/>
              <a:t>TSG round.</a:t>
            </a:r>
            <a:endParaRPr lang="en-US" sz="2000" dirty="0"/>
          </a:p>
        </p:txBody>
      </p:sp>
      <p:sp>
        <p:nvSpPr>
          <p:cNvPr id="31" name="Rectangle 30"/>
          <p:cNvSpPr/>
          <p:nvPr/>
        </p:nvSpPr>
        <p:spPr>
          <a:xfrm>
            <a:off x="520874" y="4406030"/>
            <a:ext cx="8001000" cy="57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34"/>
          <p:cNvGrpSpPr/>
          <p:nvPr/>
        </p:nvGrpSpPr>
        <p:grpSpPr>
          <a:xfrm>
            <a:off x="3797474" y="4348880"/>
            <a:ext cx="1066800" cy="171450"/>
            <a:chOff x="304800" y="2667000"/>
            <a:chExt cx="1066800" cy="228600"/>
          </a:xfrm>
        </p:grpSpPr>
        <p:sp>
          <p:nvSpPr>
            <p:cNvPr id="34" name="Rectangle 33"/>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32" name="Rectangle 31"/>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33" name="Rectangle 32"/>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grpSp>
        <p:nvGrpSpPr>
          <p:cNvPr id="3" name="Group 35"/>
          <p:cNvGrpSpPr/>
          <p:nvPr/>
        </p:nvGrpSpPr>
        <p:grpSpPr>
          <a:xfrm>
            <a:off x="749474" y="4348880"/>
            <a:ext cx="1066800" cy="171450"/>
            <a:chOff x="304800" y="2667000"/>
            <a:chExt cx="1066800" cy="228600"/>
          </a:xfrm>
        </p:grpSpPr>
        <p:sp>
          <p:nvSpPr>
            <p:cNvPr id="37" name="Rectangle 36"/>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38" name="Rectangle 37"/>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39" name="Rectangle 38"/>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sp>
        <p:nvSpPr>
          <p:cNvPr id="40" name="Down Arrow 39"/>
          <p:cNvSpPr/>
          <p:nvPr/>
        </p:nvSpPr>
        <p:spPr>
          <a:xfrm>
            <a:off x="3492674" y="4063130"/>
            <a:ext cx="228600" cy="28575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7" name="Picture 5" descr="C:\Users\meredith\Documents\temp\2017-09-27_pcg-contrib\bulb.jpg"/>
          <p:cNvPicPr>
            <a:picLocks noChangeAspect="1" noChangeArrowheads="1"/>
          </p:cNvPicPr>
          <p:nvPr/>
        </p:nvPicPr>
        <p:blipFill>
          <a:blip r:embed="rId2" cstate="print"/>
          <a:srcRect/>
          <a:stretch>
            <a:fillRect/>
          </a:stretch>
        </p:blipFill>
        <p:spPr bwMode="auto">
          <a:xfrm>
            <a:off x="3492674" y="3663081"/>
            <a:ext cx="228600" cy="264008"/>
          </a:xfrm>
          <a:prstGeom prst="rect">
            <a:avLst/>
          </a:prstGeom>
          <a:noFill/>
        </p:spPr>
      </p:pic>
      <p:grpSp>
        <p:nvGrpSpPr>
          <p:cNvPr id="4" name="Group 41"/>
          <p:cNvGrpSpPr/>
          <p:nvPr/>
        </p:nvGrpSpPr>
        <p:grpSpPr>
          <a:xfrm>
            <a:off x="6921674" y="4348880"/>
            <a:ext cx="1066800" cy="171450"/>
            <a:chOff x="304800" y="2667000"/>
            <a:chExt cx="1066800" cy="228600"/>
          </a:xfrm>
        </p:grpSpPr>
        <p:sp>
          <p:nvSpPr>
            <p:cNvPr id="43" name="Rectangle 42"/>
            <p:cNvSpPr/>
            <p:nvPr/>
          </p:nvSpPr>
          <p:spPr>
            <a:xfrm>
              <a:off x="914400" y="2667000"/>
              <a:ext cx="457200" cy="228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SA</a:t>
              </a:r>
              <a:endParaRPr lang="en-US" sz="1000" dirty="0">
                <a:solidFill>
                  <a:schemeClr val="tx1"/>
                </a:solidFill>
              </a:endParaRPr>
            </a:p>
          </p:txBody>
        </p:sp>
        <p:sp>
          <p:nvSpPr>
            <p:cNvPr id="44" name="Rectangle 43"/>
            <p:cNvSpPr/>
            <p:nvPr/>
          </p:nvSpPr>
          <p:spPr>
            <a:xfrm>
              <a:off x="304800" y="2667000"/>
              <a:ext cx="4572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CT</a:t>
              </a:r>
              <a:endParaRPr lang="en-US" sz="1000" dirty="0">
                <a:solidFill>
                  <a:schemeClr val="tx1"/>
                </a:solidFill>
              </a:endParaRPr>
            </a:p>
          </p:txBody>
        </p:sp>
        <p:sp>
          <p:nvSpPr>
            <p:cNvPr id="45" name="Rectangle 44"/>
            <p:cNvSpPr/>
            <p:nvPr/>
          </p:nvSpPr>
          <p:spPr>
            <a:xfrm>
              <a:off x="609600" y="2667000"/>
              <a:ext cx="4572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1"/>
                  </a:solidFill>
                </a:rPr>
                <a:t>RAN</a:t>
              </a:r>
              <a:endParaRPr lang="en-US" sz="1000" dirty="0">
                <a:solidFill>
                  <a:schemeClr val="tx1"/>
                </a:solidFill>
              </a:endParaRPr>
            </a:p>
          </p:txBody>
        </p:sp>
      </p:grpSp>
      <p:sp>
        <p:nvSpPr>
          <p:cNvPr id="46" name="TextBox 45"/>
          <p:cNvSpPr txBox="1"/>
          <p:nvPr/>
        </p:nvSpPr>
        <p:spPr>
          <a:xfrm>
            <a:off x="1054274" y="4518098"/>
            <a:ext cx="533400" cy="307777"/>
          </a:xfrm>
          <a:prstGeom prst="rect">
            <a:avLst/>
          </a:prstGeom>
          <a:noFill/>
        </p:spPr>
        <p:txBody>
          <a:bodyPr wrap="square" rtlCol="0">
            <a:spAutoFit/>
          </a:bodyPr>
          <a:lstStyle/>
          <a:p>
            <a:pPr algn="ctr"/>
            <a:r>
              <a:rPr lang="en-GB" sz="1400" dirty="0" smtClean="0"/>
              <a:t>#77</a:t>
            </a:r>
            <a:endParaRPr lang="en-US" sz="1400" dirty="0"/>
          </a:p>
        </p:txBody>
      </p:sp>
      <p:sp>
        <p:nvSpPr>
          <p:cNvPr id="47" name="TextBox 46"/>
          <p:cNvSpPr txBox="1"/>
          <p:nvPr/>
        </p:nvSpPr>
        <p:spPr>
          <a:xfrm>
            <a:off x="4102274" y="4518098"/>
            <a:ext cx="533400" cy="307777"/>
          </a:xfrm>
          <a:prstGeom prst="rect">
            <a:avLst/>
          </a:prstGeom>
          <a:noFill/>
        </p:spPr>
        <p:txBody>
          <a:bodyPr wrap="square" rtlCol="0">
            <a:spAutoFit/>
          </a:bodyPr>
          <a:lstStyle/>
          <a:p>
            <a:pPr algn="ctr"/>
            <a:r>
              <a:rPr lang="en-GB" sz="1400" dirty="0" smtClean="0"/>
              <a:t>#78</a:t>
            </a:r>
            <a:endParaRPr lang="en-US" sz="1400" dirty="0"/>
          </a:p>
        </p:txBody>
      </p:sp>
      <p:sp>
        <p:nvSpPr>
          <p:cNvPr id="48" name="TextBox 47"/>
          <p:cNvSpPr txBox="1"/>
          <p:nvPr/>
        </p:nvSpPr>
        <p:spPr>
          <a:xfrm>
            <a:off x="7226474" y="4518098"/>
            <a:ext cx="533400" cy="307777"/>
          </a:xfrm>
          <a:prstGeom prst="rect">
            <a:avLst/>
          </a:prstGeom>
          <a:noFill/>
        </p:spPr>
        <p:txBody>
          <a:bodyPr wrap="square" rtlCol="0">
            <a:spAutoFit/>
          </a:bodyPr>
          <a:lstStyle/>
          <a:p>
            <a:pPr algn="ctr"/>
            <a:r>
              <a:rPr lang="en-GB" sz="1400" dirty="0" smtClean="0"/>
              <a:t>#79</a:t>
            </a:r>
            <a:endParaRPr lang="en-US" sz="1400" dirty="0"/>
          </a:p>
        </p:txBody>
      </p:sp>
      <p:pic>
        <p:nvPicPr>
          <p:cNvPr id="3076" name="Picture 4" descr="C:\Users\meredith\Documents\temp\2017-09-27_pcg-contrib\starburst-hi.png"/>
          <p:cNvPicPr>
            <a:picLocks noChangeAspect="1" noChangeArrowheads="1"/>
          </p:cNvPicPr>
          <p:nvPr/>
        </p:nvPicPr>
        <p:blipFill>
          <a:blip r:embed="rId3" cstate="print"/>
          <a:srcRect/>
          <a:stretch>
            <a:fillRect/>
          </a:stretch>
        </p:blipFill>
        <p:spPr bwMode="auto">
          <a:xfrm>
            <a:off x="3187874" y="3320181"/>
            <a:ext cx="925054" cy="581627"/>
          </a:xfrm>
          <a:prstGeom prst="rect">
            <a:avLst/>
          </a:prstGeom>
          <a:noFill/>
        </p:spPr>
      </p:pic>
      <p:grpSp>
        <p:nvGrpSpPr>
          <p:cNvPr id="5" name="Group 27"/>
          <p:cNvGrpSpPr/>
          <p:nvPr/>
        </p:nvGrpSpPr>
        <p:grpSpPr>
          <a:xfrm>
            <a:off x="1892474" y="3720230"/>
            <a:ext cx="381000" cy="628650"/>
            <a:chOff x="1905000" y="5486400"/>
            <a:chExt cx="381000" cy="838200"/>
          </a:xfrm>
        </p:grpSpPr>
        <p:sp>
          <p:nvSpPr>
            <p:cNvPr id="22" name="Vertical Scroll 21"/>
            <p:cNvSpPr/>
            <p:nvPr/>
          </p:nvSpPr>
          <p:spPr>
            <a:xfrm>
              <a:off x="1905000" y="5486400"/>
              <a:ext cx="381000" cy="457200"/>
            </a:xfrm>
            <a:prstGeom prst="vertic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dirty="0" smtClean="0"/>
                <a:t>editorial</a:t>
              </a:r>
              <a:endParaRPr lang="en-US" sz="600" dirty="0"/>
            </a:p>
          </p:txBody>
        </p:sp>
        <p:cxnSp>
          <p:nvCxnSpPr>
            <p:cNvPr id="25" name="Straight Arrow Connector 24"/>
            <p:cNvCxnSpPr/>
            <p:nvPr/>
          </p:nvCxnSpPr>
          <p:spPr>
            <a:xfrm>
              <a:off x="2057400" y="6019800"/>
              <a:ext cx="0" cy="30480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6" name="Group 28"/>
          <p:cNvGrpSpPr/>
          <p:nvPr/>
        </p:nvGrpSpPr>
        <p:grpSpPr>
          <a:xfrm>
            <a:off x="2197274" y="3834530"/>
            <a:ext cx="381000" cy="514350"/>
            <a:chOff x="2209800" y="5638800"/>
            <a:chExt cx="381000" cy="685800"/>
          </a:xfrm>
        </p:grpSpPr>
        <p:sp>
          <p:nvSpPr>
            <p:cNvPr id="23" name="Vertical Scroll 22"/>
            <p:cNvSpPr/>
            <p:nvPr/>
          </p:nvSpPr>
          <p:spPr>
            <a:xfrm>
              <a:off x="2209800" y="5638800"/>
              <a:ext cx="381000" cy="457200"/>
            </a:xfrm>
            <a:prstGeom prst="vertic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dirty="0" smtClean="0"/>
                <a:t>editorial</a:t>
              </a:r>
              <a:endParaRPr lang="en-US" sz="600" dirty="0"/>
            </a:p>
          </p:txBody>
        </p:sp>
        <p:cxnSp>
          <p:nvCxnSpPr>
            <p:cNvPr id="26" name="Straight Arrow Connector 25"/>
            <p:cNvCxnSpPr/>
            <p:nvPr/>
          </p:nvCxnSpPr>
          <p:spPr>
            <a:xfrm>
              <a:off x="2362200" y="6172200"/>
              <a:ext cx="0" cy="15240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2000"/>
                            </p:stCondLst>
                            <p:childTnLst>
                              <p:par>
                                <p:cTn id="13" presetID="1" presetClass="entr" presetSubtype="0" fill="hold" nodeType="afterEffect">
                                  <p:stCondLst>
                                    <p:cond delay="1000"/>
                                  </p:stCondLst>
                                  <p:childTnLst>
                                    <p:set>
                                      <p:cBhvr>
                                        <p:cTn id="14" dur="1" fill="hold">
                                          <p:stCondLst>
                                            <p:cond delay="0"/>
                                          </p:stCondLst>
                                        </p:cTn>
                                        <p:tgtEl>
                                          <p:spTgt spid="3076"/>
                                        </p:tgtEl>
                                        <p:attrNameLst>
                                          <p:attrName>style.visibility</p:attrName>
                                        </p:attrNameLst>
                                      </p:cBhvr>
                                      <p:to>
                                        <p:strVal val="visible"/>
                                      </p:to>
                                    </p:set>
                                  </p:childTnLst>
                                </p:cTn>
                              </p:par>
                            </p:childTnLst>
                          </p:cTn>
                        </p:par>
                        <p:par>
                          <p:cTn id="15" fill="hold">
                            <p:stCondLst>
                              <p:cond delay="3000"/>
                            </p:stCondLst>
                            <p:childTnLst>
                              <p:par>
                                <p:cTn id="16" presetID="1" presetClass="exit" presetSubtype="0" fill="hold" nodeType="afterEffect">
                                  <p:stCondLst>
                                    <p:cond delay="500"/>
                                  </p:stCondLst>
                                  <p:childTnLst>
                                    <p:set>
                                      <p:cBhvr>
                                        <p:cTn id="17" dur="1" fill="hold">
                                          <p:stCondLst>
                                            <p:cond delay="0"/>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eredith\Documents\temp\2017-09-27_pcg-contrib\database-symbol-md.png"/>
          <p:cNvPicPr>
            <a:picLocks noChangeAspect="1" noChangeArrowheads="1"/>
          </p:cNvPicPr>
          <p:nvPr/>
        </p:nvPicPr>
        <p:blipFill>
          <a:blip r:embed="rId2" cstate="print"/>
          <a:srcRect/>
          <a:stretch>
            <a:fillRect/>
          </a:stretch>
        </p:blipFill>
        <p:spPr bwMode="auto">
          <a:xfrm>
            <a:off x="3581401" y="2171700"/>
            <a:ext cx="947737" cy="784622"/>
          </a:xfrm>
          <a:prstGeom prst="rect">
            <a:avLst/>
          </a:prstGeom>
          <a:noFill/>
        </p:spPr>
      </p:pic>
      <p:sp>
        <p:nvSpPr>
          <p:cNvPr id="9" name="TextBox 8"/>
          <p:cNvSpPr txBox="1"/>
          <p:nvPr/>
        </p:nvSpPr>
        <p:spPr>
          <a:xfrm>
            <a:off x="1143000" y="514350"/>
            <a:ext cx="6019800" cy="1323439"/>
          </a:xfrm>
          <a:prstGeom prst="rect">
            <a:avLst/>
          </a:prstGeom>
          <a:noFill/>
        </p:spPr>
        <p:txBody>
          <a:bodyPr wrap="square" rtlCol="0">
            <a:spAutoFit/>
          </a:bodyPr>
          <a:lstStyle/>
          <a:p>
            <a:r>
              <a:rPr lang="en-GB" sz="2000" dirty="0" smtClean="0"/>
              <a:t>At the push of a button (or two), the 3GPP Specifications Manager can produce the “snapshot” list of specs, with versions, at any given point in time.</a:t>
            </a:r>
            <a:endParaRPr lang="en-US" sz="2000" dirty="0"/>
          </a:p>
        </p:txBody>
      </p:sp>
      <p:pic>
        <p:nvPicPr>
          <p:cNvPr id="3074" name="Picture 2" descr="C:\Users\meredith\Documents\temp\2017-09-27_pcg-contrib\task--functions-webquest-6.jpg"/>
          <p:cNvPicPr>
            <a:picLocks noChangeAspect="1" noChangeArrowheads="1"/>
          </p:cNvPicPr>
          <p:nvPr/>
        </p:nvPicPr>
        <p:blipFill>
          <a:blip r:embed="rId3" cstate="print"/>
          <a:srcRect/>
          <a:stretch>
            <a:fillRect/>
          </a:stretch>
        </p:blipFill>
        <p:spPr bwMode="auto">
          <a:xfrm>
            <a:off x="3962400" y="3257550"/>
            <a:ext cx="1730914" cy="969169"/>
          </a:xfrm>
          <a:prstGeom prst="rect">
            <a:avLst/>
          </a:prstGeom>
          <a:noFill/>
        </p:spPr>
      </p:pic>
      <p:cxnSp>
        <p:nvCxnSpPr>
          <p:cNvPr id="23" name="Straight Arrow Connector 22"/>
          <p:cNvCxnSpPr>
            <a:stCxn id="2050" idx="2"/>
          </p:cNvCxnSpPr>
          <p:nvPr/>
        </p:nvCxnSpPr>
        <p:spPr>
          <a:xfrm flipH="1">
            <a:off x="4038601" y="2956321"/>
            <a:ext cx="16669" cy="358379"/>
          </a:xfrm>
          <a:prstGeom prst="straightConnector1">
            <a:avLst/>
          </a:prstGeom>
          <a:ln w="57150">
            <a:solidFill>
              <a:srgbClr val="FFC000"/>
            </a:solidFill>
            <a:prstDash val="solid"/>
            <a:tailEnd type="arrow"/>
          </a:ln>
        </p:spPr>
        <p:style>
          <a:lnRef idx="1">
            <a:schemeClr val="accent1"/>
          </a:lnRef>
          <a:fillRef idx="0">
            <a:schemeClr val="accent1"/>
          </a:fillRef>
          <a:effectRef idx="0">
            <a:schemeClr val="accent1"/>
          </a:effectRef>
          <a:fontRef idx="minor">
            <a:schemeClr val="tx1"/>
          </a:fontRef>
        </p:style>
      </p:cxnSp>
      <p:grpSp>
        <p:nvGrpSpPr>
          <p:cNvPr id="2" name="Group 27"/>
          <p:cNvGrpSpPr/>
          <p:nvPr/>
        </p:nvGrpSpPr>
        <p:grpSpPr>
          <a:xfrm>
            <a:off x="4572000" y="3543300"/>
            <a:ext cx="304800" cy="228600"/>
            <a:chOff x="838200" y="2743200"/>
            <a:chExt cx="1447800" cy="1371600"/>
          </a:xfrm>
        </p:grpSpPr>
        <p:sp>
          <p:nvSpPr>
            <p:cNvPr id="26" name="Oval 25"/>
            <p:cNvSpPr/>
            <p:nvPr/>
          </p:nvSpPr>
          <p:spPr>
            <a:xfrm>
              <a:off x="838200" y="2743200"/>
              <a:ext cx="1447800" cy="1371600"/>
            </a:xfrm>
            <a:prstGeom prst="ellipse">
              <a:avLst/>
            </a:prstGeom>
            <a:solidFill>
              <a:srgbClr val="FF0000"/>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rot="19447869">
              <a:off x="968219" y="2885664"/>
              <a:ext cx="609600" cy="381000"/>
            </a:xfrm>
            <a:prstGeom prst="ellipse">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9" name="Straight Arrow Connector 28"/>
          <p:cNvCxnSpPr/>
          <p:nvPr/>
        </p:nvCxnSpPr>
        <p:spPr>
          <a:xfrm flipV="1">
            <a:off x="5638800" y="3143250"/>
            <a:ext cx="211930" cy="285750"/>
          </a:xfrm>
          <a:prstGeom prst="straightConnector1">
            <a:avLst/>
          </a:prstGeom>
          <a:ln w="57150">
            <a:solidFill>
              <a:srgbClr val="FFC000"/>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3075" name="Picture 3" descr="C:\Users\meredith\Documents\temp\2017-09-27_pcg-contrib\excel-2013A.jpg"/>
          <p:cNvPicPr>
            <a:picLocks noChangeAspect="1" noChangeArrowheads="1"/>
          </p:cNvPicPr>
          <p:nvPr/>
        </p:nvPicPr>
        <p:blipFill>
          <a:blip r:embed="rId4" cstate="print"/>
          <a:srcRect/>
          <a:stretch>
            <a:fillRect/>
          </a:stretch>
        </p:blipFill>
        <p:spPr bwMode="auto">
          <a:xfrm>
            <a:off x="5638800" y="2514600"/>
            <a:ext cx="722312" cy="541734"/>
          </a:xfrm>
          <a:prstGeom prst="rect">
            <a:avLst/>
          </a:prstGeom>
          <a:noFill/>
        </p:spPr>
      </p:pic>
      <p:sp>
        <p:nvSpPr>
          <p:cNvPr id="11" name="TextBox 10"/>
          <p:cNvSpPr txBox="1"/>
          <p:nvPr/>
        </p:nvSpPr>
        <p:spPr>
          <a:xfrm>
            <a:off x="6457168" y="2855934"/>
            <a:ext cx="2123161" cy="861774"/>
          </a:xfrm>
          <a:prstGeom prst="rect">
            <a:avLst/>
          </a:prstGeom>
          <a:noFill/>
        </p:spPr>
        <p:txBody>
          <a:bodyPr wrap="square" rtlCol="0">
            <a:spAutoFit/>
          </a:bodyPr>
          <a:lstStyle/>
          <a:p>
            <a:r>
              <a:rPr lang="en-GB" dirty="0" smtClean="0"/>
              <a:t>Spec list includes all details required for ITU citation, including Recommendation clause number and ETSI transposition document reference and URL.</a:t>
            </a:r>
            <a:endParaRPr lang="en-US" dirty="0"/>
          </a:p>
        </p:txBody>
      </p:sp>
      <p:pic>
        <p:nvPicPr>
          <p:cNvPr id="12" name="Picture 3"/>
          <p:cNvPicPr>
            <a:picLocks noChangeAspect="1" noChangeArrowheads="1"/>
          </p:cNvPicPr>
          <p:nvPr/>
        </p:nvPicPr>
        <p:blipFill>
          <a:blip r:embed="rId5" cstate="print"/>
          <a:srcRect/>
          <a:stretch>
            <a:fillRect/>
          </a:stretch>
        </p:blipFill>
        <p:spPr bwMode="auto">
          <a:xfrm>
            <a:off x="2427243" y="2193163"/>
            <a:ext cx="687823" cy="687823"/>
          </a:xfrm>
          <a:prstGeom prst="rect">
            <a:avLst/>
          </a:prstGeom>
          <a:noFill/>
          <a:ln w="9525">
            <a:noFill/>
            <a:miter lim="800000"/>
            <a:headEnd/>
            <a:tailEnd/>
          </a:ln>
        </p:spPr>
      </p:pic>
      <p:sp>
        <p:nvSpPr>
          <p:cNvPr id="13" name="TextBox 12"/>
          <p:cNvSpPr txBox="1"/>
          <p:nvPr/>
        </p:nvSpPr>
        <p:spPr>
          <a:xfrm>
            <a:off x="803754" y="2507292"/>
            <a:ext cx="1795397" cy="400110"/>
          </a:xfrm>
          <a:prstGeom prst="rect">
            <a:avLst/>
          </a:prstGeom>
          <a:noFill/>
        </p:spPr>
        <p:txBody>
          <a:bodyPr wrap="square" rtlCol="0">
            <a:spAutoFit/>
          </a:bodyPr>
          <a:lstStyle/>
          <a:p>
            <a:r>
              <a:rPr lang="en-GB" dirty="0" smtClean="0"/>
              <a:t>Updated relevant clause(s) of M.1457 / M.2012.</a:t>
            </a:r>
            <a:endParaRPr lang="en-US" dirty="0"/>
          </a:p>
        </p:txBody>
      </p:sp>
      <p:sp>
        <p:nvSpPr>
          <p:cNvPr id="14" name="TextBox 13"/>
          <p:cNvSpPr txBox="1"/>
          <p:nvPr/>
        </p:nvSpPr>
        <p:spPr>
          <a:xfrm>
            <a:off x="4194133" y="1920656"/>
            <a:ext cx="1192060" cy="246221"/>
          </a:xfrm>
          <a:prstGeom prst="rect">
            <a:avLst/>
          </a:prstGeom>
          <a:noFill/>
        </p:spPr>
        <p:txBody>
          <a:bodyPr wrap="square" rtlCol="0">
            <a:spAutoFit/>
          </a:bodyPr>
          <a:lstStyle/>
          <a:p>
            <a:r>
              <a:rPr lang="en-GB" dirty="0" smtClean="0"/>
              <a:t>3GU databases</a:t>
            </a:r>
            <a:endParaRPr lang="en-US" dirty="0"/>
          </a:p>
        </p:txBody>
      </p:sp>
      <p:sp>
        <p:nvSpPr>
          <p:cNvPr id="15" name="TextBox 14"/>
          <p:cNvSpPr txBox="1"/>
          <p:nvPr/>
        </p:nvSpPr>
        <p:spPr>
          <a:xfrm>
            <a:off x="3104369" y="2246332"/>
            <a:ext cx="503128" cy="584775"/>
          </a:xfrm>
          <a:prstGeom prst="rect">
            <a:avLst/>
          </a:prstGeom>
          <a:noFill/>
        </p:spPr>
        <p:txBody>
          <a:bodyPr wrap="square" rtlCol="0">
            <a:spAutoFit/>
          </a:bodyPr>
          <a:lstStyle/>
          <a:p>
            <a:pPr algn="ctr"/>
            <a:r>
              <a:rPr lang="en-GB" sz="3200" dirty="0" smtClean="0"/>
              <a: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par>
                          <p:cTn id="13" fill="hold">
                            <p:stCondLst>
                              <p:cond delay="1500"/>
                            </p:stCondLst>
                            <p:childTnLst>
                              <p:par>
                                <p:cTn id="14" presetID="23" presetClass="exit" presetSubtype="32" fill="hold" nodeType="afterEffect">
                                  <p:stCondLst>
                                    <p:cond delay="500"/>
                                  </p:stCondLst>
                                  <p:childTnLst>
                                    <p:anim calcmode="lin" valueType="num">
                                      <p:cBhvr>
                                        <p:cTn id="15" dur="500"/>
                                        <p:tgtEl>
                                          <p:spTgt spid="2"/>
                                        </p:tgtEl>
                                        <p:attrNameLst>
                                          <p:attrName>ppt_w</p:attrName>
                                        </p:attrNameLst>
                                      </p:cBhvr>
                                      <p:tavLst>
                                        <p:tav tm="0">
                                          <p:val>
                                            <p:strVal val="ppt_w"/>
                                          </p:val>
                                        </p:tav>
                                        <p:tav tm="100000">
                                          <p:val>
                                            <p:fltVal val="0"/>
                                          </p:val>
                                        </p:tav>
                                      </p:tavLst>
                                    </p:anim>
                                    <p:anim calcmode="lin" valueType="num">
                                      <p:cBhvr>
                                        <p:cTn id="16" dur="500"/>
                                        <p:tgtEl>
                                          <p:spTgt spid="2"/>
                                        </p:tgtEl>
                                        <p:attrNameLst>
                                          <p:attrName>ppt_h</p:attrName>
                                        </p:attrNameLst>
                                      </p:cBhvr>
                                      <p:tavLst>
                                        <p:tav tm="0">
                                          <p:val>
                                            <p:strVal val="ppt_h"/>
                                          </p:val>
                                        </p:tav>
                                        <p:tav tm="100000">
                                          <p:val>
                                            <p:fltVal val="0"/>
                                          </p:val>
                                        </p:tav>
                                      </p:tavLst>
                                    </p:anim>
                                    <p:set>
                                      <p:cBhvr>
                                        <p:cTn id="17" dur="1" fill="hold">
                                          <p:stCondLst>
                                            <p:cond delay="499"/>
                                          </p:stCondLst>
                                        </p:cTn>
                                        <p:tgtEl>
                                          <p:spTgt spid="2"/>
                                        </p:tgtEl>
                                        <p:attrNameLst>
                                          <p:attrName>style.visibility</p:attrName>
                                        </p:attrNameLst>
                                      </p:cBhvr>
                                      <p:to>
                                        <p:strVal val="hidden"/>
                                      </p:to>
                                    </p:set>
                                  </p:childTnLst>
                                </p:cTn>
                              </p:par>
                            </p:childTnLst>
                          </p:cTn>
                        </p:par>
                        <p:par>
                          <p:cTn id="18" fill="hold">
                            <p:stCondLst>
                              <p:cond delay="2500"/>
                            </p:stCondLst>
                            <p:childTnLst>
                              <p:par>
                                <p:cTn id="19" presetID="22" presetClass="entr" presetSubtype="8" fill="hold" nodeType="after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3500"/>
                            </p:stCondLst>
                            <p:childTnLst>
                              <p:par>
                                <p:cTn id="23" presetID="22" presetClass="entr" presetSubtype="4" fill="hold" nodeType="afterEffect">
                                  <p:stCondLst>
                                    <p:cond delay="0"/>
                                  </p:stCondLst>
                                  <p:childTnLst>
                                    <p:set>
                                      <p:cBhvr>
                                        <p:cTn id="24" dur="1" fill="hold">
                                          <p:stCondLst>
                                            <p:cond delay="0"/>
                                          </p:stCondLst>
                                        </p:cTn>
                                        <p:tgtEl>
                                          <p:spTgt spid="3075"/>
                                        </p:tgtEl>
                                        <p:attrNameLst>
                                          <p:attrName>style.visibility</p:attrName>
                                        </p:attrNameLst>
                                      </p:cBhvr>
                                      <p:to>
                                        <p:strVal val="visible"/>
                                      </p:to>
                                    </p:set>
                                    <p:animEffect transition="in" filter="wipe(down)">
                                      <p:cBhvr>
                                        <p:cTn id="25" dur="500"/>
                                        <p:tgtEl>
                                          <p:spTgt spid="3075"/>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43000" y="171450"/>
            <a:ext cx="6535455" cy="1938992"/>
          </a:xfrm>
          <a:prstGeom prst="rect">
            <a:avLst/>
          </a:prstGeom>
          <a:noFill/>
        </p:spPr>
        <p:txBody>
          <a:bodyPr wrap="square" rtlCol="0">
            <a:spAutoFit/>
          </a:bodyPr>
          <a:lstStyle/>
          <a:p>
            <a:r>
              <a:rPr lang="en-GB" sz="2000" dirty="0" smtClean="0"/>
              <a:t>After each TSG round, MCC provides a new meeting-related folder on the 3GPP file server containing the latest versions of all 3GPP specs in each Release.</a:t>
            </a:r>
          </a:p>
          <a:p>
            <a:endParaRPr lang="en-GB" sz="2000" dirty="0" smtClean="0"/>
          </a:p>
          <a:p>
            <a:r>
              <a:rPr lang="en-GB" sz="2000" dirty="0" smtClean="0"/>
              <a:t>There is also a folder “latest”, which always reflects the contents of the most recent meeting-related folder.</a:t>
            </a:r>
            <a:endParaRPr lang="en-US" sz="2000" dirty="0"/>
          </a:p>
        </p:txBody>
      </p:sp>
      <p:pic>
        <p:nvPicPr>
          <p:cNvPr id="4098" name="Picture 2" descr="C:\Users\meredith\Documents\temp\2017-09-27_pcg-contrib\specFolderList.png"/>
          <p:cNvPicPr>
            <a:picLocks noChangeAspect="1" noChangeArrowheads="1"/>
          </p:cNvPicPr>
          <p:nvPr/>
        </p:nvPicPr>
        <p:blipFill>
          <a:blip r:embed="rId2" cstate="print"/>
          <a:srcRect/>
          <a:stretch>
            <a:fillRect/>
          </a:stretch>
        </p:blipFill>
        <p:spPr bwMode="auto">
          <a:xfrm>
            <a:off x="762001" y="2114551"/>
            <a:ext cx="3495675" cy="2907506"/>
          </a:xfrm>
          <a:prstGeom prst="rect">
            <a:avLst/>
          </a:prstGeom>
          <a:noFill/>
        </p:spPr>
      </p:pic>
      <p:sp>
        <p:nvSpPr>
          <p:cNvPr id="12" name="Right Arrow 11"/>
          <p:cNvSpPr/>
          <p:nvPr/>
        </p:nvSpPr>
        <p:spPr>
          <a:xfrm flipH="1">
            <a:off x="4114800" y="4000500"/>
            <a:ext cx="457200"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Arrow 12"/>
          <p:cNvSpPr/>
          <p:nvPr/>
        </p:nvSpPr>
        <p:spPr>
          <a:xfrm flipH="1">
            <a:off x="4114800" y="4457700"/>
            <a:ext cx="457200"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648200" y="3943351"/>
            <a:ext cx="4038600" cy="276999"/>
          </a:xfrm>
          <a:prstGeom prst="rect">
            <a:avLst/>
          </a:prstGeom>
          <a:noFill/>
        </p:spPr>
        <p:txBody>
          <a:bodyPr wrap="square" rtlCol="0">
            <a:spAutoFit/>
          </a:bodyPr>
          <a:lstStyle/>
          <a:p>
            <a:r>
              <a:rPr lang="en-GB" sz="1200" dirty="0" smtClean="0"/>
              <a:t>Folder “2017-09” corresponds to TSGs#77 snapshot.</a:t>
            </a:r>
            <a:endParaRPr lang="en-US" sz="1200" dirty="0"/>
          </a:p>
        </p:txBody>
      </p:sp>
      <p:sp>
        <p:nvSpPr>
          <p:cNvPr id="15" name="TextBox 14"/>
          <p:cNvSpPr txBox="1"/>
          <p:nvPr/>
        </p:nvSpPr>
        <p:spPr>
          <a:xfrm>
            <a:off x="4648200" y="4457701"/>
            <a:ext cx="4038600" cy="276999"/>
          </a:xfrm>
          <a:prstGeom prst="rect">
            <a:avLst/>
          </a:prstGeom>
          <a:noFill/>
        </p:spPr>
        <p:txBody>
          <a:bodyPr wrap="square" rtlCol="0">
            <a:spAutoFit/>
          </a:bodyPr>
          <a:lstStyle/>
          <a:p>
            <a:r>
              <a:rPr lang="en-GB" sz="1200" dirty="0" smtClean="0"/>
              <a:t>Folder “latest” currently mirrors folder “2017-09”.</a:t>
            </a:r>
            <a:endParaRPr lang="en-US" sz="1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10829</TotalTime>
  <Words>1359</Words>
  <Application>Microsoft Office PowerPoint</Application>
  <PresentationFormat>On-screen Show (16:9)</PresentationFormat>
  <Paragraphs>155</Paragraphs>
  <Slides>28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ＭＳ Ｐゴシック</vt:lpstr>
      <vt:lpstr>Arial</vt:lpstr>
      <vt:lpstr>Bodoni MT</vt:lpstr>
      <vt:lpstr>Calibri</vt:lpstr>
      <vt:lpstr>Mangal</vt:lpstr>
      <vt:lpstr>Times New Roman</vt:lpstr>
      <vt:lpstr>Office Theme</vt:lpstr>
      <vt:lpstr>  The Spec transposition process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1320</cp:revision>
  <cp:lastPrinted>2017-09-15T13:06:49Z</cp:lastPrinted>
  <dcterms:created xsi:type="dcterms:W3CDTF">2008-08-30T09:32:10Z</dcterms:created>
  <dcterms:modified xsi:type="dcterms:W3CDTF">2017-09-27T15:56:56Z</dcterms:modified>
</cp:coreProperties>
</file>