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105" r:id="rId2"/>
  </p:sldMasterIdLst>
  <p:notesMasterIdLst>
    <p:notesMasterId r:id="rId20"/>
  </p:notesMasterIdLst>
  <p:handoutMasterIdLst>
    <p:handoutMasterId r:id="rId21"/>
  </p:handoutMasterIdLst>
  <p:sldIdLst>
    <p:sldId id="270" r:id="rId3"/>
    <p:sldId id="282" r:id="rId4"/>
    <p:sldId id="257" r:id="rId5"/>
    <p:sldId id="278" r:id="rId6"/>
    <p:sldId id="280" r:id="rId7"/>
    <p:sldId id="272" r:id="rId8"/>
    <p:sldId id="271" r:id="rId9"/>
    <p:sldId id="283" r:id="rId10"/>
    <p:sldId id="286" r:id="rId11"/>
    <p:sldId id="285" r:id="rId12"/>
    <p:sldId id="289" r:id="rId13"/>
    <p:sldId id="287" r:id="rId14"/>
    <p:sldId id="288" r:id="rId15"/>
    <p:sldId id="290" r:id="rId16"/>
    <p:sldId id="284" r:id="rId17"/>
    <p:sldId id="291" r:id="rId18"/>
    <p:sldId id="277" r:id="rId19"/>
  </p:sldIdLst>
  <p:sldSz cx="9144000" cy="6858000" type="screen4x3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3BE"/>
    <a:srgbClr val="FF0000"/>
    <a:srgbClr val="FFCC00"/>
    <a:srgbClr val="ECE6E8"/>
    <a:srgbClr val="DDDDDD"/>
    <a:srgbClr val="B29FA4"/>
    <a:srgbClr val="007E92"/>
    <a:srgbClr val="D4F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126" d="100"/>
          <a:sy n="126" d="100"/>
        </p:scale>
        <p:origin x="-30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notesMaster" Target="notesMasters/notesMaster1.xml"/><Relationship Id="rId21" Type="http://schemas.openxmlformats.org/officeDocument/2006/relationships/handoutMaster" Target="handoutMasters/handout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27" Type="http://schemas.microsoft.com/office/2015/10/relationships/revisionInfo" Target="revisionInfo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EA7196-3B28-4EEA-AAD6-B3ED383CDBC8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BE83622-76E9-4724-957A-8AE41A72B68C}">
      <dgm:prSet phldrT="[Text]" custT="1"/>
      <dgm:spPr>
        <a:solidFill>
          <a:srgbClr val="007E92"/>
        </a:solidFill>
      </dgm:spPr>
      <dgm:t>
        <a:bodyPr/>
        <a:lstStyle/>
        <a:p>
          <a:r>
            <a:rPr lang="en-US" altLang="en-US" sz="1600" b="1" dirty="0"/>
            <a:t>Core and Performance specification targets</a:t>
          </a:r>
        </a:p>
      </dgm:t>
    </dgm:pt>
    <dgm:pt modelId="{5CD8EB60-A488-450A-8F66-E863C0F06D0A}" type="parTrans" cxnId="{AAE64CB3-732F-4D19-95CD-475003D271E6}">
      <dgm:prSet/>
      <dgm:spPr/>
      <dgm:t>
        <a:bodyPr/>
        <a:lstStyle/>
        <a:p>
          <a:endParaRPr lang="en-GB"/>
        </a:p>
      </dgm:t>
    </dgm:pt>
    <dgm:pt modelId="{75A03532-56FF-40DB-B071-435B195AAEA5}" type="sibTrans" cxnId="{AAE64CB3-732F-4D19-95CD-475003D271E6}">
      <dgm:prSet/>
      <dgm:spPr/>
      <dgm:t>
        <a:bodyPr/>
        <a:lstStyle/>
        <a:p>
          <a:endParaRPr lang="en-GB"/>
        </a:p>
      </dgm:t>
    </dgm:pt>
    <dgm:pt modelId="{949F4A62-22DF-4EA6-8CD7-D9A993861533}">
      <dgm:prSet phldrT="[Text]" custT="1"/>
      <dgm:spPr>
        <a:solidFill>
          <a:srgbClr val="007E92"/>
        </a:solidFill>
      </dgm:spPr>
      <dgm:t>
        <a:bodyPr/>
        <a:lstStyle/>
        <a:p>
          <a:pPr>
            <a:spcBef>
              <a:spcPct val="0"/>
            </a:spcBef>
          </a:pPr>
          <a:r>
            <a:rPr lang="en-GB" sz="1400" b="1" dirty="0"/>
            <a:t>Non-Stand Alone (NSA)</a:t>
          </a:r>
        </a:p>
      </dgm:t>
    </dgm:pt>
    <dgm:pt modelId="{152CC63C-BB7A-4951-BB5D-6108CA182FE5}" type="parTrans" cxnId="{70579CE5-5F43-4850-B35C-42031A09EB0B}">
      <dgm:prSet/>
      <dgm:spPr/>
      <dgm:t>
        <a:bodyPr/>
        <a:lstStyle/>
        <a:p>
          <a:endParaRPr lang="en-GB"/>
        </a:p>
      </dgm:t>
    </dgm:pt>
    <dgm:pt modelId="{A35F3903-C2E9-40B0-9676-65A13506BCB5}" type="sibTrans" cxnId="{70579CE5-5F43-4850-B35C-42031A09EB0B}">
      <dgm:prSet/>
      <dgm:spPr/>
      <dgm:t>
        <a:bodyPr/>
        <a:lstStyle/>
        <a:p>
          <a:endParaRPr lang="en-GB"/>
        </a:p>
      </dgm:t>
    </dgm:pt>
    <dgm:pt modelId="{3F22F90B-7B94-4634-B379-EA51D87338F6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>
            <a:spcBef>
              <a:spcPts val="1200"/>
            </a:spcBef>
          </a:pPr>
          <a:r>
            <a:rPr lang="en-US" altLang="en-US" sz="1000" dirty="0"/>
            <a:t>E-UTRA-NR dual connectivity via EPC where the E-UTRA is the master (Option 3/3a/3x)</a:t>
          </a:r>
          <a:endParaRPr lang="en-GB" sz="1000" dirty="0"/>
        </a:p>
      </dgm:t>
    </dgm:pt>
    <dgm:pt modelId="{F8228AF2-6934-4BE4-BDE9-32C17F8989C3}" type="parTrans" cxnId="{00B5D2D2-F7B2-4B75-B5EB-D9F687D6D569}">
      <dgm:prSet/>
      <dgm:spPr/>
      <dgm:t>
        <a:bodyPr/>
        <a:lstStyle/>
        <a:p>
          <a:endParaRPr lang="en-GB"/>
        </a:p>
      </dgm:t>
    </dgm:pt>
    <dgm:pt modelId="{F491AAB5-DCBC-4B4B-B4A2-E05B7F7C0BF8}" type="sibTrans" cxnId="{00B5D2D2-F7B2-4B75-B5EB-D9F687D6D569}">
      <dgm:prSet/>
      <dgm:spPr/>
      <dgm:t>
        <a:bodyPr/>
        <a:lstStyle/>
        <a:p>
          <a:endParaRPr lang="en-GB"/>
        </a:p>
      </dgm:t>
    </dgm:pt>
    <dgm:pt modelId="{B98A34EC-1058-4829-9D06-09BABCA7993F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>
            <a:spcBef>
              <a:spcPts val="1200"/>
            </a:spcBef>
          </a:pPr>
          <a:r>
            <a:rPr lang="en-US" altLang="en-US" sz="1000" dirty="0"/>
            <a:t>Target: December 2017 (performance part March 2018)</a:t>
          </a:r>
          <a:endParaRPr lang="en-GB" sz="1000" dirty="0"/>
        </a:p>
      </dgm:t>
    </dgm:pt>
    <dgm:pt modelId="{01AE19FF-1032-4970-AFC1-7439D37BAB01}" type="parTrans" cxnId="{33BA79C4-AB89-4FBA-B6DF-965280DAC1D4}">
      <dgm:prSet/>
      <dgm:spPr/>
      <dgm:t>
        <a:bodyPr/>
        <a:lstStyle/>
        <a:p>
          <a:endParaRPr lang="en-GB"/>
        </a:p>
      </dgm:t>
    </dgm:pt>
    <dgm:pt modelId="{1011F627-0CB4-4CB6-8837-0AAFEBF87035}" type="sibTrans" cxnId="{33BA79C4-AB89-4FBA-B6DF-965280DAC1D4}">
      <dgm:prSet/>
      <dgm:spPr/>
      <dgm:t>
        <a:bodyPr/>
        <a:lstStyle/>
        <a:p>
          <a:endParaRPr lang="en-GB"/>
        </a:p>
      </dgm:t>
    </dgm:pt>
    <dgm:pt modelId="{D6E6455B-82CA-4B56-AC0F-23F433F992C4}">
      <dgm:prSet phldrT="[Text]" custT="1"/>
      <dgm:spPr>
        <a:solidFill>
          <a:srgbClr val="007E92"/>
        </a:solidFill>
      </dgm:spPr>
      <dgm:t>
        <a:bodyPr/>
        <a:lstStyle/>
        <a:p>
          <a:r>
            <a:rPr lang="en-US" altLang="en-US" sz="1400" b="1" dirty="0"/>
            <a:t>Stand Alone (SA) </a:t>
          </a:r>
        </a:p>
      </dgm:t>
    </dgm:pt>
    <dgm:pt modelId="{AB8B2B59-2006-4C8A-A382-2839D73FCF4A}" type="parTrans" cxnId="{AC620E6E-9798-4862-96D0-01849901993F}">
      <dgm:prSet/>
      <dgm:spPr/>
      <dgm:t>
        <a:bodyPr/>
        <a:lstStyle/>
        <a:p>
          <a:endParaRPr lang="en-GB"/>
        </a:p>
      </dgm:t>
    </dgm:pt>
    <dgm:pt modelId="{E680A39F-272F-4F77-9210-E7E2BA613DCC}" type="sibTrans" cxnId="{AC620E6E-9798-4862-96D0-01849901993F}">
      <dgm:prSet/>
      <dgm:spPr/>
      <dgm:t>
        <a:bodyPr/>
        <a:lstStyle/>
        <a:p>
          <a:endParaRPr lang="en-GB"/>
        </a:p>
      </dgm:t>
    </dgm:pt>
    <dgm:pt modelId="{2F2F5C41-A2F0-4A07-ACD6-940724CCC852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r>
            <a:rPr lang="en-US" altLang="en-US" sz="1000" dirty="0"/>
            <a:t>NR connected to 5G core </a:t>
          </a:r>
          <a:br>
            <a:rPr lang="en-US" altLang="en-US" sz="1000" dirty="0"/>
          </a:br>
          <a:r>
            <a:rPr lang="en-US" altLang="en-US" sz="1000" dirty="0"/>
            <a:t>network (Option 2)</a:t>
          </a:r>
          <a:endParaRPr lang="en-GB" sz="1000" dirty="0"/>
        </a:p>
      </dgm:t>
    </dgm:pt>
    <dgm:pt modelId="{7DFB2FE8-CFAD-4AEE-B9C5-6DF0308FBCE9}" type="parTrans" cxnId="{AEA8C710-1EF9-446E-85DC-C72F410DA47C}">
      <dgm:prSet/>
      <dgm:spPr/>
      <dgm:t>
        <a:bodyPr/>
        <a:lstStyle/>
        <a:p>
          <a:endParaRPr lang="en-GB"/>
        </a:p>
      </dgm:t>
    </dgm:pt>
    <dgm:pt modelId="{956F4AB1-773B-455D-8F78-35EDB2892486}" type="sibTrans" cxnId="{AEA8C710-1EF9-446E-85DC-C72F410DA47C}">
      <dgm:prSet/>
      <dgm:spPr/>
      <dgm:t>
        <a:bodyPr/>
        <a:lstStyle/>
        <a:p>
          <a:endParaRPr lang="en-GB"/>
        </a:p>
      </dgm:t>
    </dgm:pt>
    <dgm:pt modelId="{4789017D-D052-40A2-920D-2AB3D8EC3310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r>
            <a:rPr lang="en-US" altLang="en-US" sz="1000" dirty="0"/>
            <a:t>Target: Mid 2018 </a:t>
          </a:r>
          <a:endParaRPr lang="en-GB" sz="1000" dirty="0"/>
        </a:p>
      </dgm:t>
    </dgm:pt>
    <dgm:pt modelId="{77F599AF-C11F-41D7-A33E-0C2BE4F632BB}" type="parTrans" cxnId="{179F3DBF-27AA-4E6F-A362-5CD45613F69E}">
      <dgm:prSet/>
      <dgm:spPr/>
      <dgm:t>
        <a:bodyPr/>
        <a:lstStyle/>
        <a:p>
          <a:endParaRPr lang="en-GB"/>
        </a:p>
      </dgm:t>
    </dgm:pt>
    <dgm:pt modelId="{5DE9458D-CB2A-4AA8-98C4-853CC35C20DA}" type="sibTrans" cxnId="{179F3DBF-27AA-4E6F-A362-5CD45613F69E}">
      <dgm:prSet/>
      <dgm:spPr/>
      <dgm:t>
        <a:bodyPr/>
        <a:lstStyle/>
        <a:p>
          <a:endParaRPr lang="en-GB"/>
        </a:p>
      </dgm:t>
    </dgm:pt>
    <dgm:pt modelId="{2337D886-44D0-4DCE-ADB5-CF394B436218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>
            <a:spcBef>
              <a:spcPts val="1200"/>
            </a:spcBef>
          </a:pPr>
          <a:endParaRPr lang="en-GB" sz="1000" dirty="0"/>
        </a:p>
      </dgm:t>
    </dgm:pt>
    <dgm:pt modelId="{A662BB40-0DC2-4857-8C34-9151E2C7EE1D}" type="parTrans" cxnId="{FE2D9189-2291-4ACE-982C-7D19F851F1DB}">
      <dgm:prSet/>
      <dgm:spPr/>
      <dgm:t>
        <a:bodyPr/>
        <a:lstStyle/>
        <a:p>
          <a:endParaRPr lang="en-GB"/>
        </a:p>
      </dgm:t>
    </dgm:pt>
    <dgm:pt modelId="{7B470E8D-826E-4AEE-BE1B-6BBD6A761C3F}" type="sibTrans" cxnId="{FE2D9189-2291-4ACE-982C-7D19F851F1DB}">
      <dgm:prSet/>
      <dgm:spPr/>
      <dgm:t>
        <a:bodyPr/>
        <a:lstStyle/>
        <a:p>
          <a:endParaRPr lang="en-GB"/>
        </a:p>
      </dgm:t>
    </dgm:pt>
    <dgm:pt modelId="{351DEBE9-35CD-4D5C-8769-827667C79F3B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endParaRPr lang="en-GB" sz="1000" dirty="0"/>
        </a:p>
      </dgm:t>
    </dgm:pt>
    <dgm:pt modelId="{88ACD9A2-954C-46F1-A8F0-A2FA39E44F10}" type="parTrans" cxnId="{390E53B4-1401-4588-93AB-EFFF6C061670}">
      <dgm:prSet/>
      <dgm:spPr/>
      <dgm:t>
        <a:bodyPr/>
        <a:lstStyle/>
        <a:p>
          <a:endParaRPr lang="en-GB"/>
        </a:p>
      </dgm:t>
    </dgm:pt>
    <dgm:pt modelId="{2D1D0F70-4C44-40AA-A68A-1C2783212F13}" type="sibTrans" cxnId="{390E53B4-1401-4588-93AB-EFFF6C061670}">
      <dgm:prSet/>
      <dgm:spPr/>
      <dgm:t>
        <a:bodyPr/>
        <a:lstStyle/>
        <a:p>
          <a:endParaRPr lang="en-GB"/>
        </a:p>
      </dgm:t>
    </dgm:pt>
    <dgm:pt modelId="{A108E99A-391C-4FE6-A5CD-3DE2C66F664D}">
      <dgm:prSet phldrT="[Text]"/>
      <dgm:spPr>
        <a:solidFill>
          <a:srgbClr val="007E92"/>
        </a:solidFill>
      </dgm:spPr>
      <dgm:t>
        <a:bodyPr/>
        <a:lstStyle/>
        <a:p>
          <a:r>
            <a:rPr lang="en-US" altLang="en-US" sz="1200" dirty="0"/>
            <a:t>(Ref: 3GPP RP-170741)</a:t>
          </a:r>
          <a:endParaRPr lang="en-GB" sz="1200" dirty="0"/>
        </a:p>
      </dgm:t>
    </dgm:pt>
    <dgm:pt modelId="{130FB28C-35CE-4B82-864F-F73B2A3460B2}" type="sibTrans" cxnId="{6D65280D-A3A4-451F-B49C-DC2684BDEE72}">
      <dgm:prSet/>
      <dgm:spPr/>
      <dgm:t>
        <a:bodyPr/>
        <a:lstStyle/>
        <a:p>
          <a:endParaRPr lang="en-GB"/>
        </a:p>
      </dgm:t>
    </dgm:pt>
    <dgm:pt modelId="{552C8A7B-B8A9-4325-8DB9-9877F09A971B}" type="parTrans" cxnId="{6D65280D-A3A4-451F-B49C-DC2684BDEE72}">
      <dgm:prSet/>
      <dgm:spPr/>
      <dgm:t>
        <a:bodyPr/>
        <a:lstStyle/>
        <a:p>
          <a:endParaRPr lang="en-GB"/>
        </a:p>
      </dgm:t>
    </dgm:pt>
    <dgm:pt modelId="{CF12BECB-D384-4C58-AA96-B639CBA999E1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r>
            <a:rPr lang="en-GB" sz="1000" dirty="0"/>
            <a:t>E-UTRA connected to 5G core network (Option 5)</a:t>
          </a:r>
        </a:p>
      </dgm:t>
    </dgm:pt>
    <dgm:pt modelId="{B8F71E75-002B-4875-A3C4-5D282E3C9977}" type="parTrans" cxnId="{741BD5F1-192C-4DCE-B51F-84E4CC5279D2}">
      <dgm:prSet/>
      <dgm:spPr/>
      <dgm:t>
        <a:bodyPr/>
        <a:lstStyle/>
        <a:p>
          <a:endParaRPr lang="en-GB"/>
        </a:p>
      </dgm:t>
    </dgm:pt>
    <dgm:pt modelId="{64A84F8B-B166-411F-90E6-8EB2C5338672}" type="sibTrans" cxnId="{741BD5F1-192C-4DCE-B51F-84E4CC5279D2}">
      <dgm:prSet/>
      <dgm:spPr/>
      <dgm:t>
        <a:bodyPr/>
        <a:lstStyle/>
        <a:p>
          <a:endParaRPr lang="en-GB"/>
        </a:p>
      </dgm:t>
    </dgm:pt>
    <dgm:pt modelId="{7E27D22D-B2C6-4921-97B3-39DB36877226}" type="pres">
      <dgm:prSet presAssocID="{0CEA7196-3B28-4EEA-AAD6-B3ED383CDBC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12F172A-083C-48F9-9DAD-1F4E7959418B}" type="pres">
      <dgm:prSet presAssocID="{9BE83622-76E9-4724-957A-8AE41A72B68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2ECF502-B8E9-4A6C-8BF7-2B94DF99605A}" type="pres">
      <dgm:prSet presAssocID="{75A03532-56FF-40DB-B071-435B195AAEA5}" presName="sibTrans" presStyleCnt="0"/>
      <dgm:spPr/>
    </dgm:pt>
    <dgm:pt modelId="{8110482E-7951-4C26-9378-C37F4990FEA5}" type="pres">
      <dgm:prSet presAssocID="{949F4A62-22DF-4EA6-8CD7-D9A99386153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F17A4B4-392B-42D7-857C-7C69BD8E4B99}" type="pres">
      <dgm:prSet presAssocID="{A35F3903-C2E9-40B0-9676-65A13506BCB5}" presName="sibTrans" presStyleCnt="0"/>
      <dgm:spPr/>
    </dgm:pt>
    <dgm:pt modelId="{283B1ED6-90E9-4414-A710-5A0CDDAD917E}" type="pres">
      <dgm:prSet presAssocID="{D6E6455B-82CA-4B56-AC0F-23F433F992C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390E53B4-1401-4588-93AB-EFFF6C061670}" srcId="{D6E6455B-82CA-4B56-AC0F-23F433F992C4}" destId="{351DEBE9-35CD-4D5C-8769-827667C79F3B}" srcOrd="2" destOrd="0" parTransId="{88ACD9A2-954C-46F1-A8F0-A2FA39E44F10}" sibTransId="{2D1D0F70-4C44-40AA-A68A-1C2783212F13}"/>
    <dgm:cxn modelId="{AC620E6E-9798-4862-96D0-01849901993F}" srcId="{0CEA7196-3B28-4EEA-AAD6-B3ED383CDBC8}" destId="{D6E6455B-82CA-4B56-AC0F-23F433F992C4}" srcOrd="2" destOrd="0" parTransId="{AB8B2B59-2006-4C8A-A382-2839D73FCF4A}" sibTransId="{E680A39F-272F-4F77-9210-E7E2BA613DCC}"/>
    <dgm:cxn modelId="{179F3DBF-27AA-4E6F-A362-5CD45613F69E}" srcId="{D6E6455B-82CA-4B56-AC0F-23F433F992C4}" destId="{4789017D-D052-40A2-920D-2AB3D8EC3310}" srcOrd="3" destOrd="0" parTransId="{77F599AF-C11F-41D7-A33E-0C2BE4F632BB}" sibTransId="{5DE9458D-CB2A-4AA8-98C4-853CC35C20DA}"/>
    <dgm:cxn modelId="{1A2321E1-5762-4D66-BA96-6B81127CF5BB}" type="presOf" srcId="{2F2F5C41-A2F0-4A07-ACD6-940724CCC852}" destId="{283B1ED6-90E9-4414-A710-5A0CDDAD917E}" srcOrd="0" destOrd="1" presId="urn:microsoft.com/office/officeart/2005/8/layout/hList6"/>
    <dgm:cxn modelId="{7B32B39F-575C-4B49-9C2A-98C9927CA482}" type="presOf" srcId="{0CEA7196-3B28-4EEA-AAD6-B3ED383CDBC8}" destId="{7E27D22D-B2C6-4921-97B3-39DB36877226}" srcOrd="0" destOrd="0" presId="urn:microsoft.com/office/officeart/2005/8/layout/hList6"/>
    <dgm:cxn modelId="{E5FC78FF-863E-4FA3-9EDA-DF9A0F34E278}" type="presOf" srcId="{949F4A62-22DF-4EA6-8CD7-D9A993861533}" destId="{8110482E-7951-4C26-9378-C37F4990FEA5}" srcOrd="0" destOrd="0" presId="urn:microsoft.com/office/officeart/2005/8/layout/hList6"/>
    <dgm:cxn modelId="{EC8F9C31-B4FE-46E7-9B8B-001468BEC768}" type="presOf" srcId="{2337D886-44D0-4DCE-ADB5-CF394B436218}" destId="{8110482E-7951-4C26-9378-C37F4990FEA5}" srcOrd="0" destOrd="2" presId="urn:microsoft.com/office/officeart/2005/8/layout/hList6"/>
    <dgm:cxn modelId="{70579CE5-5F43-4850-B35C-42031A09EB0B}" srcId="{0CEA7196-3B28-4EEA-AAD6-B3ED383CDBC8}" destId="{949F4A62-22DF-4EA6-8CD7-D9A993861533}" srcOrd="1" destOrd="0" parTransId="{152CC63C-BB7A-4951-BB5D-6108CA182FE5}" sibTransId="{A35F3903-C2E9-40B0-9676-65A13506BCB5}"/>
    <dgm:cxn modelId="{DC6DD8B4-C164-4418-AC8E-D0D563A715E0}" type="presOf" srcId="{B98A34EC-1058-4829-9D06-09BABCA7993F}" destId="{8110482E-7951-4C26-9378-C37F4990FEA5}" srcOrd="0" destOrd="3" presId="urn:microsoft.com/office/officeart/2005/8/layout/hList6"/>
    <dgm:cxn modelId="{AEA8C710-1EF9-446E-85DC-C72F410DA47C}" srcId="{D6E6455B-82CA-4B56-AC0F-23F433F992C4}" destId="{2F2F5C41-A2F0-4A07-ACD6-940724CCC852}" srcOrd="0" destOrd="0" parTransId="{7DFB2FE8-CFAD-4AEE-B9C5-6DF0308FBCE9}" sibTransId="{956F4AB1-773B-455D-8F78-35EDB2892486}"/>
    <dgm:cxn modelId="{FE2D9189-2291-4ACE-982C-7D19F851F1DB}" srcId="{949F4A62-22DF-4EA6-8CD7-D9A993861533}" destId="{2337D886-44D0-4DCE-ADB5-CF394B436218}" srcOrd="1" destOrd="0" parTransId="{A662BB40-0DC2-4857-8C34-9151E2C7EE1D}" sibTransId="{7B470E8D-826E-4AEE-BE1B-6BBD6A761C3F}"/>
    <dgm:cxn modelId="{60C20A1C-1CA1-4C65-83DD-F8D73A0A7DF8}" type="presOf" srcId="{CF12BECB-D384-4C58-AA96-B639CBA999E1}" destId="{283B1ED6-90E9-4414-A710-5A0CDDAD917E}" srcOrd="0" destOrd="2" presId="urn:microsoft.com/office/officeart/2005/8/layout/hList6"/>
    <dgm:cxn modelId="{DA54ADB4-918D-487A-9A18-7F4BA5AF73FF}" type="presOf" srcId="{4789017D-D052-40A2-920D-2AB3D8EC3310}" destId="{283B1ED6-90E9-4414-A710-5A0CDDAD917E}" srcOrd="0" destOrd="4" presId="urn:microsoft.com/office/officeart/2005/8/layout/hList6"/>
    <dgm:cxn modelId="{AAE64CB3-732F-4D19-95CD-475003D271E6}" srcId="{0CEA7196-3B28-4EEA-AAD6-B3ED383CDBC8}" destId="{9BE83622-76E9-4724-957A-8AE41A72B68C}" srcOrd="0" destOrd="0" parTransId="{5CD8EB60-A488-450A-8F66-E863C0F06D0A}" sibTransId="{75A03532-56FF-40DB-B071-435B195AAEA5}"/>
    <dgm:cxn modelId="{3DD14B7A-7D23-4FB0-B275-1BC0577A782B}" type="presOf" srcId="{351DEBE9-35CD-4D5C-8769-827667C79F3B}" destId="{283B1ED6-90E9-4414-A710-5A0CDDAD917E}" srcOrd="0" destOrd="3" presId="urn:microsoft.com/office/officeart/2005/8/layout/hList6"/>
    <dgm:cxn modelId="{AB394157-85C3-4C32-BDD8-87CE0316990B}" type="presOf" srcId="{3F22F90B-7B94-4634-B379-EA51D87338F6}" destId="{8110482E-7951-4C26-9378-C37F4990FEA5}" srcOrd="0" destOrd="1" presId="urn:microsoft.com/office/officeart/2005/8/layout/hList6"/>
    <dgm:cxn modelId="{6D65280D-A3A4-451F-B49C-DC2684BDEE72}" srcId="{9BE83622-76E9-4724-957A-8AE41A72B68C}" destId="{A108E99A-391C-4FE6-A5CD-3DE2C66F664D}" srcOrd="0" destOrd="0" parTransId="{552C8A7B-B8A9-4325-8DB9-9877F09A971B}" sibTransId="{130FB28C-35CE-4B82-864F-F73B2A3460B2}"/>
    <dgm:cxn modelId="{455EC24A-CC1F-4684-9237-16FE5AFF86EA}" type="presOf" srcId="{9BE83622-76E9-4724-957A-8AE41A72B68C}" destId="{512F172A-083C-48F9-9DAD-1F4E7959418B}" srcOrd="0" destOrd="0" presId="urn:microsoft.com/office/officeart/2005/8/layout/hList6"/>
    <dgm:cxn modelId="{741BD5F1-192C-4DCE-B51F-84E4CC5279D2}" srcId="{D6E6455B-82CA-4B56-AC0F-23F433F992C4}" destId="{CF12BECB-D384-4C58-AA96-B639CBA999E1}" srcOrd="1" destOrd="0" parTransId="{B8F71E75-002B-4875-A3C4-5D282E3C9977}" sibTransId="{64A84F8B-B166-411F-90E6-8EB2C5338672}"/>
    <dgm:cxn modelId="{B3AF81C8-0BE0-4774-A8B5-B1BF7DDE01BC}" type="presOf" srcId="{A108E99A-391C-4FE6-A5CD-3DE2C66F664D}" destId="{512F172A-083C-48F9-9DAD-1F4E7959418B}" srcOrd="0" destOrd="1" presId="urn:microsoft.com/office/officeart/2005/8/layout/hList6"/>
    <dgm:cxn modelId="{33BA79C4-AB89-4FBA-B6DF-965280DAC1D4}" srcId="{949F4A62-22DF-4EA6-8CD7-D9A993861533}" destId="{B98A34EC-1058-4829-9D06-09BABCA7993F}" srcOrd="2" destOrd="0" parTransId="{01AE19FF-1032-4970-AFC1-7439D37BAB01}" sibTransId="{1011F627-0CB4-4CB6-8837-0AAFEBF87035}"/>
    <dgm:cxn modelId="{02B72DBC-6885-4624-9E68-C33871AB7A33}" type="presOf" srcId="{D6E6455B-82CA-4B56-AC0F-23F433F992C4}" destId="{283B1ED6-90E9-4414-A710-5A0CDDAD917E}" srcOrd="0" destOrd="0" presId="urn:microsoft.com/office/officeart/2005/8/layout/hList6"/>
    <dgm:cxn modelId="{00B5D2D2-F7B2-4B75-B5EB-D9F687D6D569}" srcId="{949F4A62-22DF-4EA6-8CD7-D9A993861533}" destId="{3F22F90B-7B94-4634-B379-EA51D87338F6}" srcOrd="0" destOrd="0" parTransId="{F8228AF2-6934-4BE4-BDE9-32C17F8989C3}" sibTransId="{F491AAB5-DCBC-4B4B-B4A2-E05B7F7C0BF8}"/>
    <dgm:cxn modelId="{CC28F322-4837-4727-BCA7-E18D2C512842}" type="presParOf" srcId="{7E27D22D-B2C6-4921-97B3-39DB36877226}" destId="{512F172A-083C-48F9-9DAD-1F4E7959418B}" srcOrd="0" destOrd="0" presId="urn:microsoft.com/office/officeart/2005/8/layout/hList6"/>
    <dgm:cxn modelId="{1AC72F37-2EEA-49C8-BA6D-ABE301CA7B1D}" type="presParOf" srcId="{7E27D22D-B2C6-4921-97B3-39DB36877226}" destId="{12ECF502-B8E9-4A6C-8BF7-2B94DF99605A}" srcOrd="1" destOrd="0" presId="urn:microsoft.com/office/officeart/2005/8/layout/hList6"/>
    <dgm:cxn modelId="{F58123D6-8063-492B-A7F5-2D611314702B}" type="presParOf" srcId="{7E27D22D-B2C6-4921-97B3-39DB36877226}" destId="{8110482E-7951-4C26-9378-C37F4990FEA5}" srcOrd="2" destOrd="0" presId="urn:microsoft.com/office/officeart/2005/8/layout/hList6"/>
    <dgm:cxn modelId="{3CA99487-5D31-484A-B1D0-EBF88675FB9F}" type="presParOf" srcId="{7E27D22D-B2C6-4921-97B3-39DB36877226}" destId="{BF17A4B4-392B-42D7-857C-7C69BD8E4B99}" srcOrd="3" destOrd="0" presId="urn:microsoft.com/office/officeart/2005/8/layout/hList6"/>
    <dgm:cxn modelId="{CD42CB03-4ABA-4887-BB7A-ED542E210E49}" type="presParOf" srcId="{7E27D22D-B2C6-4921-97B3-39DB36877226}" destId="{283B1ED6-90E9-4414-A710-5A0CDDAD917E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EA7196-3B28-4EEA-AAD6-B3ED383CDBC8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BE83622-76E9-4724-957A-8AE41A72B68C}">
      <dgm:prSet phldrT="[Text]" custT="1"/>
      <dgm:spPr>
        <a:solidFill>
          <a:srgbClr val="007E92"/>
        </a:solidFill>
      </dgm:spPr>
      <dgm:t>
        <a:bodyPr/>
        <a:lstStyle/>
        <a:p>
          <a:r>
            <a:rPr lang="en-US" altLang="en-US" sz="1600" b="1" dirty="0"/>
            <a:t>Conformance test specification targets</a:t>
          </a:r>
        </a:p>
      </dgm:t>
    </dgm:pt>
    <dgm:pt modelId="{5CD8EB60-A488-450A-8F66-E863C0F06D0A}" type="parTrans" cxnId="{AAE64CB3-732F-4D19-95CD-475003D271E6}">
      <dgm:prSet/>
      <dgm:spPr/>
      <dgm:t>
        <a:bodyPr/>
        <a:lstStyle/>
        <a:p>
          <a:endParaRPr lang="en-GB"/>
        </a:p>
      </dgm:t>
    </dgm:pt>
    <dgm:pt modelId="{75A03532-56FF-40DB-B071-435B195AAEA5}" type="sibTrans" cxnId="{AAE64CB3-732F-4D19-95CD-475003D271E6}">
      <dgm:prSet/>
      <dgm:spPr/>
      <dgm:t>
        <a:bodyPr/>
        <a:lstStyle/>
        <a:p>
          <a:endParaRPr lang="en-GB"/>
        </a:p>
      </dgm:t>
    </dgm:pt>
    <dgm:pt modelId="{949F4A62-22DF-4EA6-8CD7-D9A993861533}">
      <dgm:prSet phldrT="[Text]" custT="1"/>
      <dgm:spPr>
        <a:solidFill>
          <a:srgbClr val="007E92"/>
        </a:solidFill>
      </dgm:spPr>
      <dgm:t>
        <a:bodyPr/>
        <a:lstStyle/>
        <a:p>
          <a:pPr>
            <a:spcBef>
              <a:spcPct val="0"/>
            </a:spcBef>
          </a:pPr>
          <a:r>
            <a:rPr lang="en-GB" sz="1400" b="1" dirty="0"/>
            <a:t>Non-Stand Alone (NSA)</a:t>
          </a:r>
        </a:p>
      </dgm:t>
    </dgm:pt>
    <dgm:pt modelId="{152CC63C-BB7A-4951-BB5D-6108CA182FE5}" type="parTrans" cxnId="{70579CE5-5F43-4850-B35C-42031A09EB0B}">
      <dgm:prSet/>
      <dgm:spPr/>
      <dgm:t>
        <a:bodyPr/>
        <a:lstStyle/>
        <a:p>
          <a:endParaRPr lang="en-GB"/>
        </a:p>
      </dgm:t>
    </dgm:pt>
    <dgm:pt modelId="{A35F3903-C2E9-40B0-9676-65A13506BCB5}" type="sibTrans" cxnId="{70579CE5-5F43-4850-B35C-42031A09EB0B}">
      <dgm:prSet/>
      <dgm:spPr/>
      <dgm:t>
        <a:bodyPr/>
        <a:lstStyle/>
        <a:p>
          <a:endParaRPr lang="en-GB"/>
        </a:p>
      </dgm:t>
    </dgm:pt>
    <dgm:pt modelId="{3F22F90B-7B94-4634-B379-EA51D87338F6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>
            <a:spcBef>
              <a:spcPts val="1200"/>
            </a:spcBef>
          </a:pPr>
          <a:r>
            <a:rPr lang="en-US" altLang="en-US" sz="1000" dirty="0"/>
            <a:t>E-UTRA-NR dual connectivity via EPC where the E-UTRA is the master (Option 3/3a/3x)</a:t>
          </a:r>
          <a:endParaRPr lang="en-GB" sz="1000" dirty="0"/>
        </a:p>
      </dgm:t>
    </dgm:pt>
    <dgm:pt modelId="{F8228AF2-6934-4BE4-BDE9-32C17F8989C3}" type="parTrans" cxnId="{00B5D2D2-F7B2-4B75-B5EB-D9F687D6D569}">
      <dgm:prSet/>
      <dgm:spPr/>
      <dgm:t>
        <a:bodyPr/>
        <a:lstStyle/>
        <a:p>
          <a:endParaRPr lang="en-GB"/>
        </a:p>
      </dgm:t>
    </dgm:pt>
    <dgm:pt modelId="{F491AAB5-DCBC-4B4B-B4A2-E05B7F7C0BF8}" type="sibTrans" cxnId="{00B5D2D2-F7B2-4B75-B5EB-D9F687D6D569}">
      <dgm:prSet/>
      <dgm:spPr/>
      <dgm:t>
        <a:bodyPr/>
        <a:lstStyle/>
        <a:p>
          <a:endParaRPr lang="en-GB"/>
        </a:p>
      </dgm:t>
    </dgm:pt>
    <dgm:pt modelId="{B98A34EC-1058-4829-9D06-09BABCA7993F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>
            <a:spcBef>
              <a:spcPts val="1200"/>
            </a:spcBef>
          </a:pPr>
          <a:r>
            <a:rPr lang="en-US" altLang="en-US" sz="1000" dirty="0"/>
            <a:t>Target: June 2018</a:t>
          </a:r>
          <a:endParaRPr lang="en-GB" sz="1000" dirty="0"/>
        </a:p>
      </dgm:t>
    </dgm:pt>
    <dgm:pt modelId="{01AE19FF-1032-4970-AFC1-7439D37BAB01}" type="parTrans" cxnId="{33BA79C4-AB89-4FBA-B6DF-965280DAC1D4}">
      <dgm:prSet/>
      <dgm:spPr/>
      <dgm:t>
        <a:bodyPr/>
        <a:lstStyle/>
        <a:p>
          <a:endParaRPr lang="en-GB"/>
        </a:p>
      </dgm:t>
    </dgm:pt>
    <dgm:pt modelId="{1011F627-0CB4-4CB6-8837-0AAFEBF87035}" type="sibTrans" cxnId="{33BA79C4-AB89-4FBA-B6DF-965280DAC1D4}">
      <dgm:prSet/>
      <dgm:spPr/>
      <dgm:t>
        <a:bodyPr/>
        <a:lstStyle/>
        <a:p>
          <a:endParaRPr lang="en-GB"/>
        </a:p>
      </dgm:t>
    </dgm:pt>
    <dgm:pt modelId="{D6E6455B-82CA-4B56-AC0F-23F433F992C4}">
      <dgm:prSet phldrT="[Text]" custT="1"/>
      <dgm:spPr>
        <a:solidFill>
          <a:srgbClr val="007E92"/>
        </a:solidFill>
      </dgm:spPr>
      <dgm:t>
        <a:bodyPr/>
        <a:lstStyle/>
        <a:p>
          <a:r>
            <a:rPr lang="en-US" altLang="en-US" sz="1400" b="1" dirty="0"/>
            <a:t>Stand Alone (SA) </a:t>
          </a:r>
        </a:p>
      </dgm:t>
    </dgm:pt>
    <dgm:pt modelId="{AB8B2B59-2006-4C8A-A382-2839D73FCF4A}" type="parTrans" cxnId="{AC620E6E-9798-4862-96D0-01849901993F}">
      <dgm:prSet/>
      <dgm:spPr/>
      <dgm:t>
        <a:bodyPr/>
        <a:lstStyle/>
        <a:p>
          <a:endParaRPr lang="en-GB"/>
        </a:p>
      </dgm:t>
    </dgm:pt>
    <dgm:pt modelId="{E680A39F-272F-4F77-9210-E7E2BA613DCC}" type="sibTrans" cxnId="{AC620E6E-9798-4862-96D0-01849901993F}">
      <dgm:prSet/>
      <dgm:spPr/>
      <dgm:t>
        <a:bodyPr/>
        <a:lstStyle/>
        <a:p>
          <a:endParaRPr lang="en-GB"/>
        </a:p>
      </dgm:t>
    </dgm:pt>
    <dgm:pt modelId="{2F2F5C41-A2F0-4A07-ACD6-940724CCC852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r>
            <a:rPr lang="en-US" altLang="en-US" sz="1000" dirty="0"/>
            <a:t>NR connected to 5G core </a:t>
          </a:r>
          <a:br>
            <a:rPr lang="en-US" altLang="en-US" sz="1000" dirty="0"/>
          </a:br>
          <a:r>
            <a:rPr lang="en-US" altLang="en-US" sz="1000" dirty="0"/>
            <a:t>network (Option 2)</a:t>
          </a:r>
          <a:endParaRPr lang="en-GB" sz="1000" dirty="0"/>
        </a:p>
      </dgm:t>
    </dgm:pt>
    <dgm:pt modelId="{7DFB2FE8-CFAD-4AEE-B9C5-6DF0308FBCE9}" type="parTrans" cxnId="{AEA8C710-1EF9-446E-85DC-C72F410DA47C}">
      <dgm:prSet/>
      <dgm:spPr/>
      <dgm:t>
        <a:bodyPr/>
        <a:lstStyle/>
        <a:p>
          <a:endParaRPr lang="en-GB"/>
        </a:p>
      </dgm:t>
    </dgm:pt>
    <dgm:pt modelId="{956F4AB1-773B-455D-8F78-35EDB2892486}" type="sibTrans" cxnId="{AEA8C710-1EF9-446E-85DC-C72F410DA47C}">
      <dgm:prSet/>
      <dgm:spPr/>
      <dgm:t>
        <a:bodyPr/>
        <a:lstStyle/>
        <a:p>
          <a:endParaRPr lang="en-GB"/>
        </a:p>
      </dgm:t>
    </dgm:pt>
    <dgm:pt modelId="{4789017D-D052-40A2-920D-2AB3D8EC3310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r>
            <a:rPr lang="en-US" altLang="en-US" sz="1000" dirty="0"/>
            <a:t>Target: December 2018 </a:t>
          </a:r>
          <a:endParaRPr lang="en-GB" sz="1000" dirty="0"/>
        </a:p>
      </dgm:t>
    </dgm:pt>
    <dgm:pt modelId="{77F599AF-C11F-41D7-A33E-0C2BE4F632BB}" type="parTrans" cxnId="{179F3DBF-27AA-4E6F-A362-5CD45613F69E}">
      <dgm:prSet/>
      <dgm:spPr/>
      <dgm:t>
        <a:bodyPr/>
        <a:lstStyle/>
        <a:p>
          <a:endParaRPr lang="en-GB"/>
        </a:p>
      </dgm:t>
    </dgm:pt>
    <dgm:pt modelId="{5DE9458D-CB2A-4AA8-98C4-853CC35C20DA}" type="sibTrans" cxnId="{179F3DBF-27AA-4E6F-A362-5CD45613F69E}">
      <dgm:prSet/>
      <dgm:spPr/>
      <dgm:t>
        <a:bodyPr/>
        <a:lstStyle/>
        <a:p>
          <a:endParaRPr lang="en-GB"/>
        </a:p>
      </dgm:t>
    </dgm:pt>
    <dgm:pt modelId="{2337D886-44D0-4DCE-ADB5-CF394B436218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>
            <a:spcBef>
              <a:spcPts val="1200"/>
            </a:spcBef>
          </a:pPr>
          <a:endParaRPr lang="en-GB" sz="1000" dirty="0"/>
        </a:p>
      </dgm:t>
    </dgm:pt>
    <dgm:pt modelId="{A662BB40-0DC2-4857-8C34-9151E2C7EE1D}" type="parTrans" cxnId="{FE2D9189-2291-4ACE-982C-7D19F851F1DB}">
      <dgm:prSet/>
      <dgm:spPr/>
      <dgm:t>
        <a:bodyPr/>
        <a:lstStyle/>
        <a:p>
          <a:endParaRPr lang="en-GB"/>
        </a:p>
      </dgm:t>
    </dgm:pt>
    <dgm:pt modelId="{7B470E8D-826E-4AEE-BE1B-6BBD6A761C3F}" type="sibTrans" cxnId="{FE2D9189-2291-4ACE-982C-7D19F851F1DB}">
      <dgm:prSet/>
      <dgm:spPr/>
      <dgm:t>
        <a:bodyPr/>
        <a:lstStyle/>
        <a:p>
          <a:endParaRPr lang="en-GB"/>
        </a:p>
      </dgm:t>
    </dgm:pt>
    <dgm:pt modelId="{351DEBE9-35CD-4D5C-8769-827667C79F3B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endParaRPr lang="en-GB" sz="1000" dirty="0"/>
        </a:p>
      </dgm:t>
    </dgm:pt>
    <dgm:pt modelId="{88ACD9A2-954C-46F1-A8F0-A2FA39E44F10}" type="parTrans" cxnId="{390E53B4-1401-4588-93AB-EFFF6C061670}">
      <dgm:prSet/>
      <dgm:spPr/>
      <dgm:t>
        <a:bodyPr/>
        <a:lstStyle/>
        <a:p>
          <a:endParaRPr lang="en-GB"/>
        </a:p>
      </dgm:t>
    </dgm:pt>
    <dgm:pt modelId="{2D1D0F70-4C44-40AA-A68A-1C2783212F13}" type="sibTrans" cxnId="{390E53B4-1401-4588-93AB-EFFF6C061670}">
      <dgm:prSet/>
      <dgm:spPr/>
      <dgm:t>
        <a:bodyPr/>
        <a:lstStyle/>
        <a:p>
          <a:endParaRPr lang="en-GB"/>
        </a:p>
      </dgm:t>
    </dgm:pt>
    <dgm:pt modelId="{A108E99A-391C-4FE6-A5CD-3DE2C66F664D}">
      <dgm:prSet phldrT="[Text]"/>
      <dgm:spPr>
        <a:solidFill>
          <a:srgbClr val="007E92"/>
        </a:solidFill>
      </dgm:spPr>
      <dgm:t>
        <a:bodyPr/>
        <a:lstStyle/>
        <a:p>
          <a:r>
            <a:rPr lang="en-US" altLang="en-US" sz="1200" dirty="0"/>
            <a:t>(Ref: 3GPP RP-171154)</a:t>
          </a:r>
          <a:endParaRPr lang="en-GB" sz="1200" dirty="0"/>
        </a:p>
      </dgm:t>
    </dgm:pt>
    <dgm:pt modelId="{130FB28C-35CE-4B82-864F-F73B2A3460B2}" type="sibTrans" cxnId="{6D65280D-A3A4-451F-B49C-DC2684BDEE72}">
      <dgm:prSet/>
      <dgm:spPr/>
      <dgm:t>
        <a:bodyPr/>
        <a:lstStyle/>
        <a:p>
          <a:endParaRPr lang="en-GB"/>
        </a:p>
      </dgm:t>
    </dgm:pt>
    <dgm:pt modelId="{552C8A7B-B8A9-4325-8DB9-9877F09A971B}" type="parTrans" cxnId="{6D65280D-A3A4-451F-B49C-DC2684BDEE72}">
      <dgm:prSet/>
      <dgm:spPr/>
      <dgm:t>
        <a:bodyPr/>
        <a:lstStyle/>
        <a:p>
          <a:endParaRPr lang="en-GB"/>
        </a:p>
      </dgm:t>
    </dgm:pt>
    <dgm:pt modelId="{94D325C3-8EBD-4FAC-9FD0-7815BDF9E4C2}">
      <dgm:prSet phldrT="[Text]" custT="1"/>
      <dgm:spPr>
        <a:solidFill>
          <a:srgbClr val="007E92"/>
        </a:solidFill>
      </dgm:spPr>
      <dgm:t>
        <a:bodyPr/>
        <a:lstStyle/>
        <a:p>
          <a:pPr marL="180000" indent="-180000"/>
          <a:r>
            <a:rPr lang="en-GB" sz="1000" dirty="0"/>
            <a:t>E-UTRA connected to 5G core network (Option 5)</a:t>
          </a:r>
        </a:p>
      </dgm:t>
    </dgm:pt>
    <dgm:pt modelId="{CAC5EA1C-5110-4E25-AD7A-A18E5F28477E}" type="parTrans" cxnId="{458EE237-7011-4FF1-A15E-9DF73B340F38}">
      <dgm:prSet/>
      <dgm:spPr/>
      <dgm:t>
        <a:bodyPr/>
        <a:lstStyle/>
        <a:p>
          <a:endParaRPr lang="en-GB"/>
        </a:p>
      </dgm:t>
    </dgm:pt>
    <dgm:pt modelId="{B8DA30C1-48E6-474C-A621-606D6BB9A6DF}" type="sibTrans" cxnId="{458EE237-7011-4FF1-A15E-9DF73B340F38}">
      <dgm:prSet/>
      <dgm:spPr/>
      <dgm:t>
        <a:bodyPr/>
        <a:lstStyle/>
        <a:p>
          <a:endParaRPr lang="en-GB"/>
        </a:p>
      </dgm:t>
    </dgm:pt>
    <dgm:pt modelId="{7E27D22D-B2C6-4921-97B3-39DB36877226}" type="pres">
      <dgm:prSet presAssocID="{0CEA7196-3B28-4EEA-AAD6-B3ED383CDBC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12F172A-083C-48F9-9DAD-1F4E7959418B}" type="pres">
      <dgm:prSet presAssocID="{9BE83622-76E9-4724-957A-8AE41A72B68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2ECF502-B8E9-4A6C-8BF7-2B94DF99605A}" type="pres">
      <dgm:prSet presAssocID="{75A03532-56FF-40DB-B071-435B195AAEA5}" presName="sibTrans" presStyleCnt="0"/>
      <dgm:spPr/>
    </dgm:pt>
    <dgm:pt modelId="{8110482E-7951-4C26-9378-C37F4990FEA5}" type="pres">
      <dgm:prSet presAssocID="{949F4A62-22DF-4EA6-8CD7-D9A99386153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F17A4B4-392B-42D7-857C-7C69BD8E4B99}" type="pres">
      <dgm:prSet presAssocID="{A35F3903-C2E9-40B0-9676-65A13506BCB5}" presName="sibTrans" presStyleCnt="0"/>
      <dgm:spPr/>
    </dgm:pt>
    <dgm:pt modelId="{283B1ED6-90E9-4414-A710-5A0CDDAD917E}" type="pres">
      <dgm:prSet presAssocID="{D6E6455B-82CA-4B56-AC0F-23F433F992C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390E53B4-1401-4588-93AB-EFFF6C061670}" srcId="{D6E6455B-82CA-4B56-AC0F-23F433F992C4}" destId="{351DEBE9-35CD-4D5C-8769-827667C79F3B}" srcOrd="2" destOrd="0" parTransId="{88ACD9A2-954C-46F1-A8F0-A2FA39E44F10}" sibTransId="{2D1D0F70-4C44-40AA-A68A-1C2783212F13}"/>
    <dgm:cxn modelId="{AC620E6E-9798-4862-96D0-01849901993F}" srcId="{0CEA7196-3B28-4EEA-AAD6-B3ED383CDBC8}" destId="{D6E6455B-82CA-4B56-AC0F-23F433F992C4}" srcOrd="2" destOrd="0" parTransId="{AB8B2B59-2006-4C8A-A382-2839D73FCF4A}" sibTransId="{E680A39F-272F-4F77-9210-E7E2BA613DCC}"/>
    <dgm:cxn modelId="{179F3DBF-27AA-4E6F-A362-5CD45613F69E}" srcId="{D6E6455B-82CA-4B56-AC0F-23F433F992C4}" destId="{4789017D-D052-40A2-920D-2AB3D8EC3310}" srcOrd="3" destOrd="0" parTransId="{77F599AF-C11F-41D7-A33E-0C2BE4F632BB}" sibTransId="{5DE9458D-CB2A-4AA8-98C4-853CC35C20DA}"/>
    <dgm:cxn modelId="{8DBC5D5E-4EB5-4B80-A541-70C994C6C670}" type="presOf" srcId="{0CEA7196-3B28-4EEA-AAD6-B3ED383CDBC8}" destId="{7E27D22D-B2C6-4921-97B3-39DB36877226}" srcOrd="0" destOrd="0" presId="urn:microsoft.com/office/officeart/2005/8/layout/hList6"/>
    <dgm:cxn modelId="{BB6C40A6-3388-4061-857D-504F8DD7553E}" type="presOf" srcId="{9BE83622-76E9-4724-957A-8AE41A72B68C}" destId="{512F172A-083C-48F9-9DAD-1F4E7959418B}" srcOrd="0" destOrd="0" presId="urn:microsoft.com/office/officeart/2005/8/layout/hList6"/>
    <dgm:cxn modelId="{458EE237-7011-4FF1-A15E-9DF73B340F38}" srcId="{D6E6455B-82CA-4B56-AC0F-23F433F992C4}" destId="{94D325C3-8EBD-4FAC-9FD0-7815BDF9E4C2}" srcOrd="1" destOrd="0" parTransId="{CAC5EA1C-5110-4E25-AD7A-A18E5F28477E}" sibTransId="{B8DA30C1-48E6-474C-A621-606D6BB9A6DF}"/>
    <dgm:cxn modelId="{23288DC4-83F7-4B82-A907-1E344F1773A3}" type="presOf" srcId="{3F22F90B-7B94-4634-B379-EA51D87338F6}" destId="{8110482E-7951-4C26-9378-C37F4990FEA5}" srcOrd="0" destOrd="1" presId="urn:microsoft.com/office/officeart/2005/8/layout/hList6"/>
    <dgm:cxn modelId="{AABDB1EC-3C86-4738-9682-A241EB9E26BC}" type="presOf" srcId="{351DEBE9-35CD-4D5C-8769-827667C79F3B}" destId="{283B1ED6-90E9-4414-A710-5A0CDDAD917E}" srcOrd="0" destOrd="3" presId="urn:microsoft.com/office/officeart/2005/8/layout/hList6"/>
    <dgm:cxn modelId="{3D9E9B59-21DD-4C93-B7E5-CA546D24E23C}" type="presOf" srcId="{94D325C3-8EBD-4FAC-9FD0-7815BDF9E4C2}" destId="{283B1ED6-90E9-4414-A710-5A0CDDAD917E}" srcOrd="0" destOrd="2" presId="urn:microsoft.com/office/officeart/2005/8/layout/hList6"/>
    <dgm:cxn modelId="{D7DE533D-17D5-4EB0-B671-BC132CCD7ED4}" type="presOf" srcId="{4789017D-D052-40A2-920D-2AB3D8EC3310}" destId="{283B1ED6-90E9-4414-A710-5A0CDDAD917E}" srcOrd="0" destOrd="4" presId="urn:microsoft.com/office/officeart/2005/8/layout/hList6"/>
    <dgm:cxn modelId="{6DD6AB18-D86D-4C25-A795-109E9C6433D1}" type="presOf" srcId="{A108E99A-391C-4FE6-A5CD-3DE2C66F664D}" destId="{512F172A-083C-48F9-9DAD-1F4E7959418B}" srcOrd="0" destOrd="1" presId="urn:microsoft.com/office/officeart/2005/8/layout/hList6"/>
    <dgm:cxn modelId="{A313929A-F6CA-4D2B-9E7C-62025BDE1D75}" type="presOf" srcId="{B98A34EC-1058-4829-9D06-09BABCA7993F}" destId="{8110482E-7951-4C26-9378-C37F4990FEA5}" srcOrd="0" destOrd="3" presId="urn:microsoft.com/office/officeart/2005/8/layout/hList6"/>
    <dgm:cxn modelId="{1DD82A6D-5545-4D39-B04E-FCA87B44644D}" type="presOf" srcId="{2F2F5C41-A2F0-4A07-ACD6-940724CCC852}" destId="{283B1ED6-90E9-4414-A710-5A0CDDAD917E}" srcOrd="0" destOrd="1" presId="urn:microsoft.com/office/officeart/2005/8/layout/hList6"/>
    <dgm:cxn modelId="{39EA789F-D6F0-4779-B39E-1BEB8B25ADD7}" type="presOf" srcId="{D6E6455B-82CA-4B56-AC0F-23F433F992C4}" destId="{283B1ED6-90E9-4414-A710-5A0CDDAD917E}" srcOrd="0" destOrd="0" presId="urn:microsoft.com/office/officeart/2005/8/layout/hList6"/>
    <dgm:cxn modelId="{70579CE5-5F43-4850-B35C-42031A09EB0B}" srcId="{0CEA7196-3B28-4EEA-AAD6-B3ED383CDBC8}" destId="{949F4A62-22DF-4EA6-8CD7-D9A993861533}" srcOrd="1" destOrd="0" parTransId="{152CC63C-BB7A-4951-BB5D-6108CA182FE5}" sibTransId="{A35F3903-C2E9-40B0-9676-65A13506BCB5}"/>
    <dgm:cxn modelId="{AEA8C710-1EF9-446E-85DC-C72F410DA47C}" srcId="{D6E6455B-82CA-4B56-AC0F-23F433F992C4}" destId="{2F2F5C41-A2F0-4A07-ACD6-940724CCC852}" srcOrd="0" destOrd="0" parTransId="{7DFB2FE8-CFAD-4AEE-B9C5-6DF0308FBCE9}" sibTransId="{956F4AB1-773B-455D-8F78-35EDB2892486}"/>
    <dgm:cxn modelId="{FE2D9189-2291-4ACE-982C-7D19F851F1DB}" srcId="{949F4A62-22DF-4EA6-8CD7-D9A993861533}" destId="{2337D886-44D0-4DCE-ADB5-CF394B436218}" srcOrd="1" destOrd="0" parTransId="{A662BB40-0DC2-4857-8C34-9151E2C7EE1D}" sibTransId="{7B470E8D-826E-4AEE-BE1B-6BBD6A761C3F}"/>
    <dgm:cxn modelId="{AAE64CB3-732F-4D19-95CD-475003D271E6}" srcId="{0CEA7196-3B28-4EEA-AAD6-B3ED383CDBC8}" destId="{9BE83622-76E9-4724-957A-8AE41A72B68C}" srcOrd="0" destOrd="0" parTransId="{5CD8EB60-A488-450A-8F66-E863C0F06D0A}" sibTransId="{75A03532-56FF-40DB-B071-435B195AAEA5}"/>
    <dgm:cxn modelId="{6D65280D-A3A4-451F-B49C-DC2684BDEE72}" srcId="{9BE83622-76E9-4724-957A-8AE41A72B68C}" destId="{A108E99A-391C-4FE6-A5CD-3DE2C66F664D}" srcOrd="0" destOrd="0" parTransId="{552C8A7B-B8A9-4325-8DB9-9877F09A971B}" sibTransId="{130FB28C-35CE-4B82-864F-F73B2A3460B2}"/>
    <dgm:cxn modelId="{3E1F8E00-010E-49EE-B2B9-4F7F983E7233}" type="presOf" srcId="{2337D886-44D0-4DCE-ADB5-CF394B436218}" destId="{8110482E-7951-4C26-9378-C37F4990FEA5}" srcOrd="0" destOrd="2" presId="urn:microsoft.com/office/officeart/2005/8/layout/hList6"/>
    <dgm:cxn modelId="{33BA79C4-AB89-4FBA-B6DF-965280DAC1D4}" srcId="{949F4A62-22DF-4EA6-8CD7-D9A993861533}" destId="{B98A34EC-1058-4829-9D06-09BABCA7993F}" srcOrd="2" destOrd="0" parTransId="{01AE19FF-1032-4970-AFC1-7439D37BAB01}" sibTransId="{1011F627-0CB4-4CB6-8837-0AAFEBF87035}"/>
    <dgm:cxn modelId="{634935A6-769B-40B5-A3E6-4C6A6528249D}" type="presOf" srcId="{949F4A62-22DF-4EA6-8CD7-D9A993861533}" destId="{8110482E-7951-4C26-9378-C37F4990FEA5}" srcOrd="0" destOrd="0" presId="urn:microsoft.com/office/officeart/2005/8/layout/hList6"/>
    <dgm:cxn modelId="{00B5D2D2-F7B2-4B75-B5EB-D9F687D6D569}" srcId="{949F4A62-22DF-4EA6-8CD7-D9A993861533}" destId="{3F22F90B-7B94-4634-B379-EA51D87338F6}" srcOrd="0" destOrd="0" parTransId="{F8228AF2-6934-4BE4-BDE9-32C17F8989C3}" sibTransId="{F491AAB5-DCBC-4B4B-B4A2-E05B7F7C0BF8}"/>
    <dgm:cxn modelId="{A24BEA9D-F5F5-4208-8EBD-CFBEA7D4A21D}" type="presParOf" srcId="{7E27D22D-B2C6-4921-97B3-39DB36877226}" destId="{512F172A-083C-48F9-9DAD-1F4E7959418B}" srcOrd="0" destOrd="0" presId="urn:microsoft.com/office/officeart/2005/8/layout/hList6"/>
    <dgm:cxn modelId="{C753C994-6208-4D0F-88EA-D4CABB8D4023}" type="presParOf" srcId="{7E27D22D-B2C6-4921-97B3-39DB36877226}" destId="{12ECF502-B8E9-4A6C-8BF7-2B94DF99605A}" srcOrd="1" destOrd="0" presId="urn:microsoft.com/office/officeart/2005/8/layout/hList6"/>
    <dgm:cxn modelId="{F5480D2E-E215-4247-AE8D-DC0B015F0886}" type="presParOf" srcId="{7E27D22D-B2C6-4921-97B3-39DB36877226}" destId="{8110482E-7951-4C26-9378-C37F4990FEA5}" srcOrd="2" destOrd="0" presId="urn:microsoft.com/office/officeart/2005/8/layout/hList6"/>
    <dgm:cxn modelId="{FD2C64D7-A210-4147-91FC-981E067D01C0}" type="presParOf" srcId="{7E27D22D-B2C6-4921-97B3-39DB36877226}" destId="{BF17A4B4-392B-42D7-857C-7C69BD8E4B99}" srcOrd="3" destOrd="0" presId="urn:microsoft.com/office/officeart/2005/8/layout/hList6"/>
    <dgm:cxn modelId="{54B34D9F-3B1E-4CE1-9E73-CB80A084EE70}" type="presParOf" srcId="{7E27D22D-B2C6-4921-97B3-39DB36877226}" destId="{283B1ED6-90E9-4414-A710-5A0CDDAD917E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2F172A-083C-48F9-9DAD-1F4E7959418B}">
      <dsp:nvSpPr>
        <dsp:cNvPr id="0" name=""/>
        <dsp:cNvSpPr/>
      </dsp:nvSpPr>
      <dsp:spPr>
        <a:xfrm rot="16200000">
          <a:off x="141818" y="-140851"/>
          <a:ext cx="2232248" cy="2513951"/>
        </a:xfrm>
        <a:prstGeom prst="flowChartManualOperation">
          <a:avLst/>
        </a:prstGeom>
        <a:solidFill>
          <a:srgbClr val="007E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600" b="1" kern="1200" dirty="0"/>
            <a:t>Core and Performance specification targets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200" kern="1200" dirty="0"/>
            <a:t>(Ref: 3GPP RP-170741)</a:t>
          </a:r>
          <a:endParaRPr lang="en-GB" sz="1200" kern="1200" dirty="0"/>
        </a:p>
      </dsp:txBody>
      <dsp:txXfrm rot="5400000">
        <a:off x="967" y="446450"/>
        <a:ext cx="2513951" cy="1339348"/>
      </dsp:txXfrm>
    </dsp:sp>
    <dsp:sp modelId="{8110482E-7951-4C26-9378-C37F4990FEA5}">
      <dsp:nvSpPr>
        <dsp:cNvPr id="0" name=""/>
        <dsp:cNvSpPr/>
      </dsp:nvSpPr>
      <dsp:spPr>
        <a:xfrm rot="16200000">
          <a:off x="2844315" y="-140851"/>
          <a:ext cx="2232248" cy="2513951"/>
        </a:xfrm>
        <a:prstGeom prst="flowChartManualOperation">
          <a:avLst/>
        </a:prstGeom>
        <a:solidFill>
          <a:srgbClr val="007E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/>
            <a:t>Non-Stand Alone (NSA)</a:t>
          </a:r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E-UTRA-NR dual connectivity via EPC where the E-UTRA is the master (Option 3/3a/3x)</a:t>
          </a: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Target: December 2017 (performance part March 2018)</a:t>
          </a:r>
          <a:endParaRPr lang="en-GB" sz="1000" kern="1200" dirty="0"/>
        </a:p>
      </dsp:txBody>
      <dsp:txXfrm rot="5400000">
        <a:off x="2703464" y="446450"/>
        <a:ext cx="2513951" cy="1339348"/>
      </dsp:txXfrm>
    </dsp:sp>
    <dsp:sp modelId="{283B1ED6-90E9-4414-A710-5A0CDDAD917E}">
      <dsp:nvSpPr>
        <dsp:cNvPr id="0" name=""/>
        <dsp:cNvSpPr/>
      </dsp:nvSpPr>
      <dsp:spPr>
        <a:xfrm rot="16200000">
          <a:off x="5546813" y="-140851"/>
          <a:ext cx="2232248" cy="2513951"/>
        </a:xfrm>
        <a:prstGeom prst="flowChartManualOperation">
          <a:avLst/>
        </a:prstGeom>
        <a:solidFill>
          <a:srgbClr val="007E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400" b="1" kern="1200" dirty="0"/>
            <a:t>Stand Alone (SA) </a:t>
          </a:r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NR connected to 5G core </a:t>
          </a:r>
          <a:br>
            <a:rPr lang="en-US" altLang="en-US" sz="1000" kern="1200" dirty="0"/>
          </a:br>
          <a:r>
            <a:rPr lang="en-US" altLang="en-US" sz="1000" kern="1200" dirty="0"/>
            <a:t>network (Option 2)</a:t>
          </a: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kern="1200" dirty="0"/>
            <a:t>E-UTRA connected to 5G core network (Option 5)</a:t>
          </a:r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Target: Mid 2018 </a:t>
          </a:r>
          <a:endParaRPr lang="en-GB" sz="1000" kern="1200" dirty="0"/>
        </a:p>
      </dsp:txBody>
      <dsp:txXfrm rot="5400000">
        <a:off x="5405962" y="446450"/>
        <a:ext cx="2513951" cy="13393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2F172A-083C-48F9-9DAD-1F4E7959418B}">
      <dsp:nvSpPr>
        <dsp:cNvPr id="0" name=""/>
        <dsp:cNvSpPr/>
      </dsp:nvSpPr>
      <dsp:spPr>
        <a:xfrm rot="16200000">
          <a:off x="141818" y="-140851"/>
          <a:ext cx="2232248" cy="2513951"/>
        </a:xfrm>
        <a:prstGeom prst="flowChartManualOperation">
          <a:avLst/>
        </a:prstGeom>
        <a:solidFill>
          <a:srgbClr val="007E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600" b="1" kern="1200" dirty="0"/>
            <a:t>Conformance test specification targets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200" kern="1200" dirty="0"/>
            <a:t>(Ref: 3GPP RP-171154)</a:t>
          </a:r>
          <a:endParaRPr lang="en-GB" sz="1200" kern="1200" dirty="0"/>
        </a:p>
      </dsp:txBody>
      <dsp:txXfrm rot="5400000">
        <a:off x="967" y="446450"/>
        <a:ext cx="2513951" cy="1339348"/>
      </dsp:txXfrm>
    </dsp:sp>
    <dsp:sp modelId="{8110482E-7951-4C26-9378-C37F4990FEA5}">
      <dsp:nvSpPr>
        <dsp:cNvPr id="0" name=""/>
        <dsp:cNvSpPr/>
      </dsp:nvSpPr>
      <dsp:spPr>
        <a:xfrm rot="16200000">
          <a:off x="2844315" y="-140851"/>
          <a:ext cx="2232248" cy="2513951"/>
        </a:xfrm>
        <a:prstGeom prst="flowChartManualOperation">
          <a:avLst/>
        </a:prstGeom>
        <a:solidFill>
          <a:srgbClr val="007E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/>
            <a:t>Non-Stand Alone (NSA)</a:t>
          </a:r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E-UTRA-NR dual connectivity via EPC where the E-UTRA is the master (Option 3/3a/3x)</a:t>
          </a: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Target: June 2018</a:t>
          </a:r>
          <a:endParaRPr lang="en-GB" sz="1000" kern="1200" dirty="0"/>
        </a:p>
      </dsp:txBody>
      <dsp:txXfrm rot="5400000">
        <a:off x="2703464" y="446450"/>
        <a:ext cx="2513951" cy="1339348"/>
      </dsp:txXfrm>
    </dsp:sp>
    <dsp:sp modelId="{283B1ED6-90E9-4414-A710-5A0CDDAD917E}">
      <dsp:nvSpPr>
        <dsp:cNvPr id="0" name=""/>
        <dsp:cNvSpPr/>
      </dsp:nvSpPr>
      <dsp:spPr>
        <a:xfrm rot="16200000">
          <a:off x="5546813" y="-140851"/>
          <a:ext cx="2232248" cy="2513951"/>
        </a:xfrm>
        <a:prstGeom prst="flowChartManualOperation">
          <a:avLst/>
        </a:prstGeom>
        <a:solidFill>
          <a:srgbClr val="007E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400" b="1" kern="1200" dirty="0"/>
            <a:t>Stand Alone (SA) </a:t>
          </a:r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NR connected to 5G core </a:t>
          </a:r>
          <a:br>
            <a:rPr lang="en-US" altLang="en-US" sz="1000" kern="1200" dirty="0"/>
          </a:br>
          <a:r>
            <a:rPr lang="en-US" altLang="en-US" sz="1000" kern="1200" dirty="0"/>
            <a:t>network (Option 2)</a:t>
          </a: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kern="1200" dirty="0"/>
            <a:t>E-UTRA connected to 5G core network (Option 5)</a:t>
          </a:r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000" kern="1200" dirty="0"/>
        </a:p>
        <a:p>
          <a:pPr marL="180000" lvl="1" indent="-18000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/>
            <a:t>Target: December 2018 </a:t>
          </a:r>
          <a:endParaRPr lang="en-GB" sz="1000" kern="1200" dirty="0"/>
        </a:p>
      </dsp:txBody>
      <dsp:txXfrm rot="5400000">
        <a:off x="5405962" y="446450"/>
        <a:ext cx="2513951" cy="13393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33A415-3682-41D5-AD2F-443EFD10E428}" type="datetimeFigureOut">
              <a:rPr lang="en-GB" smtClean="0"/>
              <a:t>19/09/17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7C8E6-1952-47A1-B9AE-87B551DD42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12262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8BEFA52-80E5-40C4-842D-FAEEBD2FEF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489836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65D4FDA-5447-4952-9522-DAB6042B8656}" type="slidenum">
              <a:rPr lang="en-US" altLang="en-US"/>
              <a:pPr eaLnBrk="1" hangingPunct="1"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04751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A1DCC72-C6D9-4EFC-99D0-E24024309EAC}" type="slidenum">
              <a:rPr lang="en-US" altLang="en-US"/>
              <a:pPr eaLnBrk="1" hangingPunct="1"/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8829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EFA52-80E5-40C4-842D-FAEEBD2FEF63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11777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AA948C-31A9-4597-A0A5-E1F26E6A3137}" type="slidenum">
              <a:rPr lang="en-US" altLang="en-US"/>
              <a:pPr eaLnBrk="1" hangingPunct="1"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26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"/>
          <p:cNvSpPr txBox="1">
            <a:spLocks noChangeArrowheads="1"/>
          </p:cNvSpPr>
          <p:nvPr userDrawn="1"/>
        </p:nvSpPr>
        <p:spPr bwMode="auto">
          <a:xfrm>
            <a:off x="3276600" y="2708275"/>
            <a:ext cx="5688013" cy="7016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GB" sz="4000">
              <a:latin typeface="Verdana" charset="0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 userDrawn="1"/>
        </p:nvSpPr>
        <p:spPr bwMode="auto">
          <a:xfrm>
            <a:off x="1187450" y="4868863"/>
            <a:ext cx="5545138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GB" sz="2000">
              <a:solidFill>
                <a:schemeClr val="bg1"/>
              </a:solidFill>
              <a:latin typeface="Verdana" charset="0"/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3527772"/>
            <a:ext cx="77724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584" y="5039072"/>
            <a:ext cx="6400800" cy="838200"/>
          </a:xfrm>
        </p:spPr>
        <p:txBody>
          <a:bodyPr/>
          <a:lstStyle>
            <a:lvl1pPr marL="0" indent="0">
              <a:buFontTx/>
              <a:buNone/>
              <a:defRPr sz="21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 Box 4"/>
          <p:cNvSpPr txBox="1">
            <a:spLocks noChangeArrowheads="1"/>
          </p:cNvSpPr>
          <p:nvPr userDrawn="1"/>
        </p:nvSpPr>
        <p:spPr bwMode="auto">
          <a:xfrm>
            <a:off x="827584" y="6381328"/>
            <a:ext cx="5708650" cy="31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sz="1000" kern="1200" dirty="0">
                <a:solidFill>
                  <a:schemeClr val="bg1"/>
                </a:solidFill>
                <a:effectLst/>
                <a:latin typeface="+mn-lt"/>
                <a:ea typeface="MS PGothic" panose="020B0600070205080204" pitchFamily="34" charset="-128"/>
                <a:cs typeface="+mn-cs"/>
              </a:rPr>
              <a:t>This GCF document is confidential information and subject to copyright protection</a:t>
            </a:r>
            <a:r>
              <a:rPr lang="en-US" altLang="en-US" sz="10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eaLnBrk="1" hangingPunct="1"/>
            <a:endParaRPr lang="en-US" altLang="en-US" sz="1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79938" y="188640"/>
            <a:ext cx="3384550" cy="431800"/>
          </a:xfrm>
        </p:spPr>
        <p:txBody>
          <a:bodyPr/>
          <a:lstStyle>
            <a:lvl1pPr algn="r">
              <a:defRPr sz="1800" b="1">
                <a:solidFill>
                  <a:schemeClr val="bg1"/>
                </a:solidFill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Document ID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3580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103F19-EFB4-4F2C-8057-F2EBBC18EA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7313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25496E-83F9-4F99-8D0A-4429548ABE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8783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0C26FA-0F4E-4D9E-B056-D6C8F44070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39884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1D7104-A730-4E32-98C3-1893F87957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2726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"/>
          <p:cNvSpPr txBox="1">
            <a:spLocks noChangeArrowheads="1"/>
          </p:cNvSpPr>
          <p:nvPr userDrawn="1"/>
        </p:nvSpPr>
        <p:spPr bwMode="auto">
          <a:xfrm>
            <a:off x="3276600" y="2708275"/>
            <a:ext cx="5688013" cy="7016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GB" sz="4000">
              <a:latin typeface="Verdana" charset="0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 userDrawn="1"/>
        </p:nvSpPr>
        <p:spPr bwMode="auto">
          <a:xfrm>
            <a:off x="1187450" y="4868863"/>
            <a:ext cx="5545138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GB" sz="2000">
              <a:solidFill>
                <a:schemeClr val="bg1"/>
              </a:solidFill>
              <a:latin typeface="Verdana" charset="0"/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3527772"/>
            <a:ext cx="77724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584" y="5039072"/>
            <a:ext cx="6400800" cy="838200"/>
          </a:xfrm>
        </p:spPr>
        <p:txBody>
          <a:bodyPr/>
          <a:lstStyle>
            <a:lvl1pPr marL="0" indent="0">
              <a:buFontTx/>
              <a:buNone/>
              <a:defRPr sz="21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 Box 4"/>
          <p:cNvSpPr txBox="1">
            <a:spLocks noChangeArrowheads="1"/>
          </p:cNvSpPr>
          <p:nvPr userDrawn="1"/>
        </p:nvSpPr>
        <p:spPr bwMode="auto">
          <a:xfrm>
            <a:off x="827584" y="6381328"/>
            <a:ext cx="5708650" cy="31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sz="1000" kern="1200" dirty="0">
                <a:solidFill>
                  <a:schemeClr val="bg1"/>
                </a:solidFill>
                <a:effectLst/>
                <a:latin typeface="+mn-lt"/>
                <a:ea typeface="MS PGothic" panose="020B0600070205080204" pitchFamily="34" charset="-128"/>
                <a:cs typeface="+mn-cs"/>
              </a:rPr>
              <a:t>This GCF document is confidential information and subject to copyright protection</a:t>
            </a:r>
            <a:r>
              <a:rPr lang="en-US" altLang="en-US" sz="10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eaLnBrk="1" hangingPunct="1"/>
            <a:endParaRPr lang="en-US" altLang="en-US" sz="1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79938" y="188640"/>
            <a:ext cx="3384550" cy="431800"/>
          </a:xfrm>
        </p:spPr>
        <p:txBody>
          <a:bodyPr/>
          <a:lstStyle>
            <a:lvl1pPr algn="r">
              <a:defRPr sz="1800" b="1">
                <a:solidFill>
                  <a:schemeClr val="bg1"/>
                </a:solidFill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Document ID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1681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8 pt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55600" indent="-355600">
              <a:defRPr sz="1800"/>
            </a:lvl1pPr>
            <a:lvl2pPr marL="719138" indent="-269875">
              <a:defRPr sz="1800"/>
            </a:lvl2pPr>
            <a:lvl3pPr marL="1074738" indent="-177800">
              <a:defRPr sz="1600"/>
            </a:lvl3pPr>
            <a:lvl4pPr marL="1439863" indent="-271463">
              <a:defRPr sz="1600"/>
            </a:lvl4pPr>
            <a:lvl5pPr marL="1701800" indent="-177800">
              <a:buFont typeface="Arial" panose="020B0604020202020204" pitchFamily="34" charset="0"/>
              <a:buChar char="•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1D7104-A730-4E32-98C3-1893F87957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80829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4 pt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C10B6B-15CA-4195-8010-4FDA54CC479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57200" y="1556792"/>
            <a:ext cx="8229600" cy="4320133"/>
          </a:xfrm>
        </p:spPr>
        <p:txBody>
          <a:bodyPr/>
          <a:lstStyle>
            <a:lvl1pPr>
              <a:defRPr sz="2400"/>
            </a:lvl1pPr>
            <a:lvl2pPr marL="719138" indent="-261938">
              <a:defRPr sz="2400"/>
            </a:lvl2pPr>
            <a:lvl3pPr marL="1074738" indent="-269875">
              <a:defRPr sz="2000"/>
            </a:lvl3pPr>
            <a:lvl4pPr marL="1439863" indent="-271463">
              <a:defRPr sz="1800"/>
            </a:lvl4pPr>
            <a:lvl5pPr marL="1701800" indent="-1778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991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F0842-2C89-4A16-8189-17974D0A7E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7986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C36B91-048B-44E1-957D-87990BD78A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98988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7E2FD4-CC1D-42D1-8B5E-8F0391C218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9577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8 pt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55600" indent="-355600">
              <a:defRPr sz="1800"/>
            </a:lvl1pPr>
            <a:lvl2pPr marL="719138" indent="-269875">
              <a:defRPr sz="1800"/>
            </a:lvl2pPr>
            <a:lvl3pPr marL="1074738" indent="-177800">
              <a:defRPr sz="1600"/>
            </a:lvl3pPr>
            <a:lvl4pPr marL="1439863" indent="-271463">
              <a:defRPr sz="1600"/>
            </a:lvl4pPr>
            <a:lvl5pPr marL="1701800" indent="-177800">
              <a:buFont typeface="Arial" panose="020B0604020202020204" pitchFamily="34" charset="0"/>
              <a:buChar char="•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1D7104-A730-4E32-98C3-1893F87957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4998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410983-16A7-4528-B40F-E11179EDD2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57137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179DAD-B1E9-4722-8E3D-EE1C1C1993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31033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9B1FD1-312D-43F2-9C13-171327E4E60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8456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103F19-EFB4-4F2C-8057-F2EBBC18EA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71134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25496E-83F9-4F99-8D0A-4429548ABE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43861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0C26FA-0F4E-4D9E-B056-D6C8F44070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4899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4 pt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C10B6B-15CA-4195-8010-4FDA54CC479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57200" y="1556792"/>
            <a:ext cx="8229600" cy="4320133"/>
          </a:xfrm>
        </p:spPr>
        <p:txBody>
          <a:bodyPr/>
          <a:lstStyle>
            <a:lvl1pPr>
              <a:defRPr sz="2400"/>
            </a:lvl1pPr>
            <a:lvl2pPr marL="719138" indent="-261938">
              <a:defRPr sz="2400"/>
            </a:lvl2pPr>
            <a:lvl3pPr marL="1074738" indent="-269875">
              <a:defRPr sz="2000"/>
            </a:lvl3pPr>
            <a:lvl4pPr marL="1439863" indent="-271463">
              <a:defRPr sz="1800"/>
            </a:lvl4pPr>
            <a:lvl5pPr marL="1701800" indent="-1778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0756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F0842-2C89-4A16-8189-17974D0A7E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3019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C36B91-048B-44E1-957D-87990BD78A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5713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7E2FD4-CC1D-42D1-8B5E-8F0391C218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2588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410983-16A7-4528-B40F-E11179EDD2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0613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179DAD-B1E9-4722-8E3D-EE1C1C1993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3034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9B1FD1-312D-43F2-9C13-171327E4E60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4259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5.xml"/><Relationship Id="rId13" Type="http://schemas.openxmlformats.org/officeDocument/2006/relationships/theme" Target="../theme/theme2.xml"/><Relationship Id="rId14" Type="http://schemas.openxmlformats.org/officeDocument/2006/relationships/image" Target="../media/image3.jpeg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363272" cy="470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0"/>
            <a:endParaRPr lang="en-US" altLang="en-US"/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6263" y="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b="1">
                <a:solidFill>
                  <a:srgbClr val="A8A8A8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75475" y="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1">
                <a:solidFill>
                  <a:srgbClr val="A8A8A8"/>
                </a:solidFill>
                <a:latin typeface="Verdana" panose="020B0604030504040204" pitchFamily="34" charset="0"/>
              </a:defRPr>
            </a:lvl1pPr>
          </a:lstStyle>
          <a:p>
            <a:fld id="{61C10B6B-15CA-4195-8010-4FDA54CC479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34925" y="0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 b="1" dirty="0">
                <a:solidFill>
                  <a:srgbClr val="A8A8A8"/>
                </a:solidFill>
                <a:latin typeface="Verdana" panose="020B0604030504040204" pitchFamily="34" charset="0"/>
              </a:rPr>
              <a:t>©GCF 2017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6377728"/>
            <a:ext cx="820688" cy="34879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082" r:id="rId2"/>
    <p:sldLayoutId id="2147484103" r:id="rId3"/>
    <p:sldLayoutId id="2147484083" r:id="rId4"/>
    <p:sldLayoutId id="2147484084" r:id="rId5"/>
    <p:sldLayoutId id="2147484085" r:id="rId6"/>
    <p:sldLayoutId id="2147484086" r:id="rId7"/>
    <p:sldLayoutId id="2147484087" r:id="rId8"/>
    <p:sldLayoutId id="2147484088" r:id="rId9"/>
    <p:sldLayoutId id="2147484089" r:id="rId10"/>
    <p:sldLayoutId id="2147484090" r:id="rId11"/>
    <p:sldLayoutId id="2147484091" r:id="rId12"/>
    <p:sldLayoutId id="2147484104" r:id="rId13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+mj-lt"/>
          <a:ea typeface="MS PGothic" panose="020B0600070205080204" pitchFamily="34" charset="-128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70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0"/>
            <a:endParaRPr lang="en-US" altLang="en-US"/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6263" y="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b="1">
                <a:solidFill>
                  <a:srgbClr val="A8A8A8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75475" y="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1">
                <a:solidFill>
                  <a:srgbClr val="A8A8A8"/>
                </a:solidFill>
                <a:latin typeface="Verdana" panose="020B0604030504040204" pitchFamily="34" charset="0"/>
              </a:defRPr>
            </a:lvl1pPr>
          </a:lstStyle>
          <a:p>
            <a:fld id="{61C10B6B-15CA-4195-8010-4FDA54CC479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34925" y="0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 b="1" dirty="0">
                <a:solidFill>
                  <a:srgbClr val="A8A8A8"/>
                </a:solidFill>
                <a:latin typeface="Verdana" panose="020B0604030504040204" pitchFamily="34" charset="0"/>
              </a:rPr>
              <a:t>©GCF 2017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6438934"/>
            <a:ext cx="676672" cy="28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250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6" r:id="rId1"/>
    <p:sldLayoutId id="2147484107" r:id="rId2"/>
    <p:sldLayoutId id="2147484108" r:id="rId3"/>
    <p:sldLayoutId id="2147484109" r:id="rId4"/>
    <p:sldLayoutId id="2147484110" r:id="rId5"/>
    <p:sldLayoutId id="2147484111" r:id="rId6"/>
    <p:sldLayoutId id="2147484112" r:id="rId7"/>
    <p:sldLayoutId id="2147484113" r:id="rId8"/>
    <p:sldLayoutId id="2147484114" r:id="rId9"/>
    <p:sldLayoutId id="2147484115" r:id="rId10"/>
    <p:sldLayoutId id="2147484116" r:id="rId11"/>
    <p:sldLayoutId id="2147484117" r:id="rId12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+mj-lt"/>
          <a:ea typeface="MS PGothic" panose="020B0600070205080204" pitchFamily="34" charset="-128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ea typeface="MS PGothic" panose="020B0600070205080204" pitchFamily="34" charset="-128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B3BE"/>
          </a:solidFill>
          <a:latin typeface="Verdana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7994"/>
        </a:buClr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diagramColors" Target="../diagrams/colors2.xml"/><Relationship Id="rId12" Type="http://schemas.microsoft.com/office/2007/relationships/diagramDrawing" Target="../diagrams/drawing2.xml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8" Type="http://schemas.openxmlformats.org/officeDocument/2006/relationships/diagramData" Target="../diagrams/data2.xml"/><Relationship Id="rId9" Type="http://schemas.openxmlformats.org/officeDocument/2006/relationships/diagramLayout" Target="../diagrams/layout2.xml"/><Relationship Id="rId10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microsoft.com/office/2007/relationships/hdphoto" Target="../media/hdphoto5.wdp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microsoft.com/office/2007/relationships/hdphoto" Target="../media/hdphoto6.wdp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microsoft.com/office/2007/relationships/hdphoto" Target="../media/hdphoto7.wdp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microsoft.com/office/2007/relationships/hdphoto" Target="../media/hdphoto2.wdp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microsoft.com/office/2007/relationships/hdphoto" Target="../media/hdphoto3.wdp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.jpeg"/><Relationship Id="rId3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Presentation to 3GPP PCG on GCF’s readiness </a:t>
            </a:r>
            <a:r>
              <a:rPr lang="en-GB" dirty="0"/>
              <a:t>for 5G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GCF Board of Directors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BoD-17-068r3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11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Global Certification Forum 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C10B6B-15CA-4195-8010-4FDA54CC479F}" type="slidenum">
              <a:rPr lang="en-US" altLang="en-US" smtClean="0"/>
              <a:pPr/>
              <a:t>10</a:t>
            </a:fld>
            <a:endParaRPr lang="en-US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38579" y="1556792"/>
            <a:ext cx="4133421" cy="4392488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Where is GCF-CC developed?</a:t>
            </a:r>
          </a:p>
          <a:p>
            <a:endParaRPr lang="en-US" sz="1600" b="1" dirty="0"/>
          </a:p>
          <a:p>
            <a:r>
              <a:rPr lang="en-US" sz="1400" b="1" dirty="0"/>
              <a:t>Maintenance and development of GCF-CC is managed by GCF’s Agreement Groups.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Conformance Agreement Group (CAG).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Field Trials and IOP Agreement Group (FTAG).</a:t>
            </a:r>
          </a:p>
          <a:p>
            <a:endParaRPr lang="en-US" sz="1400" dirty="0"/>
          </a:p>
          <a:p>
            <a:r>
              <a:rPr lang="en-US" sz="1400" b="1" dirty="0"/>
              <a:t>Each group meets at least 4 times per year.</a:t>
            </a:r>
          </a:p>
          <a:p>
            <a:endParaRPr lang="en-US" sz="1400" dirty="0"/>
          </a:p>
          <a:p>
            <a:r>
              <a:rPr lang="en-US" sz="1400" b="1" dirty="0"/>
              <a:t>A new version of GCF-CC is issued </a:t>
            </a:r>
            <a:br>
              <a:rPr lang="en-US" sz="1400" b="1" dirty="0"/>
            </a:br>
            <a:r>
              <a:rPr lang="en-US" sz="1400" b="1" dirty="0"/>
              <a:t>1 week after the end of the meeting.</a:t>
            </a:r>
          </a:p>
          <a:p>
            <a:endParaRPr lang="en-US" sz="1600" b="1" dirty="0"/>
          </a:p>
          <a:p>
            <a:pPr marL="0" indent="0">
              <a:buNone/>
            </a:pPr>
            <a:endParaRPr lang="en-US" sz="1600" b="1" dirty="0"/>
          </a:p>
          <a:p>
            <a:endParaRPr lang="en-US" sz="1600" dirty="0"/>
          </a:p>
          <a:p>
            <a:pPr marL="0" indent="0">
              <a:buNone/>
            </a:pPr>
            <a:r>
              <a:rPr lang="en-US" sz="1600" dirty="0"/>
              <a:t> </a:t>
            </a: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8" name="Rounded Rectangle 7"/>
          <p:cNvSpPr/>
          <p:nvPr/>
        </p:nvSpPr>
        <p:spPr>
          <a:xfrm>
            <a:off x="4716016" y="1772816"/>
            <a:ext cx="1944216" cy="432048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Q1 AG meetings</a:t>
            </a:r>
          </a:p>
          <a:p>
            <a:pPr algn="ctr"/>
            <a:r>
              <a:rPr lang="en-US" sz="1400" dirty="0"/>
              <a:t>(January)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716016" y="2564904"/>
            <a:ext cx="1944216" cy="432048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Q2 AG meetings</a:t>
            </a:r>
          </a:p>
          <a:p>
            <a:pPr algn="ctr"/>
            <a:r>
              <a:rPr lang="en-US" sz="1400" dirty="0"/>
              <a:t>(April)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716016" y="3284984"/>
            <a:ext cx="1944216" cy="432048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Q3 AG meetings</a:t>
            </a:r>
          </a:p>
          <a:p>
            <a:pPr algn="ctr"/>
            <a:r>
              <a:rPr lang="en-US" sz="1400" dirty="0"/>
              <a:t>(July)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716016" y="4149080"/>
            <a:ext cx="1944216" cy="432048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Q4 AG meetings</a:t>
            </a:r>
          </a:p>
          <a:p>
            <a:pPr algn="ctr"/>
            <a:r>
              <a:rPr lang="en-US" sz="1400" dirty="0"/>
              <a:t>(October)</a:t>
            </a:r>
          </a:p>
        </p:txBody>
      </p:sp>
      <p:cxnSp>
        <p:nvCxnSpPr>
          <p:cNvPr id="13" name="Straight Arrow Connector 12"/>
          <p:cNvCxnSpPr>
            <a:stCxn id="8" idx="3"/>
          </p:cNvCxnSpPr>
          <p:nvPr/>
        </p:nvCxnSpPr>
        <p:spPr>
          <a:xfrm>
            <a:off x="6660232" y="1988840"/>
            <a:ext cx="648072" cy="0"/>
          </a:xfrm>
          <a:prstGeom prst="straightConnector1">
            <a:avLst/>
          </a:prstGeom>
          <a:ln>
            <a:solidFill>
              <a:srgbClr val="00B3B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6660232" y="2780928"/>
            <a:ext cx="648072" cy="0"/>
          </a:xfrm>
          <a:prstGeom prst="straightConnector1">
            <a:avLst/>
          </a:prstGeom>
          <a:ln>
            <a:solidFill>
              <a:srgbClr val="00B3B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6660232" y="3501008"/>
            <a:ext cx="648072" cy="0"/>
          </a:xfrm>
          <a:prstGeom prst="straightConnector1">
            <a:avLst/>
          </a:prstGeom>
          <a:ln>
            <a:solidFill>
              <a:srgbClr val="00B3B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6660232" y="4365104"/>
            <a:ext cx="648072" cy="0"/>
          </a:xfrm>
          <a:prstGeom prst="straightConnector1">
            <a:avLst/>
          </a:prstGeom>
          <a:ln>
            <a:solidFill>
              <a:srgbClr val="00B3B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380312" y="1772816"/>
            <a:ext cx="1483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GCF-CCv3.65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80312" y="2636912"/>
            <a:ext cx="1483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GCF-CCv3.66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80312" y="3429000"/>
            <a:ext cx="1483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GCF-CCv3.67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80312" y="4221088"/>
            <a:ext cx="1483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GCF-CCv3.68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131840" y="0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GCF's readiness for 5G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490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11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363272" cy="460648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800" b="1" dirty="0"/>
              <a:t>GCF plans for </a:t>
            </a:r>
            <a:r>
              <a:rPr lang="en-GB" altLang="en-US" sz="1800" b="1" dirty="0" smtClean="0"/>
              <a:t>3GPP technology </a:t>
            </a:r>
            <a:r>
              <a:rPr lang="en-GB" altLang="en-US" sz="1800" b="1" dirty="0"/>
              <a:t>enablement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201409"/>
              </p:ext>
            </p:extLst>
          </p:nvPr>
        </p:nvGraphicFramePr>
        <p:xfrm>
          <a:off x="539552" y="1859456"/>
          <a:ext cx="8208912" cy="423384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6815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84148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WCDMA</a:t>
                      </a:r>
                      <a:r>
                        <a:rPr lang="en-GB" sz="1000" baseline="0" dirty="0"/>
                        <a:t>/ cdma2000</a:t>
                      </a:r>
                      <a:endParaRPr lang="en-GB" sz="1000" dirty="0"/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4G</a:t>
                      </a:r>
                      <a:r>
                        <a:rPr lang="en-GB" sz="1000" baseline="0" dirty="0"/>
                        <a:t> LTE</a:t>
                      </a:r>
                      <a:endParaRPr lang="en-GB" sz="1000" dirty="0"/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4G+ LTE Advanced</a:t>
                      </a:r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IoT</a:t>
                      </a:r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4.5G LTE Advanced Pro</a:t>
                      </a:r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5G</a:t>
                      </a:r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24994">
                <a:tc>
                  <a:txBody>
                    <a:bodyPr/>
                    <a:lstStyle/>
                    <a:p>
                      <a:r>
                        <a:rPr lang="en-GB" sz="1000" dirty="0"/>
                        <a:t>WCDMA Positioning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UTRA</a:t>
                      </a:r>
                      <a:r>
                        <a:rPr lang="en-GB" sz="1000" baseline="0" dirty="0"/>
                        <a:t> FDD enhancements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UTRA absolute priority based reselection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Hybrid VoLTE </a:t>
                      </a:r>
                      <a:br>
                        <a:rPr lang="en-GB" sz="1000" baseline="0" dirty="0"/>
                      </a:br>
                      <a:r>
                        <a:rPr lang="en-GB" sz="1000" baseline="0" dirty="0"/>
                        <a:t>(1X-RTT)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1X-RTT &amp; Voice over Wi-Fi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Hybrid 1x LTE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(e)1x-CSFB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Inter-RAT (C2K-LTE)</a:t>
                      </a:r>
                    </a:p>
                  </a:txBody>
                  <a:tcPr marT="90000" marB="90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E-UTRA RF,</a:t>
                      </a:r>
                      <a:r>
                        <a:rPr lang="en-GB" sz="1000" baseline="0" dirty="0"/>
                        <a:t> RRM, Protocol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E-UTRA Inter-mode, Inter-RAT &amp; Inter-band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E-UTRA Carrier Aggregation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VoLTE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Single Radio Voice Call Continuity in alerting phase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E-UTRA MBMS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E-UTRA Network Improvements for MTC</a:t>
                      </a:r>
                      <a:endParaRPr lang="en-GB" sz="1000" dirty="0"/>
                    </a:p>
                  </a:txBody>
                  <a:tcPr marT="90000" marB="90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i="1" dirty="0"/>
                        <a:t>WI’s in progress: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CA with up to 3DL and 2UL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Dual Connectivity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256-bit QAM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DL MIMO Enhanced with LTE Advanced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Enhanced</a:t>
                      </a:r>
                      <a:r>
                        <a:rPr lang="en-GB" sz="1000" baseline="0" dirty="0"/>
                        <a:t> Voice Services (EVS) Conformance Tests</a:t>
                      </a:r>
                      <a:endParaRPr lang="en-GB" sz="1000" dirty="0"/>
                    </a:p>
                  </a:txBody>
                  <a:tcPr marT="90000" marB="90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LTE-Cat M1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NB-IoT</a:t>
                      </a:r>
                    </a:p>
                  </a:txBody>
                  <a:tcPr marT="90000" marB="90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i="1" dirty="0"/>
                        <a:t>Plans to implement 3GPP RAN5 WI’s: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CA with up to 5DL and 3UL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LTE DL 4 Rx antenna</a:t>
                      </a:r>
                    </a:p>
                    <a:p>
                      <a:endParaRPr lang="en-GB" sz="1000" dirty="0"/>
                    </a:p>
                    <a:p>
                      <a:r>
                        <a:rPr lang="en-GB" sz="1000" dirty="0"/>
                        <a:t>Full Dimension</a:t>
                      </a:r>
                      <a:r>
                        <a:rPr lang="en-GB" sz="1000" baseline="0" dirty="0"/>
                        <a:t> MIMO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Licensed-Assisted Access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LTE Direct &amp; Broadcast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TDD/FDD Evolution</a:t>
                      </a:r>
                    </a:p>
                    <a:p>
                      <a:endParaRPr lang="en-GB" sz="1000" baseline="0" dirty="0"/>
                    </a:p>
                    <a:p>
                      <a:r>
                        <a:rPr lang="en-GB" sz="1000" baseline="0" dirty="0"/>
                        <a:t>Enhancements for V2X</a:t>
                      </a:r>
                      <a:endParaRPr lang="en-GB" sz="1000" dirty="0"/>
                    </a:p>
                  </a:txBody>
                  <a:tcPr marT="90000" marB="90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i="1" dirty="0">
                          <a:solidFill>
                            <a:srgbClr val="00B3BE"/>
                          </a:solidFill>
                        </a:rPr>
                        <a:t>Co-operation with 3GPP RAN5 and other to focus certification</a:t>
                      </a:r>
                      <a:r>
                        <a:rPr lang="en-GB" sz="1000" i="1" baseline="0" dirty="0">
                          <a:solidFill>
                            <a:srgbClr val="00B3BE"/>
                          </a:solidFill>
                        </a:rPr>
                        <a:t> requirements on:</a:t>
                      </a:r>
                    </a:p>
                    <a:p>
                      <a:endParaRPr lang="en-GB" sz="1000" baseline="0" dirty="0"/>
                    </a:p>
                    <a:p>
                      <a:pPr marL="90000" indent="-90000">
                        <a:buFont typeface="Arial" pitchFamily="34" charset="0"/>
                        <a:buChar char="•"/>
                      </a:pPr>
                      <a:r>
                        <a:rPr lang="en-GB" sz="1000" baseline="0" dirty="0">
                          <a:solidFill>
                            <a:srgbClr val="00B3BE"/>
                          </a:solidFill>
                        </a:rPr>
                        <a:t>Unified 5G PHY and MAC design</a:t>
                      </a:r>
                    </a:p>
                    <a:p>
                      <a:pPr marL="90000" indent="-90000">
                        <a:buFont typeface="Arial" pitchFamily="34" charset="0"/>
                        <a:buChar char="•"/>
                      </a:pPr>
                      <a:r>
                        <a:rPr lang="en-GB" sz="1000" baseline="0" dirty="0">
                          <a:solidFill>
                            <a:srgbClr val="00B3BE"/>
                          </a:solidFill>
                        </a:rPr>
                        <a:t>MIMO Spatial Multiplexing</a:t>
                      </a:r>
                    </a:p>
                    <a:p>
                      <a:pPr marL="90000" indent="-90000">
                        <a:buFont typeface="Arial" pitchFamily="34" charset="0"/>
                        <a:buChar char="•"/>
                      </a:pPr>
                      <a:r>
                        <a:rPr lang="en-GB" sz="1000" baseline="0" dirty="0">
                          <a:solidFill>
                            <a:srgbClr val="00B3BE"/>
                          </a:solidFill>
                        </a:rPr>
                        <a:t>High Capacity mmWave</a:t>
                      </a:r>
                    </a:p>
                    <a:p>
                      <a:pPr marL="90000" indent="-90000">
                        <a:buFont typeface="Arial" pitchFamily="34" charset="0"/>
                        <a:buChar char="•"/>
                      </a:pPr>
                      <a:r>
                        <a:rPr lang="en-GB" sz="1000" baseline="0" dirty="0">
                          <a:solidFill>
                            <a:srgbClr val="00B3BE"/>
                          </a:solidFill>
                        </a:rPr>
                        <a:t>Flexible TDD/FDD sub frame</a:t>
                      </a:r>
                    </a:p>
                    <a:p>
                      <a:pPr marL="90000" indent="-90000">
                        <a:buFont typeface="Arial" pitchFamily="34" charset="0"/>
                        <a:buChar char="•"/>
                      </a:pPr>
                      <a:r>
                        <a:rPr lang="en-GB" sz="1000" baseline="0" dirty="0">
                          <a:solidFill>
                            <a:srgbClr val="00B3BE"/>
                          </a:solidFill>
                        </a:rPr>
                        <a:t>Non Orthogonal RSMA</a:t>
                      </a:r>
                    </a:p>
                    <a:p>
                      <a:pPr marL="90000" indent="-90000">
                        <a:buFont typeface="Arial" pitchFamily="34" charset="0"/>
                        <a:buChar char="•"/>
                      </a:pPr>
                      <a:r>
                        <a:rPr lang="en-GB" sz="1000" baseline="0" dirty="0">
                          <a:solidFill>
                            <a:srgbClr val="00B3BE"/>
                          </a:solidFill>
                        </a:rPr>
                        <a:t>Interconnectivity with HetNets</a:t>
                      </a:r>
                      <a:endParaRPr lang="en-GB" sz="1000" dirty="0">
                        <a:solidFill>
                          <a:srgbClr val="00B3BE"/>
                        </a:solidFill>
                      </a:endParaRPr>
                    </a:p>
                  </a:txBody>
                  <a:tcPr marT="90000" marB="90000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1" name="Group 20"/>
          <p:cNvGrpSpPr/>
          <p:nvPr/>
        </p:nvGrpSpPr>
        <p:grpSpPr>
          <a:xfrm>
            <a:off x="1547664" y="1798474"/>
            <a:ext cx="6156476" cy="145517"/>
            <a:chOff x="1547664" y="6163803"/>
            <a:chExt cx="6156476" cy="145517"/>
          </a:xfrm>
        </p:grpSpPr>
        <p:sp>
          <p:nvSpPr>
            <p:cNvPr id="20" name="Chevron 19"/>
            <p:cNvSpPr/>
            <p:nvPr/>
          </p:nvSpPr>
          <p:spPr>
            <a:xfrm>
              <a:off x="1547664" y="6165304"/>
              <a:ext cx="648072" cy="144016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23" name="Chevron 22"/>
            <p:cNvSpPr/>
            <p:nvPr/>
          </p:nvSpPr>
          <p:spPr>
            <a:xfrm>
              <a:off x="2951612" y="6165304"/>
              <a:ext cx="648072" cy="144016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24" name="Chevron 23"/>
            <p:cNvSpPr/>
            <p:nvPr/>
          </p:nvSpPr>
          <p:spPr>
            <a:xfrm>
              <a:off x="4319348" y="6164888"/>
              <a:ext cx="648072" cy="144016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25" name="Chevron 24"/>
            <p:cNvSpPr/>
            <p:nvPr/>
          </p:nvSpPr>
          <p:spPr>
            <a:xfrm>
              <a:off x="5689580" y="6163803"/>
              <a:ext cx="648072" cy="144016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26" name="Chevron 25"/>
            <p:cNvSpPr/>
            <p:nvPr/>
          </p:nvSpPr>
          <p:spPr>
            <a:xfrm>
              <a:off x="7056068" y="6165304"/>
              <a:ext cx="648072" cy="144016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36888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51" y="3861048"/>
            <a:ext cx="2668489" cy="2942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Global Certification Forum 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C10B6B-15CA-4195-8010-4FDA54CC479F}" type="slidenum">
              <a:rPr lang="en-US" altLang="en-US" smtClean="0"/>
              <a:pPr/>
              <a:t>12</a:t>
            </a:fld>
            <a:endParaRPr lang="en-US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40801" y="1412776"/>
            <a:ext cx="8229600" cy="4032448"/>
          </a:xfrm>
        </p:spPr>
        <p:txBody>
          <a:bodyPr/>
          <a:lstStyle/>
          <a:p>
            <a:pPr marL="0" indent="0">
              <a:buNone/>
            </a:pPr>
            <a:r>
              <a:rPr lang="en-GB" altLang="en-US" sz="1800" b="1" dirty="0"/>
              <a:t>How quickly can 5G become part of GCF Certification?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1400" dirty="0"/>
              <a:t>Features become part of GCF Certification once it is certain that there is member demand AND it can be tested.</a:t>
            </a:r>
          </a:p>
          <a:p>
            <a:pPr marL="0" indent="0">
              <a:buNone/>
            </a:pPr>
            <a:endParaRPr lang="en-US" sz="1400" dirty="0"/>
          </a:p>
          <a:p>
            <a:r>
              <a:rPr lang="en-US" sz="1400" dirty="0"/>
              <a:t>For conformance tests: sufficient validations of test cases on commercially available test equipment.</a:t>
            </a:r>
          </a:p>
          <a:p>
            <a:endParaRPr lang="en-US" sz="1400" dirty="0"/>
          </a:p>
          <a:p>
            <a:r>
              <a:rPr lang="en-US" sz="1400" dirty="0"/>
              <a:t>For Field Trial tests: sufficient networks have declared support for 5G.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347864" y="4365104"/>
            <a:ext cx="4680520" cy="792088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Typically around 1 – 2 meeting cycles </a:t>
            </a:r>
          </a:p>
          <a:p>
            <a:pPr algn="ctr"/>
            <a:r>
              <a:rPr lang="en-US" sz="1800" dirty="0"/>
              <a:t>(3 - 6 months)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5415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13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363272" cy="47091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800" b="1" dirty="0"/>
              <a:t>3GPP 5G </a:t>
            </a:r>
            <a:r>
              <a:rPr lang="en-GB" altLang="en-US" sz="1800" b="1" dirty="0" smtClean="0"/>
              <a:t>milestones</a:t>
            </a: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291178195"/>
              </p:ext>
            </p:extLst>
          </p:nvPr>
        </p:nvGraphicFramePr>
        <p:xfrm>
          <a:off x="539552" y="1988840"/>
          <a:ext cx="7920880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587696307"/>
              </p:ext>
            </p:extLst>
          </p:nvPr>
        </p:nvGraphicFramePr>
        <p:xfrm>
          <a:off x="755576" y="3933056"/>
          <a:ext cx="7920880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619094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14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363272" cy="47091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800" b="1" dirty="0" smtClean="0"/>
              <a:t>GCF 5G implementation time plan</a:t>
            </a: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 smtClean="0"/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 smtClean="0"/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 smtClean="0"/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 smtClean="0"/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 smtClean="0"/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0" indent="0">
              <a:buNone/>
            </a:pPr>
            <a:r>
              <a:rPr lang="en-US" sz="1400" dirty="0" smtClean="0"/>
              <a:t>The above targets are based on the expected 3GPP readiness of radio related RF/RRM showing the earliest possible GCF introduction following the scheduled meeting pattern.</a:t>
            </a:r>
            <a:endParaRPr lang="en-GB" altLang="en-US" sz="14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77336"/>
              </p:ext>
            </p:extLst>
          </p:nvPr>
        </p:nvGraphicFramePr>
        <p:xfrm>
          <a:off x="539552" y="1875471"/>
          <a:ext cx="8136904" cy="28143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4226"/>
                <a:gridCol w="2034226"/>
                <a:gridCol w="2034226"/>
                <a:gridCol w="2034226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3GPP Deliverables</a:t>
                      </a:r>
                      <a:endParaRPr lang="en-GB" sz="1400" dirty="0"/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Milestones</a:t>
                      </a:r>
                      <a:endParaRPr lang="en-GB" sz="1400" dirty="0"/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Completion date (target)</a:t>
                      </a:r>
                      <a:endParaRPr lang="en-GB" sz="1400" dirty="0"/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GCF-CC/Date</a:t>
                      </a:r>
                      <a:r>
                        <a:rPr lang="en-GB" sz="1400" baseline="0" dirty="0" smtClean="0"/>
                        <a:t> (target)</a:t>
                      </a:r>
                      <a:endParaRPr lang="en-GB" sz="1400" dirty="0"/>
                    </a:p>
                  </a:txBody>
                  <a:tcPr anchor="ctr">
                    <a:solidFill>
                      <a:srgbClr val="007E9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NSA Phase 1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Option 3 Phase 1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RAN#80 (June ‘18)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CC 3.73 /</a:t>
                      </a:r>
                      <a:r>
                        <a:rPr lang="en-GB" sz="1400" baseline="0" dirty="0" smtClean="0"/>
                        <a:t> Q1 2019</a:t>
                      </a:r>
                      <a:endParaRPr lang="en-GB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NSA Phase 2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Option 3 Phase 2, Option 7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RAN#82 (Dec ‘18)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CC</a:t>
                      </a:r>
                      <a:r>
                        <a:rPr lang="en-GB" sz="1400" baseline="0" dirty="0" smtClean="0"/>
                        <a:t> 3.75 / Q3 2019</a:t>
                      </a:r>
                      <a:endParaRPr lang="en-GB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NSA Phase 3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Option 4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FFS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SA Phase</a:t>
                      </a:r>
                      <a:r>
                        <a:rPr lang="en-GB" sz="1400" baseline="0" dirty="0" smtClean="0"/>
                        <a:t> 1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Option</a:t>
                      </a:r>
                      <a:r>
                        <a:rPr lang="en-GB" sz="1400" baseline="0" dirty="0" smtClean="0"/>
                        <a:t> 2, </a:t>
                      </a:r>
                      <a:br>
                        <a:rPr lang="en-GB" sz="1400" baseline="0" dirty="0" smtClean="0"/>
                      </a:br>
                      <a:r>
                        <a:rPr lang="en-GB" sz="1400" baseline="0" dirty="0" smtClean="0"/>
                        <a:t>Option 5 Phase 1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RAN#82</a:t>
                      </a:r>
                      <a:r>
                        <a:rPr lang="en-GB" sz="1400" baseline="0" dirty="0" smtClean="0"/>
                        <a:t> (Dec ‘18)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CC 3.75 / Q3 2019</a:t>
                      </a:r>
                      <a:endParaRPr lang="en-GB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SA Phase 2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Option 2, </a:t>
                      </a:r>
                      <a:br>
                        <a:rPr lang="en-GB" sz="1400" dirty="0" smtClean="0"/>
                      </a:br>
                      <a:r>
                        <a:rPr lang="en-GB" sz="1400" dirty="0" smtClean="0"/>
                        <a:t>Option 5 Phase 2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FSS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7040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529384"/>
            <a:ext cx="1923952" cy="1923952"/>
          </a:xfrm>
          <a:prstGeom prst="rect">
            <a:avLst/>
          </a:prstGeom>
        </p:spPr>
      </p:pic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15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84176"/>
            <a:ext cx="8363272" cy="47091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800" b="1" dirty="0"/>
              <a:t>Request to PCG#39</a:t>
            </a:r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360000" lvl="1" indent="-360000">
              <a:spcBef>
                <a:spcPts val="1200"/>
              </a:spcBef>
              <a:buFont typeface="Arial" pitchFamily="34" charset="0"/>
              <a:buChar char="•"/>
            </a:pPr>
            <a:r>
              <a:rPr lang="en-US" altLang="en-US" sz="1400" dirty="0"/>
              <a:t>The demand for super-fast devices is set to increase as public awareness grows.</a:t>
            </a:r>
          </a:p>
          <a:p>
            <a:pPr marL="360000" lvl="1" indent="-360000">
              <a:spcBef>
                <a:spcPts val="1200"/>
              </a:spcBef>
              <a:buFont typeface="Arial" pitchFamily="34" charset="0"/>
              <a:buChar char="•"/>
            </a:pPr>
            <a:r>
              <a:rPr lang="en-US" altLang="en-US" sz="1400" dirty="0"/>
              <a:t>5G roll-out is expected to be by 2020 but early adopters are looking at late 2018/early 2019 which fits with 3GPP’s 5G time line.</a:t>
            </a:r>
          </a:p>
          <a:p>
            <a:pPr marL="360000" lvl="1" indent="-360000">
              <a:spcBef>
                <a:spcPts val="1200"/>
              </a:spcBef>
              <a:buFont typeface="Arial" pitchFamily="34" charset="0"/>
              <a:buChar char="•"/>
            </a:pPr>
            <a:r>
              <a:rPr lang="en-US" altLang="en-US" sz="1400" dirty="0"/>
              <a:t>With a strong industry demand, GCF would respectfully request that PCG allocate sufficient funding in 2018 for TTCN development by ETSI STF 160 to ensure </a:t>
            </a:r>
            <a:br>
              <a:rPr lang="en-US" altLang="en-US" sz="1400" dirty="0"/>
            </a:br>
            <a:r>
              <a:rPr lang="en-US" altLang="en-US" sz="1400" dirty="0"/>
              <a:t>5G reference test suite availability aligns with industry needs.</a:t>
            </a:r>
          </a:p>
          <a:p>
            <a:pPr marL="360000" lvl="1" indent="-360000">
              <a:spcBef>
                <a:spcPts val="1200"/>
              </a:spcBef>
              <a:buFont typeface="Arial" pitchFamily="34" charset="0"/>
              <a:buChar char="•"/>
            </a:pPr>
            <a:r>
              <a:rPr lang="en-GB" sz="1400" dirty="0"/>
              <a:t>GCF, for its part, would be willing to contribute €156,000 (12 man months x €13,000) in 2018 towards the cost of this development to ensure that 5G Certification is on target.</a:t>
            </a: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423089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16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84176"/>
            <a:ext cx="8363272" cy="47091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800" b="1" dirty="0" smtClean="0"/>
              <a:t>GCF funding TTCN</a:t>
            </a:r>
            <a:endParaRPr lang="en-GB" altLang="en-US" sz="1800" b="1" dirty="0"/>
          </a:p>
          <a:p>
            <a:pPr marL="0" indent="0" eaLnBrk="1" hangingPunct="1">
              <a:buNone/>
            </a:pPr>
            <a:endParaRPr lang="en-GB" altLang="en-US" sz="1800" b="1" dirty="0"/>
          </a:p>
          <a:p>
            <a:pPr marL="360000" lvl="1" indent="-360000">
              <a:spcBef>
                <a:spcPts val="1200"/>
              </a:spcBef>
              <a:buFont typeface="Arial" pitchFamily="34" charset="0"/>
              <a:buChar char="•"/>
            </a:pPr>
            <a:r>
              <a:rPr lang="en-GB" altLang="en-US" sz="1400" dirty="0"/>
              <a:t>Prior to committing to the funding GCF would need to have approval for this expense by its </a:t>
            </a:r>
            <a:r>
              <a:rPr lang="en-GB" altLang="en-US" sz="1400" dirty="0" smtClean="0"/>
              <a:t>membership.</a:t>
            </a:r>
            <a:endParaRPr lang="en-GB" altLang="en-US" sz="1400" dirty="0"/>
          </a:p>
          <a:p>
            <a:pPr marL="360000" lvl="1" indent="-360000">
              <a:spcBef>
                <a:spcPts val="1200"/>
              </a:spcBef>
              <a:buFont typeface="Arial" pitchFamily="34" charset="0"/>
              <a:buChar char="•"/>
            </a:pPr>
            <a:r>
              <a:rPr lang="en-GB" altLang="en-US" sz="1400" dirty="0"/>
              <a:t>As the GCF Steering Group meeting overlaps with PCG </a:t>
            </a:r>
            <a:r>
              <a:rPr lang="en-GB" altLang="en-US" sz="1400" dirty="0" smtClean="0"/>
              <a:t>time wise </a:t>
            </a:r>
            <a:r>
              <a:rPr lang="en-GB" altLang="en-US" sz="1400" dirty="0"/>
              <a:t>this approval item would be handled </a:t>
            </a:r>
            <a:r>
              <a:rPr lang="en-GB" altLang="en-US" sz="1400" dirty="0" smtClean="0"/>
              <a:t>28</a:t>
            </a:r>
            <a:r>
              <a:rPr lang="en-GB" altLang="en-US" sz="1400" baseline="30000" dirty="0" smtClean="0"/>
              <a:t>th</a:t>
            </a:r>
            <a:r>
              <a:rPr lang="en-GB" altLang="en-US" sz="1400" dirty="0" smtClean="0"/>
              <a:t> September.</a:t>
            </a:r>
            <a:endParaRPr lang="en-GB" altLang="en-US" sz="1400" dirty="0"/>
          </a:p>
          <a:p>
            <a:pPr marL="360000" lvl="1" indent="-360000">
              <a:spcBef>
                <a:spcPts val="1200"/>
              </a:spcBef>
              <a:buFont typeface="Arial" pitchFamily="34" charset="0"/>
              <a:buChar char="•"/>
            </a:pPr>
            <a:r>
              <a:rPr lang="en-GB" altLang="en-US" sz="1400" dirty="0"/>
              <a:t>We will let you know the </a:t>
            </a:r>
            <a:r>
              <a:rPr lang="en-GB" altLang="en-US" sz="1400" dirty="0" smtClean="0"/>
              <a:t>outcome.</a:t>
            </a:r>
            <a:endParaRPr lang="en-US" altLang="en-US" sz="1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149080"/>
            <a:ext cx="2160240" cy="1582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16563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94F4FDB-8BF6-4CA6-BDFA-388E437AFF20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17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pic>
        <p:nvPicPr>
          <p:cNvPr id="1536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5600" y="1484784"/>
            <a:ext cx="6848733" cy="3851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dirty="0"/>
              <a:t>Are GCF ready for 5G? …</a:t>
            </a:r>
            <a:endParaRPr lang="en-US" altLang="en-US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67544" y="523832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+mj-lt"/>
                <a:ea typeface="MS PGothic" panose="020B0600070205080204" pitchFamily="34" charset="-128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ea typeface="MS PGothic" panose="020B0600070205080204" pitchFamily="34" charset="-128"/>
                <a:cs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ea typeface="MS PGothic" panose="020B0600070205080204" pitchFamily="34" charset="-128"/>
                <a:cs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ea typeface="MS PGothic" panose="020B0600070205080204" pitchFamily="34" charset="-128"/>
                <a:cs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ea typeface="MS PGothic" panose="020B0600070205080204" pitchFamily="34" charset="-128"/>
                <a:cs typeface="Aria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cs typeface="Aria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cs typeface="Aria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cs typeface="Aria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B3BE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r"/>
            <a:r>
              <a:rPr lang="en-GB" altLang="en-US" dirty="0"/>
              <a:t>… yes!!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99428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oto-benjamin chil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9144000" cy="6858000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7502" y="1600205"/>
            <a:ext cx="6696745" cy="3052931"/>
          </a:xfrm>
          <a:solidFill>
            <a:schemeClr val="bg1">
              <a:alpha val="55000"/>
            </a:schemeClr>
          </a:solidFill>
        </p:spPr>
        <p:txBody>
          <a:bodyPr/>
          <a:lstStyle/>
          <a:p>
            <a:pPr>
              <a:buClrTx/>
            </a:pPr>
            <a:r>
              <a:rPr lang="en-GB" sz="2200" dirty="0"/>
              <a:t>Mobile has changed the lives of billions of people around the world </a:t>
            </a:r>
          </a:p>
          <a:p>
            <a:pPr>
              <a:buClrTx/>
            </a:pPr>
            <a:r>
              <a:rPr lang="en-GB" sz="2200" dirty="0"/>
              <a:t>Mobile’s impact is based on the adoption of global standards</a:t>
            </a:r>
          </a:p>
          <a:p>
            <a:pPr>
              <a:buClrTx/>
            </a:pPr>
            <a:r>
              <a:rPr lang="en-GB" sz="2200" dirty="0"/>
              <a:t>In 2016, the mobile industry generated 4.5% of global GDP</a:t>
            </a:r>
          </a:p>
          <a:p>
            <a:pPr>
              <a:buClrTx/>
            </a:pPr>
            <a:r>
              <a:rPr lang="en-GB" sz="2200" dirty="0"/>
              <a:t>Mobile interoperability helps the global economy communicate more efficiently </a:t>
            </a:r>
          </a:p>
          <a:p>
            <a:endParaRPr lang="en-GB" sz="2200" dirty="0"/>
          </a:p>
          <a:p>
            <a:pPr marL="0" indent="0">
              <a:buNone/>
            </a:pPr>
            <a:endParaRPr lang="en-GB" sz="2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9514" y="188640"/>
            <a:ext cx="8568952" cy="1152128"/>
          </a:xfrm>
        </p:spPr>
        <p:txBody>
          <a:bodyPr/>
          <a:lstStyle/>
          <a:p>
            <a:r>
              <a:rPr lang="en-GB" sz="2800" b="1" dirty="0">
                <a:solidFill>
                  <a:srgbClr val="00EAFB"/>
                </a:solidFill>
              </a:rPr>
              <a:t>Mobile drives the world economy</a:t>
            </a:r>
            <a:r>
              <a:rPr lang="is-IS" sz="2800" b="1" dirty="0">
                <a:solidFill>
                  <a:srgbClr val="00EAFB"/>
                </a:solidFill>
              </a:rPr>
              <a:t>… </a:t>
            </a:r>
            <a:br>
              <a:rPr lang="is-IS" sz="2800" b="1" dirty="0">
                <a:solidFill>
                  <a:srgbClr val="00EAFB"/>
                </a:solidFill>
              </a:rPr>
            </a:br>
            <a:r>
              <a:rPr lang="is-IS" sz="2800" b="1" dirty="0">
                <a:solidFill>
                  <a:srgbClr val="00EAFB"/>
                </a:solidFill>
              </a:rPr>
              <a:t>and interoperability matters.</a:t>
            </a:r>
            <a:endParaRPr lang="en-GB" sz="2800" b="1" dirty="0">
              <a:solidFill>
                <a:srgbClr val="00EAFB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1D7104-A730-4E32-98C3-1893F87957E2}" type="slidenum">
              <a:rPr lang="en-US" altLang="en-US" smtClean="0"/>
              <a:pPr/>
              <a:t>2</a:t>
            </a:fld>
            <a:endParaRPr lang="en-US" altLang="en-US" dirty="0"/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98035" y="5062235"/>
            <a:ext cx="5554085" cy="954697"/>
          </a:xfrm>
          <a:prstGeom prst="rect">
            <a:avLst/>
          </a:prstGeom>
          <a:solidFill>
            <a:srgbClr val="D4F5FA"/>
          </a:solidFill>
          <a:ln>
            <a:noFill/>
          </a:ln>
          <a:effectLst>
            <a:outerShdw dist="38100" dir="2700000" algn="tl" rotWithShape="0">
              <a:srgbClr val="007E92">
                <a:alpha val="42998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6784" tIns="38392" rIns="76784" bIns="38392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1900" b="1" i="1" dirty="0">
                <a:solidFill>
                  <a:srgbClr val="007E92"/>
                </a:solidFill>
                <a:latin typeface="+mn-lt"/>
              </a:rPr>
              <a:t>With ongoing development costs </a:t>
            </a:r>
            <a:br>
              <a:rPr lang="en-US" sz="1900" b="1" i="1" dirty="0">
                <a:solidFill>
                  <a:srgbClr val="007E92"/>
                </a:solidFill>
                <a:latin typeface="+mn-lt"/>
              </a:rPr>
            </a:br>
            <a:r>
              <a:rPr lang="en-US" sz="1900" b="1" i="1" dirty="0">
                <a:solidFill>
                  <a:srgbClr val="007E92"/>
                </a:solidFill>
                <a:latin typeface="+mn-lt"/>
              </a:rPr>
              <a:t>worth in excess of €</a:t>
            </a:r>
            <a:r>
              <a:rPr lang="en-US" sz="1900" b="1" i="1" dirty="0" smtClean="0">
                <a:solidFill>
                  <a:srgbClr val="007E92"/>
                </a:solidFill>
                <a:latin typeface="+mn-lt"/>
              </a:rPr>
              <a:t>11m</a:t>
            </a:r>
            <a:r>
              <a:rPr lang="en-US" sz="1900" b="1" i="1" dirty="0">
                <a:solidFill>
                  <a:srgbClr val="007E92"/>
                </a:solidFill>
                <a:latin typeface="+mn-lt"/>
              </a:rPr>
              <a:t>, </a:t>
            </a:r>
            <a:br>
              <a:rPr lang="en-US" sz="1900" b="1" i="1" dirty="0">
                <a:solidFill>
                  <a:srgbClr val="007E92"/>
                </a:solidFill>
                <a:latin typeface="+mn-lt"/>
              </a:rPr>
            </a:br>
            <a:r>
              <a:rPr lang="en-US" sz="1900" b="1" i="1" dirty="0">
                <a:solidFill>
                  <a:srgbClr val="007E92"/>
                </a:solidFill>
                <a:latin typeface="+mn-lt"/>
              </a:rPr>
              <a:t>GCF is the key to certification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16263" y="0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54260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293096"/>
            <a:ext cx="3975601" cy="2564904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 Agenda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0" y="1412776"/>
            <a:ext cx="8172400" cy="5445224"/>
          </a:xfrm>
          <a:solidFill>
            <a:schemeClr val="bg1">
              <a:alpha val="35000"/>
            </a:schemeClr>
          </a:solidFill>
        </p:spPr>
        <p:txBody>
          <a:bodyPr anchor="t" anchorCtr="0"/>
          <a:lstStyle/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What does GCF offer?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GCF’s global reach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GCF brings greater assurance to the customer experience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Agreement Groups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GCF Structure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How is GCF developed?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Where is GCF-CC developed</a:t>
            </a:r>
            <a:r>
              <a:rPr lang="en-GB" altLang="en-US" sz="1400" dirty="0" smtClean="0"/>
              <a:t>?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/>
              <a:t>GCF plans for 3GPP technology </a:t>
            </a:r>
            <a:r>
              <a:rPr lang="en-GB" altLang="en-US" sz="1400" smtClean="0"/>
              <a:t>enablement</a:t>
            </a:r>
            <a:endParaRPr lang="en-GB" altLang="en-US" sz="1400" dirty="0"/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How quickly can 5G become part of GCF Certification?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 smtClean="0"/>
              <a:t>3GPP </a:t>
            </a:r>
            <a:r>
              <a:rPr lang="en-GB" altLang="en-US" sz="1400" dirty="0"/>
              <a:t>5G </a:t>
            </a:r>
            <a:r>
              <a:rPr lang="en-GB" altLang="en-US" sz="1400" dirty="0" smtClean="0"/>
              <a:t>milestones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GCF 5G implementation time </a:t>
            </a:r>
            <a:r>
              <a:rPr lang="en-GB" altLang="en-US" sz="1400" dirty="0" smtClean="0"/>
              <a:t>plan</a:t>
            </a:r>
            <a:endParaRPr lang="en-GB" altLang="en-US" sz="1400" dirty="0"/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Request to PCG#39</a:t>
            </a:r>
          </a:p>
          <a:p>
            <a:pPr marL="2597150" indent="-268288">
              <a:spcBef>
                <a:spcPts val="800"/>
              </a:spcBef>
            </a:pPr>
            <a:r>
              <a:rPr lang="en-GB" altLang="en-US" sz="1400" dirty="0"/>
              <a:t>Are GCF ready for 5G?</a:t>
            </a:r>
          </a:p>
          <a:p>
            <a:endParaRPr lang="en-GB" altLang="en-US" sz="1800" dirty="0"/>
          </a:p>
          <a:p>
            <a:endParaRPr lang="en-GB" altLang="en-US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8A1E1E4-051A-4BCD-A752-427A212DA47B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3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058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4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84176"/>
            <a:ext cx="8363272" cy="47091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800" b="1" dirty="0"/>
              <a:t>What does GCF offer?</a:t>
            </a:r>
          </a:p>
          <a:p>
            <a:pPr marL="0" indent="0" eaLnBrk="1" hangingPunct="1">
              <a:buNone/>
            </a:pPr>
            <a:endParaRPr lang="en-GB" altLang="en-US" sz="1800" dirty="0"/>
          </a:p>
          <a:p>
            <a:pPr>
              <a:spcBef>
                <a:spcPct val="0"/>
              </a:spcBef>
            </a:pPr>
            <a:r>
              <a:rPr lang="en-US" sz="1400" dirty="0"/>
              <a:t>Common Certification Criteria 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Promote industry alignment, focus and scale</a:t>
            </a:r>
          </a:p>
          <a:p>
            <a:pPr>
              <a:spcBef>
                <a:spcPct val="0"/>
              </a:spcBef>
            </a:pPr>
            <a:endParaRPr lang="en-US" sz="1400" dirty="0"/>
          </a:p>
          <a:p>
            <a:pPr>
              <a:spcBef>
                <a:spcPct val="0"/>
              </a:spcBef>
            </a:pPr>
            <a:r>
              <a:rPr lang="en-US" sz="1400" dirty="0"/>
              <a:t>Common device certification to known requirements 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Reduce overheads for operator acceptance testing</a:t>
            </a:r>
          </a:p>
          <a:p>
            <a:pPr>
              <a:spcBef>
                <a:spcPct val="0"/>
              </a:spcBef>
            </a:pPr>
            <a:endParaRPr lang="en-US" sz="1400" dirty="0"/>
          </a:p>
          <a:p>
            <a:pPr>
              <a:spcBef>
                <a:spcPct val="0"/>
              </a:spcBef>
            </a:pPr>
            <a:r>
              <a:rPr lang="en-US" sz="1400" dirty="0"/>
              <a:t>Co-ordinated cross-industry effort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Aligns a robust certification scheme to the real needs of industry</a:t>
            </a:r>
          </a:p>
          <a:p>
            <a:pPr>
              <a:spcBef>
                <a:spcPct val="0"/>
              </a:spcBef>
            </a:pPr>
            <a:endParaRPr lang="en-US" sz="1400" dirty="0"/>
          </a:p>
          <a:p>
            <a:pPr>
              <a:spcBef>
                <a:spcPct val="0"/>
              </a:spcBef>
            </a:pPr>
            <a:r>
              <a:rPr lang="en-US" sz="1400" dirty="0"/>
              <a:t>Independently validated GCF test cases, ISO 17025-accredited test labs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GCF Recognition of Labs:  RTOs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High confidence in test requirements and results</a:t>
            </a:r>
          </a:p>
          <a:p>
            <a:pPr marL="457090" lvl="1" indent="0">
              <a:spcBef>
                <a:spcPct val="0"/>
              </a:spcBef>
              <a:buNone/>
            </a:pPr>
            <a:endParaRPr lang="en-US" sz="1400" dirty="0"/>
          </a:p>
          <a:p>
            <a:pPr>
              <a:spcBef>
                <a:spcPct val="0"/>
              </a:spcBef>
            </a:pPr>
            <a:r>
              <a:rPr lang="en-US" sz="1400" dirty="0"/>
              <a:t>Extensive GCF Field Trials 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Increase confidence in real-world device performance on live networks</a:t>
            </a:r>
          </a:p>
          <a:p>
            <a:pPr>
              <a:spcBef>
                <a:spcPct val="0"/>
              </a:spcBef>
            </a:pPr>
            <a:endParaRPr lang="en-US" sz="1400" dirty="0"/>
          </a:p>
          <a:p>
            <a:pPr>
              <a:spcBef>
                <a:spcPct val="0"/>
              </a:spcBef>
            </a:pPr>
            <a:r>
              <a:rPr lang="en-US" sz="1400" dirty="0"/>
              <a:t>Common Performance Indicators </a:t>
            </a:r>
          </a:p>
          <a:p>
            <a:pPr lvl="1">
              <a:spcBef>
                <a:spcPct val="0"/>
              </a:spcBef>
            </a:pPr>
            <a:r>
              <a:rPr lang="en-US" sz="1400" dirty="0">
                <a:solidFill>
                  <a:srgbClr val="00B3BE"/>
                </a:solidFill>
              </a:rPr>
              <a:t>Improve visibility of device Performance</a:t>
            </a:r>
            <a:endParaRPr lang="en-GB" sz="1400" dirty="0">
              <a:solidFill>
                <a:srgbClr val="00B3B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592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  <a14:imgEffect>
                      <a14:sharpenSoften amount="-50000"/>
                    </a14:imgEffect>
                    <a14:imgEffect>
                      <a14:colorTemperature colorTemp="11200"/>
                    </a14:imgEffect>
                    <a14:imgEffect>
                      <a14:brightnessContrast bright="44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37"/>
            <a:ext cx="9144000" cy="6839564"/>
          </a:xfrm>
          <a:prstGeom prst="rect">
            <a:avLst/>
          </a:prstGeom>
        </p:spPr>
      </p:pic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437"/>
            <a:ext cx="9144000" cy="6858001"/>
          </a:xfrm>
          <a:solidFill>
            <a:schemeClr val="bg1">
              <a:alpha val="34000"/>
            </a:schemeClr>
          </a:solidFill>
        </p:spPr>
        <p:txBody>
          <a:bodyPr/>
          <a:lstStyle/>
          <a:p>
            <a:pPr marL="715963" indent="-180975" eaLnBrk="1" hangingPunct="1">
              <a:buNone/>
            </a:pPr>
            <a:endParaRPr lang="en-GB" altLang="en-US" sz="1800" b="1" dirty="0"/>
          </a:p>
          <a:p>
            <a:pPr marL="715963" indent="-180975" eaLnBrk="1" hangingPunct="1">
              <a:buNone/>
            </a:pPr>
            <a:endParaRPr lang="en-GB" altLang="en-US" sz="1800" b="1" dirty="0"/>
          </a:p>
          <a:p>
            <a:pPr marL="715963" indent="-180975" eaLnBrk="1" hangingPunct="1">
              <a:buNone/>
            </a:pPr>
            <a:endParaRPr lang="en-GB" altLang="en-US" sz="1800" b="1" dirty="0"/>
          </a:p>
          <a:p>
            <a:pPr marL="715963" indent="-180975" eaLnBrk="1" hangingPunct="1">
              <a:buNone/>
            </a:pPr>
            <a:endParaRPr lang="en-GB" altLang="en-US" sz="1800" b="1" dirty="0"/>
          </a:p>
          <a:p>
            <a:pPr marL="715963" indent="-180975" eaLnBrk="1" hangingPunct="1">
              <a:buNone/>
            </a:pPr>
            <a:endParaRPr lang="en-GB" altLang="en-US" sz="1800" b="1" dirty="0"/>
          </a:p>
          <a:p>
            <a:pPr marL="715963" indent="-180975" eaLnBrk="1" hangingPunct="1">
              <a:buNone/>
            </a:pPr>
            <a:r>
              <a:rPr lang="en-GB" altLang="en-US" sz="1800" b="1" dirty="0"/>
              <a:t>GCF’s global reach</a:t>
            </a:r>
          </a:p>
          <a:p>
            <a:pPr marL="715963" indent="-180975" eaLnBrk="1" hangingPunct="1"/>
            <a:endParaRPr lang="en-GB" altLang="en-US" sz="1800" dirty="0"/>
          </a:p>
          <a:p>
            <a:pPr marL="715963" indent="-180975"/>
            <a:r>
              <a:rPr lang="en-GB" altLang="en-US" sz="1600" dirty="0">
                <a:solidFill>
                  <a:srgbClr val="000000"/>
                </a:solidFill>
              </a:rPr>
              <a:t>Major global device brands, chipset and module manufacturers as well as major operator groups </a:t>
            </a:r>
            <a:r>
              <a:rPr lang="en-GB" altLang="en-US" sz="1600" dirty="0" smtClean="0">
                <a:solidFill>
                  <a:srgbClr val="000000"/>
                </a:solidFill>
              </a:rPr>
              <a:t>from </a:t>
            </a:r>
            <a:r>
              <a:rPr lang="en-GB" altLang="en-US" sz="1600" dirty="0">
                <a:solidFill>
                  <a:srgbClr val="000000"/>
                </a:solidFill>
              </a:rPr>
              <a:t>across the world are GCF members.</a:t>
            </a:r>
          </a:p>
          <a:p>
            <a:pPr marL="715963" indent="-180975">
              <a:buNone/>
            </a:pPr>
            <a:endParaRPr lang="en-GB" altLang="en-US" sz="1600" dirty="0">
              <a:solidFill>
                <a:srgbClr val="000000"/>
              </a:solidFill>
            </a:endParaRPr>
          </a:p>
          <a:p>
            <a:pPr marL="715963" indent="-180975"/>
            <a:r>
              <a:rPr lang="en-GB" altLang="en-US" sz="1600" dirty="0">
                <a:solidFill>
                  <a:srgbClr val="000000"/>
                </a:solidFill>
              </a:rPr>
              <a:t>As global connectivity increases, GCF is actively working with players in emerging markets to ensure certification practices are in place to enhance the overall quality of devices entering the global markets: </a:t>
            </a:r>
          </a:p>
          <a:p>
            <a:pPr marL="715963" indent="-180975"/>
            <a:endParaRPr lang="en-GB" altLang="en-US" sz="1600" dirty="0">
              <a:solidFill>
                <a:srgbClr val="000000"/>
              </a:solidFill>
            </a:endParaRPr>
          </a:p>
          <a:p>
            <a:pPr marL="715963" indent="-180975"/>
            <a:r>
              <a:rPr lang="en-GB" altLang="en-US" sz="1600" dirty="0">
                <a:solidFill>
                  <a:srgbClr val="000000"/>
                </a:solidFill>
              </a:rPr>
              <a:t>2017 and 2018 activity plan includes workshops and events in</a:t>
            </a:r>
          </a:p>
          <a:p>
            <a:pPr marL="715963" lvl="1" indent="-180975"/>
            <a:r>
              <a:rPr lang="en-GB" altLang="en-US" sz="1600" dirty="0"/>
              <a:t>Africa (Sub-Sahara)</a:t>
            </a:r>
          </a:p>
          <a:p>
            <a:pPr marL="715963" lvl="1" indent="-180975"/>
            <a:r>
              <a:rPr lang="en-GB" altLang="en-US" sz="1600" dirty="0"/>
              <a:t>Middle East and Northern Africa</a:t>
            </a:r>
          </a:p>
          <a:p>
            <a:pPr marL="715963" lvl="1" indent="-180975"/>
            <a:r>
              <a:rPr lang="en-GB" altLang="en-US" sz="1600" dirty="0"/>
              <a:t>India</a:t>
            </a:r>
          </a:p>
          <a:p>
            <a:pPr marL="715963" lvl="1" indent="-180975"/>
            <a:r>
              <a:rPr lang="en-GB" altLang="en-US" sz="1600" dirty="0"/>
              <a:t>Latin America</a:t>
            </a:r>
          </a:p>
          <a:p>
            <a:pPr marL="715963" indent="-180975" eaLnBrk="1" hangingPunct="1">
              <a:buNone/>
            </a:pPr>
            <a:endParaRPr lang="en-GB" altLang="en-US" sz="1800" dirty="0"/>
          </a:p>
          <a:p>
            <a:pPr marL="0" indent="0" eaLnBrk="1" hangingPunct="1">
              <a:buNone/>
            </a:pPr>
            <a:endParaRPr lang="en-GB" altLang="en-US" sz="1800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5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59595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45224"/>
            <a:ext cx="1764197" cy="1176132"/>
          </a:xfrm>
          <a:prstGeom prst="rect">
            <a:avLst/>
          </a:prstGeom>
        </p:spPr>
      </p:pic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6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56184"/>
            <a:ext cx="8363272" cy="47091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1800" b="1" dirty="0"/>
              <a:t>GCF brings greater assurance to the customer experience</a:t>
            </a:r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 smtClean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/>
          </a:p>
          <a:p>
            <a:pPr eaLnBrk="1" hangingPunct="1"/>
            <a:endParaRPr lang="en-GB" altLang="en-US" sz="1800" dirty="0" smtClean="0"/>
          </a:p>
          <a:p>
            <a:pPr eaLnBrk="1" hangingPunct="1"/>
            <a:endParaRPr lang="en-GB" altLang="en-US" sz="1800" dirty="0"/>
          </a:p>
          <a:p>
            <a:pPr marL="0" indent="0" eaLnBrk="1" hangingPunct="1">
              <a:buNone/>
            </a:pPr>
            <a:endParaRPr lang="en-GB" altLang="en-US" sz="1800" dirty="0"/>
          </a:p>
          <a:p>
            <a:pPr marL="0" indent="0" algn="ctr" eaLnBrk="1" hangingPunct="1">
              <a:buNone/>
            </a:pPr>
            <a:r>
              <a:rPr lang="en-GB" altLang="en-US" sz="1200" dirty="0" smtClean="0"/>
              <a:t>     There </a:t>
            </a:r>
            <a:r>
              <a:rPr lang="en-GB" altLang="en-US" sz="1200" dirty="0"/>
              <a:t>is a direct correlation between GCF and lower drop call rates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347" y="1849097"/>
            <a:ext cx="6372335" cy="4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8073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  <a14:imgEffect>
                      <a14:brightnessContrast bright="8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11619"/>
            <a:ext cx="6660232" cy="3746381"/>
          </a:xfrm>
          <a:prstGeom prst="rect">
            <a:avLst/>
          </a:prstGeom>
        </p:spPr>
      </p:pic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" y="1268760"/>
            <a:ext cx="8246854" cy="5589240"/>
          </a:xfrm>
          <a:solidFill>
            <a:schemeClr val="bg1">
              <a:alpha val="60000"/>
            </a:schemeClr>
          </a:solidFill>
        </p:spPr>
        <p:txBody>
          <a:bodyPr/>
          <a:lstStyle/>
          <a:p>
            <a:pPr marL="1077913" indent="-361950" eaLnBrk="1" hangingPunct="1"/>
            <a:r>
              <a:rPr lang="en-GB" altLang="en-US" sz="1800" b="1" dirty="0"/>
              <a:t>Conformance Agreement Group</a:t>
            </a:r>
          </a:p>
          <a:p>
            <a:pPr marL="1077913" indent="-361950" eaLnBrk="1" hangingPunct="1">
              <a:buFont typeface="Courier New" pitchFamily="49" charset="0"/>
              <a:buChar char="o"/>
            </a:pPr>
            <a:r>
              <a:rPr lang="en-GB" altLang="en-US" sz="1400" dirty="0"/>
              <a:t>Develops and maintains Conformance criteria and tests for existing and new services and features for 3GPP system capable devices and client applications.</a:t>
            </a:r>
            <a:endParaRPr lang="en-GB" altLang="en-US" sz="1800" dirty="0"/>
          </a:p>
          <a:p>
            <a:pPr marL="1077913" indent="-361950" eaLnBrk="1" hangingPunct="1">
              <a:spcBef>
                <a:spcPts val="1200"/>
              </a:spcBef>
            </a:pPr>
            <a:r>
              <a:rPr lang="en-GB" altLang="en-US" sz="1800" b="1" dirty="0"/>
              <a:t>Field Trial Agreement Group</a:t>
            </a:r>
          </a:p>
          <a:p>
            <a:pPr marL="1077913" indent="-361950">
              <a:buFont typeface="Courier New" pitchFamily="49" charset="0"/>
              <a:buChar char="o"/>
            </a:pPr>
            <a:r>
              <a:rPr lang="en-GB" altLang="en-US" sz="1400" dirty="0"/>
              <a:t>Develops and maintains Field Trial/Interoperability criteria. The FTAG scope covers networks, application enablers and client application interworking/interoperability for 3GPP and 3GPP2 system capable devices.</a:t>
            </a:r>
            <a:endParaRPr lang="en-GB" altLang="en-US" sz="1800" dirty="0"/>
          </a:p>
          <a:p>
            <a:pPr marL="1077913" indent="-361950" eaLnBrk="1" hangingPunct="1">
              <a:spcBef>
                <a:spcPts val="1200"/>
              </a:spcBef>
            </a:pPr>
            <a:r>
              <a:rPr lang="en-GB" altLang="en-US" sz="1800" b="1" dirty="0"/>
              <a:t>Internet of Things Agreement Group</a:t>
            </a:r>
          </a:p>
          <a:p>
            <a:pPr marL="1077913" indent="-361950">
              <a:buFont typeface="Courier New" pitchFamily="49" charset="0"/>
              <a:buChar char="o"/>
            </a:pPr>
            <a:r>
              <a:rPr lang="en-GB" altLang="en-US" sz="1400" dirty="0"/>
              <a:t>New agreement group which develops and maintains Certification criteria, and tests for existing and new services and features for IoT devices and applications.</a:t>
            </a:r>
            <a:endParaRPr lang="en-GB" altLang="en-US" sz="1800" dirty="0"/>
          </a:p>
          <a:p>
            <a:pPr marL="1077913" indent="-361950" eaLnBrk="1" hangingPunct="1">
              <a:spcBef>
                <a:spcPts val="1200"/>
              </a:spcBef>
            </a:pPr>
            <a:r>
              <a:rPr lang="en-GB" altLang="en-US" sz="1800" b="1" dirty="0"/>
              <a:t>Performance Agreement Group</a:t>
            </a:r>
          </a:p>
          <a:p>
            <a:pPr marL="1077913" indent="-361950">
              <a:buFont typeface="Courier New" pitchFamily="49" charset="0"/>
              <a:buChar char="o"/>
            </a:pPr>
            <a:r>
              <a:rPr lang="en-GB" altLang="en-US" sz="1400" dirty="0"/>
              <a:t>Develops and maintains Performance criteria providing a common set of guidelines intended to replace individual operator test methods and requirements.</a:t>
            </a:r>
            <a:endParaRPr lang="en-GB" altLang="en-US" sz="1800" dirty="0"/>
          </a:p>
          <a:p>
            <a:pPr marL="1077913" indent="-361950" eaLnBrk="1" hangingPunct="1">
              <a:spcBef>
                <a:spcPts val="2400"/>
              </a:spcBef>
            </a:pPr>
            <a:r>
              <a:rPr lang="en-GB" altLang="en-US" sz="1400" b="1" dirty="0"/>
              <a:t>Pulling together a wealth of industry experts from GCF’s diverse membership; creating lean and flexible Certification criteria for the ever changing cellular communications ecosystem.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ED5C2-0107-4B2B-A2F6-532B453E0279}" type="slidenum">
              <a:rPr lang="en-US" altLang="en-US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7</a:t>
            </a:fld>
            <a:endParaRPr lang="en-US" altLang="en-US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Global Certification Forum …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4501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Global Certification Forum …</a:t>
            </a:r>
          </a:p>
        </p:txBody>
      </p:sp>
      <p:sp>
        <p:nvSpPr>
          <p:cNvPr id="2048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770" indent="-28568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2722" indent="-228544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599815" indent="-228544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6903" indent="-228544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3991" indent="-2285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082" indent="-2285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8171" indent="-2285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5261" indent="-2285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AFF17729-5465-4DB6-A7B1-59A59C7954EF}" type="slidenum">
              <a:rPr lang="en-US" altLang="en-US" sz="900">
                <a:solidFill>
                  <a:srgbClr val="A8A8A8"/>
                </a:solidFill>
                <a:latin typeface="Verdana" panose="020B0604030504040204" pitchFamily="34" charset="0"/>
              </a:rPr>
              <a:pPr eaLnBrk="1" hangingPunct="1"/>
              <a:t>8</a:t>
            </a:fld>
            <a:endParaRPr lang="en-US" altLang="en-US" sz="900" dirty="0">
              <a:solidFill>
                <a:srgbClr val="A8A8A8"/>
              </a:solidFill>
              <a:latin typeface="Verdana" panose="020B0604030504040204" pitchFamily="34" charset="0"/>
            </a:endParaRP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476478" y="1268760"/>
            <a:ext cx="3951506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2000" dirty="0">
                <a:solidFill>
                  <a:schemeClr val="lt1"/>
                </a:solidFill>
                <a:latin typeface="+mn-lt"/>
                <a:ea typeface="+mn-ea"/>
              </a:rPr>
              <a:t>SG - Steering Group</a:t>
            </a: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5210014" y="1268686"/>
            <a:ext cx="3178410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2000" dirty="0">
                <a:solidFill>
                  <a:schemeClr val="lt1"/>
                </a:solidFill>
                <a:latin typeface="+mn-lt"/>
                <a:ea typeface="+mn-ea"/>
              </a:rPr>
              <a:t>Board of Directors</a:t>
            </a:r>
          </a:p>
        </p:txBody>
      </p:sp>
      <p:sp>
        <p:nvSpPr>
          <p:cNvPr id="9" name="Rounded Rectangle 8"/>
          <p:cNvSpPr>
            <a:spLocks noChangeArrowheads="1"/>
          </p:cNvSpPr>
          <p:nvPr/>
        </p:nvSpPr>
        <p:spPr bwMode="auto">
          <a:xfrm>
            <a:off x="1476202" y="2276872"/>
            <a:ext cx="1871662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CAG</a:t>
            </a:r>
          </a:p>
          <a:p>
            <a:pPr algn="ctr">
              <a:defRPr/>
            </a:pPr>
            <a: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  <a:t>Conformance </a:t>
            </a:r>
          </a:p>
          <a:p>
            <a:pPr algn="ctr">
              <a:defRPr/>
            </a:pP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(3GPP/GSMA/OMA/</a:t>
            </a:r>
            <a:b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</a:b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CCSA)</a:t>
            </a:r>
          </a:p>
        </p:txBody>
      </p: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1475660" y="5733256"/>
            <a:ext cx="1872204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CAG2/TCAG2</a:t>
            </a:r>
          </a:p>
          <a:p>
            <a:pPr algn="ctr">
              <a:defRPr/>
            </a:pPr>
            <a: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  <a:t>CDMA2000 </a:t>
            </a: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(3GPP2)</a:t>
            </a:r>
          </a:p>
        </p:txBody>
      </p:sp>
      <p:sp>
        <p:nvSpPr>
          <p:cNvPr id="12" name="Rounded Rectangle 11"/>
          <p:cNvSpPr>
            <a:spLocks noChangeArrowheads="1"/>
          </p:cNvSpPr>
          <p:nvPr/>
        </p:nvSpPr>
        <p:spPr bwMode="auto">
          <a:xfrm>
            <a:off x="1475660" y="3140968"/>
            <a:ext cx="1872204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FTAG</a:t>
            </a:r>
          </a:p>
          <a:p>
            <a:pPr algn="ctr">
              <a:defRPr/>
            </a:pPr>
            <a: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  <a:t>Field Trials </a:t>
            </a: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(GSMA)  </a:t>
            </a:r>
            <a: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  <a:t>IOP </a:t>
            </a: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(3GPP/OMA)</a:t>
            </a:r>
          </a:p>
        </p:txBody>
      </p:sp>
      <p:sp>
        <p:nvSpPr>
          <p:cNvPr id="13" name="Rounded Rectangle 12"/>
          <p:cNvSpPr>
            <a:spLocks noChangeArrowheads="1"/>
          </p:cNvSpPr>
          <p:nvPr/>
        </p:nvSpPr>
        <p:spPr bwMode="auto">
          <a:xfrm>
            <a:off x="1475660" y="4869160"/>
            <a:ext cx="1872204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PAG</a:t>
            </a:r>
          </a:p>
          <a:p>
            <a:pPr algn="ctr">
              <a:defRPr/>
            </a:pPr>
            <a: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  <a:t>Performance </a:t>
            </a:r>
            <a:b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</a:b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(3GPP/GSMA/CTIA)</a:t>
            </a:r>
          </a:p>
        </p:txBody>
      </p:sp>
      <p:sp>
        <p:nvSpPr>
          <p:cNvPr id="15" name="Rounded Rectangle 12">
            <a:extLst>
              <a:ext uri="{FF2B5EF4-FFF2-40B4-BE49-F238E27FC236}">
                <a16:creationId xmlns="" xmlns:a16="http://schemas.microsoft.com/office/drawing/2014/main" id="{E4CE0C66-D6BC-4A6F-89EF-4FB67918AE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5660" y="4005064"/>
            <a:ext cx="1872204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IAG</a:t>
            </a:r>
          </a:p>
          <a:p>
            <a:pPr algn="ctr">
              <a:defRPr/>
            </a:pPr>
            <a:r>
              <a:rPr lang="en-GB" sz="1200" dirty="0">
                <a:solidFill>
                  <a:schemeClr val="lt1"/>
                </a:solidFill>
                <a:latin typeface="+mn-lt"/>
                <a:ea typeface="+mn-ea"/>
              </a:rPr>
              <a:t>Internet of Things</a:t>
            </a:r>
          </a:p>
          <a:p>
            <a:pPr algn="ctr">
              <a:defRPr/>
            </a:pP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(3GPP/GSMA/</a:t>
            </a:r>
          </a:p>
          <a:p>
            <a:pPr algn="ctr">
              <a:defRPr/>
            </a:pPr>
            <a:r>
              <a:rPr lang="en-GB" sz="1200" dirty="0">
                <a:solidFill>
                  <a:srgbClr val="FFFF00"/>
                </a:solidFill>
                <a:latin typeface="+mn-lt"/>
                <a:ea typeface="+mn-ea"/>
              </a:rPr>
              <a:t>oneM2M/……)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9D9FF817-543F-44AC-9987-7E3C732CC39F}"/>
              </a:ext>
            </a:extLst>
          </p:cNvPr>
          <p:cNvCxnSpPr>
            <a:cxnSpLocks/>
          </p:cNvCxnSpPr>
          <p:nvPr/>
        </p:nvCxnSpPr>
        <p:spPr>
          <a:xfrm>
            <a:off x="971600" y="2060922"/>
            <a:ext cx="0" cy="4068415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6E7B849D-723D-4B31-BB86-D0E582417141}"/>
              </a:ext>
            </a:extLst>
          </p:cNvPr>
          <p:cNvCxnSpPr>
            <a:cxnSpLocks/>
            <a:endCxn id="11" idx="1"/>
          </p:cNvCxnSpPr>
          <p:nvPr/>
        </p:nvCxnSpPr>
        <p:spPr>
          <a:xfrm>
            <a:off x="971600" y="6129337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42D42A55-8CEB-4E12-A955-533AF16B0701}"/>
              </a:ext>
            </a:extLst>
          </p:cNvPr>
          <p:cNvCxnSpPr>
            <a:cxnSpLocks/>
          </p:cNvCxnSpPr>
          <p:nvPr/>
        </p:nvCxnSpPr>
        <p:spPr>
          <a:xfrm>
            <a:off x="971600" y="2636912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C0B71207-DF28-4901-9F4C-E00AA41379D7}"/>
              </a:ext>
            </a:extLst>
          </p:cNvPr>
          <p:cNvCxnSpPr>
            <a:cxnSpLocks/>
          </p:cNvCxnSpPr>
          <p:nvPr/>
        </p:nvCxnSpPr>
        <p:spPr>
          <a:xfrm>
            <a:off x="971600" y="3573016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2796571F-F44E-493E-99B3-4A73DA85C97E}"/>
              </a:ext>
            </a:extLst>
          </p:cNvPr>
          <p:cNvCxnSpPr>
            <a:cxnSpLocks/>
          </p:cNvCxnSpPr>
          <p:nvPr/>
        </p:nvCxnSpPr>
        <p:spPr>
          <a:xfrm>
            <a:off x="971600" y="4437112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9B281A87-7839-4170-8848-735A00F5634C}"/>
              </a:ext>
            </a:extLst>
          </p:cNvPr>
          <p:cNvCxnSpPr>
            <a:cxnSpLocks/>
          </p:cNvCxnSpPr>
          <p:nvPr/>
        </p:nvCxnSpPr>
        <p:spPr>
          <a:xfrm>
            <a:off x="971600" y="5301208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Rounded Rectangle 8">
            <a:extLst>
              <a:ext uri="{FF2B5EF4-FFF2-40B4-BE49-F238E27FC236}">
                <a16:creationId xmlns="" xmlns:a16="http://schemas.microsoft.com/office/drawing/2014/main" id="{D754B9FE-4FCB-4561-8B3A-E8DD616FC1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738" y="2276872"/>
            <a:ext cx="1871662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GCF Office</a:t>
            </a:r>
            <a:endParaRPr lang="en-GB" sz="110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="" xmlns:a16="http://schemas.microsoft.com/office/drawing/2014/main" id="{7666AC49-01FC-4C25-A515-D5C1ED20D62C}"/>
              </a:ext>
            </a:extLst>
          </p:cNvPr>
          <p:cNvCxnSpPr>
            <a:cxnSpLocks/>
          </p:cNvCxnSpPr>
          <p:nvPr/>
        </p:nvCxnSpPr>
        <p:spPr>
          <a:xfrm>
            <a:off x="5796136" y="2636912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B9AA6EEC-CE44-4B78-ACC0-8BD5BAC00FD3}"/>
              </a:ext>
            </a:extLst>
          </p:cNvPr>
          <p:cNvCxnSpPr>
            <a:cxnSpLocks/>
          </p:cNvCxnSpPr>
          <p:nvPr/>
        </p:nvCxnSpPr>
        <p:spPr>
          <a:xfrm>
            <a:off x="5796136" y="2060848"/>
            <a:ext cx="0" cy="280831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="" xmlns:a16="http://schemas.microsoft.com/office/drawing/2014/main" id="{E2124359-C3DE-442F-939B-C56D07968DBC}"/>
              </a:ext>
            </a:extLst>
          </p:cNvPr>
          <p:cNvCxnSpPr>
            <a:cxnSpLocks/>
          </p:cNvCxnSpPr>
          <p:nvPr/>
        </p:nvCxnSpPr>
        <p:spPr>
          <a:xfrm>
            <a:off x="4427980" y="1700808"/>
            <a:ext cx="78203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916848F1-6873-49CD-82BE-E031271233FD}"/>
              </a:ext>
            </a:extLst>
          </p:cNvPr>
          <p:cNvCxnSpPr>
            <a:cxnSpLocks/>
            <a:endCxn id="9" idx="3"/>
          </p:cNvCxnSpPr>
          <p:nvPr/>
        </p:nvCxnSpPr>
        <p:spPr>
          <a:xfrm flipH="1">
            <a:off x="3347864" y="2636912"/>
            <a:ext cx="2448272" cy="36041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Rounded Rectangle 8">
            <a:extLst>
              <a:ext uri="{FF2B5EF4-FFF2-40B4-BE49-F238E27FC236}">
                <a16:creationId xmlns="" xmlns:a16="http://schemas.microsoft.com/office/drawing/2014/main" id="{0BFE74CB-DD2E-4DEC-9E60-ADEAF7AF1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192" y="3572942"/>
            <a:ext cx="1871662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Workshops</a:t>
            </a:r>
            <a:endParaRPr lang="en-GB" sz="110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4" name="Rounded Rectangle 8">
            <a:extLst>
              <a:ext uri="{FF2B5EF4-FFF2-40B4-BE49-F238E27FC236}">
                <a16:creationId xmlns="" xmlns:a16="http://schemas.microsoft.com/office/drawing/2014/main" id="{A40F45FF-C465-4269-B7E8-14D535F15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192" y="4509046"/>
            <a:ext cx="1871662" cy="792162"/>
          </a:xfrm>
          <a:prstGeom prst="roundRect">
            <a:avLst>
              <a:gd name="adj" fmla="val 16667"/>
            </a:avLst>
          </a:prstGeom>
          <a:solidFill>
            <a:srgbClr val="007E92"/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91417" tIns="45709" rIns="91417" bIns="45709" anchor="ctr"/>
          <a:lstStyle/>
          <a:p>
            <a:pPr algn="ctr">
              <a:defRPr/>
            </a:pPr>
            <a:r>
              <a:rPr lang="en-GB" sz="1400" dirty="0">
                <a:solidFill>
                  <a:schemeClr val="lt1"/>
                </a:solidFill>
                <a:latin typeface="+mn-lt"/>
                <a:ea typeface="+mn-ea"/>
              </a:rPr>
              <a:t>Industry Events</a:t>
            </a:r>
            <a:endParaRPr lang="en-GB" sz="110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04FA9890-02C9-4BDE-A6F6-90788211DD95}"/>
              </a:ext>
            </a:extLst>
          </p:cNvPr>
          <p:cNvCxnSpPr>
            <a:cxnSpLocks/>
          </p:cNvCxnSpPr>
          <p:nvPr/>
        </p:nvCxnSpPr>
        <p:spPr>
          <a:xfrm>
            <a:off x="5796136" y="4005064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="" xmlns:a16="http://schemas.microsoft.com/office/drawing/2014/main" id="{4184F83E-A560-4016-B3D2-FBAC82699419}"/>
              </a:ext>
            </a:extLst>
          </p:cNvPr>
          <p:cNvCxnSpPr>
            <a:cxnSpLocks/>
          </p:cNvCxnSpPr>
          <p:nvPr/>
        </p:nvCxnSpPr>
        <p:spPr>
          <a:xfrm>
            <a:off x="5796136" y="4869160"/>
            <a:ext cx="50406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="" xmlns:a16="http://schemas.microsoft.com/office/drawing/2014/main" id="{494654E8-EE6E-46CB-8665-2A909291FD31}"/>
              </a:ext>
            </a:extLst>
          </p:cNvPr>
          <p:cNvCxnSpPr>
            <a:cxnSpLocks/>
            <a:endCxn id="12" idx="3"/>
          </p:cNvCxnSpPr>
          <p:nvPr/>
        </p:nvCxnSpPr>
        <p:spPr>
          <a:xfrm flipH="1">
            <a:off x="3347864" y="2636912"/>
            <a:ext cx="2448272" cy="900137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="" xmlns:a16="http://schemas.microsoft.com/office/drawing/2014/main" id="{A9D9D477-81C9-45BC-8ADA-65BEF9B7CF47}"/>
              </a:ext>
            </a:extLst>
          </p:cNvPr>
          <p:cNvCxnSpPr>
            <a:cxnSpLocks/>
            <a:endCxn id="15" idx="3"/>
          </p:cNvCxnSpPr>
          <p:nvPr/>
        </p:nvCxnSpPr>
        <p:spPr>
          <a:xfrm flipH="1">
            <a:off x="3347864" y="2636912"/>
            <a:ext cx="2448272" cy="1764233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="" xmlns:a16="http://schemas.microsoft.com/office/drawing/2014/main" id="{CF187A53-EEA3-47EB-B3E7-35DA1C0EBB43}"/>
              </a:ext>
            </a:extLst>
          </p:cNvPr>
          <p:cNvCxnSpPr>
            <a:cxnSpLocks/>
            <a:endCxn id="13" idx="3"/>
          </p:cNvCxnSpPr>
          <p:nvPr/>
        </p:nvCxnSpPr>
        <p:spPr>
          <a:xfrm flipH="1">
            <a:off x="3347864" y="2636912"/>
            <a:ext cx="2448272" cy="2628329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="" xmlns:a16="http://schemas.microsoft.com/office/drawing/2014/main" id="{D76BA2CE-FD4B-4DEB-B0A6-BBCB888757BF}"/>
              </a:ext>
            </a:extLst>
          </p:cNvPr>
          <p:cNvCxnSpPr>
            <a:cxnSpLocks/>
            <a:endCxn id="11" idx="3"/>
          </p:cNvCxnSpPr>
          <p:nvPr/>
        </p:nvCxnSpPr>
        <p:spPr>
          <a:xfrm flipH="1">
            <a:off x="3347864" y="2636912"/>
            <a:ext cx="2448272" cy="34924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16263" y="0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smtClean="0"/>
              <a:t>GCF's readiness for 5G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768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06" y="3314302"/>
            <a:ext cx="4127265" cy="35529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/>
          <a:lstStyle/>
          <a:p>
            <a:r>
              <a:rPr lang="en-GB" altLang="en-US" dirty="0"/>
              <a:t>Global Certification Forum 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C10B6B-15CA-4195-8010-4FDA54CC479F}" type="slidenum">
              <a:rPr lang="en-US" altLang="en-US" smtClean="0"/>
              <a:pPr/>
              <a:t>9</a:t>
            </a:fld>
            <a:endParaRPr lang="en-US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05005" y="1340768"/>
            <a:ext cx="4752528" cy="4320133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The building blocks of GCF: </a:t>
            </a:r>
            <a:br>
              <a:rPr lang="en-US" sz="1800" b="1" dirty="0"/>
            </a:br>
            <a:r>
              <a:rPr lang="en-US" sz="1800" b="1" dirty="0"/>
              <a:t>How is GCF-CC developed?</a:t>
            </a:r>
            <a:endParaRPr lang="en-US" sz="2000" dirty="0"/>
          </a:p>
          <a:p>
            <a:pPr>
              <a:spcBef>
                <a:spcPts val="1200"/>
              </a:spcBef>
            </a:pPr>
            <a:r>
              <a:rPr lang="en-US" sz="1400" dirty="0"/>
              <a:t>GCF packages 5G features into Work Items.</a:t>
            </a:r>
          </a:p>
          <a:p>
            <a:pPr>
              <a:spcBef>
                <a:spcPts val="1200"/>
              </a:spcBef>
            </a:pPr>
            <a:r>
              <a:rPr lang="en-US" sz="1400" dirty="0"/>
              <a:t>Two stage process used to introduce new features into GCF.</a:t>
            </a:r>
          </a:p>
          <a:p>
            <a:pPr marL="914400" lvl="1" indent="-457200">
              <a:spcBef>
                <a:spcPts val="1200"/>
              </a:spcBef>
              <a:buFont typeface="+mj-lt"/>
              <a:buAutoNum type="arabicPeriod"/>
            </a:pPr>
            <a:r>
              <a:rPr lang="en-US" sz="1400" dirty="0"/>
              <a:t>Steering Group (SG) approves a Work Item Proposal (WIP).</a:t>
            </a:r>
          </a:p>
          <a:p>
            <a:pPr marL="914400" lvl="1" indent="-457200">
              <a:spcBef>
                <a:spcPts val="1200"/>
              </a:spcBef>
              <a:buFont typeface="+mj-lt"/>
              <a:buAutoNum type="arabicPeriod"/>
            </a:pPr>
            <a:r>
              <a:rPr lang="en-US" sz="1400" dirty="0"/>
              <a:t>Agreement Group approves a Work Item Description (WID).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292080" y="1412776"/>
            <a:ext cx="3528392" cy="1224136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Steering Group (SG) approves feature scope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292080" y="3284984"/>
            <a:ext cx="3528392" cy="1224136"/>
          </a:xfrm>
          <a:prstGeom prst="roundRect">
            <a:avLst/>
          </a:prstGeom>
          <a:solidFill>
            <a:srgbClr val="007E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Agreement Group(s) approve list of tests</a:t>
            </a:r>
          </a:p>
        </p:txBody>
      </p:sp>
      <p:cxnSp>
        <p:nvCxnSpPr>
          <p:cNvPr id="10" name="Straight Arrow Connector 9"/>
          <p:cNvCxnSpPr>
            <a:stCxn id="6" idx="2"/>
            <a:endCxn id="7" idx="0"/>
          </p:cNvCxnSpPr>
          <p:nvPr/>
        </p:nvCxnSpPr>
        <p:spPr>
          <a:xfrm>
            <a:off x="7056276" y="2636912"/>
            <a:ext cx="0" cy="6480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4"/>
          <p:cNvSpPr txBox="1">
            <a:spLocks/>
          </p:cNvSpPr>
          <p:nvPr/>
        </p:nvSpPr>
        <p:spPr bwMode="auto">
          <a:xfrm>
            <a:off x="3923928" y="5157192"/>
            <a:ext cx="4752528" cy="10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19138" indent="-2619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2pPr>
            <a:lvl3pPr marL="1074738" indent="-2698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•"/>
              <a:defRPr sz="20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3pPr>
            <a:lvl4pPr marL="1439863" indent="-2714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–"/>
              <a:defRPr sz="18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4pPr>
            <a:lvl5pPr marL="17018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994"/>
              </a:buClr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457200" lvl="1" indent="0">
              <a:buFont typeface="Arial" panose="020B0604020202020204" pitchFamily="34" charset="0"/>
              <a:buNone/>
            </a:pPr>
            <a:endParaRPr lang="en-US" sz="1400" dirty="0"/>
          </a:p>
          <a:p>
            <a:pPr marL="342000" indent="-342000"/>
            <a:r>
              <a:rPr lang="en-US" sz="1400" dirty="0"/>
              <a:t>Work Items must supported by at least </a:t>
            </a:r>
            <a:br>
              <a:rPr lang="en-US" sz="1400" dirty="0"/>
            </a:br>
            <a:r>
              <a:rPr lang="en-US" sz="1400" dirty="0"/>
              <a:t>4 Full members.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059832" y="0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GCF's readiness for 5G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16045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GCF 2015 template" id="{6D6CA4CB-A07D-44A0-9804-BE4DD941DDBE}" vid="{811CCDF5-E489-48D0-AA7B-A8B5DD0F1A46}"/>
    </a:ext>
  </a:extLst>
</a:theme>
</file>

<file path=ppt/theme/theme2.xml><?xml version="1.0" encoding="utf-8"?>
<a:theme xmlns:a="http://schemas.openxmlformats.org/drawingml/2006/main" name="GCF template 05102016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GCF 2015 template" id="{6D6CA4CB-A07D-44A0-9804-BE4DD941DDBE}" vid="{811CCDF5-E489-48D0-AA7B-A8B5DD0F1A46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GCF 2015 template</Template>
  <TotalTime>750</TotalTime>
  <Words>1485</Words>
  <Application>Microsoft Macintosh PowerPoint</Application>
  <PresentationFormat>On-screen Show (4:3)</PresentationFormat>
  <Paragraphs>339</Paragraphs>
  <Slides>17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Default Design</vt:lpstr>
      <vt:lpstr>GCF template 05102016</vt:lpstr>
      <vt:lpstr>Presentation to 3GPP PCG on GCF’s readiness for 5G</vt:lpstr>
      <vt:lpstr>Mobile drives the world economy…  and interoperability matters.</vt:lpstr>
      <vt:lpstr> Agenda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Global Certification Forum …</vt:lpstr>
      <vt:lpstr>Are GCF ready for 5G? 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GCF Sample Presentation</dc:title>
  <dc:creator>Lars Nielsen</dc:creator>
  <cp:lastModifiedBy>Christopher Hogg</cp:lastModifiedBy>
  <cp:revision>75</cp:revision>
  <cp:lastPrinted>2017-08-29T13:24:53Z</cp:lastPrinted>
  <dcterms:created xsi:type="dcterms:W3CDTF">2015-04-01T06:37:02Z</dcterms:created>
  <dcterms:modified xsi:type="dcterms:W3CDTF">2017-09-19T07:05:24Z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