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6" r:id="rId3"/>
    <p:sldId id="261" r:id="rId4"/>
    <p:sldId id="263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C6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1" d="100"/>
          <a:sy n="101" d="100"/>
        </p:scale>
        <p:origin x="133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7EC550-D77E-4329-A6F4-082772A3401E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9081BC4-73C4-4313-914A-10380A7D9E96}">
      <dgm:prSet phldrT="[Text]"/>
      <dgm:spPr/>
      <dgm:t>
        <a:bodyPr/>
        <a:lstStyle/>
        <a:p>
          <a:r>
            <a:rPr lang="en-GB" dirty="0"/>
            <a:t>TCCA represents all </a:t>
          </a:r>
          <a:r>
            <a:rPr lang="en-GB" dirty="0" smtClean="0"/>
            <a:t>standardised </a:t>
          </a:r>
          <a:r>
            <a:rPr lang="en-GB" dirty="0"/>
            <a:t>mobile critical communications technologies and complementary applications. </a:t>
          </a:r>
        </a:p>
      </dgm:t>
    </dgm:pt>
    <dgm:pt modelId="{D1A75D2C-0B69-4CE2-9F26-A9590BA3E806}" type="parTrans" cxnId="{CE0BD1A1-B91F-4A94-9A78-18E80F504816}">
      <dgm:prSet/>
      <dgm:spPr/>
      <dgm:t>
        <a:bodyPr/>
        <a:lstStyle/>
        <a:p>
          <a:endParaRPr lang="en-US"/>
        </a:p>
      </dgm:t>
    </dgm:pt>
    <dgm:pt modelId="{2DB6AF5E-EDF0-4AA5-82EF-59DE0C9FEA51}" type="sibTrans" cxnId="{CE0BD1A1-B91F-4A94-9A78-18E80F504816}">
      <dgm:prSet/>
      <dgm:spPr/>
      <dgm:t>
        <a:bodyPr/>
        <a:lstStyle/>
        <a:p>
          <a:endParaRPr lang="en-US"/>
        </a:p>
      </dgm:t>
    </dgm:pt>
    <dgm:pt modelId="{DB76D69E-43A1-4149-80FA-97D2DB402D18}">
      <dgm:prSet phldrT="[Text]"/>
      <dgm:spPr/>
      <dgm:t>
        <a:bodyPr/>
        <a:lstStyle/>
        <a:p>
          <a:r>
            <a:rPr lang="en-GB" dirty="0"/>
            <a:t>Our </a:t>
          </a:r>
          <a:r>
            <a:rPr lang="en-GB" dirty="0" smtClean="0"/>
            <a:t>members </a:t>
          </a:r>
          <a:r>
            <a:rPr lang="en-GB" dirty="0"/>
            <a:t>are drawn from end users, operators and industry across the globe. We benefit collectively from shared knowledge and experience.</a:t>
          </a:r>
          <a:endParaRPr lang="en-US" dirty="0"/>
        </a:p>
      </dgm:t>
    </dgm:pt>
    <dgm:pt modelId="{F4D4F8BA-256D-4AF3-8DCC-8EF8AEE96877}" type="parTrans" cxnId="{C9BA714F-7C3E-425F-A478-F31E9170016A}">
      <dgm:prSet/>
      <dgm:spPr/>
      <dgm:t>
        <a:bodyPr/>
        <a:lstStyle/>
        <a:p>
          <a:endParaRPr lang="en-US"/>
        </a:p>
      </dgm:t>
    </dgm:pt>
    <dgm:pt modelId="{040B6674-12D8-4899-88D5-96D808FC26F7}" type="sibTrans" cxnId="{C9BA714F-7C3E-425F-A478-F31E9170016A}">
      <dgm:prSet/>
      <dgm:spPr/>
      <dgm:t>
        <a:bodyPr/>
        <a:lstStyle/>
        <a:p>
          <a:endParaRPr lang="en-US"/>
        </a:p>
      </dgm:t>
    </dgm:pt>
    <dgm:pt modelId="{F3ECB993-C145-476E-883E-883E58873D74}">
      <dgm:prSet phldrT="[Text]"/>
      <dgm:spPr/>
      <dgm:t>
        <a:bodyPr/>
        <a:lstStyle/>
        <a:p>
          <a:r>
            <a:rPr lang="en-GB" dirty="0"/>
            <a:t>We support collaborative working across the critical communications ecosystem to develop and drive the most effective solutions for all professional users.</a:t>
          </a:r>
          <a:endParaRPr lang="en-US" dirty="0"/>
        </a:p>
      </dgm:t>
    </dgm:pt>
    <dgm:pt modelId="{28BD9884-52B8-49AC-A426-FF6CAAC6FCA7}" type="parTrans" cxnId="{071B6D2B-0E8B-4C89-9DDD-96245A3794AA}">
      <dgm:prSet/>
      <dgm:spPr/>
      <dgm:t>
        <a:bodyPr/>
        <a:lstStyle/>
        <a:p>
          <a:endParaRPr lang="en-US"/>
        </a:p>
      </dgm:t>
    </dgm:pt>
    <dgm:pt modelId="{843918FA-6F2A-4867-928C-E34601FEA742}" type="sibTrans" cxnId="{071B6D2B-0E8B-4C89-9DDD-96245A3794AA}">
      <dgm:prSet/>
      <dgm:spPr/>
      <dgm:t>
        <a:bodyPr/>
        <a:lstStyle/>
        <a:p>
          <a:endParaRPr lang="en-US"/>
        </a:p>
      </dgm:t>
    </dgm:pt>
    <dgm:pt modelId="{955C8AAB-789F-4AFF-99AF-B22280D01541}">
      <dgm:prSet phldrT="[Text]"/>
      <dgm:spPr/>
      <dgm:t>
        <a:bodyPr/>
        <a:lstStyle/>
        <a:p>
          <a:r>
            <a:rPr lang="en-GB" dirty="0"/>
            <a:t>We believe in and promote the principle of open and competitive markets worldwide through the use of open standards and harmonised spectrum.</a:t>
          </a:r>
        </a:p>
      </dgm:t>
    </dgm:pt>
    <dgm:pt modelId="{DAB437BC-0917-43E5-8D3E-C6074A32C82B}" type="parTrans" cxnId="{8174F175-6683-4BB4-AE9E-DEECD89BA6E9}">
      <dgm:prSet/>
      <dgm:spPr/>
      <dgm:t>
        <a:bodyPr/>
        <a:lstStyle/>
        <a:p>
          <a:endParaRPr lang="en-US"/>
        </a:p>
      </dgm:t>
    </dgm:pt>
    <dgm:pt modelId="{082D037A-1C57-432C-9C7C-D52D894FA158}" type="sibTrans" cxnId="{8174F175-6683-4BB4-AE9E-DEECD89BA6E9}">
      <dgm:prSet/>
      <dgm:spPr/>
      <dgm:t>
        <a:bodyPr/>
        <a:lstStyle/>
        <a:p>
          <a:endParaRPr lang="en-US"/>
        </a:p>
      </dgm:t>
    </dgm:pt>
    <dgm:pt modelId="{96C68386-93C9-483D-93E2-47AE096C6CBD}" type="pres">
      <dgm:prSet presAssocID="{547EC550-D77E-4329-A6F4-082772A3401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EC37A74-8BCB-4524-B5A4-4323E2635456}" type="pres">
      <dgm:prSet presAssocID="{C9081BC4-73C4-4313-914A-10380A7D9E96}" presName="parentText" presStyleLbl="node1" presStyleIdx="0" presStyleCnt="4" custScaleY="119076" custLinFactY="-50747" custLinFactNeighborX="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17E9D9C-9DD1-4E83-BFCD-015D176AA0FE}" type="pres">
      <dgm:prSet presAssocID="{2DB6AF5E-EDF0-4AA5-82EF-59DE0C9FEA51}" presName="spacer" presStyleCnt="0"/>
      <dgm:spPr/>
    </dgm:pt>
    <dgm:pt modelId="{58ACB2D8-E491-48E0-A546-1DB427DADE8A}" type="pres">
      <dgm:prSet presAssocID="{955C8AAB-789F-4AFF-99AF-B22280D01541}" presName="parentText" presStyleLbl="node1" presStyleIdx="1" presStyleCnt="4" custScaleY="119076" custLinFactY="-633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7B868C3-4B83-49CA-8491-B99FE651A041}" type="pres">
      <dgm:prSet presAssocID="{082D037A-1C57-432C-9C7C-D52D894FA158}" presName="spacer" presStyleCnt="0"/>
      <dgm:spPr/>
    </dgm:pt>
    <dgm:pt modelId="{3761A2F8-B453-4D9C-B794-C30C0249FA7C}" type="pres">
      <dgm:prSet presAssocID="{DB76D69E-43A1-4149-80FA-97D2DB402D18}" presName="parentText" presStyleLbl="node1" presStyleIdx="2" presStyleCnt="4" custScaleY="119076" custLinFactY="-493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95D53C8-4EAC-41E7-B192-C4A144C0137E}" type="pres">
      <dgm:prSet presAssocID="{040B6674-12D8-4899-88D5-96D808FC26F7}" presName="spacer" presStyleCnt="0"/>
      <dgm:spPr/>
    </dgm:pt>
    <dgm:pt modelId="{9AEEFF21-0FB9-48BA-B627-6658D955BBDF}" type="pres">
      <dgm:prSet presAssocID="{F3ECB993-C145-476E-883E-883E58873D74}" presName="parentText" presStyleLbl="node1" presStyleIdx="3" presStyleCnt="4" custScaleY="119076" custLinFactY="-635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CE0BD1A1-B91F-4A94-9A78-18E80F504816}" srcId="{547EC550-D77E-4329-A6F4-082772A3401E}" destId="{C9081BC4-73C4-4313-914A-10380A7D9E96}" srcOrd="0" destOrd="0" parTransId="{D1A75D2C-0B69-4CE2-9F26-A9590BA3E806}" sibTransId="{2DB6AF5E-EDF0-4AA5-82EF-59DE0C9FEA51}"/>
    <dgm:cxn modelId="{302F33B5-CC3A-47D0-A9D4-C07858800075}" type="presOf" srcId="{C9081BC4-73C4-4313-914A-10380A7D9E96}" destId="{2EC37A74-8BCB-4524-B5A4-4323E2635456}" srcOrd="0" destOrd="0" presId="urn:microsoft.com/office/officeart/2005/8/layout/vList2"/>
    <dgm:cxn modelId="{C9BA714F-7C3E-425F-A478-F31E9170016A}" srcId="{547EC550-D77E-4329-A6F4-082772A3401E}" destId="{DB76D69E-43A1-4149-80FA-97D2DB402D18}" srcOrd="2" destOrd="0" parTransId="{F4D4F8BA-256D-4AF3-8DCC-8EF8AEE96877}" sibTransId="{040B6674-12D8-4899-88D5-96D808FC26F7}"/>
    <dgm:cxn modelId="{9BA931CD-5A3B-4830-B539-68617E0811D9}" type="presOf" srcId="{F3ECB993-C145-476E-883E-883E58873D74}" destId="{9AEEFF21-0FB9-48BA-B627-6658D955BBDF}" srcOrd="0" destOrd="0" presId="urn:microsoft.com/office/officeart/2005/8/layout/vList2"/>
    <dgm:cxn modelId="{40BCAD70-CB74-49E3-9C65-1EEA4F641731}" type="presOf" srcId="{DB76D69E-43A1-4149-80FA-97D2DB402D18}" destId="{3761A2F8-B453-4D9C-B794-C30C0249FA7C}" srcOrd="0" destOrd="0" presId="urn:microsoft.com/office/officeart/2005/8/layout/vList2"/>
    <dgm:cxn modelId="{9AE81F66-5241-4330-83A7-83C874402A95}" type="presOf" srcId="{547EC550-D77E-4329-A6F4-082772A3401E}" destId="{96C68386-93C9-483D-93E2-47AE096C6CBD}" srcOrd="0" destOrd="0" presId="urn:microsoft.com/office/officeart/2005/8/layout/vList2"/>
    <dgm:cxn modelId="{8174F175-6683-4BB4-AE9E-DEECD89BA6E9}" srcId="{547EC550-D77E-4329-A6F4-082772A3401E}" destId="{955C8AAB-789F-4AFF-99AF-B22280D01541}" srcOrd="1" destOrd="0" parTransId="{DAB437BC-0917-43E5-8D3E-C6074A32C82B}" sibTransId="{082D037A-1C57-432C-9C7C-D52D894FA158}"/>
    <dgm:cxn modelId="{071B6D2B-0E8B-4C89-9DDD-96245A3794AA}" srcId="{547EC550-D77E-4329-A6F4-082772A3401E}" destId="{F3ECB993-C145-476E-883E-883E58873D74}" srcOrd="3" destOrd="0" parTransId="{28BD9884-52B8-49AC-A426-FF6CAAC6FCA7}" sibTransId="{843918FA-6F2A-4867-928C-E34601FEA742}"/>
    <dgm:cxn modelId="{5E173BF6-A54B-44FC-98C1-ADA3BD532959}" type="presOf" srcId="{955C8AAB-789F-4AFF-99AF-B22280D01541}" destId="{58ACB2D8-E491-48E0-A546-1DB427DADE8A}" srcOrd="0" destOrd="0" presId="urn:microsoft.com/office/officeart/2005/8/layout/vList2"/>
    <dgm:cxn modelId="{8EAEE4CD-705B-4958-8F85-3FB1CCEBFECD}" type="presParOf" srcId="{96C68386-93C9-483D-93E2-47AE096C6CBD}" destId="{2EC37A74-8BCB-4524-B5A4-4323E2635456}" srcOrd="0" destOrd="0" presId="urn:microsoft.com/office/officeart/2005/8/layout/vList2"/>
    <dgm:cxn modelId="{2DC025A3-44F2-4249-A74F-70E9120729C9}" type="presParOf" srcId="{96C68386-93C9-483D-93E2-47AE096C6CBD}" destId="{317E9D9C-9DD1-4E83-BFCD-015D176AA0FE}" srcOrd="1" destOrd="0" presId="urn:microsoft.com/office/officeart/2005/8/layout/vList2"/>
    <dgm:cxn modelId="{3BDA6CAA-7255-4EB2-8CE5-5333370BD819}" type="presParOf" srcId="{96C68386-93C9-483D-93E2-47AE096C6CBD}" destId="{58ACB2D8-E491-48E0-A546-1DB427DADE8A}" srcOrd="2" destOrd="0" presId="urn:microsoft.com/office/officeart/2005/8/layout/vList2"/>
    <dgm:cxn modelId="{B70B965B-5B14-41F9-B3DA-6AD79626FAFD}" type="presParOf" srcId="{96C68386-93C9-483D-93E2-47AE096C6CBD}" destId="{87B868C3-4B83-49CA-8491-B99FE651A041}" srcOrd="3" destOrd="0" presId="urn:microsoft.com/office/officeart/2005/8/layout/vList2"/>
    <dgm:cxn modelId="{A7BD770A-096F-4CBA-986D-ECA5C48B0791}" type="presParOf" srcId="{96C68386-93C9-483D-93E2-47AE096C6CBD}" destId="{3761A2F8-B453-4D9C-B794-C30C0249FA7C}" srcOrd="4" destOrd="0" presId="urn:microsoft.com/office/officeart/2005/8/layout/vList2"/>
    <dgm:cxn modelId="{EC8EF917-FE85-4117-9B8E-3311D8F37A93}" type="presParOf" srcId="{96C68386-93C9-483D-93E2-47AE096C6CBD}" destId="{395D53C8-4EAC-41E7-B192-C4A144C0137E}" srcOrd="5" destOrd="0" presId="urn:microsoft.com/office/officeart/2005/8/layout/vList2"/>
    <dgm:cxn modelId="{34C6580C-5CF4-4E8B-B5D3-5832508200FA}" type="presParOf" srcId="{96C68386-93C9-483D-93E2-47AE096C6CBD}" destId="{9AEEFF21-0FB9-48BA-B627-6658D955BBDF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69870-CAE3-0D43-ACD7-E096AADB3111}" type="datetimeFigureOut">
              <a:rPr lang="en-US" smtClean="0"/>
              <a:t>9/14/2017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96C6-B927-5C4C-8E51-A155C4C779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033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69870-CAE3-0D43-ACD7-E096AADB3111}" type="datetimeFigureOut">
              <a:rPr lang="en-US" smtClean="0"/>
              <a:t>9/14/2017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96C6-B927-5C4C-8E51-A155C4C779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132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69870-CAE3-0D43-ACD7-E096AADB3111}" type="datetimeFigureOut">
              <a:rPr lang="en-US" smtClean="0"/>
              <a:t>9/14/2017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96C6-B927-5C4C-8E51-A155C4C779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349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69870-CAE3-0D43-ACD7-E096AADB3111}" type="datetimeFigureOut">
              <a:rPr lang="en-US" smtClean="0"/>
              <a:t>9/14/2017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96C6-B927-5C4C-8E51-A155C4C779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854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69870-CAE3-0D43-ACD7-E096AADB3111}" type="datetimeFigureOut">
              <a:rPr lang="en-US" smtClean="0"/>
              <a:t>9/14/2017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96C6-B927-5C4C-8E51-A155C4C779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472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69870-CAE3-0D43-ACD7-E096AADB3111}" type="datetimeFigureOut">
              <a:rPr lang="en-US" smtClean="0"/>
              <a:t>9/14/2017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96C6-B927-5C4C-8E51-A155C4C779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934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69870-CAE3-0D43-ACD7-E096AADB3111}" type="datetimeFigureOut">
              <a:rPr lang="en-US" smtClean="0"/>
              <a:t>9/14/2017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96C6-B927-5C4C-8E51-A155C4C779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932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69870-CAE3-0D43-ACD7-E096AADB3111}" type="datetimeFigureOut">
              <a:rPr lang="en-US" smtClean="0"/>
              <a:t>9/14/2017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96C6-B927-5C4C-8E51-A155C4C779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218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69870-CAE3-0D43-ACD7-E096AADB3111}" type="datetimeFigureOut">
              <a:rPr lang="en-US" smtClean="0"/>
              <a:t>9/14/2017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96C6-B927-5C4C-8E51-A155C4C779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968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69870-CAE3-0D43-ACD7-E096AADB3111}" type="datetimeFigureOut">
              <a:rPr lang="en-US" smtClean="0"/>
              <a:t>9/14/2017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96C6-B927-5C4C-8E51-A155C4C779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441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69870-CAE3-0D43-ACD7-E096AADB3111}" type="datetimeFigureOut">
              <a:rPr lang="en-US" smtClean="0"/>
              <a:t>9/14/2017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96C6-B927-5C4C-8E51-A155C4C779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550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69870-CAE3-0D43-ACD7-E096AADB3111}" type="datetimeFigureOut">
              <a:rPr lang="en-US" smtClean="0"/>
              <a:t>9/14/2017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196C6-B927-5C4C-8E51-A155C4C779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035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C1988 TCCA_PPT Template 0817 v1.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475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95985"/>
            <a:ext cx="7772400" cy="1167245"/>
          </a:xfrm>
        </p:spPr>
        <p:txBody>
          <a:bodyPr>
            <a:normAutofit/>
          </a:bodyPr>
          <a:lstStyle/>
          <a:p>
            <a:r>
              <a:rPr lang="en-GB" b="1" dirty="0" smtClean="0">
                <a:solidFill>
                  <a:srgbClr val="3BC6E8"/>
                </a:solidFill>
                <a:latin typeface="Calibri"/>
                <a:cs typeface="Calibri"/>
              </a:rPr>
              <a:t>3GPP PCG#39 Vienna, September 2017</a:t>
            </a:r>
            <a:endParaRPr lang="en-US" b="1" dirty="0" smtClean="0">
              <a:solidFill>
                <a:srgbClr val="3BC6E8"/>
              </a:solidFill>
              <a:latin typeface="Calibri"/>
              <a:cs typeface="Calibri"/>
            </a:endParaRPr>
          </a:p>
          <a:p>
            <a:r>
              <a:rPr lang="en-US" sz="2400" b="1" i="1" dirty="0" smtClean="0">
                <a:solidFill>
                  <a:schemeClr val="bg1"/>
                </a:solidFill>
                <a:latin typeface="Calibri"/>
                <a:cs typeface="Calibri"/>
              </a:rPr>
              <a:t>TCCA MRP update</a:t>
            </a:r>
            <a:endParaRPr lang="en-US" sz="2400" b="1" i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85800" y="5720880"/>
            <a:ext cx="7772400" cy="597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BC6E8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Critical communications for all professional users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11500" y="4491855"/>
            <a:ext cx="291043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Tony Gray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</a:rPr>
              <a:t>Chief </a:t>
            </a:r>
            <a:r>
              <a:rPr lang="en-GB" sz="1600" dirty="0" smtClean="0">
                <a:solidFill>
                  <a:schemeClr val="bg1"/>
                </a:solidFill>
              </a:rPr>
              <a:t>Executive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850" y="333375"/>
            <a:ext cx="1704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bg1"/>
                </a:solidFill>
              </a:rPr>
              <a:t>PCG#39_12</a:t>
            </a:r>
            <a:endParaRPr lang="en-GB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45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720880"/>
            <a:ext cx="7772400" cy="597055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3BC6E8"/>
                </a:solidFill>
              </a:rPr>
              <a:t>Critical communications for all professional users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32909" y="381000"/>
            <a:ext cx="6400800" cy="1016000"/>
          </a:xfrm>
        </p:spPr>
        <p:txBody>
          <a:bodyPr anchor="ctr"/>
          <a:lstStyle/>
          <a:p>
            <a:pPr algn="l"/>
            <a:r>
              <a:rPr lang="en-US" b="1" dirty="0" smtClean="0">
                <a:solidFill>
                  <a:srgbClr val="3BC6E8"/>
                </a:solidFill>
                <a:latin typeface="Calibri"/>
                <a:cs typeface="Calibri"/>
              </a:rPr>
              <a:t>Re-stating our mission</a:t>
            </a:r>
            <a:endParaRPr lang="en-US" b="1" dirty="0">
              <a:solidFill>
                <a:srgbClr val="3BC6E8"/>
              </a:solidFill>
              <a:latin typeface="Calibri"/>
              <a:cs typeface="Calibri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="" xmlns:a16="http://schemas.microsoft.com/office/drawing/2014/main" id="{A6305104-B6BA-4221-9A73-4056392305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2311096"/>
              </p:ext>
            </p:extLst>
          </p:nvPr>
        </p:nvGraphicFramePr>
        <p:xfrm>
          <a:off x="442451" y="1656880"/>
          <a:ext cx="8191257" cy="4063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7970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720880"/>
            <a:ext cx="7772400" cy="597055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3BC6E8"/>
                </a:solidFill>
              </a:rPr>
              <a:t>Critical communications for all professional users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32909" y="381000"/>
            <a:ext cx="6400800" cy="1016000"/>
          </a:xfrm>
        </p:spPr>
        <p:txBody>
          <a:bodyPr anchor="ctr"/>
          <a:lstStyle/>
          <a:p>
            <a:pPr algn="l"/>
            <a:r>
              <a:rPr lang="mr-IN" b="1" dirty="0" smtClean="0">
                <a:solidFill>
                  <a:srgbClr val="3BC6E8"/>
                </a:solidFill>
                <a:latin typeface="Calibri"/>
                <a:cs typeface="Calibri"/>
              </a:rPr>
              <a:t>…</a:t>
            </a:r>
            <a:r>
              <a:rPr lang="en-US" b="1" dirty="0" smtClean="0">
                <a:solidFill>
                  <a:srgbClr val="3BC6E8"/>
                </a:solidFill>
                <a:latin typeface="Calibri"/>
                <a:cs typeface="Calibri"/>
              </a:rPr>
              <a:t>and Aims &amp; Objectives</a:t>
            </a:r>
            <a:endParaRPr lang="en-US" b="1" dirty="0">
              <a:solidFill>
                <a:srgbClr val="3BC6E8"/>
              </a:solidFill>
              <a:latin typeface="Calibri"/>
              <a:cs typeface="Calibri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9A2214D6-8467-4C22-AD8A-06CE52DB0D36}"/>
              </a:ext>
            </a:extLst>
          </p:cNvPr>
          <p:cNvSpPr/>
          <p:nvPr/>
        </p:nvSpPr>
        <p:spPr>
          <a:xfrm>
            <a:off x="807783" y="1801604"/>
            <a:ext cx="7602792" cy="1182896"/>
          </a:xfrm>
          <a:custGeom>
            <a:avLst/>
            <a:gdLst>
              <a:gd name="connsiteX0" fmla="*/ 0 w 1504652"/>
              <a:gd name="connsiteY0" fmla="*/ 0 h 902791"/>
              <a:gd name="connsiteX1" fmla="*/ 1504652 w 1504652"/>
              <a:gd name="connsiteY1" fmla="*/ 0 h 902791"/>
              <a:gd name="connsiteX2" fmla="*/ 1504652 w 1504652"/>
              <a:gd name="connsiteY2" fmla="*/ 902791 h 902791"/>
              <a:gd name="connsiteX3" fmla="*/ 0 w 1504652"/>
              <a:gd name="connsiteY3" fmla="*/ 902791 h 902791"/>
              <a:gd name="connsiteX4" fmla="*/ 0 w 1504652"/>
              <a:gd name="connsiteY4" fmla="*/ 0 h 902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4652" h="902791">
                <a:moveTo>
                  <a:pt x="0" y="0"/>
                </a:moveTo>
                <a:lnTo>
                  <a:pt x="1504652" y="0"/>
                </a:lnTo>
                <a:lnTo>
                  <a:pt x="1504652" y="902791"/>
                </a:lnTo>
                <a:lnTo>
                  <a:pt x="0" y="90279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0" marR="0" lvl="0" indent="0" algn="ctr" defTabSz="6223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Pts val="1000"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We advise and inform the critical communications market and its stakeholders, from governments to end-users, and have a strong influence on the direction of the 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industry.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="" xmlns:a16="http://schemas.microsoft.com/office/drawing/2014/main" id="{DD563F8C-16B3-4164-9FB9-713AB26788AA}"/>
              </a:ext>
            </a:extLst>
          </p:cNvPr>
          <p:cNvSpPr/>
          <p:nvPr/>
        </p:nvSpPr>
        <p:spPr>
          <a:xfrm>
            <a:off x="807783" y="4491180"/>
            <a:ext cx="7602792" cy="1111250"/>
          </a:xfrm>
          <a:custGeom>
            <a:avLst/>
            <a:gdLst>
              <a:gd name="connsiteX0" fmla="*/ 0 w 1504652"/>
              <a:gd name="connsiteY0" fmla="*/ 0 h 902791"/>
              <a:gd name="connsiteX1" fmla="*/ 1504652 w 1504652"/>
              <a:gd name="connsiteY1" fmla="*/ 0 h 902791"/>
              <a:gd name="connsiteX2" fmla="*/ 1504652 w 1504652"/>
              <a:gd name="connsiteY2" fmla="*/ 902791 h 902791"/>
              <a:gd name="connsiteX3" fmla="*/ 0 w 1504652"/>
              <a:gd name="connsiteY3" fmla="*/ 902791 h 902791"/>
              <a:gd name="connsiteX4" fmla="*/ 0 w 1504652"/>
              <a:gd name="connsiteY4" fmla="*/ 0 h 902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4652" h="902791">
                <a:moveTo>
                  <a:pt x="0" y="0"/>
                </a:moveTo>
                <a:lnTo>
                  <a:pt x="1504652" y="0"/>
                </a:lnTo>
                <a:lnTo>
                  <a:pt x="1504652" y="902791"/>
                </a:lnTo>
                <a:lnTo>
                  <a:pt x="0" y="90279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SzPts val="1000"/>
              <a:defRPr/>
            </a:pPr>
            <a:r>
              <a:rPr lang="en-GB" sz="2000" dirty="0">
                <a:solidFill>
                  <a:schemeClr val="bg1"/>
                </a:solidFill>
                <a:latin typeface="+mj-lt"/>
              </a:rPr>
              <a:t>A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s a 3GPP Market Representation Partner (MRP), and working</a:t>
            </a:r>
            <a:r>
              <a:rPr kumimoji="0" lang="en-GB" sz="20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 closely with ETSI and other SDOs,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 we are catalysing and driving the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evolution of LTE towards becoming a 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truly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critical 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communications-grade bearer</a:t>
            </a:r>
            <a:r>
              <a:rPr lang="en-GB" sz="2000" dirty="0" smtClean="0">
                <a:solidFill>
                  <a:schemeClr val="bg1"/>
                </a:solidFill>
                <a:latin typeface="+mj-lt"/>
              </a:rPr>
              <a:t>.</a:t>
            </a:r>
            <a:endParaRPr 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Freeform: Shape 19">
            <a:extLst>
              <a:ext uri="{FF2B5EF4-FFF2-40B4-BE49-F238E27FC236}">
                <a16:creationId xmlns="" xmlns:a16="http://schemas.microsoft.com/office/drawing/2014/main" id="{DD563F8C-16B3-4164-9FB9-713AB26788AA}"/>
              </a:ext>
            </a:extLst>
          </p:cNvPr>
          <p:cNvSpPr/>
          <p:nvPr/>
        </p:nvSpPr>
        <p:spPr>
          <a:xfrm>
            <a:off x="807783" y="3156957"/>
            <a:ext cx="7602792" cy="1161766"/>
          </a:xfrm>
          <a:custGeom>
            <a:avLst/>
            <a:gdLst>
              <a:gd name="connsiteX0" fmla="*/ 0 w 1504652"/>
              <a:gd name="connsiteY0" fmla="*/ 0 h 902791"/>
              <a:gd name="connsiteX1" fmla="*/ 1504652 w 1504652"/>
              <a:gd name="connsiteY1" fmla="*/ 0 h 902791"/>
              <a:gd name="connsiteX2" fmla="*/ 1504652 w 1504652"/>
              <a:gd name="connsiteY2" fmla="*/ 902791 h 902791"/>
              <a:gd name="connsiteX3" fmla="*/ 0 w 1504652"/>
              <a:gd name="connsiteY3" fmla="*/ 902791 h 902791"/>
              <a:gd name="connsiteX4" fmla="*/ 0 w 1504652"/>
              <a:gd name="connsiteY4" fmla="*/ 0 h 902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4652" h="902791">
                <a:moveTo>
                  <a:pt x="0" y="0"/>
                </a:moveTo>
                <a:lnTo>
                  <a:pt x="1504652" y="0"/>
                </a:lnTo>
                <a:lnTo>
                  <a:pt x="1504652" y="902791"/>
                </a:lnTo>
                <a:lnTo>
                  <a:pt x="0" y="90279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SzPts val="1000"/>
              <a:defRPr/>
            </a:pPr>
            <a:r>
              <a:rPr lang="en-GB" sz="2000" dirty="0" smtClean="0">
                <a:solidFill>
                  <a:schemeClr val="bg1"/>
                </a:solidFill>
                <a:latin typeface="+mj-lt"/>
              </a:rPr>
              <a:t>We </a:t>
            </a:r>
            <a:r>
              <a:rPr lang="en-GB" sz="2000" dirty="0">
                <a:solidFill>
                  <a:schemeClr val="bg1"/>
                </a:solidFill>
                <a:latin typeface="+mj-lt"/>
              </a:rPr>
              <a:t>provide the central role in </a:t>
            </a:r>
            <a:r>
              <a:rPr lang="en-GB" sz="2000" dirty="0" smtClean="0">
                <a:solidFill>
                  <a:schemeClr val="bg1"/>
                </a:solidFill>
                <a:latin typeface="+mj-lt"/>
              </a:rPr>
              <a:t>the maintenance, </a:t>
            </a:r>
            <a:r>
              <a:rPr lang="en-GB" sz="2000" dirty="0">
                <a:solidFill>
                  <a:schemeClr val="bg1"/>
                </a:solidFill>
                <a:latin typeface="+mj-lt"/>
              </a:rPr>
              <a:t>development and enhancement of the </a:t>
            </a:r>
            <a:r>
              <a:rPr lang="en-GB" sz="2000" dirty="0" smtClean="0">
                <a:solidFill>
                  <a:schemeClr val="bg1"/>
                </a:solidFill>
                <a:latin typeface="+mj-lt"/>
              </a:rPr>
              <a:t>ETSI TETRA standard, deliver IOP and conformance certification services and advise </a:t>
            </a:r>
            <a:r>
              <a:rPr lang="en-GB" sz="2000" dirty="0">
                <a:solidFill>
                  <a:schemeClr val="bg1"/>
                </a:solidFill>
                <a:latin typeface="+mj-lt"/>
              </a:rPr>
              <a:t>users on other open standards</a:t>
            </a:r>
            <a:r>
              <a:rPr lang="en-GB" sz="2000" dirty="0" smtClean="0">
                <a:solidFill>
                  <a:schemeClr val="bg1"/>
                </a:solidFill>
                <a:latin typeface="+mj-lt"/>
              </a:rPr>
              <a:t>.</a:t>
            </a:r>
            <a:endParaRPr lang="en-US" sz="2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280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C1988 TCCA_PPT Template 0817 v1.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4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823696"/>
            <a:ext cx="7772400" cy="597055"/>
          </a:xfrm>
        </p:spPr>
        <p:txBody>
          <a:bodyPr>
            <a:normAutofit/>
          </a:bodyPr>
          <a:lstStyle/>
          <a:p>
            <a:r>
              <a:rPr lang="en-US" sz="2400" i="1" dirty="0" smtClean="0">
                <a:solidFill>
                  <a:srgbClr val="3BC6E8"/>
                </a:solidFill>
              </a:rPr>
              <a:t>Critical communications for all professional users</a:t>
            </a:r>
            <a:endParaRPr lang="en-US" sz="2400" i="1" dirty="0">
              <a:solidFill>
                <a:srgbClr val="3BC6E8"/>
              </a:solidFill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637415" y="1857375"/>
            <a:ext cx="7901819" cy="3921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/>
              <a:buChar char="•"/>
            </a:pPr>
            <a:r>
              <a:rPr lang="en-US" sz="1800" b="1" dirty="0" smtClean="0">
                <a:solidFill>
                  <a:prstClr val="black"/>
                </a:solidFill>
                <a:cs typeface="Calibri"/>
              </a:rPr>
              <a:t>TCCA + ETSI facilitated successful MCPTT plugtest#1 in Sophie Antipolis, June 2017</a:t>
            </a:r>
          </a:p>
          <a:p>
            <a:pPr marL="800100" lvl="1" indent="-342900" algn="l">
              <a:buFont typeface="Arial"/>
              <a:buChar char="•"/>
            </a:pPr>
            <a:r>
              <a:rPr lang="en-US" sz="1400" dirty="0">
                <a:solidFill>
                  <a:prstClr val="black"/>
                </a:solidFill>
                <a:cs typeface="Calibri"/>
              </a:rPr>
              <a:t>MCPTT plugtest#</a:t>
            </a:r>
            <a:r>
              <a:rPr lang="en-US" sz="1400" dirty="0" smtClean="0">
                <a:solidFill>
                  <a:prstClr val="black"/>
                </a:solidFill>
                <a:cs typeface="Calibri"/>
              </a:rPr>
              <a:t>2 June 2018 (in USA?) - TBA</a:t>
            </a:r>
            <a:endParaRPr lang="en-US" sz="1400" dirty="0">
              <a:solidFill>
                <a:prstClr val="black"/>
              </a:solidFill>
              <a:cs typeface="Calibri"/>
            </a:endParaRPr>
          </a:p>
          <a:p>
            <a:pPr marL="342900" indent="-342900" algn="l">
              <a:buFont typeface="Arial"/>
              <a:buChar char="•"/>
            </a:pPr>
            <a:r>
              <a:rPr lang="en-US" sz="1800" b="1" dirty="0" smtClean="0">
                <a:solidFill>
                  <a:prstClr val="black"/>
                </a:solidFill>
                <a:cs typeface="Calibri"/>
              </a:rPr>
              <a:t>Formation of TCCA ‘Broadband Industry Group (BIG)’ to represent critical broadband industry members</a:t>
            </a:r>
          </a:p>
          <a:p>
            <a:pPr marL="800100" lvl="1" indent="-342900" algn="l">
              <a:buFont typeface="Arial"/>
              <a:buChar char="•"/>
            </a:pPr>
            <a:r>
              <a:rPr lang="en-US" sz="1400" dirty="0" smtClean="0">
                <a:solidFill>
                  <a:prstClr val="black"/>
                </a:solidFill>
                <a:cs typeface="Calibri"/>
              </a:rPr>
              <a:t>Major players in 3GPP industry present, e.g. Nokia, Ericsson, </a:t>
            </a:r>
            <a:r>
              <a:rPr lang="en-US" sz="1400" dirty="0" err="1" smtClean="0">
                <a:solidFill>
                  <a:prstClr val="black"/>
                </a:solidFill>
                <a:cs typeface="Calibri"/>
              </a:rPr>
              <a:t>Bittium</a:t>
            </a:r>
            <a:r>
              <a:rPr lang="en-US" sz="1400" dirty="0" smtClean="0">
                <a:solidFill>
                  <a:prstClr val="black"/>
                </a:solidFill>
                <a:cs typeface="Calibri"/>
              </a:rPr>
              <a:t>, etc.</a:t>
            </a:r>
          </a:p>
          <a:p>
            <a:pPr marL="342900" indent="-342900" algn="l">
              <a:buFont typeface="Arial"/>
              <a:buChar char="•"/>
            </a:pPr>
            <a:r>
              <a:rPr lang="en-US" sz="1800" b="1" dirty="0" smtClean="0">
                <a:solidFill>
                  <a:prstClr val="black"/>
                </a:solidFill>
                <a:cs typeface="Calibri"/>
              </a:rPr>
              <a:t>TCCA consortium partner in ‘Mission Critical Open Platform (MCOP)’ project</a:t>
            </a:r>
          </a:p>
          <a:p>
            <a:pPr marL="800100" lvl="1" indent="-342900" algn="l">
              <a:buFont typeface="Arial"/>
              <a:buChar char="•"/>
            </a:pPr>
            <a:r>
              <a:rPr lang="en-US" sz="1400" dirty="0" smtClean="0">
                <a:solidFill>
                  <a:prstClr val="black"/>
                </a:solidFill>
                <a:cs typeface="Calibri"/>
              </a:rPr>
              <a:t>Together with University of Basque Country, </a:t>
            </a:r>
            <a:r>
              <a:rPr lang="en-US" sz="1400" dirty="0" err="1" smtClean="0">
                <a:solidFill>
                  <a:prstClr val="black"/>
                </a:solidFill>
                <a:cs typeface="Calibri"/>
              </a:rPr>
              <a:t>Expway</a:t>
            </a:r>
            <a:r>
              <a:rPr lang="en-US" sz="1400" dirty="0" smtClean="0">
                <a:solidFill>
                  <a:prstClr val="black"/>
                </a:solidFill>
                <a:cs typeface="Calibri"/>
              </a:rPr>
              <a:t> &amp; </a:t>
            </a:r>
            <a:r>
              <a:rPr lang="en-US" sz="1400" dirty="0" err="1" smtClean="0">
                <a:solidFill>
                  <a:prstClr val="black"/>
                </a:solidFill>
                <a:cs typeface="Calibri"/>
              </a:rPr>
              <a:t>Bittium</a:t>
            </a:r>
            <a:endParaRPr lang="en-US" sz="1400" dirty="0" smtClean="0">
              <a:solidFill>
                <a:prstClr val="black"/>
              </a:solidFill>
              <a:cs typeface="Calibri"/>
            </a:endParaRPr>
          </a:p>
          <a:p>
            <a:pPr marL="800100" lvl="1" indent="-342900" algn="l">
              <a:buFont typeface="Arial"/>
              <a:buChar char="•"/>
            </a:pPr>
            <a:r>
              <a:rPr lang="en-US" sz="1400" dirty="0">
                <a:solidFill>
                  <a:prstClr val="black"/>
                </a:solidFill>
                <a:cs typeface="Calibri"/>
              </a:rPr>
              <a:t>D</a:t>
            </a:r>
            <a:r>
              <a:rPr lang="en-US" sz="1400" dirty="0" smtClean="0">
                <a:solidFill>
                  <a:prstClr val="black"/>
                </a:solidFill>
                <a:cs typeface="Calibri"/>
              </a:rPr>
              <a:t>evelop and publish Open Source platform and APIs for fast-track development of MCPTT apps</a:t>
            </a:r>
            <a:endParaRPr lang="en-US" sz="1400" i="1" dirty="0" smtClean="0">
              <a:solidFill>
                <a:prstClr val="black"/>
              </a:solidFill>
              <a:cs typeface="Calibri"/>
            </a:endParaRPr>
          </a:p>
          <a:p>
            <a:pPr marL="342900" indent="-342900" algn="l">
              <a:buFont typeface="Arial"/>
              <a:buChar char="•"/>
            </a:pPr>
            <a:r>
              <a:rPr lang="en-US" sz="1800" b="1" dirty="0" smtClean="0">
                <a:solidFill>
                  <a:prstClr val="black"/>
                </a:solidFill>
                <a:cs typeface="Calibri"/>
              </a:rPr>
              <a:t>TCCA                </a:t>
            </a:r>
            <a:r>
              <a:rPr lang="en-US" sz="1800" b="1" dirty="0" err="1" smtClean="0">
                <a:solidFill>
                  <a:prstClr val="black"/>
                </a:solidFill>
                <a:cs typeface="Calibri"/>
              </a:rPr>
              <a:t>MoU</a:t>
            </a:r>
            <a:r>
              <a:rPr lang="en-US" sz="1800" b="1" dirty="0" smtClean="0">
                <a:solidFill>
                  <a:prstClr val="black"/>
                </a:solidFill>
                <a:cs typeface="Calibri"/>
              </a:rPr>
              <a:t>:</a:t>
            </a:r>
          </a:p>
          <a:p>
            <a:pPr marL="800100" lvl="1" indent="-342900" algn="l">
              <a:buFont typeface="Arial"/>
              <a:buChar char="•"/>
            </a:pPr>
            <a:r>
              <a:rPr lang="en-US" sz="1400" dirty="0">
                <a:solidFill>
                  <a:prstClr val="black"/>
                </a:solidFill>
                <a:cs typeface="Calibri"/>
              </a:rPr>
              <a:t>T</a:t>
            </a:r>
            <a:r>
              <a:rPr lang="en-US" sz="1400" dirty="0" smtClean="0">
                <a:solidFill>
                  <a:prstClr val="black"/>
                </a:solidFill>
                <a:cs typeface="Calibri"/>
              </a:rPr>
              <a:t>o </a:t>
            </a:r>
            <a:r>
              <a:rPr lang="en-US" sz="1400" dirty="0">
                <a:solidFill>
                  <a:prstClr val="black"/>
                </a:solidFill>
                <a:cs typeface="Calibri"/>
              </a:rPr>
              <a:t>structure relationship in the field of device testing and certification </a:t>
            </a:r>
            <a:r>
              <a:rPr lang="en-US" sz="1400" dirty="0" smtClean="0">
                <a:solidFill>
                  <a:prstClr val="black"/>
                </a:solidFill>
                <a:cs typeface="Calibri"/>
              </a:rPr>
              <a:t>requirements for mission critical UEs</a:t>
            </a:r>
          </a:p>
          <a:p>
            <a:pPr marL="800100" lvl="1" indent="-342900" algn="l">
              <a:buFont typeface="Arial"/>
              <a:buChar char="•"/>
            </a:pPr>
            <a:r>
              <a:rPr lang="en-US" sz="1400" dirty="0">
                <a:solidFill>
                  <a:prstClr val="black"/>
                </a:solidFill>
                <a:cs typeface="Calibri"/>
              </a:rPr>
              <a:t>D</a:t>
            </a:r>
            <a:r>
              <a:rPr lang="en-US" sz="1400" dirty="0" smtClean="0">
                <a:solidFill>
                  <a:prstClr val="black"/>
                </a:solidFill>
                <a:cs typeface="Calibri"/>
              </a:rPr>
              <a:t>iscussions ongoing</a:t>
            </a:r>
            <a:endParaRPr lang="en-US" sz="1400" dirty="0">
              <a:solidFill>
                <a:prstClr val="black"/>
              </a:solidFill>
              <a:cs typeface="Calibri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2232909" y="381000"/>
            <a:ext cx="6400800" cy="1016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 dirty="0" smtClean="0">
                <a:solidFill>
                  <a:srgbClr val="3BC6E8"/>
                </a:solidFill>
                <a:latin typeface="Calibri"/>
                <a:cs typeface="Calibri"/>
              </a:rPr>
              <a:t>Some initiatives</a:t>
            </a:r>
            <a:endParaRPr lang="en-US" b="1" dirty="0">
              <a:solidFill>
                <a:srgbClr val="3BC6E8"/>
              </a:solidFill>
              <a:latin typeface="Calibri"/>
              <a:cs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1080" y="4468914"/>
            <a:ext cx="747486" cy="29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9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C1988 TCCA_PPT Template 0817 v1.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475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095625"/>
            <a:ext cx="7772400" cy="76494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3BC6E8"/>
                </a:solidFill>
                <a:cs typeface="Calibri"/>
              </a:rPr>
              <a:t>Thank You PCG!</a:t>
            </a:r>
            <a:endParaRPr lang="en-US" b="1" dirty="0">
              <a:solidFill>
                <a:srgbClr val="3BC6E8"/>
              </a:solidFill>
              <a:latin typeface="Calibri"/>
              <a:cs typeface="Calibri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85800" y="6011184"/>
            <a:ext cx="7772400" cy="597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solidFill>
                  <a:srgbClr val="3BC6E8"/>
                </a:solidFill>
              </a:rPr>
              <a:t>Critical communications for all professional users</a:t>
            </a:r>
            <a:endParaRPr lang="en-US" sz="2400" dirty="0">
              <a:solidFill>
                <a:srgbClr val="3BC6E8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11500" y="4269605"/>
            <a:ext cx="291043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Tony Gray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</a:rPr>
              <a:t>Chief Executive</a:t>
            </a:r>
          </a:p>
          <a:p>
            <a:pPr algn="ctr"/>
            <a:endParaRPr lang="en-GB" sz="1400" dirty="0">
              <a:solidFill>
                <a:schemeClr val="bg1"/>
              </a:solidFill>
            </a:endParaRPr>
          </a:p>
          <a:p>
            <a:pPr algn="ctr"/>
            <a:r>
              <a:rPr lang="en-GB" sz="1400" dirty="0">
                <a:solidFill>
                  <a:schemeClr val="bg1"/>
                </a:solidFill>
              </a:rPr>
              <a:t>Mob: +48 69 228 2883</a:t>
            </a:r>
          </a:p>
          <a:p>
            <a:pPr algn="ctr"/>
            <a:r>
              <a:rPr lang="en-GB" sz="1400" dirty="0">
                <a:solidFill>
                  <a:schemeClr val="bg1"/>
                </a:solidFill>
              </a:rPr>
              <a:t>Email: tony.gray@tandcca.com</a:t>
            </a:r>
          </a:p>
          <a:p>
            <a:pPr algn="ctr"/>
            <a:r>
              <a:rPr lang="en-GB" sz="1400" dirty="0">
                <a:solidFill>
                  <a:schemeClr val="bg1"/>
                </a:solidFill>
              </a:rPr>
              <a:t> </a:t>
            </a:r>
            <a:r>
              <a:rPr lang="en-GB" sz="1400" dirty="0" smtClean="0">
                <a:solidFill>
                  <a:schemeClr val="bg1"/>
                </a:solidFill>
              </a:rPr>
              <a:t>www.tandcca.com</a:t>
            </a:r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70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365</Words>
  <Application>Microsoft Office PowerPoint</Application>
  <PresentationFormat>On-screen Show (4:3)</PresentationFormat>
  <Paragraphs>37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Critical communications for all professional users</vt:lpstr>
      <vt:lpstr>Critical communications for all professional users</vt:lpstr>
      <vt:lpstr>Critical communications for all professional users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Critical communications for all professional users</dc:title>
  <dc:creator>Rob</dc:creator>
  <cp:lastModifiedBy>Adrian Scrase</cp:lastModifiedBy>
  <cp:revision>32</cp:revision>
  <dcterms:created xsi:type="dcterms:W3CDTF">2017-08-14T16:22:26Z</dcterms:created>
  <dcterms:modified xsi:type="dcterms:W3CDTF">2017-09-14T12:31:21Z</dcterms:modified>
</cp:coreProperties>
</file>