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8" r:id="rId2"/>
    <p:sldId id="288" r:id="rId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vos, Philippe"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F2F"/>
    <a:srgbClr val="D8EB21"/>
    <a:srgbClr val="33CC33"/>
    <a:srgbClr val="AEC5E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9" d="100"/>
          <a:sy n="99" d="100"/>
        </p:scale>
        <p:origin x="-936" y="-6"/>
      </p:cViewPr>
      <p:guideLst>
        <p:guide orient="horz" pos="2160"/>
        <p:guide pos="2880"/>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993AEF40-752B-409C-A085-A68257286AB6}" type="datetimeFigureOut">
              <a:rPr lang="en-GB"/>
              <a:pPr>
                <a:defRPr/>
              </a:pPr>
              <a:t>28/04/2014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1770C7E-9973-4041-B7E0-3112AAFBCB75}" type="slidenum">
              <a:rPr lang="en-GB"/>
              <a:pPr>
                <a:defRPr/>
              </a:pPr>
              <a:t>‹#›</a:t>
            </a:fld>
            <a:endParaRPr lang="en-GB"/>
          </a:p>
        </p:txBody>
      </p:sp>
    </p:spTree>
    <p:extLst>
      <p:ext uri="{BB962C8B-B14F-4D97-AF65-F5344CB8AC3E}">
        <p14:creationId xmlns:p14="http://schemas.microsoft.com/office/powerpoint/2010/main" val="1202113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1534B2-8476-4E71-92A1-FE32D8043ACE}" type="slidenum">
              <a:rPr lang="en-GB"/>
              <a:pPr fontAlgn="base">
                <a:spcBef>
                  <a:spcPct val="0"/>
                </a:spcBef>
                <a:spcAft>
                  <a:spcPct val="0"/>
                </a:spcAft>
                <a:defRPr/>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4"/>
          <p:cNvPicPr>
            <a:picLocks noChangeAspect="1"/>
          </p:cNvPicPr>
          <p:nvPr userDrawn="1"/>
        </p:nvPicPr>
        <p:blipFill>
          <a:blip r:embed="rId2">
            <a:duotone>
              <a:schemeClr val="bg2">
                <a:shade val="45000"/>
                <a:satMod val="135000"/>
              </a:schemeClr>
              <a:prstClr val="white"/>
            </a:duotone>
            <a:extLst/>
          </a:blip>
          <a:stretch>
            <a:fillRect/>
          </a:stretch>
        </p:blipFill>
        <p:spPr>
          <a:xfrm>
            <a:off x="1311976" y="1413422"/>
            <a:ext cx="6537764" cy="4967906"/>
          </a:xfrm>
          <a:prstGeom prst="rect">
            <a:avLst/>
          </a:prstGeom>
        </p:spPr>
      </p:pic>
      <p:sp>
        <p:nvSpPr>
          <p:cNvPr id="2" name="Title 1"/>
          <p:cNvSpPr>
            <a:spLocks noGrp="1"/>
          </p:cNvSpPr>
          <p:nvPr>
            <p:ph type="ctrTitle"/>
          </p:nvPr>
        </p:nvSpPr>
        <p:spPr>
          <a:xfrm>
            <a:off x="674190" y="3140968"/>
            <a:ext cx="7772400" cy="893961"/>
          </a:xfrm>
        </p:spPr>
        <p:txBody>
          <a:bodyPr/>
          <a:lstStyle/>
          <a:p>
            <a:r>
              <a:rPr lang="en-US" smtClean="0"/>
              <a:t>Click to edit Master title style</a:t>
            </a:r>
            <a:endParaRPr lang="en-GB"/>
          </a:p>
        </p:txBody>
      </p:sp>
      <p:sp>
        <p:nvSpPr>
          <p:cNvPr id="3" name="Subtitle 2"/>
          <p:cNvSpPr>
            <a:spLocks noGrp="1"/>
          </p:cNvSpPr>
          <p:nvPr>
            <p:ph type="subTitle" idx="1"/>
          </p:nvPr>
        </p:nvSpPr>
        <p:spPr>
          <a:xfrm>
            <a:off x="1359990" y="4032647"/>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5" name="Date Placeholder 3"/>
          <p:cNvSpPr>
            <a:spLocks noGrp="1"/>
          </p:cNvSpPr>
          <p:nvPr>
            <p:ph type="dt" sz="half" idx="10"/>
          </p:nvPr>
        </p:nvSpPr>
        <p:spPr/>
        <p:txBody>
          <a:bodyPr/>
          <a:lstStyle>
            <a:lvl1pPr>
              <a:defRPr/>
            </a:lvl1pPr>
          </a:lstStyle>
          <a:p>
            <a:pPr>
              <a:defRPr/>
            </a:pPr>
            <a:fld id="{EC631D2A-6591-45E8-8ED4-54BC25961B2D}" type="datetimeFigureOut">
              <a:rPr lang="en-GB"/>
              <a:pPr>
                <a:defRPr/>
              </a:pPr>
              <a:t>28/04/2014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620D3EB4-FE2E-4F47-93AC-2E39A60B68AB}"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68AA95E-6FB5-405D-A325-DE955705EF53}" type="datetimeFigureOut">
              <a:rPr lang="en-GB"/>
              <a:pPr>
                <a:defRPr/>
              </a:pPr>
              <a:t>28/04/2014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58B4769-ADE2-4D44-A342-9485F5130103}" type="slidenum">
              <a:rPr lang="en-GB"/>
              <a:pPr>
                <a:defRPr/>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8E1DA3F-58C4-42A4-92B9-E9AFCC40E656}" type="datetimeFigureOut">
              <a:rPr lang="en-GB"/>
              <a:pPr>
                <a:defRPr/>
              </a:pPr>
              <a:t>28/04/2014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917294A-3964-48A1-AF2C-9A989B2593B5}" type="slidenum">
              <a:rPr lang="en-GB"/>
              <a:pPr>
                <a:defRPr/>
              </a:pPr>
              <a:t>‹#›</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r-F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r-FR"/>
          </a:p>
        </p:txBody>
      </p:sp>
      <p:sp>
        <p:nvSpPr>
          <p:cNvPr id="4" name="Date Placeholder 3"/>
          <p:cNvSpPr>
            <a:spLocks noGrp="1"/>
          </p:cNvSpPr>
          <p:nvPr>
            <p:ph type="dt" sz="half" idx="10"/>
          </p:nvPr>
        </p:nvSpPr>
        <p:spPr/>
        <p:txBody>
          <a:bodyPr/>
          <a:lstStyle>
            <a:lvl1pPr>
              <a:defRPr/>
            </a:lvl1pPr>
          </a:lstStyle>
          <a:p>
            <a:pPr>
              <a:defRPr/>
            </a:pPr>
            <a:fld id="{417BE73C-2B51-4227-93CD-B8B6481FBA4C}" type="datetimeFigureOut">
              <a:rPr lang="en-GB"/>
              <a:pPr>
                <a:defRPr/>
              </a:pPr>
              <a:t>28/04/2014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5D88A22-E284-4880-AF75-2F3A1119FFF1}"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DFE4663-1632-430B-BC61-00A8FD0ECEFE}" type="datetimeFigureOut">
              <a:rPr lang="en-GB"/>
              <a:pPr>
                <a:defRPr/>
              </a:pPr>
              <a:t>28/04/2014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574CDCE-84D8-4FAE-BC82-513B0F564715}"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FDDBC89-C100-4D68-BB81-E8F89BCB272C}" type="datetimeFigureOut">
              <a:rPr lang="en-GB"/>
              <a:pPr>
                <a:defRPr/>
              </a:pPr>
              <a:t>28/04/2014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63AEEB6-ACF0-4EAE-A948-2DB2E541737E}"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798C457F-949A-47B8-B296-27DF586A369C}" type="datetimeFigureOut">
              <a:rPr lang="en-GB"/>
              <a:pPr>
                <a:defRPr/>
              </a:pPr>
              <a:t>28/04/2014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91AD77E8-5AF7-46E6-8C7B-CF0FC095B560}"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9A34D828-DC18-4CEB-83CD-6D71990911B8}" type="datetimeFigureOut">
              <a:rPr lang="en-GB"/>
              <a:pPr>
                <a:defRPr/>
              </a:pPr>
              <a:t>28/04/2014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AEC63711-686E-4F02-A7BA-AD6EDA867F2D}"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GB" dirty="0"/>
          </a:p>
        </p:txBody>
      </p:sp>
      <p:sp>
        <p:nvSpPr>
          <p:cNvPr id="3" name="Date Placeholder 3"/>
          <p:cNvSpPr>
            <a:spLocks noGrp="1"/>
          </p:cNvSpPr>
          <p:nvPr>
            <p:ph type="dt" sz="half" idx="10"/>
          </p:nvPr>
        </p:nvSpPr>
        <p:spPr/>
        <p:txBody>
          <a:bodyPr/>
          <a:lstStyle>
            <a:lvl1pPr>
              <a:defRPr/>
            </a:lvl1pPr>
          </a:lstStyle>
          <a:p>
            <a:pPr>
              <a:defRPr/>
            </a:pPr>
            <a:fld id="{A70D28D4-9FFC-4859-A191-5633419E4930}" type="datetimeFigureOut">
              <a:rPr lang="en-GB"/>
              <a:pPr>
                <a:defRPr/>
              </a:pPr>
              <a:t>28/04/2014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53F47E37-B54E-4AE9-98BB-818040BCD442}"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BD2587F-7829-4476-8E51-8EF529EBFBC1}" type="datetimeFigureOut">
              <a:rPr lang="en-GB"/>
              <a:pPr>
                <a:defRPr/>
              </a:pPr>
              <a:t>28/04/2014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BA9F9110-37A0-496B-BF8D-3295E28D7D79}"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8D7DB79-E2E0-4CF6-B387-5A24638FFD3F}" type="datetimeFigureOut">
              <a:rPr lang="en-GB"/>
              <a:pPr>
                <a:defRPr/>
              </a:pPr>
              <a:t>28/04/2014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44282B21-1A03-4C0D-AF44-01B8365F8154}"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86279FD-35E0-491F-8684-A016FC43350C}" type="datetimeFigureOut">
              <a:rPr lang="en-GB"/>
              <a:pPr>
                <a:defRPr/>
              </a:pPr>
              <a:t>28/04/2014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FCC0B35C-9FA2-4857-A1F4-56A7CC3E0CF3}"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692275" y="34925"/>
            <a:ext cx="72977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A5892BC-82E0-4855-AAF6-644CEEEF16C3}" type="datetimeFigureOut">
              <a:rPr lang="en-GB"/>
              <a:pPr>
                <a:defRPr/>
              </a:pPr>
              <a:t>28/04/2014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1">
                    <a:lumMod val="65000"/>
                  </a:schemeClr>
                </a:solidFill>
                <a:latin typeface="+mn-lt"/>
              </a:defRPr>
            </a:lvl1pPr>
          </a:lstStyle>
          <a:p>
            <a:pPr>
              <a:defRPr/>
            </a:pPr>
            <a:fld id="{0FC97A5F-A427-467A-B1D3-9D0BA68ACFFE}" type="slidenum">
              <a:rPr lang="en-GB"/>
              <a:pPr>
                <a:defRPr/>
              </a:pPr>
              <a:t>‹#›</a:t>
            </a:fld>
            <a:endParaRPr lang="en-GB" dirty="0"/>
          </a:p>
        </p:txBody>
      </p:sp>
      <p:sp>
        <p:nvSpPr>
          <p:cNvPr id="7" name="TextBox 6"/>
          <p:cNvSpPr txBox="1"/>
          <p:nvPr userDrawn="1"/>
        </p:nvSpPr>
        <p:spPr>
          <a:xfrm>
            <a:off x="220663" y="6483350"/>
            <a:ext cx="5753100" cy="307975"/>
          </a:xfrm>
          <a:prstGeom prst="rect">
            <a:avLst/>
          </a:prstGeom>
          <a:noFill/>
        </p:spPr>
        <p:txBody>
          <a:bodyPr wrap="none">
            <a:spAutoFit/>
          </a:bodyPr>
          <a:lstStyle/>
          <a:p>
            <a:pPr fontAlgn="auto">
              <a:spcBef>
                <a:spcPts val="0"/>
              </a:spcBef>
              <a:spcAft>
                <a:spcPts val="0"/>
              </a:spcAft>
              <a:defRPr/>
            </a:pPr>
            <a:r>
              <a:rPr lang="en-GB" sz="1400" b="1" dirty="0">
                <a:solidFill>
                  <a:srgbClr val="006CB5"/>
                </a:solidFill>
                <a:latin typeface="+mn-lt"/>
                <a:ea typeface="Kozuka Gothic Pro H" pitchFamily="34" charset="-128"/>
                <a:cs typeface="Ebrima" pitchFamily="2" charset="0"/>
              </a:rPr>
              <a:t>Presentation on behalf of the TETRA </a:t>
            </a:r>
            <a:r>
              <a:rPr lang="en-GB" sz="1400" b="1" dirty="0">
                <a:solidFill>
                  <a:srgbClr val="00B0F0"/>
                </a:solidFill>
                <a:latin typeface="+mn-lt"/>
                <a:ea typeface="Kozuka Gothic Pro H" pitchFamily="34" charset="-128"/>
                <a:cs typeface="Ebrima" pitchFamily="2" charset="0"/>
              </a:rPr>
              <a:t>+</a:t>
            </a:r>
            <a:r>
              <a:rPr lang="en-GB" sz="1400" b="1" dirty="0">
                <a:solidFill>
                  <a:srgbClr val="006CB5"/>
                </a:solidFill>
                <a:latin typeface="+mn-lt"/>
                <a:ea typeface="Kozuka Gothic Pro H" pitchFamily="34" charset="-128"/>
                <a:cs typeface="Ebrima" pitchFamily="2" charset="0"/>
              </a:rPr>
              <a:t> Critical Communications Association</a:t>
            </a:r>
          </a:p>
        </p:txBody>
      </p:sp>
      <p:sp>
        <p:nvSpPr>
          <p:cNvPr id="9" name="Rectangle 8"/>
          <p:cNvSpPr/>
          <p:nvPr userDrawn="1"/>
        </p:nvSpPr>
        <p:spPr>
          <a:xfrm>
            <a:off x="0" y="1206500"/>
            <a:ext cx="9144000" cy="49213"/>
          </a:xfrm>
          <a:prstGeom prst="rect">
            <a:avLst/>
          </a:prstGeom>
          <a:solidFill>
            <a:srgbClr val="006C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pic>
        <p:nvPicPr>
          <p:cNvPr id="1033" name="Picture 9"/>
          <p:cNvPicPr>
            <a:picLocks noChangeAspect="1"/>
          </p:cNvPicPr>
          <p:nvPr userDrawn="1"/>
        </p:nvPicPr>
        <p:blipFill>
          <a:blip r:embed="rId14"/>
          <a:srcRect/>
          <a:stretch>
            <a:fillRect/>
          </a:stretch>
        </p:blipFill>
        <p:spPr bwMode="auto">
          <a:xfrm>
            <a:off x="131763" y="90488"/>
            <a:ext cx="1344612" cy="1012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iming>
    <p:tnLst>
      <p:par>
        <p:cTn id="1" dur="indefinite" restart="never" nodeType="tmRoot"/>
      </p:par>
    </p:tnLst>
  </p:timing>
  <p:txStyles>
    <p:titleStyle>
      <a:lvl1pPr algn="ctr" rtl="0" eaLnBrk="0" fontAlgn="base" hangingPunct="0">
        <a:spcBef>
          <a:spcPct val="0"/>
        </a:spcBef>
        <a:spcAft>
          <a:spcPct val="0"/>
        </a:spcAft>
        <a:defRPr sz="4400" b="1" i="1" kern="1200">
          <a:solidFill>
            <a:schemeClr val="tx1"/>
          </a:solidFill>
          <a:latin typeface="+mj-lt"/>
          <a:ea typeface="+mj-ea"/>
          <a:cs typeface="+mj-cs"/>
        </a:defRPr>
      </a:lvl1pPr>
      <a:lvl2pPr algn="ctr" rtl="0" eaLnBrk="0" fontAlgn="base" hangingPunct="0">
        <a:spcBef>
          <a:spcPct val="0"/>
        </a:spcBef>
        <a:spcAft>
          <a:spcPct val="0"/>
        </a:spcAft>
        <a:defRPr sz="4400" b="1" i="1">
          <a:solidFill>
            <a:schemeClr val="tx1"/>
          </a:solidFill>
          <a:latin typeface="Calibri" pitchFamily="34" charset="0"/>
        </a:defRPr>
      </a:lvl2pPr>
      <a:lvl3pPr algn="ctr" rtl="0" eaLnBrk="0" fontAlgn="base" hangingPunct="0">
        <a:spcBef>
          <a:spcPct val="0"/>
        </a:spcBef>
        <a:spcAft>
          <a:spcPct val="0"/>
        </a:spcAft>
        <a:defRPr sz="4400" b="1" i="1">
          <a:solidFill>
            <a:schemeClr val="tx1"/>
          </a:solidFill>
          <a:latin typeface="Calibri" pitchFamily="34" charset="0"/>
        </a:defRPr>
      </a:lvl3pPr>
      <a:lvl4pPr algn="ctr" rtl="0" eaLnBrk="0" fontAlgn="base" hangingPunct="0">
        <a:spcBef>
          <a:spcPct val="0"/>
        </a:spcBef>
        <a:spcAft>
          <a:spcPct val="0"/>
        </a:spcAft>
        <a:defRPr sz="4400" b="1" i="1">
          <a:solidFill>
            <a:schemeClr val="tx1"/>
          </a:solidFill>
          <a:latin typeface="Calibri" pitchFamily="34" charset="0"/>
        </a:defRPr>
      </a:lvl4pPr>
      <a:lvl5pPr algn="ctr" rtl="0" eaLnBrk="0" fontAlgn="base" hangingPunct="0">
        <a:spcBef>
          <a:spcPct val="0"/>
        </a:spcBef>
        <a:spcAft>
          <a:spcPct val="0"/>
        </a:spcAft>
        <a:defRPr sz="4400" b="1" i="1">
          <a:solidFill>
            <a:schemeClr val="tx1"/>
          </a:solidFill>
          <a:latin typeface="Calibri" pitchFamily="34" charset="0"/>
        </a:defRPr>
      </a:lvl5pPr>
      <a:lvl6pPr marL="457200" algn="ctr" rtl="0" fontAlgn="base">
        <a:spcBef>
          <a:spcPct val="0"/>
        </a:spcBef>
        <a:spcAft>
          <a:spcPct val="0"/>
        </a:spcAft>
        <a:defRPr sz="4400" b="1" i="1">
          <a:solidFill>
            <a:schemeClr val="tx1"/>
          </a:solidFill>
          <a:latin typeface="Calibri" pitchFamily="34" charset="0"/>
        </a:defRPr>
      </a:lvl6pPr>
      <a:lvl7pPr marL="914400" algn="ctr" rtl="0" fontAlgn="base">
        <a:spcBef>
          <a:spcPct val="0"/>
        </a:spcBef>
        <a:spcAft>
          <a:spcPct val="0"/>
        </a:spcAft>
        <a:defRPr sz="4400" b="1" i="1">
          <a:solidFill>
            <a:schemeClr val="tx1"/>
          </a:solidFill>
          <a:latin typeface="Calibri" pitchFamily="34" charset="0"/>
        </a:defRPr>
      </a:lvl7pPr>
      <a:lvl8pPr marL="1371600" algn="ctr" rtl="0" fontAlgn="base">
        <a:spcBef>
          <a:spcPct val="0"/>
        </a:spcBef>
        <a:spcAft>
          <a:spcPct val="0"/>
        </a:spcAft>
        <a:defRPr sz="4400" b="1" i="1">
          <a:solidFill>
            <a:schemeClr val="tx1"/>
          </a:solidFill>
          <a:latin typeface="Calibri" pitchFamily="34" charset="0"/>
        </a:defRPr>
      </a:lvl8pPr>
      <a:lvl9pPr marL="1828800" algn="ctr" rtl="0" fontAlgn="base">
        <a:spcBef>
          <a:spcPct val="0"/>
        </a:spcBef>
        <a:spcAft>
          <a:spcPct val="0"/>
        </a:spcAft>
        <a:defRPr sz="4400" b="1" i="1">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i="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611560" y="3140968"/>
            <a:ext cx="7772400" cy="893762"/>
          </a:xfrm>
        </p:spPr>
        <p:txBody>
          <a:bodyPr/>
          <a:lstStyle/>
          <a:p>
            <a:pPr eaLnBrk="1" hangingPunct="1"/>
            <a:r>
              <a:rPr lang="en-GB" sz="4000" smtClean="0"/>
              <a:t>Ph Kidner</a:t>
            </a:r>
            <a:r>
              <a:rPr lang="en-GB" smtClean="0"/>
              <a:t> </a:t>
            </a:r>
          </a:p>
        </p:txBody>
      </p:sp>
      <p:sp>
        <p:nvSpPr>
          <p:cNvPr id="15362" name="Subtitle 2"/>
          <p:cNvSpPr>
            <a:spLocks noGrp="1"/>
          </p:cNvSpPr>
          <p:nvPr>
            <p:ph type="subTitle" idx="1"/>
          </p:nvPr>
        </p:nvSpPr>
        <p:spPr>
          <a:xfrm>
            <a:off x="1360488" y="4032250"/>
            <a:ext cx="6400800" cy="1752600"/>
          </a:xfrm>
        </p:spPr>
        <p:txBody>
          <a:bodyPr/>
          <a:lstStyle/>
          <a:p>
            <a:pPr eaLnBrk="1" hangingPunct="1"/>
            <a:r>
              <a:rPr lang="en-GB" smtClean="0">
                <a:solidFill>
                  <a:srgbClr val="898989"/>
                </a:solidFill>
              </a:rPr>
              <a:t>TCCA and </a:t>
            </a:r>
          </a:p>
          <a:p>
            <a:pPr eaLnBrk="1" hangingPunct="1"/>
            <a:r>
              <a:rPr lang="en-GB" smtClean="0">
                <a:solidFill>
                  <a:srgbClr val="898989"/>
                </a:solidFill>
              </a:rPr>
              <a:t>Critical Broadband </a:t>
            </a:r>
          </a:p>
          <a:p>
            <a:pPr eaLnBrk="1" hangingPunct="1"/>
            <a:r>
              <a:rPr lang="en-GB" smtClean="0">
                <a:solidFill>
                  <a:srgbClr val="898989"/>
                </a:solidFill>
              </a:rPr>
              <a:t>New Orleans, April 29th</a:t>
            </a:r>
          </a:p>
        </p:txBody>
      </p:sp>
      <p:sp>
        <p:nvSpPr>
          <p:cNvPr id="2" name="Slide Number Placeholder 1"/>
          <p:cNvSpPr>
            <a:spLocks noGrp="1"/>
          </p:cNvSpPr>
          <p:nvPr>
            <p:ph type="sldNum" sz="quarter" idx="12"/>
          </p:nvPr>
        </p:nvSpPr>
        <p:spPr/>
        <p:txBody>
          <a:bodyPr/>
          <a:lstStyle/>
          <a:p>
            <a:pPr>
              <a:defRPr/>
            </a:pPr>
            <a:fld id="{13AE6913-5773-40B2-B48A-D99C7831ECC4}" type="slidenum">
              <a:rPr lang="en-GB"/>
              <a:pPr>
                <a:defRPr/>
              </a:pPr>
              <a:t>1</a:t>
            </a:fld>
            <a:endParaRPr lang="en-GB" dirty="0"/>
          </a:p>
        </p:txBody>
      </p:sp>
    </p:spTree>
  </p:cSld>
  <p:clrMapOvr>
    <a:masterClrMapping/>
  </p:clrMapOvr>
  <p:transition spd="med">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p:txBody>
          <a:bodyPr/>
          <a:lstStyle/>
          <a:p>
            <a:pPr algn="l"/>
            <a:r>
              <a:rPr lang="en-US" smtClean="0"/>
              <a:t>TCCA update</a:t>
            </a:r>
            <a:endParaRPr lang="en-US" smtClean="0"/>
          </a:p>
        </p:txBody>
      </p:sp>
      <p:sp>
        <p:nvSpPr>
          <p:cNvPr id="19458" name="Rectangle 3"/>
          <p:cNvSpPr>
            <a:spLocks noGrp="1"/>
          </p:cNvSpPr>
          <p:nvPr>
            <p:ph type="body" idx="4294967295"/>
          </p:nvPr>
        </p:nvSpPr>
        <p:spPr>
          <a:xfrm>
            <a:off x="457200" y="1600200"/>
            <a:ext cx="8435975" cy="4525963"/>
          </a:xfrm>
        </p:spPr>
        <p:txBody>
          <a:bodyPr/>
          <a:lstStyle/>
          <a:p>
            <a:r>
              <a:rPr lang="en-US" sz="1800" smtClean="0"/>
              <a:t>From 2012, TCCA CCBG became active contributor to 3GPP work items for Critical communications  </a:t>
            </a:r>
          </a:p>
          <a:p>
            <a:pPr lvl="1"/>
            <a:r>
              <a:rPr lang="en-US" sz="1400" smtClean="0"/>
              <a:t>by providing typical public safety use cases for group communication and direct mode of operation</a:t>
            </a:r>
          </a:p>
          <a:p>
            <a:pPr lvl="1"/>
            <a:r>
              <a:rPr lang="en-US" sz="1400" smtClean="0"/>
              <a:t>by providing the CCBG view on the architecture split between the 3GPP network and the Application layer</a:t>
            </a:r>
          </a:p>
          <a:p>
            <a:r>
              <a:rPr lang="en-US" sz="1800" smtClean="0"/>
              <a:t>In October 2013, TCCA CCBG expressed within an LS to ETSI TC TCCE its support to the work already started in ETSI and emphasize the importance of improving the initially proposed timelines and urged ETSI to liaise and coordinate with other SDOs to reach a global standard,</a:t>
            </a:r>
          </a:p>
          <a:p>
            <a:pPr>
              <a:buFont typeface="Arial" charset="0"/>
              <a:buNone/>
            </a:pPr>
            <a:endParaRPr lang="en-US" sz="1400" smtClean="0"/>
          </a:p>
          <a:p>
            <a:r>
              <a:rPr lang="en-US" sz="1800" smtClean="0"/>
              <a:t>A first step has been an exchange of LSs between ETSI TC TCCE and OMA to define ways of collaborative work on Critical Communication Application </a:t>
            </a:r>
          </a:p>
          <a:p>
            <a:endParaRPr lang="en-US" sz="1800" smtClean="0"/>
          </a:p>
          <a:p>
            <a:endParaRPr lang="en-US" sz="1800" smtClean="0"/>
          </a:p>
          <a:p>
            <a:endParaRPr lang="en-US" sz="1800" smtClean="0"/>
          </a:p>
          <a:p>
            <a:endParaRPr lang="en-US" sz="1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136</Words>
  <Application>Microsoft Office PowerPoint</Application>
  <PresentationFormat>On-screen Show (4:3)</PresentationFormat>
  <Paragraphs>15</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Ph Kidner </vt:lpstr>
      <vt:lpstr>TCCA update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dc:creator>
  <cp:lastModifiedBy>PK</cp:lastModifiedBy>
  <cp:revision>96</cp:revision>
  <dcterms:created xsi:type="dcterms:W3CDTF">2011-11-18T15:17:56Z</dcterms:created>
  <dcterms:modified xsi:type="dcterms:W3CDTF">2014-04-28T20:02:20Z</dcterms:modified>
</cp:coreProperties>
</file>