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8" r:id="rId2"/>
    <p:sldId id="259" r:id="rId3"/>
    <p:sldId id="320" r:id="rId4"/>
    <p:sldId id="299" r:id="rId5"/>
    <p:sldId id="306" r:id="rId6"/>
    <p:sldId id="314" r:id="rId7"/>
    <p:sldId id="327" r:id="rId8"/>
    <p:sldId id="273" r:id="rId9"/>
    <p:sldId id="326" r:id="rId10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ilipp Deibert" initials="PD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68329"/>
    <a:srgbClr val="699419"/>
    <a:srgbClr val="7F7F7F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6994" autoAdjust="0"/>
  </p:normalViewPr>
  <p:slideViewPr>
    <p:cSldViewPr>
      <p:cViewPr>
        <p:scale>
          <a:sx n="80" d="100"/>
          <a:sy n="80" d="100"/>
        </p:scale>
        <p:origin x="-450" y="-390"/>
      </p:cViewPr>
      <p:guideLst>
        <p:guide orient="horz" pos="2160"/>
        <p:guide pos="27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4F5DFA2-70BB-4F5F-B089-006631623FFB}" type="datetimeFigureOut">
              <a:rPr lang="de-DE"/>
              <a:pPr>
                <a:defRPr/>
              </a:pPr>
              <a:t>24.10.2013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CH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CH" noProof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0A58C19-B47E-4ADE-BF75-7C1D948D4CE6}" type="slidenum">
              <a:rPr lang="de-CH"/>
              <a:pPr>
                <a:defRPr/>
              </a:pPr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xmlns="" val="11331706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de-DE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>
            <a:normAutofit lnSpcReduction="10000"/>
          </a:bodyPr>
          <a:lstStyle/>
          <a:p>
            <a:pPr marL="685867" lvl="1" indent="-228622">
              <a:lnSpc>
                <a:spcPct val="80000"/>
              </a:lnSpc>
              <a:defRPr/>
            </a:pPr>
            <a:endParaRPr lang="en-GB" sz="800" b="1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4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BA0B1147-E6DA-445B-8C92-3A9042EC98B4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26"/>
            <a:ext cx="7929562" cy="4643470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7"/>
          <p:cNvSpPr/>
          <p:nvPr/>
        </p:nvSpPr>
        <p:spPr>
          <a:xfrm>
            <a:off x="0" y="1295400"/>
            <a:ext cx="9144000" cy="76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CH">
              <a:solidFill>
                <a:srgbClr val="FFFFFF"/>
              </a:solidFill>
            </a:endParaRPr>
          </a:p>
        </p:txBody>
      </p:sp>
      <p:sp>
        <p:nvSpPr>
          <p:cNvPr id="5" name="Rechteck 6"/>
          <p:cNvSpPr>
            <a:spLocks noChangeArrowheads="1"/>
          </p:cNvSpPr>
          <p:nvPr/>
        </p:nvSpPr>
        <p:spPr bwMode="auto">
          <a:xfrm>
            <a:off x="0" y="1219200"/>
            <a:ext cx="9144000" cy="76200"/>
          </a:xfrm>
          <a:prstGeom prst="rect">
            <a:avLst/>
          </a:prstGeom>
          <a:solidFill>
            <a:srgbClr val="568E14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de-CH">
              <a:solidFill>
                <a:srgbClr val="FFFFFF"/>
              </a:solidFill>
            </a:endParaRPr>
          </a:p>
        </p:txBody>
      </p:sp>
      <p:pic>
        <p:nvPicPr>
          <p:cNvPr id="6" name="Picture 10" descr="ngmn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0"/>
            <a:ext cx="2036763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966" name="Textplatzhalter 16"/>
          <p:cNvSpPr>
            <a:spLocks noGrp="1"/>
          </p:cNvSpPr>
          <p:nvPr>
            <p:ph type="subTitle" idx="1"/>
          </p:nvPr>
        </p:nvSpPr>
        <p:spPr>
          <a:xfrm>
            <a:off x="4067175" y="3860800"/>
            <a:ext cx="4465638" cy="1655763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000" smtClean="0">
                <a:latin typeface="Arial" charset="0"/>
                <a:cs typeface="Arial" charset="0"/>
              </a:defRPr>
            </a:lvl1pPr>
          </a:lstStyle>
          <a:p>
            <a:r>
              <a:rPr lang="en-US" smtClean="0"/>
              <a:t>Formatvorlage des Untertitelmasters durch Klicken bearbeiten</a:t>
            </a:r>
          </a:p>
        </p:txBody>
      </p:sp>
      <p:sp>
        <p:nvSpPr>
          <p:cNvPr id="168972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581025" y="1485900"/>
            <a:ext cx="7951788" cy="1150938"/>
          </a:xfrm>
        </p:spPr>
        <p:txBody>
          <a:bodyPr anchor="t"/>
          <a:lstStyle>
            <a:lvl1pPr>
              <a:defRPr sz="3600" smtClean="0">
                <a:latin typeface="Arial" charset="0"/>
                <a:cs typeface="Arial" charset="0"/>
              </a:defRPr>
            </a:lvl1pPr>
          </a:lstStyle>
          <a:p>
            <a:r>
              <a:rPr lang="en-US" smtClean="0"/>
              <a:t>Titelmasterformat durch Klicken bearbeiten</a:t>
            </a:r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0"/>
          </p:nvPr>
        </p:nvSpPr>
        <p:spPr>
          <a:xfrm>
            <a:off x="7912100" y="6572250"/>
            <a:ext cx="1231900" cy="285750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fld id="{37A525DE-9A72-48E3-B9A4-91A243BE9FA8}" type="slidenum">
              <a:rPr lang="de-CH"/>
              <a:pPr>
                <a:defRPr/>
              </a:pPr>
              <a:t>‹#›</a:t>
            </a:fld>
            <a:endParaRPr lang="de-CH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000">
                <a:solidFill>
                  <a:srgbClr val="666699"/>
                </a:solidFill>
              </a:defRPr>
            </a:lvl1pPr>
          </a:lstStyle>
          <a:p>
            <a:pPr>
              <a:defRPr/>
            </a:pPr>
            <a:r>
              <a:rPr lang="en-US"/>
              <a:t>Klaus Martiny, 20.03.2012</a:t>
            </a:r>
          </a:p>
        </p:txBody>
      </p:sp>
    </p:spTree>
    <p:extLst>
      <p:ext uri="{BB962C8B-B14F-4D97-AF65-F5344CB8AC3E}">
        <p14:creationId xmlns:p14="http://schemas.microsoft.com/office/powerpoint/2010/main" xmlns="" val="51089482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Hamid Akhavan, </a:t>
            </a:r>
            <a:r>
              <a:rPr lang="en-US"/>
              <a:t>NGMN Industry Conference, June </a:t>
            </a:r>
            <a:r>
              <a:rPr lang="en-GB"/>
              <a:t>26</a:t>
            </a:r>
            <a:r>
              <a:rPr lang="en-GB" baseline="30000"/>
              <a:t>th</a:t>
            </a:r>
            <a:r>
              <a:rPr lang="en-US"/>
              <a:t>, 2008			</a:t>
            </a:r>
            <a:fld id="{DE0F47A7-8659-4DFA-B587-78C1AB58228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07133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381000"/>
            <a:ext cx="6900863" cy="511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813" y="1524000"/>
            <a:ext cx="7929562" cy="46910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785813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MS PGothic" pitchFamily="34" charset="-128"/>
              </a:defRPr>
            </a:lvl1pPr>
          </a:lstStyle>
          <a:p>
            <a:pPr>
              <a:defRPr/>
            </a:pPr>
            <a:fld id="{D26BE6A3-4652-4BA2-978D-38D6731EADE7}" type="datetime1">
              <a:rPr lang="de-DE"/>
              <a:pPr>
                <a:defRPr/>
              </a:pPr>
              <a:t>24.10.2013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GB"/>
              <a:t>NGMN - OC CONFIDENTIAL</a:t>
            </a: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5DDC4-98DB-40DF-ACDA-3803EE21E937}" type="slidenum">
              <a:rPr lang="de-CH"/>
              <a:pPr>
                <a:defRPr/>
              </a:pPr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xmlns="" val="458334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NGMN Logo groß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15206" y="214290"/>
            <a:ext cx="1791086" cy="1011600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0" y="1527175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7" name="Rechteck 6"/>
          <p:cNvSpPr/>
          <p:nvPr/>
        </p:nvSpPr>
        <p:spPr>
          <a:xfrm>
            <a:off x="0" y="1428750"/>
            <a:ext cx="9144000" cy="96838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19A6171E-44F5-4B9F-94C1-6A6DEB14F583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75" y="560388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8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4" r:id="rId2"/>
    <p:sldLayoutId id="2147483698" r:id="rId3"/>
    <p:sldLayoutId id="2147483699" r:id="rId4"/>
    <p:sldLayoutId id="2147483700" r:id="rId5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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26" Type="http://schemas.openxmlformats.org/officeDocument/2006/relationships/image" Target="../media/image28.png"/><Relationship Id="rId39" Type="http://schemas.openxmlformats.org/officeDocument/2006/relationships/image" Target="../media/image41.png"/><Relationship Id="rId21" Type="http://schemas.openxmlformats.org/officeDocument/2006/relationships/image" Target="../media/image24.jpeg"/><Relationship Id="rId34" Type="http://schemas.openxmlformats.org/officeDocument/2006/relationships/image" Target="../media/image36.png"/><Relationship Id="rId42" Type="http://schemas.openxmlformats.org/officeDocument/2006/relationships/image" Target="../media/image44.png"/><Relationship Id="rId47" Type="http://schemas.openxmlformats.org/officeDocument/2006/relationships/image" Target="../media/image49.jpeg"/><Relationship Id="rId50" Type="http://schemas.openxmlformats.org/officeDocument/2006/relationships/image" Target="../media/image52.jpeg"/><Relationship Id="rId55" Type="http://schemas.openxmlformats.org/officeDocument/2006/relationships/image" Target="../media/image57.jpeg"/><Relationship Id="rId63" Type="http://schemas.openxmlformats.org/officeDocument/2006/relationships/image" Target="../media/image65.png"/><Relationship Id="rId68" Type="http://schemas.openxmlformats.org/officeDocument/2006/relationships/image" Target="../media/image70.png"/><Relationship Id="rId7" Type="http://schemas.openxmlformats.org/officeDocument/2006/relationships/tags" Target="../tags/tag7.xml"/><Relationship Id="rId71" Type="http://schemas.openxmlformats.org/officeDocument/2006/relationships/image" Target="../media/image73.jpeg"/><Relationship Id="rId2" Type="http://schemas.openxmlformats.org/officeDocument/2006/relationships/tags" Target="../tags/tag2.xml"/><Relationship Id="rId16" Type="http://schemas.openxmlformats.org/officeDocument/2006/relationships/image" Target="../media/image19.jpeg"/><Relationship Id="rId29" Type="http://schemas.openxmlformats.org/officeDocument/2006/relationships/image" Target="../media/image31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14.png"/><Relationship Id="rId24" Type="http://schemas.openxmlformats.org/officeDocument/2006/relationships/image" Target="../media/image26.jpeg"/><Relationship Id="rId32" Type="http://schemas.openxmlformats.org/officeDocument/2006/relationships/image" Target="../media/image34.jpeg"/><Relationship Id="rId37" Type="http://schemas.openxmlformats.org/officeDocument/2006/relationships/image" Target="../media/image39.png"/><Relationship Id="rId40" Type="http://schemas.openxmlformats.org/officeDocument/2006/relationships/image" Target="../media/image42.png"/><Relationship Id="rId45" Type="http://schemas.openxmlformats.org/officeDocument/2006/relationships/image" Target="../media/image47.jpeg"/><Relationship Id="rId53" Type="http://schemas.openxmlformats.org/officeDocument/2006/relationships/image" Target="../media/image55.jpeg"/><Relationship Id="rId58" Type="http://schemas.openxmlformats.org/officeDocument/2006/relationships/image" Target="../media/image60.png"/><Relationship Id="rId66" Type="http://schemas.openxmlformats.org/officeDocument/2006/relationships/image" Target="../media/image68.png"/><Relationship Id="rId5" Type="http://schemas.openxmlformats.org/officeDocument/2006/relationships/tags" Target="../tags/tag5.xml"/><Relationship Id="rId15" Type="http://schemas.openxmlformats.org/officeDocument/2006/relationships/image" Target="../media/image18.jpeg"/><Relationship Id="rId23" Type="http://schemas.openxmlformats.org/officeDocument/2006/relationships/image" Target="../media/image25.jpeg"/><Relationship Id="rId28" Type="http://schemas.openxmlformats.org/officeDocument/2006/relationships/image" Target="../media/image30.png"/><Relationship Id="rId36" Type="http://schemas.openxmlformats.org/officeDocument/2006/relationships/image" Target="../media/image38.png"/><Relationship Id="rId49" Type="http://schemas.openxmlformats.org/officeDocument/2006/relationships/image" Target="../media/image51.jpeg"/><Relationship Id="rId57" Type="http://schemas.openxmlformats.org/officeDocument/2006/relationships/image" Target="../media/image59.png"/><Relationship Id="rId61" Type="http://schemas.openxmlformats.org/officeDocument/2006/relationships/image" Target="../media/image63.png"/><Relationship Id="rId10" Type="http://schemas.openxmlformats.org/officeDocument/2006/relationships/image" Target="../media/image13.png"/><Relationship Id="rId19" Type="http://schemas.openxmlformats.org/officeDocument/2006/relationships/image" Target="../media/image22.jpeg"/><Relationship Id="rId31" Type="http://schemas.openxmlformats.org/officeDocument/2006/relationships/image" Target="../media/image33.jpeg"/><Relationship Id="rId44" Type="http://schemas.openxmlformats.org/officeDocument/2006/relationships/image" Target="../media/image46.png"/><Relationship Id="rId52" Type="http://schemas.openxmlformats.org/officeDocument/2006/relationships/image" Target="../media/image54.jpeg"/><Relationship Id="rId60" Type="http://schemas.openxmlformats.org/officeDocument/2006/relationships/image" Target="../media/image62.png"/><Relationship Id="rId65" Type="http://schemas.openxmlformats.org/officeDocument/2006/relationships/image" Target="../media/image67.png"/><Relationship Id="rId4" Type="http://schemas.openxmlformats.org/officeDocument/2006/relationships/tags" Target="../tags/tag4.xml"/><Relationship Id="rId9" Type="http://schemas.openxmlformats.org/officeDocument/2006/relationships/notesSlide" Target="../notesSlides/notesSlide2.xml"/><Relationship Id="rId14" Type="http://schemas.openxmlformats.org/officeDocument/2006/relationships/image" Target="../media/image17.jpeg"/><Relationship Id="rId22" Type="http://schemas.openxmlformats.org/officeDocument/2006/relationships/image" Target="../media/image7.jpeg"/><Relationship Id="rId27" Type="http://schemas.openxmlformats.org/officeDocument/2006/relationships/image" Target="../media/image29.png"/><Relationship Id="rId30" Type="http://schemas.openxmlformats.org/officeDocument/2006/relationships/image" Target="../media/image32.png"/><Relationship Id="rId35" Type="http://schemas.openxmlformats.org/officeDocument/2006/relationships/image" Target="../media/image37.png"/><Relationship Id="rId43" Type="http://schemas.openxmlformats.org/officeDocument/2006/relationships/image" Target="../media/image45.jpeg"/><Relationship Id="rId48" Type="http://schemas.openxmlformats.org/officeDocument/2006/relationships/image" Target="../media/image50.jpeg"/><Relationship Id="rId56" Type="http://schemas.openxmlformats.org/officeDocument/2006/relationships/image" Target="../media/image58.jpeg"/><Relationship Id="rId64" Type="http://schemas.openxmlformats.org/officeDocument/2006/relationships/image" Target="../media/image66.png"/><Relationship Id="rId69" Type="http://schemas.openxmlformats.org/officeDocument/2006/relationships/image" Target="../media/image71.png"/><Relationship Id="rId8" Type="http://schemas.openxmlformats.org/officeDocument/2006/relationships/slideLayout" Target="../slideLayouts/slideLayout4.xml"/><Relationship Id="rId51" Type="http://schemas.openxmlformats.org/officeDocument/2006/relationships/image" Target="../media/image53.jpeg"/><Relationship Id="rId3" Type="http://schemas.openxmlformats.org/officeDocument/2006/relationships/tags" Target="../tags/tag3.xml"/><Relationship Id="rId12" Type="http://schemas.openxmlformats.org/officeDocument/2006/relationships/image" Target="../media/image15.png"/><Relationship Id="rId17" Type="http://schemas.openxmlformats.org/officeDocument/2006/relationships/image" Target="../media/image20.jpeg"/><Relationship Id="rId25" Type="http://schemas.openxmlformats.org/officeDocument/2006/relationships/image" Target="../media/image27.png"/><Relationship Id="rId33" Type="http://schemas.openxmlformats.org/officeDocument/2006/relationships/image" Target="../media/image35.jpeg"/><Relationship Id="rId38" Type="http://schemas.openxmlformats.org/officeDocument/2006/relationships/image" Target="../media/image40.png"/><Relationship Id="rId46" Type="http://schemas.openxmlformats.org/officeDocument/2006/relationships/image" Target="../media/image48.jpeg"/><Relationship Id="rId59" Type="http://schemas.openxmlformats.org/officeDocument/2006/relationships/image" Target="../media/image61.png"/><Relationship Id="rId67" Type="http://schemas.openxmlformats.org/officeDocument/2006/relationships/image" Target="../media/image69.png"/><Relationship Id="rId20" Type="http://schemas.openxmlformats.org/officeDocument/2006/relationships/image" Target="../media/image23.jpeg"/><Relationship Id="rId41" Type="http://schemas.openxmlformats.org/officeDocument/2006/relationships/image" Target="../media/image43.png"/><Relationship Id="rId54" Type="http://schemas.openxmlformats.org/officeDocument/2006/relationships/image" Target="../media/image56.jpeg"/><Relationship Id="rId62" Type="http://schemas.openxmlformats.org/officeDocument/2006/relationships/image" Target="../media/image64.jpeg"/><Relationship Id="rId70" Type="http://schemas.openxmlformats.org/officeDocument/2006/relationships/image" Target="../media/image7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683568" y="1857375"/>
            <a:ext cx="8424936" cy="1285875"/>
          </a:xfrm>
        </p:spPr>
        <p:txBody>
          <a:bodyPr/>
          <a:lstStyle/>
          <a:p>
            <a:r>
              <a:rPr lang="en-GB" dirty="0" smtClean="0"/>
              <a:t>NGMN Alliance </a:t>
            </a:r>
            <a:r>
              <a:rPr lang="en-GB" sz="2800" dirty="0" smtClean="0"/>
              <a:t>Report</a:t>
            </a:r>
            <a:r>
              <a:rPr lang="en-GB" dirty="0" smtClean="0"/>
              <a:t> for 3GPP PCG#31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4071938" y="3501008"/>
            <a:ext cx="5072062" cy="2571750"/>
          </a:xfrm>
        </p:spPr>
        <p:txBody>
          <a:bodyPr/>
          <a:lstStyle/>
          <a:p>
            <a:pPr marL="342900">
              <a:defRPr/>
            </a:pPr>
            <a:r>
              <a:rPr lang="de-DE" sz="2200" b="1" dirty="0" smtClean="0"/>
              <a:t>Philipp Deibert</a:t>
            </a:r>
            <a:endParaRPr lang="en-GB" sz="2200" b="1" dirty="0" smtClean="0"/>
          </a:p>
          <a:p>
            <a:pPr marL="342900">
              <a:defRPr/>
            </a:pPr>
            <a:r>
              <a:rPr lang="en-US" sz="2200" b="1" dirty="0" smtClean="0"/>
              <a:t>Executive </a:t>
            </a:r>
            <a:r>
              <a:rPr lang="en-US" sz="2200" b="1" dirty="0" err="1" smtClean="0"/>
              <a:t>Programme</a:t>
            </a:r>
            <a:r>
              <a:rPr lang="en-US" sz="2200" b="1" dirty="0" smtClean="0"/>
              <a:t> Manager</a:t>
            </a:r>
            <a:endParaRPr lang="en-US" sz="2200" b="1" dirty="0"/>
          </a:p>
          <a:p>
            <a:endParaRPr lang="en-GB" sz="2200" b="1" dirty="0" smtClean="0"/>
          </a:p>
          <a:p>
            <a:r>
              <a:rPr lang="en-GB" sz="2200" b="1" dirty="0" smtClean="0"/>
              <a:t>30</a:t>
            </a:r>
            <a:r>
              <a:rPr lang="en-GB" sz="2200" b="1" baseline="30000" dirty="0" smtClean="0"/>
              <a:t>th</a:t>
            </a:r>
            <a:r>
              <a:rPr lang="en-GB" sz="2200" b="1" dirty="0" smtClean="0"/>
              <a:t> October, 2013</a:t>
            </a:r>
          </a:p>
          <a:p>
            <a:r>
              <a:rPr lang="en-GB" sz="2200" b="1" dirty="0" smtClean="0"/>
              <a:t>Fukuoka, Japan</a:t>
            </a:r>
          </a:p>
        </p:txBody>
      </p:sp>
      <p:sp>
        <p:nvSpPr>
          <p:cNvPr id="8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8EFB9D33-0C7C-4C0B-98ED-21EADEF18B1B}" type="slidenum">
              <a:rPr lang="en-GB">
                <a:solidFill>
                  <a:srgbClr val="898989"/>
                </a:solidFill>
              </a:rPr>
              <a:pPr eaLnBrk="1" hangingPunct="1"/>
              <a:t>1</a:t>
            </a:fld>
            <a:endParaRPr lang="en-GB" dirty="0">
              <a:solidFill>
                <a:srgbClr val="89898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47667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PCG31_27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3012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560388"/>
            <a:ext cx="6900863" cy="511175"/>
          </a:xfrm>
        </p:spPr>
        <p:txBody>
          <a:bodyPr/>
          <a:lstStyle/>
          <a:p>
            <a:r>
              <a:rPr lang="en-GB" dirty="0" smtClean="0"/>
              <a:t>Presentation Overview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142875" y="1785926"/>
            <a:ext cx="7929562" cy="4643470"/>
          </a:xfrm>
        </p:spPr>
        <p:txBody>
          <a:bodyPr/>
          <a:lstStyle/>
          <a:p>
            <a:r>
              <a:rPr lang="en-GB" sz="1800" b="1" dirty="0"/>
              <a:t>Update on NGMN Work-Programme</a:t>
            </a:r>
          </a:p>
          <a:p>
            <a:pPr lvl="1" indent="-381000"/>
            <a:r>
              <a:rPr lang="en-GB" sz="1400" dirty="0" smtClean="0"/>
              <a:t>NGMN Working Scope 2013 and onwards</a:t>
            </a:r>
          </a:p>
          <a:p>
            <a:pPr lvl="1" indent="-381000"/>
            <a:r>
              <a:rPr lang="en-GB" sz="1400" dirty="0" smtClean="0"/>
              <a:t>NGMN Projects</a:t>
            </a:r>
          </a:p>
          <a:p>
            <a:r>
              <a:rPr lang="en-GB" sz="1800" b="1" dirty="0" smtClean="0"/>
              <a:t>Overview </a:t>
            </a:r>
            <a:r>
              <a:rPr lang="en-GB" sz="1800" b="1" dirty="0"/>
              <a:t>and update Multi-SDO activity</a:t>
            </a:r>
          </a:p>
          <a:p>
            <a:r>
              <a:rPr lang="en-US" sz="1800" b="1" dirty="0" err="1"/>
              <a:t>Finalised</a:t>
            </a:r>
            <a:r>
              <a:rPr lang="en-US" sz="1800" b="1" dirty="0"/>
              <a:t> deliverables and new activities </a:t>
            </a:r>
            <a:r>
              <a:rPr lang="en-US" sz="1800" b="1" dirty="0" smtClean="0"/>
              <a:t>2012/2013</a:t>
            </a:r>
            <a:endParaRPr lang="en-GB" sz="1800" b="1" dirty="0" smtClean="0"/>
          </a:p>
          <a:p>
            <a:r>
              <a:rPr lang="en-GB" sz="1800" b="1" dirty="0" smtClean="0"/>
              <a:t>Back-up</a:t>
            </a:r>
          </a:p>
          <a:p>
            <a:pPr lvl="1" indent="-381000"/>
            <a:r>
              <a:rPr lang="en-US" sz="1400" dirty="0"/>
              <a:t>NGMN Alliance overview</a:t>
            </a:r>
          </a:p>
          <a:p>
            <a:pPr lvl="1"/>
            <a:endParaRPr lang="en-GB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8AC058FF-660D-4781-A436-A0B5790C1C58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62353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/>
        </p:nvSpPr>
        <p:spPr>
          <a:xfrm>
            <a:off x="1331913" y="4959350"/>
            <a:ext cx="6048375" cy="1349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63" y="612775"/>
            <a:ext cx="6900862" cy="5111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NGMN Working Scope 2013 &amp; Onwards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712788" y="1785938"/>
            <a:ext cx="7929562" cy="4643437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en-US" sz="1400" dirty="0" smtClean="0"/>
          </a:p>
          <a:p>
            <a:pPr>
              <a:buFont typeface="Wingdings" pitchFamily="2" charset="2"/>
              <a:buNone/>
              <a:defRPr/>
            </a:pPr>
            <a:endParaRPr lang="en-US" sz="14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2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9F4BCAF-0D0B-447D-8586-27AFEB1C65B7}" type="slidenum">
              <a:rPr lang="en-US" smtClean="0">
                <a:solidFill>
                  <a:srgbClr val="898989"/>
                </a:solidFill>
                <a:cs typeface="Arial" charset="0"/>
              </a:rPr>
              <a:pPr eaLnBrk="1" hangingPunct="1"/>
              <a:t>3</a:t>
            </a:fld>
            <a:endParaRPr lang="en-US" dirty="0" smtClean="0">
              <a:solidFill>
                <a:srgbClr val="898989"/>
              </a:solidFill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08125" y="5092700"/>
            <a:ext cx="1133475" cy="7239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124575" y="5092700"/>
            <a:ext cx="1135063" cy="7239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/>
              <a:t>CORE</a:t>
            </a:r>
          </a:p>
        </p:txBody>
      </p:sp>
      <p:sp>
        <p:nvSpPr>
          <p:cNvPr id="9" name="Rectangle 8"/>
          <p:cNvSpPr/>
          <p:nvPr/>
        </p:nvSpPr>
        <p:spPr>
          <a:xfrm>
            <a:off x="3041650" y="5092700"/>
            <a:ext cx="1135063" cy="7239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572000" y="5092700"/>
            <a:ext cx="1133475" cy="7239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54" name="TextBox 14"/>
          <p:cNvSpPr txBox="1">
            <a:spLocks noChangeArrowheads="1"/>
          </p:cNvSpPr>
          <p:nvPr/>
        </p:nvSpPr>
        <p:spPr bwMode="auto">
          <a:xfrm>
            <a:off x="1841500" y="528637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600"/>
              <a:t>UE</a:t>
            </a:r>
          </a:p>
        </p:txBody>
      </p:sp>
      <p:sp>
        <p:nvSpPr>
          <p:cNvPr id="6155" name="TextBox 15"/>
          <p:cNvSpPr txBox="1">
            <a:spLocks noChangeArrowheads="1"/>
          </p:cNvSpPr>
          <p:nvPr/>
        </p:nvSpPr>
        <p:spPr bwMode="auto">
          <a:xfrm>
            <a:off x="3276600" y="5300663"/>
            <a:ext cx="7191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600"/>
              <a:t>RAN</a:t>
            </a:r>
          </a:p>
        </p:txBody>
      </p:sp>
      <p:sp>
        <p:nvSpPr>
          <p:cNvPr id="6156" name="TextBox 16"/>
          <p:cNvSpPr txBox="1">
            <a:spLocks noChangeArrowheads="1"/>
          </p:cNvSpPr>
          <p:nvPr/>
        </p:nvSpPr>
        <p:spPr bwMode="auto">
          <a:xfrm>
            <a:off x="4787900" y="5289550"/>
            <a:ext cx="7762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600"/>
              <a:t>CORE</a:t>
            </a:r>
          </a:p>
        </p:txBody>
      </p:sp>
      <p:sp>
        <p:nvSpPr>
          <p:cNvPr id="6157" name="TextBox 17"/>
          <p:cNvSpPr txBox="1">
            <a:spLocks noChangeArrowheads="1"/>
          </p:cNvSpPr>
          <p:nvPr/>
        </p:nvSpPr>
        <p:spPr bwMode="auto">
          <a:xfrm>
            <a:off x="6084888" y="5157788"/>
            <a:ext cx="12557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600"/>
              <a:t>Spectrum &amp;</a:t>
            </a:r>
          </a:p>
          <a:p>
            <a:pPr eaLnBrk="1" hangingPunct="1"/>
            <a:r>
              <a:rPr lang="en-US" sz="1600"/>
              <a:t>Bands</a:t>
            </a:r>
          </a:p>
        </p:txBody>
      </p:sp>
      <p:sp>
        <p:nvSpPr>
          <p:cNvPr id="6158" name="TextBox 18"/>
          <p:cNvSpPr txBox="1">
            <a:spLocks noChangeArrowheads="1"/>
          </p:cNvSpPr>
          <p:nvPr/>
        </p:nvSpPr>
        <p:spPr bwMode="auto">
          <a:xfrm>
            <a:off x="2311400" y="2909888"/>
            <a:ext cx="3744913" cy="368300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tIns="720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ts val="2163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5000"/>
            </a:pPr>
            <a:r>
              <a:rPr lang="en-US" sz="1600" b="1">
                <a:solidFill>
                  <a:schemeClr val="bg1"/>
                </a:solidFill>
              </a:rPr>
              <a:t>Architecture Evolution &amp; Cloud</a:t>
            </a:r>
          </a:p>
        </p:txBody>
      </p:sp>
      <p:sp>
        <p:nvSpPr>
          <p:cNvPr id="6159" name="TextBox 20"/>
          <p:cNvSpPr txBox="1">
            <a:spLocks noChangeArrowheads="1"/>
          </p:cNvSpPr>
          <p:nvPr/>
        </p:nvSpPr>
        <p:spPr bwMode="auto">
          <a:xfrm>
            <a:off x="2311400" y="3590925"/>
            <a:ext cx="3744913" cy="369888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tIns="720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ts val="2163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5000"/>
            </a:pPr>
            <a:r>
              <a:rPr lang="en-US" sz="1600" b="1">
                <a:solidFill>
                  <a:schemeClr val="bg1"/>
                </a:solidFill>
              </a:rPr>
              <a:t>Operational Excellence &amp; Efficiency</a:t>
            </a:r>
          </a:p>
        </p:txBody>
      </p:sp>
      <p:sp>
        <p:nvSpPr>
          <p:cNvPr id="6160" name="TextBox 21"/>
          <p:cNvSpPr txBox="1">
            <a:spLocks noChangeArrowheads="1"/>
          </p:cNvSpPr>
          <p:nvPr/>
        </p:nvSpPr>
        <p:spPr bwMode="auto">
          <a:xfrm>
            <a:off x="1358900" y="2160588"/>
            <a:ext cx="5792788" cy="369887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tIns="72000" bIns="720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ts val="2163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5000"/>
            </a:pPr>
            <a:r>
              <a:rPr lang="en-US" sz="1600" b="1">
                <a:solidFill>
                  <a:schemeClr val="bg1"/>
                </a:solidFill>
              </a:rPr>
              <a:t>End to End QoS &amp; User Experience</a:t>
            </a:r>
          </a:p>
        </p:txBody>
      </p:sp>
      <p:sp>
        <p:nvSpPr>
          <p:cNvPr id="6161" name="TextBox 23"/>
          <p:cNvSpPr txBox="1">
            <a:spLocks noChangeArrowheads="1"/>
          </p:cNvSpPr>
          <p:nvPr/>
        </p:nvSpPr>
        <p:spPr bwMode="auto">
          <a:xfrm>
            <a:off x="2311400" y="4283075"/>
            <a:ext cx="3746500" cy="369888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tIns="720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ts val="2163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5000"/>
            </a:pPr>
            <a:r>
              <a:rPr lang="en-US" sz="1600" b="1">
                <a:solidFill>
                  <a:schemeClr val="bg1"/>
                </a:solidFill>
              </a:rPr>
              <a:t>Implementation Aspects</a:t>
            </a:r>
          </a:p>
        </p:txBody>
      </p:sp>
      <p:sp>
        <p:nvSpPr>
          <p:cNvPr id="6162" name="TextBox 24"/>
          <p:cNvSpPr txBox="1">
            <a:spLocks noChangeArrowheads="1"/>
          </p:cNvSpPr>
          <p:nvPr/>
        </p:nvSpPr>
        <p:spPr bwMode="auto">
          <a:xfrm>
            <a:off x="2151062" y="5929313"/>
            <a:ext cx="46531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GB" sz="1600" dirty="0" smtClean="0"/>
              <a:t>Key LTE Elements impacted by Work Programme</a:t>
            </a:r>
            <a:endParaRPr lang="en-GB" sz="1600" dirty="0"/>
          </a:p>
        </p:txBody>
      </p:sp>
      <p:sp>
        <p:nvSpPr>
          <p:cNvPr id="26" name="Gleichschenkliges Dreieck 25"/>
          <p:cNvSpPr/>
          <p:nvPr/>
        </p:nvSpPr>
        <p:spPr>
          <a:xfrm rot="5400000">
            <a:off x="5889625" y="2978151"/>
            <a:ext cx="568325" cy="228600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" name="Gleichschenkliges Dreieck 26"/>
          <p:cNvSpPr/>
          <p:nvPr/>
        </p:nvSpPr>
        <p:spPr>
          <a:xfrm rot="5400000">
            <a:off x="5889625" y="3670301"/>
            <a:ext cx="568325" cy="228600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" name="Gleichschenkliges Dreieck 27"/>
          <p:cNvSpPr/>
          <p:nvPr/>
        </p:nvSpPr>
        <p:spPr>
          <a:xfrm rot="5400000">
            <a:off x="5889625" y="4375151"/>
            <a:ext cx="568325" cy="228600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Gleichschenkliges Dreieck 28"/>
          <p:cNvSpPr/>
          <p:nvPr/>
        </p:nvSpPr>
        <p:spPr>
          <a:xfrm rot="16200000" flipH="1">
            <a:off x="1951037" y="2978151"/>
            <a:ext cx="568325" cy="228600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Gleichschenkliges Dreieck 29"/>
          <p:cNvSpPr/>
          <p:nvPr/>
        </p:nvSpPr>
        <p:spPr>
          <a:xfrm rot="16200000" flipH="1">
            <a:off x="1951037" y="3670301"/>
            <a:ext cx="568325" cy="228600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Gleichschenkliges Dreieck 30"/>
          <p:cNvSpPr/>
          <p:nvPr/>
        </p:nvSpPr>
        <p:spPr>
          <a:xfrm rot="16200000" flipH="1">
            <a:off x="1951037" y="4375151"/>
            <a:ext cx="568325" cy="228600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" name="Gleichschenkliges Dreieck 31"/>
          <p:cNvSpPr/>
          <p:nvPr/>
        </p:nvSpPr>
        <p:spPr>
          <a:xfrm rot="16200000" flipH="1">
            <a:off x="946150" y="2230438"/>
            <a:ext cx="568325" cy="228600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" name="Gleichschenkliges Dreieck 32"/>
          <p:cNvSpPr/>
          <p:nvPr/>
        </p:nvSpPr>
        <p:spPr>
          <a:xfrm rot="5400000" flipH="1">
            <a:off x="6981825" y="2230438"/>
            <a:ext cx="568325" cy="228600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7721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63" y="612775"/>
            <a:ext cx="6900862" cy="511175"/>
          </a:xfrm>
        </p:spPr>
        <p:txBody>
          <a:bodyPr/>
          <a:lstStyle/>
          <a:p>
            <a:pPr>
              <a:defRPr/>
            </a:pPr>
            <a:r>
              <a:rPr lang="en-US" sz="2600" dirty="0" smtClean="0">
                <a:solidFill>
                  <a:srgbClr val="468329"/>
                </a:solidFill>
              </a:rPr>
              <a:t>NGMN project update (1/2) </a:t>
            </a:r>
            <a:endParaRPr lang="en-US" sz="2600" dirty="0">
              <a:solidFill>
                <a:srgbClr val="468329"/>
              </a:solidFill>
            </a:endParaRPr>
          </a:p>
        </p:txBody>
      </p:sp>
      <p:sp>
        <p:nvSpPr>
          <p:cNvPr id="11267" name="Slide Number Placeholder 4"/>
          <p:cNvSpPr>
            <a:spLocks noGrp="1"/>
          </p:cNvSpPr>
          <p:nvPr>
            <p:ph type="sldNum" sz="quarter" idx="2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E5E2CECA-B0FD-4426-9B44-8208AB6474BC}" type="slidenum">
              <a:rPr lang="en-US" smtClean="0">
                <a:solidFill>
                  <a:srgbClr val="898989"/>
                </a:solidFill>
                <a:latin typeface="DIN 1451 Com Mittelschrift" pitchFamily="34" charset="0"/>
              </a:rPr>
              <a:pPr eaLnBrk="1" hangingPunct="1"/>
              <a:t>4</a:t>
            </a:fld>
            <a:endParaRPr lang="en-US" smtClean="0">
              <a:solidFill>
                <a:srgbClr val="898989"/>
              </a:solidFill>
              <a:latin typeface="DIN 1451 Com Mittelschrift" pitchFamily="34" charset="0"/>
            </a:endParaRPr>
          </a:p>
        </p:txBody>
      </p:sp>
      <p:sp>
        <p:nvSpPr>
          <p:cNvPr id="11268" name="Rectangle 15"/>
          <p:cNvSpPr>
            <a:spLocks noChangeArrowheads="1"/>
          </p:cNvSpPr>
          <p:nvPr/>
        </p:nvSpPr>
        <p:spPr bwMode="auto">
          <a:xfrm>
            <a:off x="193675" y="2219325"/>
            <a:ext cx="3963988" cy="228979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tIns="46800" anchor="ctr"/>
          <a:lstStyle/>
          <a:p>
            <a:pPr marL="87313" indent="-87313">
              <a:lnSpc>
                <a:spcPts val="13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GB" sz="1200" dirty="0" smtClean="0"/>
              <a:t>Use cases and current practice: Mobile CDN deployment, transparent cache, access cache, coordination with the core nodes</a:t>
            </a:r>
          </a:p>
          <a:p>
            <a:pPr marL="87313" indent="-87313">
              <a:lnSpc>
                <a:spcPts val="13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GB" sz="1200" dirty="0" smtClean="0"/>
              <a:t>Architecture and functionalities: CDN functional entities in core and access network</a:t>
            </a:r>
          </a:p>
          <a:p>
            <a:pPr marL="87313" indent="-87313">
              <a:lnSpc>
                <a:spcPts val="13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GB" sz="1200" dirty="0" smtClean="0"/>
              <a:t>3GPP EPC enhancements to support mobile content delivery</a:t>
            </a:r>
          </a:p>
          <a:p>
            <a:pPr>
              <a:lnSpc>
                <a:spcPts val="13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</a:pPr>
            <a:r>
              <a:rPr lang="en-GB" sz="1200" b="1" dirty="0" smtClean="0"/>
              <a:t>Status</a:t>
            </a:r>
            <a:r>
              <a:rPr lang="en-GB" sz="1200" dirty="0" smtClean="0"/>
              <a:t>: Deliverable on use cases finalised</a:t>
            </a:r>
            <a:endParaRPr lang="en-GB" sz="1200" dirty="0"/>
          </a:p>
        </p:txBody>
      </p:sp>
      <p:sp>
        <p:nvSpPr>
          <p:cNvPr id="11269" name="Rectangle 15"/>
          <p:cNvSpPr>
            <a:spLocks noChangeArrowheads="1"/>
          </p:cNvSpPr>
          <p:nvPr/>
        </p:nvSpPr>
        <p:spPr bwMode="auto">
          <a:xfrm>
            <a:off x="4499992" y="2219325"/>
            <a:ext cx="4155058" cy="228979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tIns="46800" anchor="ctr"/>
          <a:lstStyle/>
          <a:p>
            <a:pPr marL="87313" indent="-87313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GB" sz="1200" dirty="0" smtClean="0"/>
              <a:t>Cloud RAN (C-RAN): BBU pooling, functional split b/w radio/digital unit, RAN virtualisation</a:t>
            </a:r>
          </a:p>
          <a:p>
            <a:pPr marL="87313" indent="-87313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GB" sz="1200" dirty="0" smtClean="0"/>
              <a:t>Coordinated Multipoint (CoMP): Performance/CoMP schemes evaluation, CoMP based on C-RAN architecture and non-ideal backhaul architecture</a:t>
            </a:r>
          </a:p>
          <a:p>
            <a:pPr marL="87313" indent="-87313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GB" sz="1200" dirty="0" smtClean="0"/>
              <a:t>Backhaul / Fronthaul evolution and use cases</a:t>
            </a:r>
          </a:p>
          <a:p>
            <a:pPr marL="87313" indent="-87313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GB" sz="1200" dirty="0" smtClean="0"/>
              <a:t>Multi-RAN operation and architecture, </a:t>
            </a:r>
            <a:r>
              <a:rPr lang="fi-FI" sz="1200" dirty="0"/>
              <a:t>Multi RAT Joint Radio </a:t>
            </a:r>
            <a:r>
              <a:rPr lang="fi-FI" sz="1200" dirty="0" smtClean="0"/>
              <a:t>Optimization</a:t>
            </a:r>
          </a:p>
          <a:p>
            <a:pPr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</a:pPr>
            <a:r>
              <a:rPr lang="en-GB" sz="1200" b="1" dirty="0" smtClean="0"/>
              <a:t>Status</a:t>
            </a:r>
            <a:r>
              <a:rPr lang="en-GB" sz="1200" dirty="0" smtClean="0"/>
              <a:t>: </a:t>
            </a:r>
            <a:r>
              <a:rPr lang="en-GB" sz="1200" dirty="0" err="1" smtClean="0"/>
              <a:t>CoMP</a:t>
            </a:r>
            <a:r>
              <a:rPr lang="en-GB" sz="1200" dirty="0" smtClean="0"/>
              <a:t> performance analysed, C-RAN </a:t>
            </a:r>
            <a:r>
              <a:rPr lang="en-GB" sz="1200" dirty="0" err="1" smtClean="0"/>
              <a:t>fronthaul</a:t>
            </a:r>
            <a:r>
              <a:rPr lang="en-GB" sz="1200" dirty="0" smtClean="0"/>
              <a:t> requirements defined, C-RAN solution analysed (virtualisation, RAN sharing, …)</a:t>
            </a:r>
          </a:p>
        </p:txBody>
      </p:sp>
      <p:sp>
        <p:nvSpPr>
          <p:cNvPr id="11270" name="Rectangle 15"/>
          <p:cNvSpPr>
            <a:spLocks noChangeArrowheads="1"/>
          </p:cNvSpPr>
          <p:nvPr/>
        </p:nvSpPr>
        <p:spPr bwMode="auto">
          <a:xfrm>
            <a:off x="192088" y="1843088"/>
            <a:ext cx="3963987" cy="376237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lnSpc>
                <a:spcPts val="1400"/>
              </a:lnSpc>
              <a:spcBef>
                <a:spcPts val="500"/>
              </a:spcBef>
              <a:buClr>
                <a:srgbClr val="699419"/>
              </a:buClr>
              <a:buSzPct val="65000"/>
            </a:pPr>
            <a:r>
              <a:rPr lang="en-US" sz="1300" b="1" smtClean="0">
                <a:solidFill>
                  <a:schemeClr val="bg1"/>
                </a:solidFill>
              </a:rPr>
              <a:t>Mobile Content</a:t>
            </a:r>
            <a:br>
              <a:rPr lang="en-US" sz="1300" b="1" smtClean="0">
                <a:solidFill>
                  <a:schemeClr val="bg1"/>
                </a:solidFill>
              </a:rPr>
            </a:br>
            <a:r>
              <a:rPr lang="en-US" sz="1300" b="1" smtClean="0">
                <a:solidFill>
                  <a:schemeClr val="bg1"/>
                </a:solidFill>
              </a:rPr>
              <a:t>Delivery Optimisation</a:t>
            </a:r>
            <a:endParaRPr lang="en-US" sz="1300" b="1">
              <a:solidFill>
                <a:schemeClr val="bg1"/>
              </a:solidFill>
            </a:endParaRPr>
          </a:p>
        </p:txBody>
      </p:sp>
      <p:sp>
        <p:nvSpPr>
          <p:cNvPr id="11271" name="Rectangle 15"/>
          <p:cNvSpPr>
            <a:spLocks noChangeArrowheads="1"/>
          </p:cNvSpPr>
          <p:nvPr/>
        </p:nvSpPr>
        <p:spPr bwMode="auto">
          <a:xfrm>
            <a:off x="4499992" y="1839913"/>
            <a:ext cx="4155058" cy="376237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tIns="46800" anchor="ctr"/>
          <a:lstStyle/>
          <a:p>
            <a:pPr algn="ctr">
              <a:lnSpc>
                <a:spcPts val="1400"/>
              </a:lnSpc>
              <a:spcBef>
                <a:spcPts val="500"/>
              </a:spcBef>
              <a:buClr>
                <a:srgbClr val="699419"/>
              </a:buClr>
              <a:buSzPct val="65000"/>
            </a:pPr>
            <a:r>
              <a:rPr lang="en-US" sz="1300" b="1">
                <a:solidFill>
                  <a:schemeClr val="bg1"/>
                </a:solidFill>
              </a:rPr>
              <a:t>RAN Evolution</a:t>
            </a:r>
          </a:p>
        </p:txBody>
      </p:sp>
      <p:pic>
        <p:nvPicPr>
          <p:cNvPr id="11272" name="Picture 8" descr="P:\Templates\About us Grafiken\Alle Partner Logos\Members\Logo China Mobil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39422" y="1671638"/>
            <a:ext cx="781050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15" descr="P:\Templates\About us Grafiken\Alle Partner Logos\Members\Logo SK Teleco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3622" y="1671638"/>
            <a:ext cx="77946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Gleichschenkliges Dreieck 2"/>
          <p:cNvSpPr/>
          <p:nvPr/>
        </p:nvSpPr>
        <p:spPr>
          <a:xfrm flipV="1">
            <a:off x="465404" y="4581128"/>
            <a:ext cx="3127573" cy="28803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Gleichschenkliges Dreieck 17"/>
          <p:cNvSpPr/>
          <p:nvPr/>
        </p:nvSpPr>
        <p:spPr>
          <a:xfrm flipV="1">
            <a:off x="4952900" y="4581128"/>
            <a:ext cx="3127573" cy="28803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192087" y="4882747"/>
            <a:ext cx="3965576" cy="25135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Impact on / relevance for 3GPP:</a:t>
            </a:r>
          </a:p>
          <a:p>
            <a:pPr marL="87313" indent="-87313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200" dirty="0" smtClean="0"/>
              <a:t>Common architectural view on enhancement of 3GPP EPC and other requirements with regards to network enhancements for mobile content delivery</a:t>
            </a:r>
          </a:p>
          <a:p>
            <a:pPr marL="87313" indent="-87313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200" dirty="0" smtClean="0"/>
              <a:t>LS sent in August 2013 to 3GPP to introduce project (scope, objectives, milestones, …)</a:t>
            </a:r>
          </a:p>
          <a:p>
            <a:pPr marL="87313" indent="-87313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200" dirty="0" smtClean="0"/>
              <a:t>LS planned after </a:t>
            </a:r>
            <a:r>
              <a:rPr lang="en-US" sz="1200" dirty="0" err="1" smtClean="0"/>
              <a:t>finalisation</a:t>
            </a:r>
            <a:r>
              <a:rPr lang="en-US" sz="1200" dirty="0" smtClean="0"/>
              <a:t> of deliverable on “Architecture &amp; Requirements” (~ end of Dec. 2013)</a:t>
            </a:r>
          </a:p>
          <a:p>
            <a:pPr marL="87313" indent="-87313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endParaRPr lang="en-US" sz="1200" dirty="0" smtClean="0"/>
          </a:p>
          <a:p>
            <a:endParaRPr lang="en-US" sz="1200" b="1" dirty="0"/>
          </a:p>
        </p:txBody>
      </p:sp>
      <p:sp>
        <p:nvSpPr>
          <p:cNvPr id="21" name="Textfeld 20"/>
          <p:cNvSpPr txBox="1"/>
          <p:nvPr/>
        </p:nvSpPr>
        <p:spPr>
          <a:xfrm>
            <a:off x="4499993" y="4882747"/>
            <a:ext cx="4392488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Impact on / relevance for 3GPP:</a:t>
            </a:r>
          </a:p>
          <a:p>
            <a:pPr marL="87313" indent="-87313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200" dirty="0" smtClean="0"/>
              <a:t>In general: Unified requirements for future RAN architecture evolution to guide the industry (e.g. related to C-RAN enablement, CoMP enhancement) – contribution to SDOs to develop standards dependent on the project‘s conclusions and identified specification gaps.</a:t>
            </a:r>
          </a:p>
          <a:p>
            <a:pPr marL="87313" indent="-87313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200" dirty="0" smtClean="0"/>
              <a:t>Potential relevant future topics with regards to 3GPP: </a:t>
            </a:r>
            <a:r>
              <a:rPr lang="en-US" sz="1200" dirty="0" err="1" smtClean="0"/>
              <a:t>eCoMP</a:t>
            </a:r>
            <a:r>
              <a:rPr lang="en-US" sz="1200" dirty="0" smtClean="0"/>
              <a:t> </a:t>
            </a:r>
            <a:r>
              <a:rPr lang="en-US" sz="1200" dirty="0" err="1" smtClean="0"/>
              <a:t>standardisation</a:t>
            </a:r>
            <a:r>
              <a:rPr lang="en-US" sz="1200" dirty="0" smtClean="0"/>
              <a:t> in Rel.12, </a:t>
            </a:r>
            <a:r>
              <a:rPr lang="fi-FI" sz="1200" dirty="0"/>
              <a:t>Multi RAT Joint Radio Optimization</a:t>
            </a:r>
            <a:r>
              <a:rPr lang="en-US" sz="1200" dirty="0" smtClean="0"/>
              <a:t> </a:t>
            </a:r>
            <a:r>
              <a:rPr lang="en-US" sz="1200" dirty="0" err="1" smtClean="0"/>
              <a:t>standardisation</a:t>
            </a:r>
            <a:endParaRPr lang="en-US" sz="1200" dirty="0" smtClean="0"/>
          </a:p>
          <a:p>
            <a:pPr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</a:pP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xmlns="" val="251851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63" y="612775"/>
            <a:ext cx="6900862" cy="511175"/>
          </a:xfrm>
        </p:spPr>
        <p:txBody>
          <a:bodyPr/>
          <a:lstStyle/>
          <a:p>
            <a:pPr>
              <a:defRPr/>
            </a:pPr>
            <a:r>
              <a:rPr lang="en-US" sz="2600" dirty="0"/>
              <a:t>NGMN project </a:t>
            </a:r>
            <a:r>
              <a:rPr lang="en-US" sz="2600" dirty="0" smtClean="0"/>
              <a:t>update (2/2</a:t>
            </a:r>
            <a:r>
              <a:rPr lang="en-US" sz="2600" dirty="0"/>
              <a:t>) </a:t>
            </a:r>
            <a:endParaRPr lang="en-US" sz="2600" dirty="0">
              <a:solidFill>
                <a:srgbClr val="468329"/>
              </a:solidFill>
            </a:endParaRPr>
          </a:p>
        </p:txBody>
      </p:sp>
      <p:sp>
        <p:nvSpPr>
          <p:cNvPr id="11267" name="Slide Number Placeholder 4"/>
          <p:cNvSpPr>
            <a:spLocks noGrp="1"/>
          </p:cNvSpPr>
          <p:nvPr>
            <p:ph type="sldNum" sz="quarter" idx="2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E5E2CECA-B0FD-4426-9B44-8208AB6474BC}" type="slidenum">
              <a:rPr lang="en-US" smtClean="0">
                <a:solidFill>
                  <a:srgbClr val="898989"/>
                </a:solidFill>
                <a:latin typeface="DIN 1451 Com Mittelschrift" pitchFamily="34" charset="0"/>
              </a:rPr>
              <a:pPr eaLnBrk="1" hangingPunct="1"/>
              <a:t>5</a:t>
            </a:fld>
            <a:endParaRPr lang="en-US" dirty="0" smtClean="0">
              <a:solidFill>
                <a:srgbClr val="898989"/>
              </a:solidFill>
              <a:latin typeface="DIN 1451 Com Mittelschrift" pitchFamily="34" charset="0"/>
            </a:endParaRPr>
          </a:p>
        </p:txBody>
      </p:sp>
      <p:sp>
        <p:nvSpPr>
          <p:cNvPr id="11274" name="Rectangle 15"/>
          <p:cNvSpPr>
            <a:spLocks noChangeArrowheads="1"/>
          </p:cNvSpPr>
          <p:nvPr/>
        </p:nvSpPr>
        <p:spPr bwMode="auto">
          <a:xfrm>
            <a:off x="193675" y="2176486"/>
            <a:ext cx="3744540" cy="197259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tIns="46800" anchor="ctr"/>
          <a:lstStyle/>
          <a:p>
            <a:pPr marL="87313" indent="-87313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200" dirty="0" smtClean="0"/>
              <a:t>Configuration Management, Performance Management, Service Inventory Management</a:t>
            </a:r>
          </a:p>
          <a:p>
            <a:pPr marL="87313" indent="-87313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200" dirty="0" smtClean="0"/>
              <a:t>Architecture scenarios for management of converged networks</a:t>
            </a:r>
          </a:p>
          <a:p>
            <a:pPr marL="87313" indent="-87313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200" dirty="0" smtClean="0"/>
              <a:t>Verification of compliance to the standard specifications</a:t>
            </a:r>
          </a:p>
          <a:p>
            <a:pPr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</a:pPr>
            <a:r>
              <a:rPr lang="en-US" sz="1200" b="1" dirty="0" smtClean="0"/>
              <a:t>Status</a:t>
            </a:r>
            <a:r>
              <a:rPr lang="en-US" sz="1200" dirty="0" smtClean="0"/>
              <a:t>: NGCOR Phase 2 deliverables </a:t>
            </a:r>
            <a:r>
              <a:rPr lang="en-US" sz="1200" dirty="0" err="1" smtClean="0"/>
              <a:t>finalised</a:t>
            </a:r>
            <a:r>
              <a:rPr lang="en-US" sz="1200" dirty="0" smtClean="0"/>
              <a:t>, approval ongoing</a:t>
            </a:r>
            <a:endParaRPr lang="en-US" sz="1200" dirty="0"/>
          </a:p>
        </p:txBody>
      </p:sp>
      <p:sp>
        <p:nvSpPr>
          <p:cNvPr id="11275" name="Rectangle 15"/>
          <p:cNvSpPr>
            <a:spLocks noChangeArrowheads="1"/>
          </p:cNvSpPr>
          <p:nvPr/>
        </p:nvSpPr>
        <p:spPr bwMode="auto">
          <a:xfrm>
            <a:off x="4787900" y="2176486"/>
            <a:ext cx="4176588" cy="197259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tIns="46800" anchor="ctr"/>
          <a:lstStyle/>
          <a:p>
            <a:pPr marL="87313" indent="-87313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200" dirty="0" smtClean="0"/>
              <a:t>System architecture and functional requirements – focus on 3GPP technologies and Wi-Fi</a:t>
            </a:r>
          </a:p>
          <a:p>
            <a:pPr marL="87313" indent="-87313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200" dirty="0" smtClean="0"/>
              <a:t>Operational issues and SON requirements for Small Cells</a:t>
            </a:r>
          </a:p>
          <a:p>
            <a:pPr marL="87313" indent="-87313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200" dirty="0" smtClean="0"/>
              <a:t>Multi-vendor network definition and deployment</a:t>
            </a:r>
          </a:p>
          <a:p>
            <a:pPr marL="87313" indent="-87313"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200" dirty="0" smtClean="0"/>
              <a:t>Small Cell backhaul solutions: Inclusion of LTE-Advanced features</a:t>
            </a:r>
          </a:p>
          <a:p>
            <a:pPr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9000"/>
            </a:pPr>
            <a:r>
              <a:rPr lang="en-GB" sz="1200" b="1" dirty="0"/>
              <a:t>Status</a:t>
            </a:r>
            <a:r>
              <a:rPr lang="en-GB" sz="1200" dirty="0"/>
              <a:t>: High-priority use cases defined, SON features analysed for multi-vendor deployment and recommendations defined, </a:t>
            </a:r>
          </a:p>
        </p:txBody>
      </p:sp>
      <p:sp>
        <p:nvSpPr>
          <p:cNvPr id="11276" name="Rectangle 15"/>
          <p:cNvSpPr>
            <a:spLocks noChangeArrowheads="1"/>
          </p:cNvSpPr>
          <p:nvPr/>
        </p:nvSpPr>
        <p:spPr bwMode="auto">
          <a:xfrm>
            <a:off x="192087" y="1800250"/>
            <a:ext cx="3746127" cy="376237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252000" tIns="46800" rIns="252000" anchor="ctr"/>
          <a:lstStyle/>
          <a:p>
            <a:pPr algn="ctr">
              <a:lnSpc>
                <a:spcPts val="1400"/>
              </a:lnSpc>
              <a:spcBef>
                <a:spcPts val="500"/>
              </a:spcBef>
              <a:buClr>
                <a:srgbClr val="699419"/>
              </a:buClr>
              <a:buSzPct val="65000"/>
            </a:pPr>
            <a:r>
              <a:rPr lang="en-US" sz="1300" b="1">
                <a:solidFill>
                  <a:schemeClr val="bg1"/>
                </a:solidFill>
              </a:rPr>
              <a:t>NGCOR (Next Gen. Converged Operations Requirements)</a:t>
            </a:r>
          </a:p>
        </p:txBody>
      </p:sp>
      <p:sp>
        <p:nvSpPr>
          <p:cNvPr id="11277" name="Rectangle 15"/>
          <p:cNvSpPr>
            <a:spLocks noChangeArrowheads="1"/>
          </p:cNvSpPr>
          <p:nvPr/>
        </p:nvSpPr>
        <p:spPr bwMode="auto">
          <a:xfrm>
            <a:off x="4787900" y="1800250"/>
            <a:ext cx="4176588" cy="376237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lnSpc>
                <a:spcPts val="1400"/>
              </a:lnSpc>
              <a:spcBef>
                <a:spcPts val="500"/>
              </a:spcBef>
              <a:buClr>
                <a:srgbClr val="699419"/>
              </a:buClr>
              <a:buSzPct val="65000"/>
            </a:pPr>
            <a:r>
              <a:rPr lang="en-US" sz="1300" b="1">
                <a:solidFill>
                  <a:schemeClr val="bg1"/>
                </a:solidFill>
              </a:rPr>
              <a:t>Small Cells</a:t>
            </a:r>
          </a:p>
        </p:txBody>
      </p:sp>
      <p:pic>
        <p:nvPicPr>
          <p:cNvPr id="11278" name="Picture 17" descr="P:\Templates\About us Grafiken\Alle Partner Logos\Members\Logo Telecom Itali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65319" y="1717948"/>
            <a:ext cx="77946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9" name="Grafik 73" descr="T_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76613" y="1717948"/>
            <a:ext cx="7810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Gleichschenkliges Dreieck 16"/>
          <p:cNvSpPr/>
          <p:nvPr/>
        </p:nvSpPr>
        <p:spPr>
          <a:xfrm flipV="1">
            <a:off x="639565" y="4208457"/>
            <a:ext cx="3127573" cy="28803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Gleichschenkliges Dreieck 17"/>
          <p:cNvSpPr/>
          <p:nvPr/>
        </p:nvSpPr>
        <p:spPr>
          <a:xfrm flipV="1">
            <a:off x="5297284" y="4208457"/>
            <a:ext cx="3127573" cy="28803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feld 18"/>
          <p:cNvSpPr txBox="1"/>
          <p:nvPr/>
        </p:nvSpPr>
        <p:spPr>
          <a:xfrm>
            <a:off x="192087" y="4509120"/>
            <a:ext cx="3965575" cy="2687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Impact on / relevance for 3GPP:</a:t>
            </a:r>
          </a:p>
          <a:p>
            <a:pPr marL="87313" indent="-87313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200" dirty="0"/>
              <a:t>NGCOR deliverables as source of requirements for the collaboration in Multi-SDO – Objective M-SDO joint working-groups: Coordination of the generation and/or harmonization of 3GPP/TMF specifications </a:t>
            </a:r>
          </a:p>
          <a:p>
            <a:pPr marL="87313" indent="-87313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200" dirty="0"/>
              <a:t>NGCOR requirements as input to 3GPP SA5</a:t>
            </a:r>
          </a:p>
          <a:p>
            <a:pPr marL="87313" indent="-87313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GB" sz="1200" dirty="0"/>
              <a:t>NGCOR requirements as input to the “NGCOR Implementation Guide” towards the partners &amp; SDOs</a:t>
            </a:r>
            <a:endParaRPr lang="en-US" sz="1200" dirty="0"/>
          </a:p>
          <a:p>
            <a:pPr marL="87313" indent="-87313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200" dirty="0"/>
              <a:t>New task in Phase 2 of the project: “Verification of compliance to standards”: Currently discussed with NGMN Vendor Partners</a:t>
            </a:r>
          </a:p>
          <a:p>
            <a:pPr marL="87313" indent="-87313">
              <a:lnSpc>
                <a:spcPts val="14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endParaRPr lang="en-US" sz="1200" dirty="0" smtClean="0"/>
          </a:p>
        </p:txBody>
      </p:sp>
      <p:sp>
        <p:nvSpPr>
          <p:cNvPr id="20" name="Textfeld 19"/>
          <p:cNvSpPr txBox="1"/>
          <p:nvPr/>
        </p:nvSpPr>
        <p:spPr>
          <a:xfrm>
            <a:off x="4836002" y="4509120"/>
            <a:ext cx="398447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Impact on / relevance for 3GPP:</a:t>
            </a:r>
          </a:p>
          <a:p>
            <a:pPr marL="87313" indent="-87313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200" dirty="0"/>
              <a:t>In general:</a:t>
            </a:r>
          </a:p>
          <a:p>
            <a:pPr marL="254000" lvl="1" indent="-171450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  <a:buFont typeface="Symbol" pitchFamily="18" charset="2"/>
              <a:buChar char="-"/>
            </a:pPr>
            <a:r>
              <a:rPr lang="en-US" sz="1200" dirty="0"/>
              <a:t>Establishment of performance targets for interoperability – guidance to standards (e.g. on multi-vendor SON)</a:t>
            </a:r>
          </a:p>
          <a:p>
            <a:pPr marL="254000" lvl="1" indent="-171450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  <a:buFont typeface="Symbol" pitchFamily="18" charset="2"/>
              <a:buChar char="-"/>
            </a:pPr>
            <a:r>
              <a:rPr lang="en-US" sz="1200" dirty="0"/>
              <a:t>System architecture and functional requirements of small cell solutions  (e.g. small cell / Wi-Fi integration) with a potential impact on standards</a:t>
            </a:r>
          </a:p>
          <a:p>
            <a:pPr marL="87313" indent="-87313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9000"/>
              <a:buFont typeface="Wingdings" pitchFamily="2" charset="2"/>
              <a:buChar char="§"/>
            </a:pPr>
            <a:r>
              <a:rPr lang="en-US" sz="1200" dirty="0" smtClean="0"/>
              <a:t>Currently </a:t>
            </a:r>
            <a:r>
              <a:rPr lang="en-US" sz="1200" dirty="0"/>
              <a:t>ongoing analysis on Cellular </a:t>
            </a:r>
            <a:r>
              <a:rPr lang="en-US" sz="1200" dirty="0" err="1"/>
              <a:t>WiFi</a:t>
            </a:r>
            <a:r>
              <a:rPr lang="en-US" sz="1200" dirty="0"/>
              <a:t> interworking (</a:t>
            </a:r>
            <a:r>
              <a:rPr lang="en-US" sz="1200" dirty="0" smtClean="0"/>
              <a:t>see </a:t>
            </a:r>
            <a:r>
              <a:rPr lang="en-US" sz="1200" dirty="0"/>
              <a:t>3GPP RAN2) and the related potential technical solutions</a:t>
            </a:r>
          </a:p>
          <a:p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xmlns="" val="96065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Overview and update </a:t>
            </a:r>
            <a:r>
              <a:rPr lang="en-GB" dirty="0" smtClean="0"/>
              <a:t>on Multi-SDO </a:t>
            </a:r>
            <a:r>
              <a:rPr lang="en-GB" dirty="0"/>
              <a:t>activity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0"/>
          </p:nvPr>
        </p:nvSpPr>
        <p:spPr>
          <a:xfrm>
            <a:off x="314846" y="1741302"/>
            <a:ext cx="7929562" cy="5072074"/>
          </a:xfrm>
        </p:spPr>
        <p:txBody>
          <a:bodyPr>
            <a:noAutofit/>
          </a:bodyPr>
          <a:lstStyle/>
          <a:p>
            <a:r>
              <a:rPr lang="fr-FR" sz="1200" b="1" dirty="0" err="1" smtClean="0"/>
              <a:t>Contributing</a:t>
            </a:r>
            <a:r>
              <a:rPr lang="fr-FR" sz="1200" b="1" dirty="0" smtClean="0"/>
              <a:t> </a:t>
            </a:r>
            <a:r>
              <a:rPr lang="fr-FR" sz="1200" b="1" dirty="0"/>
              <a:t>organisations: </a:t>
            </a:r>
            <a:endParaRPr lang="fr-FR" sz="1200" b="1" dirty="0" smtClean="0"/>
          </a:p>
          <a:p>
            <a:endParaRPr lang="fr-FR" sz="1200" dirty="0"/>
          </a:p>
          <a:p>
            <a:endParaRPr lang="fr-FR" sz="1200" dirty="0" smtClean="0"/>
          </a:p>
          <a:p>
            <a:endParaRPr lang="fr-FR" sz="1200" dirty="0"/>
          </a:p>
          <a:p>
            <a:endParaRPr lang="fr-FR" sz="1200" dirty="0" smtClean="0"/>
          </a:p>
          <a:p>
            <a:endParaRPr lang="fr-FR" sz="1200" dirty="0"/>
          </a:p>
          <a:p>
            <a:r>
              <a:rPr lang="en-GB" sz="1200" b="1" dirty="0" smtClean="0"/>
              <a:t>Scope</a:t>
            </a:r>
            <a:r>
              <a:rPr lang="en-GB" sz="1200" b="1" dirty="0"/>
              <a:t>: </a:t>
            </a:r>
            <a:r>
              <a:rPr lang="en-GB" sz="1200" dirty="0"/>
              <a:t>Facilitate the </a:t>
            </a:r>
            <a:r>
              <a:rPr lang="en-GB" sz="1200" dirty="0" smtClean="0"/>
              <a:t>standardisation </a:t>
            </a:r>
            <a:r>
              <a:rPr lang="en-GB" sz="1200" dirty="0"/>
              <a:t>of </a:t>
            </a:r>
            <a:r>
              <a:rPr lang="en-GB" sz="1200" dirty="0" smtClean="0"/>
              <a:t>interfaces </a:t>
            </a:r>
            <a:r>
              <a:rPr lang="en-GB" sz="1200" dirty="0"/>
              <a:t>required for converged management of fixed and mobile networks </a:t>
            </a:r>
            <a:endParaRPr lang="en-GB" sz="1200" dirty="0" smtClean="0"/>
          </a:p>
          <a:p>
            <a:endParaRPr lang="en-GB" sz="1200" dirty="0"/>
          </a:p>
          <a:p>
            <a:r>
              <a:rPr lang="en-GB" sz="1200" b="1" dirty="0" smtClean="0"/>
              <a:t>Tasks:</a:t>
            </a:r>
          </a:p>
          <a:p>
            <a:pPr lvl="1" indent="-387350"/>
            <a:r>
              <a:rPr lang="en-GB" sz="1200" dirty="0" smtClean="0"/>
              <a:t>Coordination </a:t>
            </a:r>
            <a:r>
              <a:rPr lang="en-GB" sz="1200" dirty="0"/>
              <a:t>of the </a:t>
            </a:r>
            <a:r>
              <a:rPr lang="en-GB" sz="1200" dirty="0" smtClean="0"/>
              <a:t>development </a:t>
            </a:r>
            <a:r>
              <a:rPr lang="en-GB" sz="1200" dirty="0"/>
              <a:t>and/or harmonization of </a:t>
            </a:r>
            <a:r>
              <a:rPr lang="en-GB" sz="1200" dirty="0" smtClean="0"/>
              <a:t>interface specifications </a:t>
            </a:r>
            <a:endParaRPr lang="en-GB" sz="1200" dirty="0"/>
          </a:p>
          <a:p>
            <a:pPr lvl="1" indent="-387350"/>
            <a:r>
              <a:rPr lang="en-GB" sz="1200" dirty="0"/>
              <a:t>Addressing and resolving technical issues </a:t>
            </a:r>
            <a:r>
              <a:rPr lang="en-GB" sz="1200" dirty="0" smtClean="0"/>
              <a:t>which are of concern to the </a:t>
            </a:r>
            <a:r>
              <a:rPr lang="en-GB" sz="1200" dirty="0"/>
              <a:t>participating </a:t>
            </a:r>
            <a:r>
              <a:rPr lang="en-GB" sz="1200" dirty="0" smtClean="0"/>
              <a:t>IGs/SDOs </a:t>
            </a:r>
            <a:endParaRPr lang="en-GB" sz="1200" dirty="0"/>
          </a:p>
          <a:p>
            <a:endParaRPr lang="en-GB" sz="1200" dirty="0"/>
          </a:p>
          <a:p>
            <a:r>
              <a:rPr lang="en-GB" sz="1200" b="1" dirty="0" smtClean="0"/>
              <a:t>Main Input:</a:t>
            </a:r>
            <a:r>
              <a:rPr lang="en-GB" sz="1200" dirty="0" smtClean="0"/>
              <a:t> NGCOR I/II requirements</a:t>
            </a:r>
          </a:p>
          <a:p>
            <a:endParaRPr lang="en-GB" sz="1200" dirty="0"/>
          </a:p>
          <a:p>
            <a:r>
              <a:rPr lang="en-GB" sz="1200" b="1" dirty="0" smtClean="0"/>
              <a:t>Main activities</a:t>
            </a:r>
            <a:r>
              <a:rPr lang="en-GB" sz="1200" dirty="0" smtClean="0"/>
              <a:t>: </a:t>
            </a:r>
          </a:p>
          <a:p>
            <a:pPr lvl="1" indent="-387350">
              <a:buFont typeface="Symbol" pitchFamily="18" charset="2"/>
              <a:buChar char="-"/>
            </a:pPr>
            <a:r>
              <a:rPr lang="en-GB" sz="1200" dirty="0" smtClean="0"/>
              <a:t>“</a:t>
            </a:r>
            <a:r>
              <a:rPr lang="en-GB" sz="1200" dirty="0"/>
              <a:t>Converged Management Model Alignment (Phase 2</a:t>
            </a:r>
            <a:r>
              <a:rPr lang="en-GB" sz="1200" dirty="0" smtClean="0"/>
              <a:t>)”</a:t>
            </a:r>
          </a:p>
          <a:p>
            <a:pPr lvl="1" indent="-387350">
              <a:buFont typeface="Symbol" pitchFamily="18" charset="2"/>
              <a:buChar char="-"/>
            </a:pPr>
            <a:r>
              <a:rPr lang="en-GB" sz="1200" dirty="0" smtClean="0"/>
              <a:t>“</a:t>
            </a:r>
            <a:r>
              <a:rPr lang="en-GB" sz="1200" dirty="0"/>
              <a:t>Converged Management </a:t>
            </a:r>
            <a:r>
              <a:rPr lang="en-GB" sz="1200" dirty="0" smtClean="0"/>
              <a:t>Performance Management </a:t>
            </a:r>
            <a:r>
              <a:rPr lang="en-GB" sz="1200" dirty="0"/>
              <a:t>Interface definitions” </a:t>
            </a:r>
            <a:endParaRPr lang="en-GB" sz="1200" dirty="0" smtClean="0"/>
          </a:p>
          <a:p>
            <a:pPr marL="0" indent="0">
              <a:buNone/>
            </a:pPr>
            <a:endParaRPr lang="en-GB" sz="1200" dirty="0" smtClean="0"/>
          </a:p>
          <a:p>
            <a:r>
              <a:rPr lang="en-GB" sz="1200" b="1" dirty="0" smtClean="0"/>
              <a:t>Next f2f meetings:</a:t>
            </a:r>
            <a:endParaRPr lang="en-GB" sz="1200" b="1" dirty="0"/>
          </a:p>
          <a:p>
            <a:pPr lvl="1" indent="-387350">
              <a:buFont typeface="Symbol" pitchFamily="18" charset="2"/>
              <a:buChar char="-"/>
            </a:pPr>
            <a:r>
              <a:rPr lang="en-US" sz="1200" dirty="0" smtClean="0">
                <a:ea typeface="MS PGothic" pitchFamily="34" charset="-128"/>
              </a:rPr>
              <a:t>Joint </a:t>
            </a:r>
            <a:r>
              <a:rPr lang="en-US" sz="1200" dirty="0">
                <a:ea typeface="MS PGothic" pitchFamily="34" charset="-128"/>
              </a:rPr>
              <a:t>working groups: </a:t>
            </a:r>
            <a:r>
              <a:rPr lang="en-US" sz="1200" dirty="0" smtClean="0">
                <a:ea typeface="MS PGothic" pitchFamily="34" charset="-128"/>
              </a:rPr>
              <a:t>December (Frankfurt)</a:t>
            </a:r>
          </a:p>
          <a:p>
            <a:pPr lvl="1" indent="-387350">
              <a:buFont typeface="Symbol" pitchFamily="18" charset="2"/>
              <a:buChar char="-"/>
            </a:pPr>
            <a:r>
              <a:rPr lang="en-US" sz="1200" dirty="0" smtClean="0">
                <a:ea typeface="MS PGothic" pitchFamily="34" charset="-128"/>
              </a:rPr>
              <a:t>M-SDO Plenary: December </a:t>
            </a:r>
            <a:r>
              <a:rPr lang="en-US" sz="1200" dirty="0">
                <a:ea typeface="MS PGothic" pitchFamily="34" charset="-128"/>
              </a:rPr>
              <a:t>(Frankfurt</a:t>
            </a:r>
            <a:r>
              <a:rPr lang="en-US" sz="1200" dirty="0" smtClean="0">
                <a:ea typeface="MS PGothic" pitchFamily="34" charset="-128"/>
              </a:rPr>
              <a:t>)</a:t>
            </a:r>
            <a:endParaRPr lang="en-US" sz="1200" dirty="0">
              <a:ea typeface="MS PGothic" pitchFamily="34" charset="-128"/>
            </a:endParaRPr>
          </a:p>
          <a:p>
            <a:endParaRPr lang="en-GB" sz="1100" dirty="0" smtClean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3F204D83-AD82-4169-AFFA-4D0DC0CB817D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665" y="2152957"/>
            <a:ext cx="1270268" cy="739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1113" y="2232248"/>
            <a:ext cx="1728192" cy="337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P:\NGMN Partner\Coop Partners\ETSI\ETSI-BLEU high 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0833" y="2261088"/>
            <a:ext cx="1268881" cy="52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5009" y="2016224"/>
            <a:ext cx="648072" cy="733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1389" y="2140389"/>
            <a:ext cx="1310084" cy="739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797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869113" y="6340475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fld id="{B99F83A4-E16B-43C7-8E93-A2AD6A9655A0}" type="slidenum">
              <a:rPr lang="de-CH" altLang="de-DE" smtClean="0">
                <a:solidFill>
                  <a:srgbClr val="898989"/>
                </a:solidFill>
                <a:latin typeface="DIN 1451 Com Mittelschrift" pitchFamily="34" charset="0"/>
                <a:cs typeface="Arial" pitchFamily="34" charset="0"/>
              </a:rPr>
              <a:pPr eaLnBrk="1" hangingPunct="1"/>
              <a:t>7</a:t>
            </a:fld>
            <a:endParaRPr lang="de-CH" altLang="de-DE" smtClean="0">
              <a:solidFill>
                <a:srgbClr val="898989"/>
              </a:solidFill>
              <a:latin typeface="DIN 1451 Com Mittelschrift" pitchFamily="34" charset="0"/>
              <a:cs typeface="Arial" pitchFamily="34" charset="0"/>
            </a:endParaRPr>
          </a:p>
        </p:txBody>
      </p:sp>
      <p:sp>
        <p:nvSpPr>
          <p:cNvPr id="16388" name="Rectangle 5"/>
          <p:cNvSpPr>
            <a:spLocks noGrp="1"/>
          </p:cNvSpPr>
          <p:nvPr>
            <p:ph type="title"/>
          </p:nvPr>
        </p:nvSpPr>
        <p:spPr>
          <a:xfrm>
            <a:off x="144463" y="636588"/>
            <a:ext cx="6900862" cy="4413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>
                <a:latin typeface="+mn-lt"/>
                <a:ea typeface="+mj-ea"/>
              </a:rPr>
              <a:t>F</a:t>
            </a:r>
            <a:r>
              <a:rPr lang="en-US" dirty="0" err="1" smtClean="0">
                <a:latin typeface="+mn-lt"/>
                <a:ea typeface="+mj-ea"/>
              </a:rPr>
              <a:t>inalised</a:t>
            </a:r>
            <a:r>
              <a:rPr lang="en-US" dirty="0" smtClean="0">
                <a:latin typeface="+mn-lt"/>
                <a:ea typeface="+mj-ea"/>
              </a:rPr>
              <a:t> deliverables and </a:t>
            </a:r>
            <a:r>
              <a:rPr lang="en-US" dirty="0" smtClean="0">
                <a:ea typeface="ＭＳ Ｐゴシック" pitchFamily="34" charset="-128"/>
              </a:rPr>
              <a:t>new </a:t>
            </a:r>
            <a:r>
              <a:rPr lang="en-US" dirty="0">
                <a:ea typeface="ＭＳ Ｐゴシック" pitchFamily="34" charset="-128"/>
              </a:rPr>
              <a:t>activities </a:t>
            </a:r>
            <a:r>
              <a:rPr lang="en-US" dirty="0" smtClean="0">
                <a:latin typeface="+mn-lt"/>
                <a:ea typeface="+mj-ea"/>
              </a:rPr>
              <a:t>2012/2013</a:t>
            </a:r>
            <a:endParaRPr lang="en-US" dirty="0">
              <a:latin typeface="+mn-lt"/>
              <a:ea typeface="+mj-ea"/>
            </a:endParaRPr>
          </a:p>
        </p:txBody>
      </p:sp>
      <p:sp>
        <p:nvSpPr>
          <p:cNvPr id="13316" name="Rectangle 19"/>
          <p:cNvSpPr>
            <a:spLocks noChangeArrowheads="1"/>
          </p:cNvSpPr>
          <p:nvPr/>
        </p:nvSpPr>
        <p:spPr bwMode="auto">
          <a:xfrm>
            <a:off x="1905000" y="192881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Heterog. NWs Operations</a:t>
            </a:r>
          </a:p>
        </p:txBody>
      </p:sp>
      <p:sp>
        <p:nvSpPr>
          <p:cNvPr id="13317" name="Rectangle 19"/>
          <p:cNvSpPr>
            <a:spLocks noChangeArrowheads="1"/>
          </p:cNvSpPr>
          <p:nvPr/>
        </p:nvSpPr>
        <p:spPr bwMode="auto">
          <a:xfrm>
            <a:off x="198438" y="192881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Service Quality Definition</a:t>
            </a:r>
          </a:p>
        </p:txBody>
      </p:sp>
      <p:sp>
        <p:nvSpPr>
          <p:cNvPr id="10246" name="Rectangle 15"/>
          <p:cNvSpPr>
            <a:spLocks noChangeArrowheads="1"/>
          </p:cNvSpPr>
          <p:nvPr/>
        </p:nvSpPr>
        <p:spPr bwMode="auto">
          <a:xfrm>
            <a:off x="198438" y="2316163"/>
            <a:ext cx="1419225" cy="815975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85725" indent="-85725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r>
              <a:rPr lang="en-GB" sz="1100" dirty="0">
                <a:latin typeface="Arial" charset="0"/>
                <a:ea typeface="ＭＳ Ｐゴシック" pitchFamily="34" charset="-128"/>
              </a:rPr>
              <a:t>Service quality definition and measurement </a:t>
            </a: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0247" name="Rectangle 15"/>
          <p:cNvSpPr>
            <a:spLocks noChangeArrowheads="1"/>
          </p:cNvSpPr>
          <p:nvPr/>
        </p:nvSpPr>
        <p:spPr bwMode="auto">
          <a:xfrm>
            <a:off x="1900238" y="2316163"/>
            <a:ext cx="1417637" cy="815975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85725" indent="-85725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r>
              <a:rPr lang="de-DE" sz="1100" dirty="0" err="1">
                <a:latin typeface="Arial" charset="0"/>
                <a:ea typeface="ＭＳ Ｐゴシック" pitchFamily="34" charset="-128"/>
              </a:rPr>
              <a:t>Use</a:t>
            </a:r>
            <a:r>
              <a:rPr lang="de-DE" sz="1100" dirty="0">
                <a:latin typeface="Arial" charset="0"/>
                <a:ea typeface="ＭＳ Ｐゴシック" pitchFamily="34" charset="-128"/>
              </a:rPr>
              <a:t> </a:t>
            </a:r>
            <a:r>
              <a:rPr lang="de-DE" sz="1100" dirty="0" err="1">
                <a:latin typeface="Arial" charset="0"/>
                <a:ea typeface="ＭＳ Ｐゴシック" pitchFamily="34" charset="-128"/>
              </a:rPr>
              <a:t>cases</a:t>
            </a:r>
            <a:endParaRPr lang="de-DE" sz="1100" dirty="0">
              <a:latin typeface="Arial" charset="0"/>
              <a:ea typeface="ＭＳ Ｐゴシック" pitchFamily="34" charset="-128"/>
            </a:endParaRPr>
          </a:p>
          <a:p>
            <a:pPr marL="85725" indent="-85725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r>
              <a:rPr lang="de-DE" sz="1100" dirty="0">
                <a:latin typeface="Arial" charset="0"/>
                <a:ea typeface="ＭＳ Ｐゴシック" pitchFamily="34" charset="-128"/>
              </a:rPr>
              <a:t>System </a:t>
            </a:r>
            <a:r>
              <a:rPr lang="de-DE" sz="1100" dirty="0" err="1">
                <a:latin typeface="Arial" charset="0"/>
                <a:ea typeface="ＭＳ Ｐゴシック" pitchFamily="34" charset="-128"/>
              </a:rPr>
              <a:t>requirements</a:t>
            </a:r>
            <a:r>
              <a:rPr lang="de-DE" sz="1100" dirty="0">
                <a:latin typeface="Arial" charset="0"/>
                <a:ea typeface="ＭＳ Ｐゴシック" pitchFamily="34" charset="-128"/>
              </a:rPr>
              <a:t> </a:t>
            </a:r>
            <a:r>
              <a:rPr lang="de-DE" sz="1100" dirty="0" err="1">
                <a:latin typeface="Arial" charset="0"/>
                <a:ea typeface="ＭＳ Ｐゴシック" pitchFamily="34" charset="-128"/>
              </a:rPr>
              <a:t>and</a:t>
            </a:r>
            <a:r>
              <a:rPr lang="de-DE" sz="1100" dirty="0">
                <a:latin typeface="Arial" charset="0"/>
                <a:ea typeface="ＭＳ Ｐゴシック" pitchFamily="34" charset="-128"/>
              </a:rPr>
              <a:t> </a:t>
            </a:r>
            <a:r>
              <a:rPr lang="de-DE" sz="1100" dirty="0" err="1">
                <a:latin typeface="Arial" charset="0"/>
                <a:ea typeface="ＭＳ Ｐゴシック" pitchFamily="34" charset="-128"/>
              </a:rPr>
              <a:t>architecture</a:t>
            </a:r>
            <a:endParaRPr lang="en-GB" sz="1100" dirty="0">
              <a:latin typeface="Arial" charset="0"/>
              <a:ea typeface="ＭＳ Ｐゴシック" pitchFamily="34" charset="-128"/>
            </a:endParaRP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3320" name="Rectangle 19"/>
          <p:cNvSpPr>
            <a:spLocks noChangeArrowheads="1"/>
          </p:cNvSpPr>
          <p:nvPr/>
        </p:nvSpPr>
        <p:spPr bwMode="auto">
          <a:xfrm>
            <a:off x="3622675" y="192881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BASTA</a:t>
            </a:r>
          </a:p>
        </p:txBody>
      </p:sp>
      <p:sp>
        <p:nvSpPr>
          <p:cNvPr id="10249" name="Rectangle 15"/>
          <p:cNvSpPr>
            <a:spLocks noChangeArrowheads="1"/>
          </p:cNvSpPr>
          <p:nvPr/>
        </p:nvSpPr>
        <p:spPr bwMode="auto">
          <a:xfrm>
            <a:off x="3624263" y="2316163"/>
            <a:ext cx="1417637" cy="969962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85725" indent="-85725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r>
              <a:rPr lang="de-DE" sz="1100" dirty="0" err="1">
                <a:latin typeface="Arial" charset="0"/>
                <a:ea typeface="ＭＳ Ｐゴシック" pitchFamily="34" charset="-128"/>
              </a:rPr>
              <a:t>Recommendation</a:t>
            </a:r>
            <a:r>
              <a:rPr lang="de-DE" sz="1100" dirty="0">
                <a:latin typeface="Arial" charset="0"/>
                <a:ea typeface="ＭＳ Ｐゴシック" pitchFamily="34" charset="-128"/>
              </a:rPr>
              <a:t> on Base Station </a:t>
            </a:r>
            <a:r>
              <a:rPr lang="de-DE" sz="1100" dirty="0" err="1">
                <a:latin typeface="Arial" charset="0"/>
                <a:ea typeface="ＭＳ Ｐゴシック" pitchFamily="34" charset="-128"/>
              </a:rPr>
              <a:t>Antenna</a:t>
            </a:r>
            <a:r>
              <a:rPr lang="de-DE" sz="1100" dirty="0">
                <a:latin typeface="Arial" charset="0"/>
                <a:ea typeface="ＭＳ Ｐゴシック" pitchFamily="34" charset="-128"/>
              </a:rPr>
              <a:t> Standards</a:t>
            </a:r>
            <a:endParaRPr lang="en-GB" sz="1100" dirty="0">
              <a:latin typeface="Arial" charset="0"/>
              <a:ea typeface="ＭＳ Ｐゴシック" pitchFamily="34" charset="-128"/>
            </a:endParaRP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3322" name="Textfeld 2"/>
          <p:cNvSpPr txBox="1">
            <a:spLocks noChangeArrowheads="1"/>
          </p:cNvSpPr>
          <p:nvPr/>
        </p:nvSpPr>
        <p:spPr bwMode="auto">
          <a:xfrm>
            <a:off x="144463" y="1609725"/>
            <a:ext cx="69008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altLang="de-DE" sz="1400" b="1">
                <a:cs typeface="Arial" pitchFamily="34" charset="0"/>
              </a:rPr>
              <a:t>Finalised deliverables: </a:t>
            </a:r>
            <a:endParaRPr lang="de-CH" altLang="de-DE" sz="1400" b="1">
              <a:cs typeface="Arial" pitchFamily="34" charset="0"/>
            </a:endParaRPr>
          </a:p>
        </p:txBody>
      </p:sp>
      <p:sp>
        <p:nvSpPr>
          <p:cNvPr id="13323" name="Textfeld 41"/>
          <p:cNvSpPr txBox="1">
            <a:spLocks noChangeArrowheads="1"/>
          </p:cNvSpPr>
          <p:nvPr/>
        </p:nvSpPr>
        <p:spPr bwMode="auto">
          <a:xfrm>
            <a:off x="152400" y="4978400"/>
            <a:ext cx="69008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altLang="de-DE" sz="1400" b="1">
                <a:cs typeface="Arial" pitchFamily="34" charset="0"/>
              </a:rPr>
              <a:t>New activities – Projects: </a:t>
            </a:r>
            <a:endParaRPr lang="de-CH" altLang="de-DE" sz="1400" b="1">
              <a:cs typeface="Arial" pitchFamily="34" charset="0"/>
            </a:endParaRPr>
          </a:p>
        </p:txBody>
      </p:sp>
      <p:sp>
        <p:nvSpPr>
          <p:cNvPr id="13324" name="Rectangle 19"/>
          <p:cNvSpPr>
            <a:spLocks noChangeArrowheads="1"/>
          </p:cNvSpPr>
          <p:nvPr/>
        </p:nvSpPr>
        <p:spPr bwMode="auto">
          <a:xfrm>
            <a:off x="1897063" y="5330825"/>
            <a:ext cx="1419225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NGCOR Phase 2</a:t>
            </a:r>
          </a:p>
        </p:txBody>
      </p:sp>
      <p:sp>
        <p:nvSpPr>
          <p:cNvPr id="13325" name="Rectangle 19"/>
          <p:cNvSpPr>
            <a:spLocks noChangeArrowheads="1"/>
          </p:cNvSpPr>
          <p:nvPr/>
        </p:nvSpPr>
        <p:spPr bwMode="auto">
          <a:xfrm>
            <a:off x="198438" y="5330825"/>
            <a:ext cx="1419225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RAN Evolution</a:t>
            </a:r>
          </a:p>
        </p:txBody>
      </p:sp>
      <p:sp>
        <p:nvSpPr>
          <p:cNvPr id="13326" name="Rectangle 19"/>
          <p:cNvSpPr>
            <a:spLocks noChangeArrowheads="1"/>
          </p:cNvSpPr>
          <p:nvPr/>
        </p:nvSpPr>
        <p:spPr bwMode="auto">
          <a:xfrm>
            <a:off x="204788" y="592931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0" tIns="46800" rIns="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Mobile Content Delivery Optimis.</a:t>
            </a:r>
          </a:p>
        </p:txBody>
      </p:sp>
      <p:sp>
        <p:nvSpPr>
          <p:cNvPr id="13327" name="Rectangle 19"/>
          <p:cNvSpPr>
            <a:spLocks noChangeArrowheads="1"/>
          </p:cNvSpPr>
          <p:nvPr/>
        </p:nvSpPr>
        <p:spPr bwMode="auto">
          <a:xfrm>
            <a:off x="1906588" y="592931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Small Cells</a:t>
            </a:r>
          </a:p>
        </p:txBody>
      </p:sp>
      <p:sp>
        <p:nvSpPr>
          <p:cNvPr id="13328" name="Textfeld 47"/>
          <p:cNvSpPr txBox="1">
            <a:spLocks noChangeArrowheads="1"/>
          </p:cNvSpPr>
          <p:nvPr/>
        </p:nvSpPr>
        <p:spPr bwMode="auto">
          <a:xfrm>
            <a:off x="3895725" y="4978400"/>
            <a:ext cx="69008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altLang="de-DE" sz="1400" b="1">
                <a:cs typeface="Arial" pitchFamily="34" charset="0"/>
              </a:rPr>
              <a:t>New activities – items for Information Exchange: </a:t>
            </a:r>
            <a:endParaRPr lang="de-CH" altLang="de-DE" sz="1400" b="1">
              <a:cs typeface="Arial" pitchFamily="34" charset="0"/>
            </a:endParaRPr>
          </a:p>
        </p:txBody>
      </p:sp>
      <p:sp>
        <p:nvSpPr>
          <p:cNvPr id="13329" name="Rectangle 19"/>
          <p:cNvSpPr>
            <a:spLocks noChangeArrowheads="1"/>
          </p:cNvSpPr>
          <p:nvPr/>
        </p:nvSpPr>
        <p:spPr bwMode="auto">
          <a:xfrm>
            <a:off x="5708650" y="5330825"/>
            <a:ext cx="1419225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Congestion Management</a:t>
            </a:r>
          </a:p>
        </p:txBody>
      </p:sp>
      <p:sp>
        <p:nvSpPr>
          <p:cNvPr id="13330" name="Rectangle 19"/>
          <p:cNvSpPr>
            <a:spLocks noChangeArrowheads="1"/>
          </p:cNvSpPr>
          <p:nvPr/>
        </p:nvSpPr>
        <p:spPr bwMode="auto">
          <a:xfrm>
            <a:off x="4010025" y="5330825"/>
            <a:ext cx="1419225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LTE/LTE-Adv. Deployment</a:t>
            </a:r>
          </a:p>
        </p:txBody>
      </p:sp>
      <p:sp>
        <p:nvSpPr>
          <p:cNvPr id="13331" name="Textfeld 52"/>
          <p:cNvSpPr txBox="1">
            <a:spLocks noChangeArrowheads="1"/>
          </p:cNvSpPr>
          <p:nvPr/>
        </p:nvSpPr>
        <p:spPr bwMode="auto">
          <a:xfrm>
            <a:off x="3895725" y="5859463"/>
            <a:ext cx="69008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altLang="de-DE" sz="1400" b="1">
                <a:cs typeface="Arial" pitchFamily="34" charset="0"/>
              </a:rPr>
              <a:t>New activities – Lightweight Information Interchange: </a:t>
            </a:r>
            <a:endParaRPr lang="de-CH" altLang="de-DE" sz="1400" b="1">
              <a:cs typeface="Arial" pitchFamily="34" charset="0"/>
            </a:endParaRPr>
          </a:p>
        </p:txBody>
      </p:sp>
      <p:sp>
        <p:nvSpPr>
          <p:cNvPr id="13332" name="Rectangle 19"/>
          <p:cNvSpPr>
            <a:spLocks noChangeArrowheads="1"/>
          </p:cNvSpPr>
          <p:nvPr/>
        </p:nvSpPr>
        <p:spPr bwMode="auto">
          <a:xfrm>
            <a:off x="5649913" y="6178550"/>
            <a:ext cx="1419225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Alternate Energy</a:t>
            </a:r>
          </a:p>
        </p:txBody>
      </p:sp>
      <p:sp>
        <p:nvSpPr>
          <p:cNvPr id="13333" name="Rectangle 19"/>
          <p:cNvSpPr>
            <a:spLocks noChangeArrowheads="1"/>
          </p:cNvSpPr>
          <p:nvPr/>
        </p:nvSpPr>
        <p:spPr bwMode="auto">
          <a:xfrm>
            <a:off x="3951288" y="6178550"/>
            <a:ext cx="1419225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Security</a:t>
            </a:r>
          </a:p>
        </p:txBody>
      </p:sp>
      <p:sp>
        <p:nvSpPr>
          <p:cNvPr id="13334" name="Rectangle 19"/>
          <p:cNvSpPr>
            <a:spLocks noChangeArrowheads="1"/>
          </p:cNvSpPr>
          <p:nvPr/>
        </p:nvSpPr>
        <p:spPr bwMode="auto">
          <a:xfrm>
            <a:off x="5334000" y="192881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MATE</a:t>
            </a:r>
          </a:p>
        </p:txBody>
      </p:sp>
      <p:sp>
        <p:nvSpPr>
          <p:cNvPr id="10263" name="Rectangle 15"/>
          <p:cNvSpPr>
            <a:spLocks noChangeArrowheads="1"/>
          </p:cNvSpPr>
          <p:nvPr/>
        </p:nvSpPr>
        <p:spPr bwMode="auto">
          <a:xfrm>
            <a:off x="5334000" y="2316163"/>
            <a:ext cx="1419225" cy="969962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85725" indent="-85725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r>
              <a:rPr lang="de-DE" sz="1100" dirty="0">
                <a:latin typeface="Arial" charset="0"/>
                <a:ea typeface="ＭＳ Ｐゴシック" pitchFamily="34" charset="-128"/>
              </a:rPr>
              <a:t>Multi-</a:t>
            </a:r>
            <a:r>
              <a:rPr lang="de-DE" sz="1100" dirty="0" err="1">
                <a:latin typeface="Arial" charset="0"/>
                <a:ea typeface="ＭＳ Ｐゴシック" pitchFamily="34" charset="-128"/>
              </a:rPr>
              <a:t>antenna</a:t>
            </a:r>
            <a:r>
              <a:rPr lang="de-DE" sz="1100" dirty="0">
                <a:latin typeface="Arial" charset="0"/>
                <a:ea typeface="ＭＳ Ｐゴシック" pitchFamily="34" charset="-128"/>
              </a:rPr>
              <a:t> Future </a:t>
            </a:r>
            <a:r>
              <a:rPr lang="de-DE" sz="1100" dirty="0" err="1">
                <a:latin typeface="Arial" charset="0"/>
                <a:ea typeface="ＭＳ Ｐゴシック" pitchFamily="34" charset="-128"/>
              </a:rPr>
              <a:t>Requirements</a:t>
            </a:r>
            <a:endParaRPr lang="en-GB" sz="1100" dirty="0">
              <a:latin typeface="Arial" charset="0"/>
              <a:ea typeface="ＭＳ Ｐゴシック" pitchFamily="34" charset="-128"/>
            </a:endParaRPr>
          </a:p>
          <a:p>
            <a:pPr lvl="1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24" name="Rectangle 19"/>
          <p:cNvSpPr>
            <a:spLocks noChangeArrowheads="1"/>
          </p:cNvSpPr>
          <p:nvPr/>
        </p:nvSpPr>
        <p:spPr bwMode="auto">
          <a:xfrm>
            <a:off x="200025" y="2971800"/>
            <a:ext cx="1419225" cy="31432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US" sz="1100" b="1" dirty="0">
                <a:ea typeface="ＭＳ Ｐゴシック" pitchFamily="34" charset="-128"/>
              </a:rPr>
              <a:t>Final report available</a:t>
            </a:r>
          </a:p>
        </p:txBody>
      </p:sp>
      <p:sp>
        <p:nvSpPr>
          <p:cNvPr id="25" name="Rectangle 19"/>
          <p:cNvSpPr>
            <a:spLocks noChangeArrowheads="1"/>
          </p:cNvSpPr>
          <p:nvPr/>
        </p:nvSpPr>
        <p:spPr bwMode="auto">
          <a:xfrm>
            <a:off x="1906588" y="2971800"/>
            <a:ext cx="1411287" cy="31432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US" sz="1100" b="1" dirty="0">
                <a:ea typeface="ＭＳ Ｐゴシック" pitchFamily="34" charset="-128"/>
              </a:rPr>
              <a:t>Final report available</a:t>
            </a:r>
          </a:p>
        </p:txBody>
      </p:sp>
      <p:sp>
        <p:nvSpPr>
          <p:cNvPr id="13338" name="Rectangle 19"/>
          <p:cNvSpPr>
            <a:spLocks noChangeArrowheads="1"/>
          </p:cNvSpPr>
          <p:nvPr/>
        </p:nvSpPr>
        <p:spPr bwMode="auto">
          <a:xfrm>
            <a:off x="7045325" y="1920875"/>
            <a:ext cx="1419225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C-RAN</a:t>
            </a:r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7045325" y="2308225"/>
            <a:ext cx="1419225" cy="969963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85725" indent="-85725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r>
              <a:rPr lang="en-GB" sz="1100" dirty="0">
                <a:latin typeface="Arial" charset="0"/>
                <a:ea typeface="ＭＳ Ｐゴシック" pitchFamily="34" charset="-128"/>
              </a:rPr>
              <a:t>Liaisons, contrib. to 3GPP</a:t>
            </a:r>
          </a:p>
          <a:p>
            <a:pPr marL="85725" indent="-85725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r>
              <a:rPr lang="en-GB" sz="1100" dirty="0">
                <a:latin typeface="Arial" charset="0"/>
                <a:ea typeface="ＭＳ Ｐゴシック" pitchFamily="34" charset="-128"/>
              </a:rPr>
              <a:t>Solutions to C-RAN </a:t>
            </a:r>
          </a:p>
          <a:p>
            <a:pPr lvl="1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auto">
          <a:xfrm>
            <a:off x="3630613" y="2971800"/>
            <a:ext cx="1411287" cy="31432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US" sz="1100" b="1" dirty="0">
                <a:ea typeface="ＭＳ Ｐゴシック" pitchFamily="34" charset="-128"/>
              </a:rPr>
              <a:t>Final report available</a:t>
            </a:r>
          </a:p>
        </p:txBody>
      </p:sp>
      <p:sp>
        <p:nvSpPr>
          <p:cNvPr id="13341" name="Rectangle 19"/>
          <p:cNvSpPr>
            <a:spLocks noChangeArrowheads="1"/>
          </p:cNvSpPr>
          <p:nvPr/>
        </p:nvSpPr>
        <p:spPr bwMode="auto">
          <a:xfrm>
            <a:off x="1905000" y="344011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BEV</a:t>
            </a:r>
          </a:p>
        </p:txBody>
      </p:sp>
      <p:sp>
        <p:nvSpPr>
          <p:cNvPr id="13342" name="Rectangle 19"/>
          <p:cNvSpPr>
            <a:spLocks noChangeArrowheads="1"/>
          </p:cNvSpPr>
          <p:nvPr/>
        </p:nvSpPr>
        <p:spPr bwMode="auto">
          <a:xfrm>
            <a:off x="198438" y="344011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MBMM</a:t>
            </a:r>
          </a:p>
        </p:txBody>
      </p: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198438" y="3827463"/>
            <a:ext cx="1419225" cy="815975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85725" indent="-85725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r>
              <a:rPr lang="en-GB" sz="1100" dirty="0">
                <a:latin typeface="Arial" charset="0"/>
                <a:ea typeface="ＭＳ Ｐゴシック" pitchFamily="34" charset="-128"/>
              </a:rPr>
              <a:t>Multiband multimode requirements</a:t>
            </a: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32" name="Rectangle 15"/>
          <p:cNvSpPr>
            <a:spLocks noChangeArrowheads="1"/>
          </p:cNvSpPr>
          <p:nvPr/>
        </p:nvSpPr>
        <p:spPr bwMode="auto">
          <a:xfrm>
            <a:off x="1906588" y="3827463"/>
            <a:ext cx="1417637" cy="815975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85725" indent="-85725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r>
              <a:rPr lang="de-DE" sz="1100" dirty="0">
                <a:latin typeface="Arial" charset="0"/>
                <a:ea typeface="ＭＳ Ｐゴシック" pitchFamily="34" charset="-128"/>
              </a:rPr>
              <a:t>Integrated (</a:t>
            </a:r>
            <a:r>
              <a:rPr lang="de-DE" sz="1100" dirty="0" err="1">
                <a:latin typeface="Arial" charset="0"/>
                <a:ea typeface="ＭＳ Ｐゴシック" pitchFamily="34" charset="-128"/>
              </a:rPr>
              <a:t>Backhaul</a:t>
            </a:r>
            <a:r>
              <a:rPr lang="de-DE" sz="1100" dirty="0">
                <a:latin typeface="Arial" charset="0"/>
                <a:ea typeface="ＭＳ Ｐゴシック" pitchFamily="34" charset="-128"/>
              </a:rPr>
              <a:t>) </a:t>
            </a:r>
            <a:r>
              <a:rPr lang="de-DE" sz="1100" dirty="0" err="1">
                <a:latin typeface="Arial" charset="0"/>
                <a:ea typeface="ＭＳ Ｐゴシック" pitchFamily="34" charset="-128"/>
              </a:rPr>
              <a:t>QoS</a:t>
            </a:r>
            <a:r>
              <a:rPr lang="de-DE" sz="1100" dirty="0">
                <a:latin typeface="Arial" charset="0"/>
                <a:ea typeface="ＭＳ Ｐゴシック" pitchFamily="34" charset="-128"/>
              </a:rPr>
              <a:t> Management</a:t>
            </a:r>
            <a:endParaRPr lang="en-GB" sz="1100" dirty="0">
              <a:latin typeface="Arial" charset="0"/>
              <a:ea typeface="ＭＳ Ｐゴシック" pitchFamily="34" charset="-128"/>
            </a:endParaRP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3345" name="Rectangle 19"/>
          <p:cNvSpPr>
            <a:spLocks noChangeArrowheads="1"/>
          </p:cNvSpPr>
          <p:nvPr/>
        </p:nvSpPr>
        <p:spPr bwMode="auto">
          <a:xfrm>
            <a:off x="3622675" y="344011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NGCOR</a:t>
            </a:r>
          </a:p>
        </p:txBody>
      </p:sp>
      <p:sp>
        <p:nvSpPr>
          <p:cNvPr id="36" name="Rectangle 15"/>
          <p:cNvSpPr>
            <a:spLocks noChangeArrowheads="1"/>
          </p:cNvSpPr>
          <p:nvPr/>
        </p:nvSpPr>
        <p:spPr bwMode="auto">
          <a:xfrm>
            <a:off x="3622675" y="3827463"/>
            <a:ext cx="1419225" cy="969962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85725" indent="-85725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r>
              <a:rPr lang="en-US" sz="1100" dirty="0">
                <a:latin typeface="Arial" charset="0"/>
                <a:ea typeface="ＭＳ Ｐゴシック" pitchFamily="34" charset="-128"/>
              </a:rPr>
              <a:t>Next Generation Converged Operations Requirements Phase </a:t>
            </a:r>
            <a:r>
              <a:rPr lang="de-DE" sz="1100" dirty="0">
                <a:latin typeface="Arial" charset="0"/>
                <a:ea typeface="ＭＳ Ｐゴシック" pitchFamily="34" charset="-128"/>
              </a:rPr>
              <a:t>2</a:t>
            </a:r>
            <a:endParaRPr lang="en-GB" sz="1100" dirty="0">
              <a:latin typeface="Arial" charset="0"/>
              <a:ea typeface="ＭＳ Ｐゴシック" pitchFamily="34" charset="-128"/>
            </a:endParaRPr>
          </a:p>
          <a:p>
            <a:pPr lvl="1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198438" y="4483100"/>
            <a:ext cx="1419225" cy="31432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US" sz="1100" b="1" dirty="0">
                <a:ea typeface="ＭＳ Ｐゴシック" pitchFamily="34" charset="-128"/>
              </a:rPr>
              <a:t>Final report available</a:t>
            </a:r>
          </a:p>
        </p:txBody>
      </p:sp>
      <p:sp>
        <p:nvSpPr>
          <p:cNvPr id="38" name="Rectangle 19"/>
          <p:cNvSpPr>
            <a:spLocks noChangeArrowheads="1"/>
          </p:cNvSpPr>
          <p:nvPr/>
        </p:nvSpPr>
        <p:spPr bwMode="auto">
          <a:xfrm>
            <a:off x="1905000" y="4483100"/>
            <a:ext cx="1419225" cy="31432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US" sz="1100" b="1" dirty="0">
                <a:ea typeface="ＭＳ Ｐゴシック" pitchFamily="34" charset="-128"/>
              </a:rPr>
              <a:t>Final report available</a:t>
            </a:r>
          </a:p>
        </p:txBody>
      </p:sp>
      <p:sp>
        <p:nvSpPr>
          <p:cNvPr id="13349" name="Rectangle 19"/>
          <p:cNvSpPr>
            <a:spLocks noChangeArrowheads="1"/>
          </p:cNvSpPr>
          <p:nvPr/>
        </p:nvSpPr>
        <p:spPr bwMode="auto">
          <a:xfrm>
            <a:off x="5334000" y="3432175"/>
            <a:ext cx="1419225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altLang="de-DE" sz="1100" b="1">
                <a:solidFill>
                  <a:schemeClr val="bg1"/>
                </a:solidFill>
                <a:cs typeface="Arial" pitchFamily="34" charset="0"/>
              </a:rPr>
              <a:t>ETSI ISG ORI</a:t>
            </a:r>
          </a:p>
        </p:txBody>
      </p:sp>
      <p:sp>
        <p:nvSpPr>
          <p:cNvPr id="40" name="Rectangle 15"/>
          <p:cNvSpPr>
            <a:spLocks noChangeArrowheads="1"/>
          </p:cNvSpPr>
          <p:nvPr/>
        </p:nvSpPr>
        <p:spPr bwMode="auto">
          <a:xfrm>
            <a:off x="5334000" y="3819525"/>
            <a:ext cx="1419225" cy="969963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85725" indent="-85725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r>
              <a:rPr lang="en-GB" sz="1100" dirty="0">
                <a:latin typeface="Arial" charset="0"/>
                <a:ea typeface="ＭＳ Ｐゴシック" pitchFamily="34" charset="-128"/>
              </a:rPr>
              <a:t>Release 2 finalised</a:t>
            </a:r>
          </a:p>
          <a:p>
            <a:pPr lvl="1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  <a:defRPr/>
            </a:pPr>
            <a:endParaRPr lang="en-GB" sz="1100" dirty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42" name="Rectangle 19"/>
          <p:cNvSpPr>
            <a:spLocks noChangeArrowheads="1"/>
          </p:cNvSpPr>
          <p:nvPr/>
        </p:nvSpPr>
        <p:spPr bwMode="auto">
          <a:xfrm>
            <a:off x="5341938" y="2971800"/>
            <a:ext cx="1411287" cy="31432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US" sz="1100" b="1" dirty="0">
                <a:ea typeface="ＭＳ Ｐゴシック" pitchFamily="34" charset="-128"/>
              </a:rPr>
              <a:t>Final report available</a:t>
            </a:r>
          </a:p>
        </p:txBody>
      </p:sp>
      <p:sp>
        <p:nvSpPr>
          <p:cNvPr id="43" name="Rectangle 19"/>
          <p:cNvSpPr>
            <a:spLocks noChangeArrowheads="1"/>
          </p:cNvSpPr>
          <p:nvPr/>
        </p:nvSpPr>
        <p:spPr bwMode="auto">
          <a:xfrm>
            <a:off x="7045325" y="2971800"/>
            <a:ext cx="1411288" cy="31432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US" sz="1100" b="1" dirty="0">
                <a:ea typeface="ＭＳ Ｐゴシック" pitchFamily="34" charset="-128"/>
              </a:rPr>
              <a:t>Final report available</a:t>
            </a:r>
          </a:p>
        </p:txBody>
      </p:sp>
    </p:spTree>
    <p:extLst>
      <p:ext uri="{BB962C8B-B14F-4D97-AF65-F5344CB8AC3E}">
        <p14:creationId xmlns:p14="http://schemas.microsoft.com/office/powerpoint/2010/main" xmlns="" val="179737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560388"/>
            <a:ext cx="6900863" cy="511175"/>
          </a:xfrm>
        </p:spPr>
        <p:txBody>
          <a:bodyPr/>
          <a:lstStyle/>
          <a:p>
            <a:r>
              <a:rPr lang="en-GB" dirty="0" smtClean="0"/>
              <a:t>Back-up: NGMN Alliance overview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3F204D83-AD82-4169-AFFA-4D0DC0CB817D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0561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liennummernplatzhalter 14"/>
          <p:cNvSpPr>
            <a:spLocks noGrp="1"/>
          </p:cNvSpPr>
          <p:nvPr>
            <p:ph type="sldNum" sz="quarter" idx="10"/>
            <p:custDataLst>
              <p:tags r:id="rId1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241039AE-6CB4-4156-9146-759658030761}" type="slidenum">
              <a:rPr lang="de-CH" altLang="en-US" smtClean="0">
                <a:solidFill>
                  <a:srgbClr val="898989"/>
                </a:solidFill>
                <a:latin typeface="DIN 1451 Com Mittelschrift" pitchFamily="34" charset="0"/>
              </a:rPr>
              <a:pPr eaLnBrk="1" hangingPunct="1"/>
              <a:t>9</a:t>
            </a:fld>
            <a:endParaRPr lang="de-CH" altLang="en-US" smtClean="0">
              <a:solidFill>
                <a:srgbClr val="898989"/>
              </a:solidFill>
              <a:latin typeface="DIN 1451 Com Mittelschrift" pitchFamily="34" charset="0"/>
            </a:endParaRPr>
          </a:p>
        </p:txBody>
      </p:sp>
      <p:sp>
        <p:nvSpPr>
          <p:cNvPr id="314" name="Titel 1"/>
          <p:cNvSpPr>
            <a:spLocks noGrp="1"/>
          </p:cNvSpPr>
          <p:nvPr>
            <p:ph type="title"/>
          </p:nvPr>
        </p:nvSpPr>
        <p:spPr>
          <a:xfrm>
            <a:off x="142875" y="560388"/>
            <a:ext cx="6127750" cy="511175"/>
          </a:xfrm>
        </p:spPr>
        <p:txBody>
          <a:bodyPr/>
          <a:lstStyle/>
          <a:p>
            <a:pPr>
              <a:defRPr/>
            </a:pPr>
            <a:r>
              <a:rPr lang="en-GB" sz="2600" dirty="0" smtClean="0"/>
              <a:t>NGMN Alliance overview</a:t>
            </a:r>
            <a:endParaRPr lang="de-DE" sz="2600" dirty="0"/>
          </a:p>
        </p:txBody>
      </p:sp>
      <p:sp>
        <p:nvSpPr>
          <p:cNvPr id="148" name="AutoShape 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867400" y="2092325"/>
            <a:ext cx="3168650" cy="323373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</a:ln>
          <a:extLst/>
        </p:spPr>
        <p:txBody>
          <a:bodyPr lIns="36000" tIns="18000" rIns="36000" bIns="36000"/>
          <a:lstStyle/>
          <a:p>
            <a:pPr marL="185738" indent="-185738" eaLnBrk="0" hangingPunct="0">
              <a:spcBef>
                <a:spcPts val="600"/>
              </a:spcBef>
              <a:buClr>
                <a:srgbClr val="699419"/>
              </a:buClr>
              <a:buSzPct val="120000"/>
              <a:buFont typeface="Wingdings" pitchFamily="2" charset="2"/>
              <a:buChar char="§"/>
              <a:defRPr/>
            </a:pPr>
            <a:r>
              <a:rPr lang="en-GB" sz="1200" dirty="0"/>
              <a:t>NGMN’s mission is </a:t>
            </a:r>
            <a:r>
              <a:rPr lang="en-US" sz="1200" dirty="0"/>
              <a:t>to expand and evolve the mobile broadband experience, with a particular focus on LTE and LTE-Advanced and their further enhancements.</a:t>
            </a:r>
            <a:endParaRPr lang="en-GB" sz="1200" dirty="0"/>
          </a:p>
          <a:p>
            <a:pPr marL="185738" indent="-185738" eaLnBrk="0" hangingPunct="0">
              <a:spcBef>
                <a:spcPts val="600"/>
              </a:spcBef>
              <a:buClr>
                <a:srgbClr val="699419"/>
              </a:buClr>
              <a:buSzPct val="120000"/>
              <a:buFont typeface="Wingdings" pitchFamily="2" charset="2"/>
              <a:buChar char="§"/>
              <a:defRPr/>
            </a:pPr>
            <a:r>
              <a:rPr lang="en-US" sz="1200" dirty="0"/>
              <a:t>NGMN establishes clear functionality and performance targets and fundamental requirements for deployment scenarios and network operations.</a:t>
            </a:r>
            <a:endParaRPr lang="en-US" sz="1200" dirty="0">
              <a:solidFill>
                <a:srgbClr val="000000"/>
              </a:solidFill>
              <a:latin typeface="DIN 1451 Com Mittelschrift" pitchFamily="34" charset="0"/>
            </a:endParaRPr>
          </a:p>
          <a:p>
            <a:pPr marL="185738" indent="-185738" eaLnBrk="0" hangingPunct="0">
              <a:spcBef>
                <a:spcPts val="600"/>
              </a:spcBef>
              <a:buClr>
                <a:srgbClr val="699419"/>
              </a:buClr>
              <a:buFont typeface="Wingdings" pitchFamily="2" charset="2"/>
              <a:buChar char="§"/>
              <a:defRPr/>
            </a:pPr>
            <a:r>
              <a:rPr lang="en-US" sz="1200" dirty="0"/>
              <a:t>NGMN provides an information exchange forum for the industry on critical and immediate concerns and to share experiences and lessons learnt.</a:t>
            </a:r>
          </a:p>
          <a:p>
            <a:pPr marL="185738" indent="-185738" eaLnBrk="0" hangingPunct="0">
              <a:spcBef>
                <a:spcPts val="600"/>
              </a:spcBef>
              <a:buClr>
                <a:srgbClr val="699419"/>
              </a:buClr>
              <a:buFont typeface="Wingdings" pitchFamily="2" charset="2"/>
              <a:buChar char="§"/>
              <a:defRPr/>
            </a:pPr>
            <a:r>
              <a:rPr lang="en-GB" sz="1200" dirty="0"/>
              <a:t>NGMN collates and uses the experience and expertise of its leadership partner network to drive innovation and to create a successful ecosystem.</a:t>
            </a:r>
          </a:p>
          <a:p>
            <a:pPr eaLnBrk="0" hangingPunct="0">
              <a:spcBef>
                <a:spcPts val="600"/>
              </a:spcBef>
              <a:buClr>
                <a:srgbClr val="699419"/>
              </a:buClr>
              <a:defRPr/>
            </a:pPr>
            <a:r>
              <a:rPr lang="en-US" sz="1200" dirty="0"/>
              <a:t>	</a:t>
            </a:r>
          </a:p>
          <a:p>
            <a:pPr marL="185738" indent="-185738" eaLnBrk="0" hangingPunct="0">
              <a:spcBef>
                <a:spcPts val="600"/>
              </a:spcBef>
              <a:buClr>
                <a:srgbClr val="699419"/>
              </a:buClr>
              <a:buFont typeface="Wingdings" pitchFamily="2" charset="2"/>
              <a:buChar char="§"/>
              <a:defRPr/>
            </a:pPr>
            <a:endParaRPr lang="en-GB" sz="1200" dirty="0"/>
          </a:p>
          <a:p>
            <a:pPr marL="185738" indent="-185738" eaLnBrk="0" hangingPunct="0">
              <a:spcBef>
                <a:spcPts val="600"/>
              </a:spcBef>
              <a:buClr>
                <a:srgbClr val="699419"/>
              </a:buClr>
              <a:buFont typeface="Wingdings" pitchFamily="2" charset="2"/>
              <a:buChar char="§"/>
              <a:defRPr/>
            </a:pPr>
            <a:endParaRPr lang="en-US" sz="1200" dirty="0">
              <a:solidFill>
                <a:srgbClr val="000000"/>
              </a:solidFill>
              <a:latin typeface="DIN 1451 Com Mittelschrift" pitchFamily="34" charset="0"/>
            </a:endParaRPr>
          </a:p>
        </p:txBody>
      </p:sp>
      <p:sp>
        <p:nvSpPr>
          <p:cNvPr id="4101" name="Rechteck 14"/>
          <p:cNvSpPr>
            <a:spLocks noChangeArrowheads="1"/>
          </p:cNvSpPr>
          <p:nvPr/>
        </p:nvSpPr>
        <p:spPr bwMode="auto">
          <a:xfrm>
            <a:off x="5867400" y="1700213"/>
            <a:ext cx="3171825" cy="357187"/>
          </a:xfrm>
          <a:prstGeom prst="rect">
            <a:avLst/>
          </a:prstGeom>
          <a:solidFill>
            <a:srgbClr val="468329"/>
          </a:solidFill>
          <a:ln w="19050" algn="ctr">
            <a:solidFill>
              <a:srgbClr val="699419"/>
            </a:solidFill>
            <a:round/>
            <a:headEnd/>
            <a:tailEnd/>
          </a:ln>
        </p:spPr>
        <p:txBody>
          <a:bodyPr lIns="0" tIns="0" rIns="0" bIns="0" anchor="ctr"/>
          <a:lstStyle>
            <a:lvl1pPr marL="84138" defTabSz="7620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GB" altLang="en-US" sz="1200" b="1">
                <a:solidFill>
                  <a:srgbClr val="FFFFFF"/>
                </a:solidFill>
              </a:rPr>
              <a:t>Approach &amp; Characteristics </a:t>
            </a:r>
          </a:p>
        </p:txBody>
      </p:sp>
      <p:sp>
        <p:nvSpPr>
          <p:cNvPr id="151" name="AutoShape 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67400" y="5795963"/>
            <a:ext cx="3162300" cy="72866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lIns="36000" tIns="36000" rIns="36000" bIns="36000"/>
          <a:lstStyle/>
          <a:p>
            <a:pPr marL="180975" indent="-180975" eaLnBrk="0" hangingPunct="0">
              <a:lnSpc>
                <a:spcPct val="150000"/>
              </a:lnSpc>
              <a:spcBef>
                <a:spcPts val="600"/>
              </a:spcBef>
              <a:buClr>
                <a:srgbClr val="699419"/>
              </a:buClr>
              <a:buSzPct val="120000"/>
              <a:defRPr/>
            </a:pPr>
            <a:endParaRPr lang="en-US" sz="1200" dirty="0">
              <a:solidFill>
                <a:srgbClr val="000000"/>
              </a:solidFill>
              <a:latin typeface="DIN 1451 Com Mittelschrift" pitchFamily="34" charset="0"/>
            </a:endParaRPr>
          </a:p>
          <a:p>
            <a:pPr marL="180975" indent="-180975" eaLnBrk="0" hangingPunct="0">
              <a:lnSpc>
                <a:spcPct val="150000"/>
              </a:lnSpc>
              <a:spcBef>
                <a:spcPts val="600"/>
              </a:spcBef>
              <a:buClr>
                <a:srgbClr val="699419"/>
              </a:buClr>
              <a:buFont typeface="Wingdings" pitchFamily="2" charset="2"/>
              <a:buChar char="§"/>
              <a:defRPr/>
            </a:pPr>
            <a:endParaRPr lang="en-US" sz="1200" dirty="0">
              <a:solidFill>
                <a:srgbClr val="000000"/>
              </a:solidFill>
              <a:latin typeface="DIN 1451 Com Mittelschrift" pitchFamily="34" charset="0"/>
            </a:endParaRPr>
          </a:p>
        </p:txBody>
      </p:sp>
      <p:sp>
        <p:nvSpPr>
          <p:cNvPr id="4103" name="AutoShape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524750" y="5803900"/>
            <a:ext cx="161925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" tIns="18000" rIns="36000" bIns="36000"/>
          <a:lstStyle>
            <a:lvl1pPr marL="180975" indent="-1809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ts val="1300"/>
              </a:lnSpc>
              <a:spcBef>
                <a:spcPts val="600"/>
              </a:spcBef>
              <a:buClr>
                <a:srgbClr val="699419"/>
              </a:buClr>
              <a:buSzPct val="120000"/>
              <a:buFont typeface="Wingdings" pitchFamily="2" charset="2"/>
              <a:buChar char="§"/>
            </a:pPr>
            <a:r>
              <a:rPr lang="en-GB" altLang="en-US" sz="1200" dirty="0"/>
              <a:t>End-to end view</a:t>
            </a:r>
          </a:p>
          <a:p>
            <a:pPr>
              <a:spcBef>
                <a:spcPts val="600"/>
              </a:spcBef>
              <a:buClr>
                <a:srgbClr val="699419"/>
              </a:buClr>
              <a:buSzPct val="120000"/>
              <a:buFont typeface="Wingdings" pitchFamily="2" charset="2"/>
              <a:buChar char="§"/>
            </a:pPr>
            <a:r>
              <a:rPr lang="en-GB" altLang="en-US" sz="1200" dirty="0"/>
              <a:t>Does not develop standards</a:t>
            </a:r>
          </a:p>
          <a:p>
            <a:pPr>
              <a:lnSpc>
                <a:spcPts val="1300"/>
              </a:lnSpc>
              <a:spcBef>
                <a:spcPts val="600"/>
              </a:spcBef>
              <a:buClr>
                <a:srgbClr val="699419"/>
              </a:buClr>
              <a:buSzPct val="120000"/>
            </a:pPr>
            <a:endParaRPr lang="en-US" altLang="en-US" sz="1200" dirty="0">
              <a:solidFill>
                <a:srgbClr val="000000"/>
              </a:solidFill>
              <a:latin typeface="DIN 1451 Com Mittelschrift" pitchFamily="34" charset="0"/>
            </a:endParaRPr>
          </a:p>
          <a:p>
            <a:pPr>
              <a:lnSpc>
                <a:spcPts val="1300"/>
              </a:lnSpc>
              <a:spcBef>
                <a:spcPts val="600"/>
              </a:spcBef>
              <a:buClr>
                <a:srgbClr val="699419"/>
              </a:buClr>
              <a:buFont typeface="Wingdings" pitchFamily="2" charset="2"/>
              <a:buChar char="§"/>
            </a:pPr>
            <a:endParaRPr lang="en-US" altLang="en-US" sz="1200" dirty="0">
              <a:solidFill>
                <a:srgbClr val="000000"/>
              </a:solidFill>
              <a:latin typeface="DIN 1451 Com Mittelschrift" pitchFamily="34" charset="0"/>
            </a:endParaRPr>
          </a:p>
        </p:txBody>
      </p:sp>
      <p:sp>
        <p:nvSpPr>
          <p:cNvPr id="153" name="Gleichschenkliges Dreieck 152"/>
          <p:cNvSpPr/>
          <p:nvPr/>
        </p:nvSpPr>
        <p:spPr>
          <a:xfrm>
            <a:off x="6227763" y="5359400"/>
            <a:ext cx="2378075" cy="37306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130" name="AutoShape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940425" y="5815013"/>
            <a:ext cx="158432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" tIns="18000" rIns="36000" bIns="36000"/>
          <a:lstStyle/>
          <a:p>
            <a:pPr marL="180975" indent="-180975" eaLnBrk="0" hangingPunct="0">
              <a:lnSpc>
                <a:spcPts val="1300"/>
              </a:lnSpc>
              <a:spcBef>
                <a:spcPts val="600"/>
              </a:spcBef>
              <a:buClr>
                <a:srgbClr val="699419"/>
              </a:buClr>
              <a:buSzPct val="120000"/>
              <a:buFont typeface="Wingdings" pitchFamily="2" charset="2"/>
              <a:buChar char="§"/>
              <a:defRPr/>
            </a:pPr>
            <a:r>
              <a:rPr lang="en-GB" sz="1200" dirty="0"/>
              <a:t>Business driven </a:t>
            </a:r>
          </a:p>
          <a:p>
            <a:pPr marL="171450" indent="-171450" eaLnBrk="0" hangingPunct="0">
              <a:spcBef>
                <a:spcPts val="600"/>
              </a:spcBef>
              <a:buClr>
                <a:srgbClr val="699419"/>
              </a:buClr>
              <a:buSzPct val="120000"/>
              <a:buFont typeface="Wingdings" pitchFamily="2" charset="2"/>
              <a:buChar char="§"/>
              <a:defRPr/>
            </a:pPr>
            <a:r>
              <a:rPr lang="en-GB" sz="1200" dirty="0"/>
              <a:t>Against fragmentation</a:t>
            </a:r>
            <a:endParaRPr lang="en-US" sz="1200" dirty="0"/>
          </a:p>
          <a:p>
            <a:pPr marL="180975" indent="-180975" eaLnBrk="0" hangingPunct="0">
              <a:lnSpc>
                <a:spcPts val="1300"/>
              </a:lnSpc>
              <a:spcBef>
                <a:spcPts val="600"/>
              </a:spcBef>
              <a:buClr>
                <a:srgbClr val="699419"/>
              </a:buClr>
              <a:buSzPct val="120000"/>
              <a:buFont typeface="Wingdings" pitchFamily="2" charset="2"/>
              <a:buChar char="§"/>
              <a:defRPr/>
            </a:pPr>
            <a:endParaRPr lang="en-US" sz="1200" dirty="0"/>
          </a:p>
        </p:txBody>
      </p:sp>
      <p:sp>
        <p:nvSpPr>
          <p:cNvPr id="4106" name="AutoShape 20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269875" y="1701800"/>
            <a:ext cx="5037138" cy="193675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699419"/>
            </a:solidFill>
            <a:miter lim="800000"/>
            <a:headEnd/>
            <a:tailEnd/>
          </a:ln>
        </p:spPr>
        <p:txBody>
          <a:bodyPr tIns="46800" anchor="ctr"/>
          <a:lstStyle>
            <a:lvl1pPr defTabSz="762000" eaLnBrk="0" hangingPunct="0">
              <a:tabLst>
                <a:tab pos="18573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762000" eaLnBrk="0" hangingPunct="0">
              <a:tabLst>
                <a:tab pos="18573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762000" eaLnBrk="0" hangingPunct="0">
              <a:tabLst>
                <a:tab pos="18573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762000" eaLnBrk="0" hangingPunct="0">
              <a:tabLst>
                <a:tab pos="18573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762000" eaLnBrk="0" hangingPunct="0">
              <a:tabLst>
                <a:tab pos="18573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8573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8573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8573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8573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de-DE" sz="1200" b="1">
                <a:solidFill>
                  <a:srgbClr val="FFFFFF"/>
                </a:solidFill>
              </a:rPr>
              <a:t>Members</a:t>
            </a:r>
          </a:p>
        </p:txBody>
      </p:sp>
      <p:sp>
        <p:nvSpPr>
          <p:cNvPr id="4107" name="AutoShape 21"/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255588" y="3429000"/>
            <a:ext cx="5043487" cy="193675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699419"/>
            </a:solidFill>
            <a:miter lim="800000"/>
            <a:headEnd/>
            <a:tailEnd/>
          </a:ln>
        </p:spPr>
        <p:txBody>
          <a:bodyPr tIns="46800" anchor="ctr"/>
          <a:lstStyle>
            <a:lvl1pPr defTabSz="762000" eaLnBrk="0" hangingPunct="0">
              <a:tabLst>
                <a:tab pos="18573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762000" eaLnBrk="0" hangingPunct="0">
              <a:tabLst>
                <a:tab pos="18573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762000" eaLnBrk="0" hangingPunct="0">
              <a:tabLst>
                <a:tab pos="18573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762000" eaLnBrk="0" hangingPunct="0">
              <a:tabLst>
                <a:tab pos="18573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762000" eaLnBrk="0" hangingPunct="0">
              <a:tabLst>
                <a:tab pos="18573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8573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8573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8573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8573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de-DE" sz="1200" b="1">
                <a:solidFill>
                  <a:srgbClr val="FFFFFF"/>
                </a:solidFill>
              </a:rPr>
              <a:t> Sponsors and Advisors</a:t>
            </a:r>
          </a:p>
        </p:txBody>
      </p:sp>
      <p:pic>
        <p:nvPicPr>
          <p:cNvPr id="4108" name="Grafik 1"/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6119" y="2659211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Grafik 6258"/>
          <p:cNvPicPr preferRelativeResize="0"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7072" y="2299568"/>
            <a:ext cx="75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Grafik 6257"/>
          <p:cNvPicPr preferRelativeResize="0"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25" y="2299568"/>
            <a:ext cx="760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Picture 21" descr="P:\Templates\About us Grafiken\Alle Partner Logos\Members\Logo Telus.jpg"/>
          <p:cNvPicPr preferRelativeResize="0">
            <a:picLocks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0301" y="2659211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Picture 6" descr="P:\Templates\About us Grafiken\Alle Partner Logos\Members\Logo AT&amp;T.jpg"/>
          <p:cNvPicPr preferRelativeResize="0">
            <a:picLocks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25" y="1939925"/>
            <a:ext cx="75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Picture 7" descr="P:\Templates\About us Grafiken\Alle Partner Logos\Members\Logo Bell.jpg"/>
          <p:cNvPicPr preferRelativeResize="0">
            <a:picLocks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9505" y="1939925"/>
            <a:ext cx="7588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" name="Picture 8" descr="P:\Templates\About us Grafiken\Alle Partner Logos\Members\Logo China Mobile.jpg"/>
          <p:cNvPicPr preferRelativeResize="0">
            <a:picLocks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3053" y="1939925"/>
            <a:ext cx="7604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Picture 9" descr="P:\Templates\About us Grafiken\Alle Partner Logos\Members\Logo KPN.jpg"/>
          <p:cNvPicPr preferRelativeResize="0">
            <a:picLocks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8188" y="1939925"/>
            <a:ext cx="75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" name="Picture 12" descr="P:\Templates\About us Grafiken\Alle Partner Logos\Members\Logo NTT Docomo.jpg"/>
          <p:cNvPicPr preferRelativeResize="0">
            <a:picLocks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1092" y="2300626"/>
            <a:ext cx="75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" name="Picture 15" descr="P:\Templates\About us Grafiken\Alle Partner Logos\Members\Logo SK Telecom.jpg"/>
          <p:cNvPicPr preferRelativeResize="0">
            <a:picLocks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9032" y="2299568"/>
            <a:ext cx="7604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" name="Picture 17" descr="P:\Templates\About us Grafiken\Alle Partner Logos\Members\Logo Telecom Italia.jpg"/>
          <p:cNvPicPr preferRelativeResize="0">
            <a:picLocks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25" y="2659211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9" name="Picture 20" descr="P:\Templates\About us Grafiken\Alle Partner Logos\Members\Logo Telstra.jpg"/>
          <p:cNvPicPr preferRelativeResize="0">
            <a:picLocks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4004" y="2659211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0" name="Grafik 73" descr="T_Logo.jpg"/>
          <p:cNvPicPr preferRelativeResize="0">
            <a:picLocks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0621" y="1939925"/>
            <a:ext cx="7604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" name="Picture 84" descr="C:\Users\smalschok.NGMN\AppData\Local\Microsoft\Windows\Temporary Internet Files\Content.Outlook\UAPB7JR1\ngmn_einzellogo_Yota_150dpi.jpg"/>
          <p:cNvPicPr preferRelativeResize="0">
            <a:picLocks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6119" y="3018854"/>
            <a:ext cx="75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" name="Picture 23" descr="P:\Templates\About us Grafiken\Alle Partner Logos\Members\Logo Vodafone.jpg"/>
          <p:cNvPicPr preferRelativeResize="0">
            <a:picLocks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9822" y="3018854"/>
            <a:ext cx="7604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" name="Picture 72" descr="N:\Ablage\ngmn Ltd- Company Broschure Update (6771)\Members Einzellogos\150dpi\ngmn_einzellogos_Members_SingTel.png"/>
          <p:cNvPicPr preferRelativeResize="0">
            <a:picLocks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3052" y="2299568"/>
            <a:ext cx="75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5" name="Picture 75" descr="N:\Ablage\ngmn Ltd- Company Broschure Update (6771)\Members Einzellogos\150dpi\ngmn_einzellogos_Members_VimpelCom.png"/>
          <p:cNvPicPr preferRelativeResize="0">
            <a:picLocks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25" y="3018854"/>
            <a:ext cx="760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6" name="Picture 71" descr="N:\Ablage\ngmn Ltd- Company Broschure Update (6771)\Members Einzellogos\150dpi\ngmn_einzellogos_Members_BT.png"/>
          <p:cNvPicPr preferRelativeResize="0">
            <a:picLocks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5485" y="1939925"/>
            <a:ext cx="7604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7" name="Picture 73" descr="N:\Ablage\ngmn Ltd- Company Broschure Update (6771)\Members Einzellogos\150dpi\ngmn_einzellogos_Members_Tele2.png"/>
          <p:cNvPicPr preferRelativeResize="0">
            <a:picLocks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6600" y="2299568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8" name="Picture 79" descr="N:\Ablage\ngmn Ltd- Company Broschure Update (6771)\Members Einzellogos\150dpi\ngmn_einzellogos_Members_turkcell.png"/>
          <p:cNvPicPr preferRelativeResize="0">
            <a:picLocks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6600" y="2659211"/>
            <a:ext cx="7604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9" name="Picture 76" descr="N:\Ablage\ngmn Ltd- Company Broschure Update (6771)\Members Einzellogos\150dpi\ngmn_einzellogos_Members_telefonica.png"/>
          <p:cNvPicPr preferRelativeResize="0">
            <a:picLocks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9822" y="2659740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0" name="Grafik 132" descr="Uni Kassel.jpg"/>
          <p:cNvPicPr preferRelativeResize="0">
            <a:picLocks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5485" y="5991225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1" name="Grafik 133" descr="RWTH.jpg"/>
          <p:cNvPicPr preferRelativeResize="0">
            <a:picLocks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25" y="5610751"/>
            <a:ext cx="75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2" name="Grafik 134" descr="TUe.jpg"/>
          <p:cNvPicPr preferRelativeResize="0">
            <a:picLocks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0621" y="5610756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3" name="Picture 67" descr="P:\NGMN Partner\Partner Logos\Advisors\300 dpi\tno_innovationforlife.png"/>
          <p:cNvPicPr preferRelativeResize="0">
            <a:picLocks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8188" y="5610756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4" name="Picture 68" descr="C:\Users\smalschok.NGMN\AppData\Local\Microsoft\Windows\Temporary Internet Files\Content.Outlook\QDSGV8W3\fraunhofer_institute.png"/>
          <p:cNvPicPr preferRelativeResize="0">
            <a:picLocks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9505" y="5610756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6" name="Grafik 2"/>
          <p:cNvPicPr preferRelativeResize="0">
            <a:picLocks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25" y="5991225"/>
            <a:ext cx="7604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7" name="Grafik 129"/>
          <p:cNvPicPr preferRelativeResize="0">
            <a:picLocks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9505" y="5991225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8" name="Grafik 65"/>
          <p:cNvPicPr preferRelativeResize="0">
            <a:picLocks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8188" y="4088872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9" name="Grafik 67"/>
          <p:cNvPicPr preferRelativeResize="0">
            <a:picLocks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0621" y="3709988"/>
            <a:ext cx="7604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0" name="Grafik 1"/>
          <p:cNvPicPr preferRelativeResize="0">
            <a:picLocks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8188" y="3709988"/>
            <a:ext cx="7588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1" name="Grafik 1"/>
          <p:cNvPicPr preferRelativeResize="0">
            <a:picLocks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5485" y="4849815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2" name="Grafik 6261"/>
          <p:cNvPicPr preferRelativeResize="0">
            <a:picLocks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9505" y="4849814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3" name="Grafik 12"/>
          <p:cNvPicPr preferRelativeResize="0">
            <a:picLocks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8188" y="4469343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4" name="Grafik 10"/>
          <p:cNvPicPr preferRelativeResize="0">
            <a:picLocks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9505" y="4469343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5" name="Grafik 88" descr="ZTE.jpg"/>
          <p:cNvPicPr preferRelativeResize="0">
            <a:picLocks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8188" y="5230285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6" name="Grafik 91" descr="Alcatel Lucent.jpg"/>
          <p:cNvPicPr preferRelativeResize="0">
            <a:picLocks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25" y="3709988"/>
            <a:ext cx="7588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7" name="Grafik 95" descr="Cisco.jpg"/>
          <p:cNvPicPr preferRelativeResize="0">
            <a:picLocks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25" y="4088871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8" name="Grafik 98" descr="Ericsson.jpg"/>
          <p:cNvPicPr preferRelativeResize="0">
            <a:picLocks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0621" y="4088872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9" name="Grafik 102" descr="Hitachi.jpg"/>
          <p:cNvPicPr preferRelativeResize="0">
            <a:picLocks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5485" y="4469344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0" name="Grafik 103" descr="Huawei.jpg"/>
          <p:cNvPicPr preferRelativeResize="0">
            <a:picLocks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3053" y="4469342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1" name="Grafik 111" descr="NEC.jpg"/>
          <p:cNvPicPr preferRelativeResize="0">
            <a:picLocks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0621" y="4849814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2" name="Grafik 124" descr="Qualcomm.jpg"/>
          <p:cNvPicPr preferRelativeResize="0">
            <a:picLocks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9505" y="5230285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4" name="Grafik 119" descr="Rohde u Schwarz.jpg"/>
          <p:cNvPicPr preferRelativeResize="0">
            <a:picLocks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5485" y="5230286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5" name="Grafik 120" descr="Samsung.jpg"/>
          <p:cNvPicPr preferRelativeResize="0">
            <a:picLocks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3053" y="5230285"/>
            <a:ext cx="7604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8" name="Grafik 126" descr="Tellabs.jpg"/>
          <p:cNvPicPr preferRelativeResize="0">
            <a:picLocks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0621" y="5230285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9" name="Grafik 9"/>
          <p:cNvPicPr preferRelativeResize="0">
            <a:picLocks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9505" y="3709988"/>
            <a:ext cx="7588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0" name="Grafik 10"/>
          <p:cNvPicPr preferRelativeResize="0">
            <a:picLocks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9505" y="4088872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2" name="Grafik 5"/>
          <p:cNvPicPr preferRelativeResize="0">
            <a:picLocks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5485" y="3709988"/>
            <a:ext cx="7604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3" name="Grafik 1"/>
          <p:cNvPicPr preferRelativeResize="0">
            <a:picLocks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25" y="5230281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4" name="Grafik 301"/>
          <p:cNvPicPr preferRelativeResize="0">
            <a:picLocks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3053" y="4088872"/>
            <a:ext cx="7604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5" name="Grafik 303"/>
          <p:cNvPicPr preferRelativeResize="0">
            <a:picLocks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3053" y="5610756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6" name="Grafik 109" descr="Mimon.jpg"/>
          <p:cNvPicPr preferRelativeResize="0">
            <a:picLocks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3053" y="4849813"/>
            <a:ext cx="75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7" name="Grafik 4"/>
          <p:cNvPicPr preferRelativeResize="0">
            <a:picLocks/>
          </p:cNvPicPr>
          <p:nvPr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3053" y="3709988"/>
            <a:ext cx="7604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8" name="Picture 79" descr="N:\Ablage\ngmn Ltd- Company Broschure Update (6771)\Members Einzellogos\150dpi\ngmn_einzellogos_Members_uni_piraeus.png"/>
          <p:cNvPicPr preferRelativeResize="0">
            <a:picLocks noChangeArrowheads="1"/>
          </p:cNvPicPr>
          <p:nvPr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3053" y="5991225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9" name="Picture 75" descr="N:\Ablage\ngmn Ltd- Company Broschure Update (6771)\Members Einzellogos\150dpi\ngmn_einzellogos_Members_Uni_Toronto.png"/>
          <p:cNvPicPr preferRelativeResize="0">
            <a:picLocks noChangeArrowheads="1"/>
          </p:cNvPicPr>
          <p:nvPr/>
        </p:nvPicPr>
        <p:blipFill>
          <a:blip r:embed="rId6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0621" y="5991225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0" name="Picture 73" descr="N:\Ablage\ngmn Ltd- Company Broschure Update (6771)\Members Einzellogos\150dpi\ngmn_einzellogos_Members_Beijing.png"/>
          <p:cNvPicPr preferRelativeResize="0">
            <a:picLocks noChangeArrowheads="1"/>
          </p:cNvPicPr>
          <p:nvPr/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5485" y="5610757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1" name="Picture 76" descr="N:\Ablage\ngmn Ltd- Company Broschure Update (6771)\Members Einzellogos\150dpi\ngmn_einzellogos_Members_InfoVista.png"/>
          <p:cNvPicPr preferRelativeResize="0">
            <a:picLocks noChangeArrowheads="1"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0621" y="4469343"/>
            <a:ext cx="75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2" name="Picture 77" descr="N:\Ablage\ngmn Ltd- Company Broschure Update (6771)\Members Einzellogos\150dpi\ngmn_einzellogos_Members_jdsu.png"/>
          <p:cNvPicPr preferRelativeResize="0">
            <a:picLocks noChangeArrowheads="1"/>
          </p:cNvPicPr>
          <p:nvPr/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25" y="4849811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3" name="Picture 80" descr="N:\Ablage\ngmn Ltd- Company Broschure Update (6771)\Members Einzellogos\150dpi\ngmn_einzellogos_Members_nsn.png"/>
          <p:cNvPicPr preferRelativeResize="0">
            <a:picLocks noChangeArrowheads="1"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8188" y="4849814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4" name="Picture 75" descr="N:\Ablage\ngmn Ltd- Company Broschure Update (6771)\Members Einzellogos\150dpi\ngmn_einzellogos_Members_datang.png"/>
          <p:cNvPicPr preferRelativeResize="0">
            <a:picLocks noChangeArrowheads="1"/>
          </p:cNvPicPr>
          <p:nvPr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5485" y="4088872"/>
            <a:ext cx="758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80" descr="N:\Ablage\ngmn Ltd- Company Broschure Update (6771)\Members Einzellogos\150dpi\ngmn_einzellogos_Members_nsn.png"/>
          <p:cNvPicPr preferRelativeResize="0">
            <a:picLocks noChangeArrowheads="1"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25" y="4469341"/>
            <a:ext cx="760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www.fih-foxconn.com/images/logo.jpg"/>
          <p:cNvPicPr preferRelativeResize="0">
            <a:picLocks noChangeAspect="1" noChangeArrowheads="1"/>
          </p:cNvPicPr>
          <p:nvPr/>
        </p:nvPicPr>
        <p:blipFill rotWithShape="1">
          <a:blip r:embed="rId7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568" r="65810" b="2905"/>
          <a:stretch/>
        </p:blipFill>
        <p:spPr bwMode="auto">
          <a:xfrm>
            <a:off x="344384" y="4484160"/>
            <a:ext cx="577211" cy="31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data:image/jpeg;base64,/9j/4AAQSkZJRgABAQAAAQABAAD/2wCEAAkGBhESEBUREhQUFBUVFR8YGRcXExgaHxwfFxsXFh8WKR0hHjIeGxkkHBwgJDIgIygqLDg4FiAxOzAqNSkvLSsBCQoKDgwOGg8PGislHiQtKSwsLDAsNTU1LiosMCwtLSosMSkqNSkqKSwsLy0sKSw1KiwsKjQ1LDUpLCwsKSw0LP/AABEIADIAiQMBIgACEQEDEQH/xAAcAAACAgMBAQAAAAAAAAAAAAAABwUGAgMECAH/xAA1EAACAQMCAwYFAwMFAQAAAAABAgMABBESIQUGMQcTQVFhcSIygZGhUmKCFELBcrGy0fAz/8QAGQEBAAMBAQAAAAAAAAAAAAAAAAECBAMF/8QAJxEAAgIBAgUEAwEAAAAAAAAAAAECEQMSIQQFEzFRIkGR8IGx0WH/2gAMAwEAAhEDEQA/AHjRRUFzRzbDZR5f4nPyxgjJ9fRfWrRi5uorcrKSirl2JtnAGScAeNQl3zxYRnS1xHn9uW/KgilDx7my5u2PevhM7RrkKPp/cfU5qGr1cfLtvW/g8vJzDf0L5Hrbc98PcgC4QE/qyv5IxU6kgIBBBB3BByDXm2p7lXm6azkGCWiJ+OPO2PEjyamXl1K8bJxcwt1ND2orVa3CyIrqcqwDA+YIyDWm+4rBDjvpY49XTW4XOPLJ3rya9j1TroqlWvP0Z4lLA00At1hVlfWu7HGRqzg9Tt6VL8W5shS0nuIHinMKaiqyA+wOM4qzhJOiLRO5ozSf4n2uXmFKJbJhxqUOzkj9OCo0+4qxcudoNxdSsvdWoVEZ3Zbk/CADp6qBgtgE52yTV3hmlbKqaexf818zSxtu1O4EkjTRwBI2MfdRSGSR3IJXSw+EpkbtgDfz2o5Y7SLyaWKF4YpmnfIMcgHdpnB1KASCu/zEE4+7ozqxrQz6M1VeJcf4ikrpFYCWMHCv/UouoYG+CMjfw9KgYe1WMXpWZtFuLYFgI2JWbUNS6sZKgZ3xjaqrHJ9iXJIZFFa4Jw6q67qwDA+hGRWyuZYDSI54mLcRuMknD6Rk9AANvQU9zSf5i4YkdxeX9wuYUmKpHnHfSEABPRAep9Medb+BmoSbfgw8bCU4qMfJWI+HgRiaZxFEflJGWfHUInVvfZR51Ncl8MS9m0w22YkI1zXDsf4hEKrqPgCzY6k1TJZ5725XUdUkrKijGAMnSqgdFQZ6CvR3L/Ao7S3S3iGyDc+LE9XPqTWjieJml33ZXBwsF3VkFxfszs5IyIk7l8fCVJxnwypOCPzSdliKsVbqpKkeoOCPvXoma8RCoZgCxOB54BYn2AHWvP3FLjvbiV13DyMR6gscf+9aty/LOWpSdoz8fjhGnFUOTs4lLcNhz4alHsrsB+BXVzTZWLRd7fJG0cWTlx0z4DzJ6Y8a6OWuGm3tIYT1RBn3O5/Jqv8AaG/Dl7hr/vNIclFTUQ2BurAbEdPX13OfNk9WVteX2PTgtONJ+ELuTlTXaycVS3CxicOlvjYwKcNkeXTfyDHpVz40lgnBLm4so40SaIA6B1JIUKfUFunvUtD2i8Oa1klR8pCq6owmGCsyxj4TgFckDbaqI/H+XwkyAXSpLIspCrgAx5IAGr5Tk5Bz18MDHa5z7p7Mikio8ShkDNCFZtDAHHfN0/kVz7AelWXkK3UzXU8yO4gtmYxAyfGGVlKkMSWBUnY+hpgJ2eW0jvcCW7Xv27zCTtGBq3xhcefjmpHl/kyG0mkmjkmcyqFPeya/l6bkavuaTzxcaCg7E3wnht2skksULo4m0EQR5kiLqzBF/ShUlSTsMe2enkz+qhu0S2lxcTSlJoniJaNI2yxZmXH1G/4pncS5FhInkM11H3shmfupAp2U5XpuPfPT1rdyJw+wFsLizjZVlzl5MmRsEg5JJOMjOM4pLOnF7BQ3FdzinDxxG6dRG4VNWlpJMSTO4ZgGQ5GFJ2yBkYruupoZouIXFupEEPDorZM58dDacncsuMfT1q6Xt/wmFpWa3Gs3IgkYW+5klBbOT4dfiH+2DWMnZJZmNYg9wqKSWCyAa8tqy22CQMAHyHnTqqldjS/YtnBlxbwjyiT/AIiu2sIkAAA6AYH02rOsTOwGlX26SsI7VB8haRj/AKlCAfhmpqVE8y8swX0PczA4zqVlOGUjxB/wdq6YpKE02VkrVHnjlniq215DcMCyxyBiB1IwR998/Sm/e9sFkEHcLLPI2yxiMrufAk/4zURJ2HIu4uHf9ulUz/LfHviu2w7MpY9omht87GQFpZSPLWQoT2QL65rZN4sjtv7+zh64KkiB41zFMqyGZwbuYaWVT8NvF17gb/8A0bbUfpUl2dcls7rdzqQinMakfMeofH6R1Hn7VaOCdm1pAQ7AzOPGToD5hen3zVrApPiYxh08Xv3f8OUeHlOfUy/hABSw7byNNnnp3jZ+y00K4+I8HgnwJoo5dPTWgbGfesWOWiSkbJK1Qp+F/wBPd8fWSxjHcKpMvwYQ/CwLaSNgTpABHUZxtWzlKzjbmK7RkQoBNhSoI2ePG3Tb/umtY8MhhXTDGka+SKFH4rTb8Ato5muEhiWV86pAgDHVgnJ6nJA+1dXmW6/yiugUPFLEsOLXXezK9rcgRBZWCgGTB29thWHGXuOHPCbSWZnuLIvJqctvpLNIAehUAkeWKcR4HbkSL3MeJjmQaBhznOW/Uc+dZnhEBdHMUeqNdKNoGVUjBUHwGCRj1qev5X2hoFIXghe0axu5biScMJ0MxcFSmWZl/sI36+QPhmobhrQRcMjuYLuQXyyALCJf3AaO7/SV3z0JOKd1ny3aRMzRQQozghisagkHqNh0Na7flSyjdZEtoFdflYRKCPY4qeuiNDFRxqd2a51EkjjEOxY7fDJ8PXYVCXnFbotNdNPpnWc4zdFXXDY0CDG65x022+he03Ltq+dUETapBKcxjd1ziT1YZO/rRJy5atL37QQmXOe8Mals+ecdaRzpewcGddlIWjRm6lQT7kAmt9fMV9rKdQooooDE0CiihDMqKKKEhRRRQBRRRQBRRRQBRRRQBRRRQBRRRQ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CH"/>
          </a:p>
        </p:txBody>
      </p:sp>
      <p:sp>
        <p:nvSpPr>
          <p:cNvPr id="3" name="AutoShape 6" descr="data:image/jpeg;base64,/9j/4AAQSkZJRgABAQAAAQABAAD/2wCEAAkGBhESEBUREhQUFBUVFR8YGRcXExgaHxwfFxsXFh8WKR0hHjIeGxkkHBwgJDIgIygqLDg4FiAxOzAqNSkvLSsBCQoKDgwOGg8PGislHiQtKSwsLDAsNTU1LiosMCwtLSosMSkqNSkqKSwsLy0sKSw1KiwsKjQ1LDUpLCwsKSw0LP/AABEIADIAiQMBIgACEQEDEQH/xAAcAAACAgMBAQAAAAAAAAAAAAAABwUGAgMECAH/xAA1EAACAQMCAwYFAwMFAQAAAAABAgMABBESIQUGMQcTQVFhcSIygZGhUmKCFELBcrGy0fAz/8QAGQEBAAMBAQAAAAAAAAAAAAAAAAECBAMF/8QAJxEAAgIBAgUEAwEAAAAAAAAAAAECEQMSIQQFEzFRIkGR8IGx0WH/2gAMAwEAAhEDEQA/AHjRRUFzRzbDZR5f4nPyxgjJ9fRfWrRi5uorcrKSirl2JtnAGScAeNQl3zxYRnS1xHn9uW/KgilDx7my5u2PevhM7RrkKPp/cfU5qGr1cfLtvW/g8vJzDf0L5Hrbc98PcgC4QE/qyv5IxU6kgIBBBB3BByDXm2p7lXm6azkGCWiJ+OPO2PEjyamXl1K8bJxcwt1ND2orVa3CyIrqcqwDA+YIyDWm+4rBDjvpY49XTW4XOPLJ3rya9j1TroqlWvP0Z4lLA00At1hVlfWu7HGRqzg9Tt6VL8W5shS0nuIHinMKaiqyA+wOM4qzhJOiLRO5ozSf4n2uXmFKJbJhxqUOzkj9OCo0+4qxcudoNxdSsvdWoVEZ3Zbk/CADp6qBgtgE52yTV3hmlbKqaexf818zSxtu1O4EkjTRwBI2MfdRSGSR3IJXSw+EpkbtgDfz2o5Y7SLyaWKF4YpmnfIMcgHdpnB1KASCu/zEE4+7ozqxrQz6M1VeJcf4ikrpFYCWMHCv/UouoYG+CMjfw9KgYe1WMXpWZtFuLYFgI2JWbUNS6sZKgZ3xjaqrHJ9iXJIZFFa4Jw6q67qwDA+hGRWyuZYDSI54mLcRuMknD6Rk9AANvQU9zSf5i4YkdxeX9wuYUmKpHnHfSEABPRAep9Medb+BmoSbfgw8bCU4qMfJWI+HgRiaZxFEflJGWfHUInVvfZR51Ncl8MS9m0w22YkI1zXDsf4hEKrqPgCzY6k1TJZ5725XUdUkrKijGAMnSqgdFQZ6CvR3L/Ao7S3S3iGyDc+LE9XPqTWjieJml33ZXBwsF3VkFxfszs5IyIk7l8fCVJxnwypOCPzSdliKsVbqpKkeoOCPvXoma8RCoZgCxOB54BYn2AHWvP3FLjvbiV13DyMR6gscf+9aty/LOWpSdoz8fjhGnFUOTs4lLcNhz4alHsrsB+BXVzTZWLRd7fJG0cWTlx0z4DzJ6Y8a6OWuGm3tIYT1RBn3O5/Jqv8AaG/Dl7hr/vNIclFTUQ2BurAbEdPX13OfNk9WVteX2PTgtONJ+ELuTlTXaycVS3CxicOlvjYwKcNkeXTfyDHpVz40lgnBLm4so40SaIA6B1JIUKfUFunvUtD2i8Oa1klR8pCq6owmGCsyxj4TgFckDbaqI/H+XwkyAXSpLIspCrgAx5IAGr5Tk5Bz18MDHa5z7p7Mikio8ShkDNCFZtDAHHfN0/kVz7AelWXkK3UzXU8yO4gtmYxAyfGGVlKkMSWBUnY+hpgJ2eW0jvcCW7Xv27zCTtGBq3xhcefjmpHl/kyG0mkmjkmcyqFPeya/l6bkavuaTzxcaCg7E3wnht2skksULo4m0EQR5kiLqzBF/ShUlSTsMe2enkz+qhu0S2lxcTSlJoniJaNI2yxZmXH1G/4pncS5FhInkM11H3shmfupAp2U5XpuPfPT1rdyJw+wFsLizjZVlzl5MmRsEg5JJOMjOM4pLOnF7BQ3FdzinDxxG6dRG4VNWlpJMSTO4ZgGQ5GFJ2yBkYruupoZouIXFupEEPDorZM58dDacncsuMfT1q6Xt/wmFpWa3Gs3IgkYW+5klBbOT4dfiH+2DWMnZJZmNYg9wqKSWCyAa8tqy22CQMAHyHnTqqldjS/YtnBlxbwjyiT/AIiu2sIkAAA6AYH02rOsTOwGlX26SsI7VB8haRj/AKlCAfhmpqVE8y8swX0PczA4zqVlOGUjxB/wdq6YpKE02VkrVHnjlniq215DcMCyxyBiB1IwR998/Sm/e9sFkEHcLLPI2yxiMrufAk/4zURJ2HIu4uHf9ulUz/LfHviu2w7MpY9omht87GQFpZSPLWQoT2QL65rZN4sjtv7+zh64KkiB41zFMqyGZwbuYaWVT8NvF17gb/8A0bbUfpUl2dcls7rdzqQinMakfMeofH6R1Hn7VaOCdm1pAQ7AzOPGToD5hen3zVrApPiYxh08Xv3f8OUeHlOfUy/hABSw7byNNnnp3jZ+y00K4+I8HgnwJoo5dPTWgbGfesWOWiSkbJK1Qp+F/wBPd8fWSxjHcKpMvwYQ/CwLaSNgTpABHUZxtWzlKzjbmK7RkQoBNhSoI2ePG3Tb/umtY8MhhXTDGka+SKFH4rTb8Ato5muEhiWV86pAgDHVgnJ6nJA+1dXmW6/yiugUPFLEsOLXXezK9rcgRBZWCgGTB29thWHGXuOHPCbSWZnuLIvJqctvpLNIAehUAkeWKcR4HbkSL3MeJjmQaBhznOW/Uc+dZnhEBdHMUeqNdKNoGVUjBUHwGCRj1qev5X2hoFIXghe0axu5biScMJ0MxcFSmWZl/sI36+QPhmobhrQRcMjuYLuQXyyALCJf3AaO7/SV3z0JOKd1ny3aRMzRQQozghisagkHqNh0Na7flSyjdZEtoFdflYRKCPY4qeuiNDFRxqd2a51EkjjEOxY7fDJ8PXYVCXnFbotNdNPpnWc4zdFXXDY0CDG65x022+he03Ltq+dUETapBKcxjd1ziT1YZO/rRJy5atL37QQmXOe8Mals+ecdaRzpewcGddlIWjRm6lQT7kAmt9fMV9rKdQooooDE0CiihDMqKKKEhRRRQBRRRQBRRRQBRRRQBRRRQBRRRQH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xmlns="" val="253171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4bdRcEEdkeSqiE51euc2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6i.HDGGQkSNO74FJAkp4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6i.HDGGQkSNO74FJAkp4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6i.HDGGQkSNO74FJAkp4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6i.HDGGQkSNO74FJAkp4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sKswGveEOowuepRZUNr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sKswGveEOowuepRZUNrQ"/>
</p:tagLst>
</file>

<file path=ppt/theme/theme1.xml><?xml version="1.0" encoding="utf-8"?>
<a:theme xmlns:a="http://schemas.openxmlformats.org/drawingml/2006/main" name="NGMN Presentation">
  <a:themeElements>
    <a:clrScheme name="NGMN">
      <a:dk1>
        <a:srgbClr val="000000"/>
      </a:dk1>
      <a:lt1>
        <a:srgbClr val="FFFFFF"/>
      </a:lt1>
      <a:dk2>
        <a:srgbClr val="002060"/>
      </a:dk2>
      <a:lt2>
        <a:srgbClr val="DEE3D0"/>
      </a:lt2>
      <a:accent1>
        <a:srgbClr val="468329"/>
      </a:accent1>
      <a:accent2>
        <a:srgbClr val="B51621"/>
      </a:accent2>
      <a:accent3>
        <a:srgbClr val="868889"/>
      </a:accent3>
      <a:accent4>
        <a:srgbClr val="40A5C5"/>
      </a:accent4>
      <a:accent5>
        <a:srgbClr val="006C98"/>
      </a:accent5>
      <a:accent6>
        <a:srgbClr val="C34E3A"/>
      </a:accent6>
      <a:hlink>
        <a:srgbClr val="0070C0"/>
      </a:hlink>
      <a:folHlink>
        <a:srgbClr val="C6C7C9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NGMN Presentation</Template>
  <TotalTime>0</TotalTime>
  <Words>947</Words>
  <Application>Microsoft Office PowerPoint</Application>
  <PresentationFormat>On-screen Show (4:3)</PresentationFormat>
  <Paragraphs>153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NGMN Presentation</vt:lpstr>
      <vt:lpstr>NGMN Alliance Report for 3GPP PCG#31</vt:lpstr>
      <vt:lpstr>Presentation Overview</vt:lpstr>
      <vt:lpstr>NGMN Working Scope 2013 &amp; Onwards</vt:lpstr>
      <vt:lpstr>NGMN project update (1/2) </vt:lpstr>
      <vt:lpstr>NGMN project update (2/2) </vt:lpstr>
      <vt:lpstr>Overview and update on Multi-SDO activity</vt:lpstr>
      <vt:lpstr>Finalised deliverables and new activities 2012/2013</vt:lpstr>
      <vt:lpstr>Back-up: NGMN Alliance overview</vt:lpstr>
      <vt:lpstr>NGMN Alliance overview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NGMN Alliance Report for PCG#30</dc:title>
  <dc:creator>Klaus Moschner</dc:creator>
  <cp:lastModifiedBy>scrase</cp:lastModifiedBy>
  <cp:revision>115</cp:revision>
  <dcterms:created xsi:type="dcterms:W3CDTF">2012-04-12T13:51:06Z</dcterms:created>
  <dcterms:modified xsi:type="dcterms:W3CDTF">2013-10-24T13:26:09Z</dcterms:modified>
</cp:coreProperties>
</file>