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8" r:id="rId2"/>
    <p:sldId id="259" r:id="rId3"/>
    <p:sldId id="260" r:id="rId4"/>
    <p:sldId id="261" r:id="rId5"/>
    <p:sldId id="263" r:id="rId6"/>
    <p:sldId id="269" r:id="rId7"/>
    <p:sldId id="280" r:id="rId8"/>
    <p:sldId id="281" r:id="rId9"/>
    <p:sldId id="273" r:id="rId10"/>
    <p:sldId id="274" r:id="rId11"/>
    <p:sldId id="275" r:id="rId12"/>
    <p:sldId id="276" r:id="rId13"/>
    <p:sldId id="266" r:id="rId14"/>
    <p:sldId id="267" r:id="rId15"/>
    <p:sldId id="282" r:id="rId16"/>
    <p:sldId id="283" r:id="rId17"/>
    <p:sldId id="284" r:id="rId18"/>
    <p:sldId id="279" r:id="rId19"/>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ipp Deibert" initials="PD"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68329"/>
    <a:srgbClr val="699419"/>
    <a:srgbClr val="7F7F7F"/>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2813" autoAdjust="0"/>
  </p:normalViewPr>
  <p:slideViewPr>
    <p:cSldViewPr>
      <p:cViewPr>
        <p:scale>
          <a:sx n="110" d="100"/>
          <a:sy n="110" d="100"/>
        </p:scale>
        <p:origin x="-1554" y="2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4F5DFA2-70BB-4F5F-B089-006631623FFB}" type="datetimeFigureOut">
              <a:rPr lang="de-DE"/>
              <a:pPr>
                <a:defRPr/>
              </a:pPr>
              <a:t>26.04.2012</a:t>
            </a:fld>
            <a:endParaRPr lang="de-CH"/>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CH" noProof="0" smtClean="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smtClean="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0A58C19-B47E-4ADE-BF75-7C1D948D4CE6}" type="slidenum">
              <a:rPr lang="de-CH"/>
              <a:pPr>
                <a:defRPr/>
              </a:pPr>
              <a:t>‹#›</a:t>
            </a:fld>
            <a:endParaRPr lang="de-CH"/>
          </a:p>
        </p:txBody>
      </p:sp>
    </p:spTree>
    <p:extLst>
      <p:ext uri="{BB962C8B-B14F-4D97-AF65-F5344CB8AC3E}">
        <p14:creationId xmlns:p14="http://schemas.microsoft.com/office/powerpoint/2010/main" xmlns="" val="1133170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505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60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5603" name="Rectangle 3"/>
          <p:cNvSpPr>
            <a:spLocks noGrp="1"/>
          </p:cNvSpPr>
          <p:nvPr>
            <p:ph type="body" idx="1"/>
          </p:nvPr>
        </p:nvSpPr>
        <p:spPr>
          <a:ln/>
        </p:spPr>
        <p:txBody>
          <a:bodyPr>
            <a:normAutofit lnSpcReduction="10000"/>
          </a:bodyPr>
          <a:lstStyle/>
          <a:p>
            <a:pPr marL="680896" lvl="1" indent="-226965">
              <a:lnSpc>
                <a:spcPct val="80000"/>
              </a:lnSpc>
              <a:defRPr/>
            </a:pPr>
            <a:endParaRPr lang="en-GB" sz="800" b="1" dirty="0"/>
          </a:p>
          <a:p>
            <a:pPr marL="226965" indent="-226965">
              <a:lnSpc>
                <a:spcPct val="80000"/>
              </a:lnSpc>
              <a:defRPr/>
            </a:pPr>
            <a:r>
              <a:rPr lang="en-GB" sz="800" dirty="0" smtClean="0"/>
              <a:t>The </a:t>
            </a:r>
            <a:r>
              <a:rPr lang="en-GB" sz="800" dirty="0"/>
              <a:t>goal of the NGMN alliance is:</a:t>
            </a:r>
          </a:p>
          <a:p>
            <a:pPr marL="226965" indent="-226965">
              <a:lnSpc>
                <a:spcPct val="80000"/>
              </a:lnSpc>
              <a:defRPr/>
            </a:pPr>
            <a:r>
              <a:rPr lang="en-GB" sz="800" dirty="0"/>
              <a:t>	- </a:t>
            </a:r>
            <a:r>
              <a:rPr lang="en-GB" sz="900" dirty="0"/>
              <a:t>Enable creation of desirable products</a:t>
            </a:r>
          </a:p>
          <a:p>
            <a:pPr marL="226965" indent="-226965">
              <a:lnSpc>
                <a:spcPct val="110000"/>
              </a:lnSpc>
              <a:defRPr/>
            </a:pPr>
            <a:r>
              <a:rPr lang="en-GB" sz="900" dirty="0"/>
              <a:t>	- Provide viable economic incentives </a:t>
            </a:r>
          </a:p>
          <a:p>
            <a:pPr marL="226965" indent="-226965">
              <a:lnSpc>
                <a:spcPct val="110000"/>
              </a:lnSpc>
              <a:defRPr/>
            </a:pPr>
            <a:r>
              <a:rPr lang="en-GB" sz="900" dirty="0"/>
              <a:t>	- Be built on feasible technology</a:t>
            </a:r>
          </a:p>
          <a:p>
            <a:pPr marL="226965" indent="-226965">
              <a:lnSpc>
                <a:spcPct val="110000"/>
              </a:lnSpc>
              <a:defRPr/>
            </a:pPr>
            <a:endParaRPr lang="en-GB" sz="800" dirty="0"/>
          </a:p>
          <a:p>
            <a:pPr marL="226965" indent="-226965">
              <a:lnSpc>
                <a:spcPct val="110000"/>
              </a:lnSpc>
              <a:defRPr/>
            </a:pPr>
            <a:r>
              <a:rPr lang="en-GB" sz="800" dirty="0"/>
              <a:t>The role of NGMN alliance is to:</a:t>
            </a:r>
          </a:p>
          <a:p>
            <a:pPr marL="226965" indent="-226965">
              <a:lnSpc>
                <a:spcPct val="110000"/>
              </a:lnSpc>
              <a:defRPr/>
            </a:pPr>
            <a:r>
              <a:rPr lang="en-GB" sz="800" dirty="0"/>
              <a:t>	- </a:t>
            </a:r>
            <a:r>
              <a:rPr lang="en-GB" sz="900" dirty="0"/>
              <a:t>Articulate requirements of future mobile broadband</a:t>
            </a:r>
            <a:r>
              <a:rPr lang="en-GB" sz="900" dirty="0">
                <a:solidFill>
                  <a:srgbClr val="CC3300"/>
                </a:solidFill>
              </a:rPr>
              <a:t> </a:t>
            </a:r>
            <a:r>
              <a:rPr lang="en-GB" sz="900" dirty="0"/>
              <a:t>networks, devices &amp; services</a:t>
            </a:r>
          </a:p>
          <a:p>
            <a:pPr marL="226965" indent="-226965">
              <a:lnSpc>
                <a:spcPct val="110000"/>
              </a:lnSpc>
              <a:defRPr/>
            </a:pPr>
            <a:r>
              <a:rPr lang="en-GB" sz="900" dirty="0"/>
              <a:t>	- Drive customer &amp; service centric innovation</a:t>
            </a:r>
          </a:p>
          <a:p>
            <a:pPr marL="226965" indent="-226965">
              <a:lnSpc>
                <a:spcPct val="110000"/>
              </a:lnSpc>
              <a:defRPr/>
            </a:pPr>
            <a:r>
              <a:rPr lang="en-GB" sz="900" dirty="0"/>
              <a:t>	- Collate and uses the expertise of its partners to develop a viable ecosystem</a:t>
            </a:r>
          </a:p>
          <a:p>
            <a:pPr marL="226965" indent="-226965">
              <a:lnSpc>
                <a:spcPct val="110000"/>
              </a:lnSpc>
              <a:defRPr/>
            </a:pPr>
            <a:r>
              <a:rPr lang="en-GB" sz="900" dirty="0"/>
              <a:t>	- Promote the adoption of NGMN technologies by the industry and users</a:t>
            </a:r>
          </a:p>
          <a:p>
            <a:pPr marL="226965" indent="-226965">
              <a:lnSpc>
                <a:spcPct val="110000"/>
              </a:lnSpc>
              <a:defRPr/>
            </a:pPr>
            <a:r>
              <a:rPr lang="en-GB" sz="900" dirty="0"/>
              <a:t>	- Be business driven with a strong focus on end-to-end requirements</a:t>
            </a:r>
          </a:p>
          <a:p>
            <a:pPr marL="226965" indent="-226965">
              <a:lnSpc>
                <a:spcPct val="110000"/>
              </a:lnSpc>
              <a:defRPr/>
            </a:pPr>
            <a:r>
              <a:rPr lang="en-GB" sz="900" dirty="0"/>
              <a:t>	- Minimise fragmentation of technologies &amp; maximises economies of scale</a:t>
            </a:r>
          </a:p>
          <a:p>
            <a:pPr marL="453931" lvl="1" indent="0">
              <a:lnSpc>
                <a:spcPct val="80000"/>
              </a:lnSpc>
              <a:buFontTx/>
              <a:buNone/>
              <a:defRPr/>
            </a:pPr>
            <a:endParaRPr lang="en-GB" sz="800" dirty="0"/>
          </a:p>
          <a:p>
            <a:pPr marL="453931" lvl="1" indent="0">
              <a:lnSpc>
                <a:spcPct val="80000"/>
              </a:lnSpc>
              <a:buFontTx/>
              <a:buNone/>
              <a:defRPr/>
            </a:pPr>
            <a:endParaRPr lang="en-GB" sz="800" dirty="0"/>
          </a:p>
          <a:p>
            <a:pPr marL="680896" lvl="1" indent="-226965">
              <a:lnSpc>
                <a:spcPct val="80000"/>
              </a:lnSpc>
              <a:defRPr/>
            </a:pPr>
            <a:r>
              <a:rPr lang="en-GB" sz="800" dirty="0" smtClean="0"/>
              <a:t>NGMN </a:t>
            </a:r>
            <a:r>
              <a:rPr lang="en-GB" sz="800" dirty="0"/>
              <a:t>LTD is a very small operation with </a:t>
            </a:r>
            <a:r>
              <a:rPr lang="en-GB" sz="800" dirty="0" smtClean="0"/>
              <a:t>8 staff </a:t>
            </a:r>
            <a:r>
              <a:rPr lang="en-GB" sz="800" dirty="0"/>
              <a:t>including Peter Meissner as its operating officer.</a:t>
            </a:r>
          </a:p>
          <a:p>
            <a:pPr marL="680896" lvl="1" indent="-226965">
              <a:lnSpc>
                <a:spcPct val="80000"/>
              </a:lnSpc>
              <a:defRPr/>
            </a:pPr>
            <a:endParaRPr lang="en-GB" sz="8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cstate="print"/>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en-US" noProof="0" smtClean="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26"/>
            <a:ext cx="7929562" cy="4643470"/>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381000"/>
            <a:ext cx="6900863" cy="511175"/>
          </a:xfrm>
        </p:spPr>
        <p:txBody>
          <a:bodyPr/>
          <a:lstStyle/>
          <a:p>
            <a:r>
              <a:rPr lang="en-US" smtClean="0"/>
              <a:t>Click to edit Master title style</a:t>
            </a:r>
            <a:endParaRPr lang="de-DE"/>
          </a:p>
        </p:txBody>
      </p:sp>
      <p:sp>
        <p:nvSpPr>
          <p:cNvPr id="3" name="Content Placeholder 2"/>
          <p:cNvSpPr>
            <a:spLocks noGrp="1"/>
          </p:cNvSpPr>
          <p:nvPr>
            <p:ph idx="1"/>
          </p:nvPr>
        </p:nvSpPr>
        <p:spPr>
          <a:xfrm>
            <a:off x="785813" y="1524000"/>
            <a:ext cx="7929562" cy="469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umsplatzhalter 3"/>
          <p:cNvSpPr>
            <a:spLocks noGrp="1"/>
          </p:cNvSpPr>
          <p:nvPr>
            <p:ph type="dt" sz="half" idx="10"/>
          </p:nvPr>
        </p:nvSpPr>
        <p:spPr>
          <a:xfrm>
            <a:off x="785813"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184432D-413C-4F22-BA17-64B842725CA8}" type="datetime1">
              <a:rPr lang="de-DE"/>
              <a:pPr/>
              <a:t>26.04.2012</a:t>
            </a:fld>
            <a:endParaRPr lang="de-CH"/>
          </a:p>
        </p:txBody>
      </p:sp>
      <p:sp>
        <p:nvSpPr>
          <p:cNvPr id="5" name="Fußzeilenplatzhalt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en-GB"/>
              <a:t>NGMN - OC CONFIDENTIAL</a:t>
            </a:r>
            <a:endParaRPr lang="de-CH"/>
          </a:p>
        </p:txBody>
      </p:sp>
      <p:sp>
        <p:nvSpPr>
          <p:cNvPr id="6" name="Foliennummernplatzhalter 5"/>
          <p:cNvSpPr>
            <a:spLocks noGrp="1"/>
          </p:cNvSpPr>
          <p:nvPr>
            <p:ph type="sldNum" sz="quarter" idx="12"/>
          </p:nvPr>
        </p:nvSpPr>
        <p:spPr/>
        <p:txBody>
          <a:bodyPr/>
          <a:lstStyle>
            <a:lvl1pPr>
              <a:defRPr/>
            </a:lvl1pPr>
          </a:lstStyle>
          <a:p>
            <a:fld id="{B8BD07A7-854B-44F0-916A-623A46E5F49F}" type="slidenum">
              <a:rPr lang="de-CH"/>
              <a:pPr/>
              <a:t>‹#›</a:t>
            </a:fld>
            <a:endParaRPr lang="de-CH"/>
          </a:p>
        </p:txBody>
      </p:sp>
    </p:spTree>
    <p:extLst>
      <p:ext uri="{BB962C8B-B14F-4D97-AF65-F5344CB8AC3E}">
        <p14:creationId xmlns:p14="http://schemas.microsoft.com/office/powerpoint/2010/main" xmlns="" val="3241407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oliennummernplatzhalter 5"/>
          <p:cNvSpPr>
            <a:spLocks noGrp="1"/>
          </p:cNvSpPr>
          <p:nvPr>
            <p:ph type="sldNum" sz="quarter" idx="10"/>
          </p:nvPr>
        </p:nvSpPr>
        <p:spPr/>
        <p:txBody>
          <a:bodyPr/>
          <a:lstStyle>
            <a:lvl1pPr>
              <a:defRPr/>
            </a:lvl1pPr>
          </a:lstStyle>
          <a:p>
            <a:pPr>
              <a:defRPr/>
            </a:pPr>
            <a:r>
              <a:rPr lang="en-GB"/>
              <a:t>Hamid Akhavan, </a:t>
            </a:r>
            <a:r>
              <a:rPr lang="en-US"/>
              <a:t>NGMN Industry Conference, June </a:t>
            </a:r>
            <a:r>
              <a:rPr lang="en-GB"/>
              <a:t>26</a:t>
            </a:r>
            <a:r>
              <a:rPr lang="en-GB" baseline="30000"/>
              <a:t>th</a:t>
            </a:r>
            <a:r>
              <a:rPr lang="en-US"/>
              <a:t>, 2008			</a:t>
            </a:r>
            <a:fld id="{4E9579FB-C954-4EF9-970D-DC9B3B3810D6}" type="slidenum">
              <a:rPr lang="en-GB"/>
              <a:pPr>
                <a:defRPr/>
              </a:pPr>
              <a:t>‹#›</a:t>
            </a:fld>
            <a:endParaRPr lang="en-GB"/>
          </a:p>
        </p:txBody>
      </p:sp>
    </p:spTree>
    <p:extLst>
      <p:ext uri="{BB962C8B-B14F-4D97-AF65-F5344CB8AC3E}">
        <p14:creationId xmlns:p14="http://schemas.microsoft.com/office/powerpoint/2010/main" xmlns="" val="10020565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descr="NGMN Logo groß.jpg"/>
          <p:cNvPicPr>
            <a:picLocks noChangeAspect="1"/>
          </p:cNvPicPr>
          <p:nvPr/>
        </p:nvPicPr>
        <p:blipFill>
          <a:blip r:embed="rId6" cstate="print"/>
          <a:stretch>
            <a:fillRect/>
          </a:stretch>
        </p:blipFill>
        <p:spPr>
          <a:xfrm>
            <a:off x="7215206" y="214290"/>
            <a:ext cx="1791086" cy="1011600"/>
          </a:xfrm>
          <a:prstGeom prst="rect">
            <a:avLst/>
          </a:prstGeom>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pPr>
                <a:defRPr/>
              </a:pPr>
              <a:t>‹#›</a:t>
            </a:fld>
            <a:endParaRPr lang="en-GB" dirty="0"/>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6" r:id="rId3"/>
    <p:sldLayoutId id="2147483697" r:id="rId4"/>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5.jpeg"/><Relationship Id="rId7"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6.jpeg"/><Relationship Id="rId5" Type="http://schemas.openxmlformats.org/officeDocument/2006/relationships/image" Target="../media/image22.jpeg"/><Relationship Id="rId10" Type="http://schemas.openxmlformats.org/officeDocument/2006/relationships/image" Target="../media/image14.jpeg"/><Relationship Id="rId4" Type="http://schemas.openxmlformats.org/officeDocument/2006/relationships/image" Target="../media/image21.jpeg"/><Relationship Id="rId9"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22.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image" Target="../media/image36.png"/><Relationship Id="rId18" Type="http://schemas.openxmlformats.org/officeDocument/2006/relationships/image" Target="../media/image41.jpeg"/><Relationship Id="rId26" Type="http://schemas.openxmlformats.org/officeDocument/2006/relationships/image" Target="../media/image49.jpeg"/><Relationship Id="rId39" Type="http://schemas.openxmlformats.org/officeDocument/2006/relationships/image" Target="../media/image60.jpeg"/><Relationship Id="rId21" Type="http://schemas.openxmlformats.org/officeDocument/2006/relationships/image" Target="../media/image44.jpeg"/><Relationship Id="rId34" Type="http://schemas.openxmlformats.org/officeDocument/2006/relationships/image" Target="../media/image56.jpeg"/><Relationship Id="rId42" Type="http://schemas.openxmlformats.org/officeDocument/2006/relationships/image" Target="../media/image63.jpeg"/><Relationship Id="rId47" Type="http://schemas.openxmlformats.org/officeDocument/2006/relationships/image" Target="../media/image68.jpeg"/><Relationship Id="rId50" Type="http://schemas.openxmlformats.org/officeDocument/2006/relationships/image" Target="../media/image71.jpeg"/><Relationship Id="rId55" Type="http://schemas.openxmlformats.org/officeDocument/2006/relationships/image" Target="../media/image25.jpeg"/><Relationship Id="rId63" Type="http://schemas.openxmlformats.org/officeDocument/2006/relationships/image" Target="../media/image82.png"/><Relationship Id="rId68" Type="http://schemas.openxmlformats.org/officeDocument/2006/relationships/image" Target="../media/image87.jpeg"/><Relationship Id="rId7" Type="http://schemas.openxmlformats.org/officeDocument/2006/relationships/image" Target="../media/image30.png"/><Relationship Id="rId2" Type="http://schemas.openxmlformats.org/officeDocument/2006/relationships/tags" Target="../tags/tag2.xml"/><Relationship Id="rId16" Type="http://schemas.openxmlformats.org/officeDocument/2006/relationships/image" Target="../media/image39.png"/><Relationship Id="rId29" Type="http://schemas.openxmlformats.org/officeDocument/2006/relationships/image" Target="../media/image52.jpeg"/><Relationship Id="rId1" Type="http://schemas.openxmlformats.org/officeDocument/2006/relationships/tags" Target="../tags/tag1.xml"/><Relationship Id="rId6" Type="http://schemas.openxmlformats.org/officeDocument/2006/relationships/notesSlide" Target="../notesSlides/notesSlide4.xml"/><Relationship Id="rId11" Type="http://schemas.openxmlformats.org/officeDocument/2006/relationships/image" Target="../media/image34.png"/><Relationship Id="rId24" Type="http://schemas.openxmlformats.org/officeDocument/2006/relationships/image" Target="../media/image47.jpeg"/><Relationship Id="rId32" Type="http://schemas.openxmlformats.org/officeDocument/2006/relationships/image" Target="../media/image54.jpeg"/><Relationship Id="rId37" Type="http://schemas.openxmlformats.org/officeDocument/2006/relationships/image" Target="../media/image58.jpeg"/><Relationship Id="rId40" Type="http://schemas.openxmlformats.org/officeDocument/2006/relationships/image" Target="../media/image61.jpeg"/><Relationship Id="rId45" Type="http://schemas.openxmlformats.org/officeDocument/2006/relationships/image" Target="../media/image66.jpeg"/><Relationship Id="rId53" Type="http://schemas.openxmlformats.org/officeDocument/2006/relationships/image" Target="../media/image74.jpeg"/><Relationship Id="rId58" Type="http://schemas.openxmlformats.org/officeDocument/2006/relationships/image" Target="../media/image78.jpeg"/><Relationship Id="rId66" Type="http://schemas.openxmlformats.org/officeDocument/2006/relationships/image" Target="../media/image85.png"/><Relationship Id="rId5" Type="http://schemas.openxmlformats.org/officeDocument/2006/relationships/slideLayout" Target="../slideLayouts/slideLayout4.xml"/><Relationship Id="rId15" Type="http://schemas.openxmlformats.org/officeDocument/2006/relationships/image" Target="../media/image38.png"/><Relationship Id="rId23" Type="http://schemas.openxmlformats.org/officeDocument/2006/relationships/image" Target="../media/image46.jpeg"/><Relationship Id="rId28" Type="http://schemas.openxmlformats.org/officeDocument/2006/relationships/image" Target="../media/image51.jpeg"/><Relationship Id="rId36" Type="http://schemas.openxmlformats.org/officeDocument/2006/relationships/image" Target="../media/image21.jpeg"/><Relationship Id="rId49" Type="http://schemas.openxmlformats.org/officeDocument/2006/relationships/image" Target="../media/image70.jpeg"/><Relationship Id="rId57" Type="http://schemas.openxmlformats.org/officeDocument/2006/relationships/image" Target="../media/image77.png"/><Relationship Id="rId61" Type="http://schemas.openxmlformats.org/officeDocument/2006/relationships/image" Target="../media/image80.png"/><Relationship Id="rId10" Type="http://schemas.openxmlformats.org/officeDocument/2006/relationships/image" Target="../media/image33.png"/><Relationship Id="rId19" Type="http://schemas.openxmlformats.org/officeDocument/2006/relationships/image" Target="../media/image42.png"/><Relationship Id="rId31" Type="http://schemas.openxmlformats.org/officeDocument/2006/relationships/image" Target="../media/image53.jpeg"/><Relationship Id="rId44" Type="http://schemas.openxmlformats.org/officeDocument/2006/relationships/image" Target="../media/image65.jpeg"/><Relationship Id="rId52" Type="http://schemas.openxmlformats.org/officeDocument/2006/relationships/image" Target="../media/image73.jpeg"/><Relationship Id="rId60" Type="http://schemas.openxmlformats.org/officeDocument/2006/relationships/image" Target="../media/image79.jpeg"/><Relationship Id="rId65" Type="http://schemas.openxmlformats.org/officeDocument/2006/relationships/image" Target="../media/image84.png"/><Relationship Id="rId4" Type="http://schemas.openxmlformats.org/officeDocument/2006/relationships/tags" Target="../tags/tag4.xml"/><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jpeg"/><Relationship Id="rId27" Type="http://schemas.openxmlformats.org/officeDocument/2006/relationships/image" Target="../media/image50.jpeg"/><Relationship Id="rId30" Type="http://schemas.openxmlformats.org/officeDocument/2006/relationships/image" Target="../media/image14.jpeg"/><Relationship Id="rId35" Type="http://schemas.openxmlformats.org/officeDocument/2006/relationships/image" Target="../media/image57.jpeg"/><Relationship Id="rId43" Type="http://schemas.openxmlformats.org/officeDocument/2006/relationships/image" Target="../media/image64.jpeg"/><Relationship Id="rId48" Type="http://schemas.openxmlformats.org/officeDocument/2006/relationships/image" Target="../media/image69.jpeg"/><Relationship Id="rId56" Type="http://schemas.openxmlformats.org/officeDocument/2006/relationships/image" Target="../media/image76.jpeg"/><Relationship Id="rId64" Type="http://schemas.openxmlformats.org/officeDocument/2006/relationships/image" Target="../media/image83.png"/><Relationship Id="rId69" Type="http://schemas.openxmlformats.org/officeDocument/2006/relationships/image" Target="../media/image88.png"/><Relationship Id="rId8" Type="http://schemas.openxmlformats.org/officeDocument/2006/relationships/image" Target="../media/image31.png"/><Relationship Id="rId51" Type="http://schemas.openxmlformats.org/officeDocument/2006/relationships/image" Target="../media/image72.jpeg"/><Relationship Id="rId3" Type="http://schemas.openxmlformats.org/officeDocument/2006/relationships/tags" Target="../tags/tag3.xml"/><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jpeg"/><Relationship Id="rId33" Type="http://schemas.openxmlformats.org/officeDocument/2006/relationships/image" Target="../media/image55.jpeg"/><Relationship Id="rId38" Type="http://schemas.openxmlformats.org/officeDocument/2006/relationships/image" Target="../media/image59.jpeg"/><Relationship Id="rId46" Type="http://schemas.openxmlformats.org/officeDocument/2006/relationships/image" Target="../media/image67.jpeg"/><Relationship Id="rId59" Type="http://schemas.openxmlformats.org/officeDocument/2006/relationships/image" Target="../media/image23.png"/><Relationship Id="rId67" Type="http://schemas.openxmlformats.org/officeDocument/2006/relationships/image" Target="../media/image86.png"/><Relationship Id="rId20" Type="http://schemas.openxmlformats.org/officeDocument/2006/relationships/image" Target="../media/image43.jpeg"/><Relationship Id="rId41" Type="http://schemas.openxmlformats.org/officeDocument/2006/relationships/image" Target="../media/image62.jpeg"/><Relationship Id="rId54" Type="http://schemas.openxmlformats.org/officeDocument/2006/relationships/image" Target="../media/image75.jpeg"/><Relationship Id="rId62" Type="http://schemas.openxmlformats.org/officeDocument/2006/relationships/image" Target="../media/image81.png"/><Relationship Id="rId70" Type="http://schemas.openxmlformats.org/officeDocument/2006/relationships/image" Target="../media/image8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ngmn.org/ice2012" TargetMode="External"/><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683568" y="1857375"/>
            <a:ext cx="8424936" cy="1285875"/>
          </a:xfrm>
        </p:spPr>
        <p:txBody>
          <a:bodyPr/>
          <a:lstStyle/>
          <a:p>
            <a:r>
              <a:rPr lang="en-GB" dirty="0" smtClean="0"/>
              <a:t>NGMN Alliance </a:t>
            </a:r>
            <a:r>
              <a:rPr lang="en-GB" sz="2800" dirty="0" smtClean="0"/>
              <a:t>Report</a:t>
            </a:r>
            <a:r>
              <a:rPr lang="en-GB" dirty="0" smtClean="0"/>
              <a:t> for 3GPP PCG#28</a:t>
            </a:r>
          </a:p>
        </p:txBody>
      </p:sp>
      <p:sp>
        <p:nvSpPr>
          <p:cNvPr id="10" name="Textplatzhalter 9"/>
          <p:cNvSpPr>
            <a:spLocks noGrp="1"/>
          </p:cNvSpPr>
          <p:nvPr>
            <p:ph type="body" sz="quarter" idx="13"/>
          </p:nvPr>
        </p:nvSpPr>
        <p:spPr>
          <a:xfrm>
            <a:off x="3643313" y="3357563"/>
            <a:ext cx="5072062" cy="2571750"/>
          </a:xfrm>
        </p:spPr>
        <p:txBody>
          <a:bodyPr/>
          <a:lstStyle/>
          <a:p>
            <a:pPr marL="342900">
              <a:defRPr/>
            </a:pPr>
            <a:r>
              <a:rPr lang="en-US" b="1" dirty="0" smtClean="0"/>
              <a:t>Dr. Peter </a:t>
            </a:r>
            <a:r>
              <a:rPr lang="en-GB" b="1" dirty="0" smtClean="0"/>
              <a:t>Meissner</a:t>
            </a:r>
          </a:p>
          <a:p>
            <a:pPr marL="342900">
              <a:defRPr/>
            </a:pPr>
            <a:r>
              <a:rPr lang="en-US" b="1" dirty="0" smtClean="0"/>
              <a:t>Operating </a:t>
            </a:r>
            <a:r>
              <a:rPr lang="en-US" b="1" dirty="0"/>
              <a:t>Officer</a:t>
            </a:r>
          </a:p>
          <a:p>
            <a:endParaRPr lang="en-GB" b="1" dirty="0" smtClean="0"/>
          </a:p>
          <a:p>
            <a:r>
              <a:rPr lang="en-GB" b="1" dirty="0" smtClean="0"/>
              <a:t>April 26</a:t>
            </a:r>
            <a:r>
              <a:rPr lang="en-GB" b="1" baseline="30000" dirty="0" smtClean="0"/>
              <a:t>th</a:t>
            </a:r>
            <a:r>
              <a:rPr lang="en-GB" b="1" dirty="0" smtClean="0"/>
              <a:t>, 2012</a:t>
            </a:r>
          </a:p>
          <a:p>
            <a:r>
              <a:rPr lang="en-GB" b="1" dirty="0" smtClean="0"/>
              <a:t>Shanghai, China</a:t>
            </a:r>
          </a:p>
        </p:txBody>
      </p:sp>
      <p:sp>
        <p:nvSpPr>
          <p:cNvPr id="8" name="Foliennummernplatzhalter 4"/>
          <p:cNvSpPr>
            <a:spLocks noGrp="1"/>
          </p:cNvSpPr>
          <p:nvPr>
            <p:ph type="sldNum" sz="quarter" idx="14"/>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EFB9D33-0C7C-4C0B-98ED-21EADEF18B1B}" type="slidenum">
              <a:rPr lang="en-GB">
                <a:solidFill>
                  <a:srgbClr val="898989"/>
                </a:solidFill>
              </a:rPr>
              <a:pPr eaLnBrk="1" hangingPunct="1"/>
              <a:t>1</a:t>
            </a:fld>
            <a:endParaRPr lang="en-GB" dirty="0">
              <a:solidFill>
                <a:srgbClr val="898989"/>
              </a:solidFill>
            </a:endParaRPr>
          </a:p>
        </p:txBody>
      </p:sp>
      <p:sp>
        <p:nvSpPr>
          <p:cNvPr id="5" name="TextBox 4"/>
          <p:cNvSpPr txBox="1"/>
          <p:nvPr/>
        </p:nvSpPr>
        <p:spPr>
          <a:xfrm>
            <a:off x="251520" y="620688"/>
            <a:ext cx="1872208" cy="369332"/>
          </a:xfrm>
          <a:prstGeom prst="rect">
            <a:avLst/>
          </a:prstGeom>
          <a:noFill/>
        </p:spPr>
        <p:txBody>
          <a:bodyPr wrap="square" rtlCol="0">
            <a:spAutoFit/>
          </a:bodyPr>
          <a:ls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GB" b="1" smtClean="0"/>
              <a:t>PCG28_27r1</a:t>
            </a:r>
            <a:endParaRPr lang="en-US" b="1" dirty="0"/>
          </a:p>
        </p:txBody>
      </p:sp>
    </p:spTree>
    <p:extLst>
      <p:ext uri="{BB962C8B-B14F-4D97-AF65-F5344CB8AC3E}">
        <p14:creationId xmlns:p14="http://schemas.microsoft.com/office/powerpoint/2010/main" xmlns="" val="41301232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8562464-258C-4AC3-B009-AF675787F18C}" type="slidenum">
              <a:rPr lang="en-US">
                <a:solidFill>
                  <a:srgbClr val="898989"/>
                </a:solidFill>
                <a:latin typeface="DIN 1451 Com Mittelschrift" pitchFamily="34" charset="0"/>
              </a:rPr>
              <a:pPr eaLnBrk="1" hangingPunct="1"/>
              <a:t>10</a:t>
            </a:fld>
            <a:endParaRPr lang="en-US">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eaLnBrk="1" hangingPunct="1">
              <a:defRPr/>
            </a:pPr>
            <a:r>
              <a:rPr lang="en-US" dirty="0" smtClean="0">
                <a:latin typeface="+mn-lt"/>
              </a:rPr>
              <a:t>Overview of NGMN running projects (1/3)</a:t>
            </a:r>
          </a:p>
        </p:txBody>
      </p:sp>
      <p:sp>
        <p:nvSpPr>
          <p:cNvPr id="15" name="Rectangle 19"/>
          <p:cNvSpPr>
            <a:spLocks noChangeArrowheads="1"/>
          </p:cNvSpPr>
          <p:nvPr/>
        </p:nvSpPr>
        <p:spPr bwMode="auto">
          <a:xfrm>
            <a:off x="1509713" y="1736725"/>
            <a:ext cx="88900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Lead</a:t>
            </a:r>
          </a:p>
        </p:txBody>
      </p:sp>
      <p:sp>
        <p:nvSpPr>
          <p:cNvPr id="16" name="Rectangle 19"/>
          <p:cNvSpPr>
            <a:spLocks noChangeArrowheads="1"/>
          </p:cNvSpPr>
          <p:nvPr/>
        </p:nvSpPr>
        <p:spPr bwMode="auto">
          <a:xfrm>
            <a:off x="2474913" y="1736725"/>
            <a:ext cx="651827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Scope</a:t>
            </a:r>
          </a:p>
        </p:txBody>
      </p:sp>
      <p:sp>
        <p:nvSpPr>
          <p:cNvPr id="20486" name="Rectangle 15"/>
          <p:cNvSpPr>
            <a:spLocks noChangeArrowheads="1"/>
          </p:cNvSpPr>
          <p:nvPr/>
        </p:nvSpPr>
        <p:spPr bwMode="auto">
          <a:xfrm>
            <a:off x="2474913" y="4340225"/>
            <a:ext cx="6508750" cy="7334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dirty="0"/>
              <a:t>O&amp;M requirements and guidance to SDOs (3GPP, TMF) and to the industry (TEM, IT O&amp;M supplier, …)</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dirty="0"/>
              <a:t>Relevant areas: Fault </a:t>
            </a:r>
            <a:r>
              <a:rPr lang="en-US" sz="1200" dirty="0" smtClean="0"/>
              <a:t>management, tooling </a:t>
            </a:r>
            <a:r>
              <a:rPr lang="en-US" sz="1200" dirty="0"/>
              <a:t>requirements, information model, inventory </a:t>
            </a:r>
            <a:r>
              <a:rPr lang="en-US" sz="1200" dirty="0" smtClean="0"/>
              <a:t>management, Performance management, Configuration management.</a:t>
            </a:r>
            <a:endParaRPr lang="en-US" sz="1200" dirty="0"/>
          </a:p>
        </p:txBody>
      </p:sp>
      <p:sp>
        <p:nvSpPr>
          <p:cNvPr id="20487" name="Rectangle 19"/>
          <p:cNvSpPr>
            <a:spLocks noChangeArrowheads="1"/>
          </p:cNvSpPr>
          <p:nvPr/>
        </p:nvSpPr>
        <p:spPr bwMode="auto">
          <a:xfrm>
            <a:off x="214313" y="4338638"/>
            <a:ext cx="1143000" cy="7334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Next Generation Converged Operations</a:t>
            </a:r>
          </a:p>
        </p:txBody>
      </p:sp>
      <p:pic>
        <p:nvPicPr>
          <p:cNvPr id="20488" name="Grafik 73" descr="T_Logo.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00188" y="4506913"/>
            <a:ext cx="852487"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9"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a:cs typeface="Arial" pitchFamily="34" charset="0"/>
              </a:rPr>
              <a:t>Status: 7.3.2012</a:t>
            </a:r>
          </a:p>
        </p:txBody>
      </p:sp>
      <p:sp>
        <p:nvSpPr>
          <p:cNvPr id="31" name="TextBox 1"/>
          <p:cNvSpPr txBox="1"/>
          <p:nvPr/>
        </p:nvSpPr>
        <p:spPr>
          <a:xfrm>
            <a:off x="1558925" y="6586538"/>
            <a:ext cx="6761163" cy="261937"/>
          </a:xfrm>
          <a:prstGeom prst="rect">
            <a:avLst/>
          </a:prstGeom>
          <a:noFill/>
        </p:spPr>
        <p:txBody>
          <a:bodyPr wrap="none">
            <a:spAutoFit/>
          </a:bodyPr>
          <a:lstStyle/>
          <a:p>
            <a:pPr>
              <a:defRPr/>
            </a:pPr>
            <a:r>
              <a:rPr lang="en-US" sz="1100" cap="small">
                <a:latin typeface="+mn-lt"/>
                <a:cs typeface="Arial" pitchFamily="34" charset="0"/>
              </a:rPr>
              <a:t>*C-RAN: </a:t>
            </a:r>
            <a:r>
              <a:rPr lang="en-US" sz="1100">
                <a:latin typeface="+mn-lt"/>
                <a:cs typeface="Arial" pitchFamily="34" charset="0"/>
              </a:rPr>
              <a:t>Centralised Processing, Collaborative Radio, Real-Time Cloud Computing, Clean RAN System</a:t>
            </a:r>
          </a:p>
        </p:txBody>
      </p:sp>
      <p:sp>
        <p:nvSpPr>
          <p:cNvPr id="20491" name="Rectangle 15"/>
          <p:cNvSpPr>
            <a:spLocks noChangeArrowheads="1"/>
          </p:cNvSpPr>
          <p:nvPr/>
        </p:nvSpPr>
        <p:spPr bwMode="auto">
          <a:xfrm>
            <a:off x="2474913" y="5208588"/>
            <a:ext cx="6508750" cy="568325"/>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Analysis of RAN architecture with regards to potential improvement areas</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and solutions for future optimised RAN architecture – low-cost, flexible through concepts as e.g. centralized processing, co-operative radio</a:t>
            </a:r>
          </a:p>
        </p:txBody>
      </p:sp>
      <p:sp>
        <p:nvSpPr>
          <p:cNvPr id="20492" name="Rectangle 19"/>
          <p:cNvSpPr>
            <a:spLocks noChangeArrowheads="1"/>
          </p:cNvSpPr>
          <p:nvPr/>
        </p:nvSpPr>
        <p:spPr bwMode="auto">
          <a:xfrm>
            <a:off x="214313" y="5208588"/>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C-RAN*</a:t>
            </a:r>
          </a:p>
        </p:txBody>
      </p:sp>
      <p:pic>
        <p:nvPicPr>
          <p:cNvPr id="20493" name="Picture 8" descr="P:\Templates\About us Grafiken\Alle Partner Logos\Members\Logo China Mobil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46213" y="5256213"/>
            <a:ext cx="48418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4" name="Picture 15" descr="P:\Templates\About us Grafiken\Alle Partner Logos\Members\Logo SK Telecom.jpg"/>
          <p:cNvPicPr preferRelativeResize="0">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28813" y="5256213"/>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5" name="Grafik 91" descr="Alcatel Lucent.jpg"/>
          <p:cNvPicPr preferRelativeResize="0">
            <a:picLocks/>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213" y="5530850"/>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6" name="Grafik 75" descr="KT olleh.jpg"/>
          <p:cNvPicPr preferRelativeResize="0">
            <a:picLocks/>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928813" y="5530850"/>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97" name="Rectangle 15"/>
          <p:cNvSpPr>
            <a:spLocks noChangeArrowheads="1"/>
          </p:cNvSpPr>
          <p:nvPr/>
        </p:nvSpPr>
        <p:spPr bwMode="auto">
          <a:xfrm>
            <a:off x="2484438" y="3582988"/>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a:t>Open baseband remote-radio-head interface (at BTS) – Project initially launched at NGMN and then transferred to ETSI in order to develop the related standards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Monitoring, issue tracking and support still through NGMN committees</a:t>
            </a:r>
          </a:p>
        </p:txBody>
      </p:sp>
      <p:sp>
        <p:nvSpPr>
          <p:cNvPr id="20498" name="Rectangle 19"/>
          <p:cNvSpPr>
            <a:spLocks noChangeArrowheads="1"/>
          </p:cNvSpPr>
          <p:nvPr/>
        </p:nvSpPr>
        <p:spPr bwMode="auto">
          <a:xfrm>
            <a:off x="225425" y="3578225"/>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ETSI ISG ORI</a:t>
            </a:r>
          </a:p>
        </p:txBody>
      </p:sp>
      <p:pic>
        <p:nvPicPr>
          <p:cNvPr id="20499" name="Picture 23" descr="P:\Templates\About us Grafiken\Alle Partner Logos\Members\Logo Vodafone.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76388" y="3906838"/>
            <a:ext cx="709612"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0" name="Grafik 73" descr="T_Logo.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84325" y="3592513"/>
            <a:ext cx="709613"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68" name="Rectangle 15"/>
          <p:cNvSpPr>
            <a:spLocks noChangeArrowheads="1"/>
          </p:cNvSpPr>
          <p:nvPr/>
        </p:nvSpPr>
        <p:spPr bwMode="auto">
          <a:xfrm>
            <a:off x="2484438" y="2828925"/>
            <a:ext cx="6508750" cy="6191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defRPr/>
            </a:pPr>
            <a:r>
              <a:rPr lang="en-US" sz="1200" dirty="0">
                <a:cs typeface="Arial" pitchFamily="34" charset="0"/>
              </a:rPr>
              <a:t>Future network transition, seamless Wi-Fi integration</a:t>
            </a:r>
          </a:p>
          <a:p>
            <a:pPr marL="190500" indent="-190500" algn="just">
              <a:lnSpc>
                <a:spcPts val="1200"/>
              </a:lnSpc>
              <a:spcBef>
                <a:spcPts val="200"/>
              </a:spcBef>
              <a:spcAft>
                <a:spcPts val="200"/>
              </a:spcAft>
              <a:buClr>
                <a:srgbClr val="699419"/>
              </a:buClr>
              <a:buSzPct val="100000"/>
              <a:buFont typeface="Wingdings" pitchFamily="2" charset="2"/>
              <a:buChar char="§"/>
              <a:defRPr/>
            </a:pPr>
            <a:r>
              <a:rPr lang="en-US" sz="1200" dirty="0">
                <a:cs typeface="Arial" pitchFamily="34" charset="0"/>
              </a:rPr>
              <a:t>Operations of Heterogeneous Networks </a:t>
            </a:r>
          </a:p>
          <a:p>
            <a:pPr algn="just">
              <a:lnSpc>
                <a:spcPts val="1200"/>
              </a:lnSpc>
              <a:spcBef>
                <a:spcPts val="200"/>
              </a:spcBef>
              <a:spcAft>
                <a:spcPts val="200"/>
              </a:spcAft>
              <a:buClr>
                <a:srgbClr val="699419"/>
              </a:buClr>
              <a:buSzPct val="100000"/>
              <a:defRPr/>
            </a:pPr>
            <a:r>
              <a:rPr lang="en-US" sz="1200" dirty="0">
                <a:cs typeface="Arial" pitchFamily="34" charset="0"/>
              </a:rPr>
              <a:t>     (e.g. interworking functionality, operations intelligence)</a:t>
            </a:r>
          </a:p>
        </p:txBody>
      </p:sp>
      <p:sp>
        <p:nvSpPr>
          <p:cNvPr id="20502" name="Rectangle 19"/>
          <p:cNvSpPr>
            <a:spLocks noChangeArrowheads="1"/>
          </p:cNvSpPr>
          <p:nvPr/>
        </p:nvSpPr>
        <p:spPr bwMode="auto">
          <a:xfrm>
            <a:off x="225425" y="2809875"/>
            <a:ext cx="1143000" cy="6191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err="1">
                <a:solidFill>
                  <a:schemeClr val="bg1"/>
                </a:solidFill>
              </a:rPr>
              <a:t>Heterog</a:t>
            </a:r>
            <a:r>
              <a:rPr lang="en-US" altLang="de-DE" sz="1200" b="1" dirty="0">
                <a:solidFill>
                  <a:schemeClr val="bg1"/>
                </a:solidFill>
              </a:rPr>
              <a:t>. NWs Operations</a:t>
            </a:r>
          </a:p>
        </p:txBody>
      </p:sp>
      <p:sp>
        <p:nvSpPr>
          <p:cNvPr id="20503" name="Rectangle 15"/>
          <p:cNvSpPr>
            <a:spLocks noChangeArrowheads="1"/>
          </p:cNvSpPr>
          <p:nvPr/>
        </p:nvSpPr>
        <p:spPr bwMode="auto">
          <a:xfrm>
            <a:off x="2474913" y="2125663"/>
            <a:ext cx="6508750" cy="5683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Definition of de-facto KPIs / Metrics for end-to-end service quality</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Measurement of service quality, management of e2e algorithms</a:t>
            </a:r>
          </a:p>
        </p:txBody>
      </p:sp>
      <p:sp>
        <p:nvSpPr>
          <p:cNvPr id="20504" name="Rectangle 19"/>
          <p:cNvSpPr>
            <a:spLocks noChangeArrowheads="1"/>
          </p:cNvSpPr>
          <p:nvPr/>
        </p:nvSpPr>
        <p:spPr bwMode="auto">
          <a:xfrm>
            <a:off x="214313" y="2125663"/>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Service Quality Definition</a:t>
            </a:r>
          </a:p>
        </p:txBody>
      </p:sp>
      <p:pic>
        <p:nvPicPr>
          <p:cNvPr id="20505" name="Grafik 91" descr="Alcatel Lucent.jpg"/>
          <p:cNvPicPr preferRelativeResize="0">
            <a:picLocks/>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84325" y="2379663"/>
            <a:ext cx="709613" cy="33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6" name="Picture 23" descr="P:\Templates\About us Grafiken\Alle Partner Logos\Members\Logo Vodafone.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76388" y="2098675"/>
            <a:ext cx="71755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7" name="Picture 13" descr="P:\Templates\About us Grafiken\Alle Partner Logos\Members\Logo Orange.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590675" y="2817813"/>
            <a:ext cx="708025"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8" name="Grafik 98" descr="Ericsson.jpg"/>
          <p:cNvPicPr preferRelativeResize="0">
            <a:picLocks/>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589088" y="3111500"/>
            <a:ext cx="709612"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605113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DCDCF6-6847-4D0D-94B2-78112FF51A79}" type="slidenum">
              <a:rPr lang="de-CH">
                <a:solidFill>
                  <a:srgbClr val="898989"/>
                </a:solidFill>
                <a:latin typeface="DIN 1451 Com Mittelschrift" pitchFamily="34" charset="0"/>
              </a:rPr>
              <a:pPr eaLnBrk="1" hangingPunct="1"/>
              <a:t>11</a:t>
            </a:fld>
            <a:endParaRPr lang="de-CH">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a:defRPr/>
            </a:pPr>
            <a:r>
              <a:rPr lang="en-US" dirty="0" smtClean="0">
                <a:latin typeface="+mn-lt"/>
              </a:rPr>
              <a:t>Overview </a:t>
            </a:r>
            <a:r>
              <a:rPr lang="en-US" dirty="0"/>
              <a:t>of NGMN </a:t>
            </a:r>
            <a:r>
              <a:rPr lang="en-US" dirty="0" smtClean="0">
                <a:latin typeface="+mn-lt"/>
              </a:rPr>
              <a:t>running projects (2/3)</a:t>
            </a:r>
          </a:p>
        </p:txBody>
      </p:sp>
      <p:sp>
        <p:nvSpPr>
          <p:cNvPr id="15" name="Rectangle 19"/>
          <p:cNvSpPr>
            <a:spLocks noChangeArrowheads="1"/>
          </p:cNvSpPr>
          <p:nvPr/>
        </p:nvSpPr>
        <p:spPr bwMode="auto">
          <a:xfrm>
            <a:off x="1509713" y="1752600"/>
            <a:ext cx="84772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GB" altLang="de-DE" sz="1300" b="1">
                <a:solidFill>
                  <a:schemeClr val="bg1"/>
                </a:solidFill>
                <a:cs typeface="Arial" pitchFamily="34" charset="0"/>
              </a:rPr>
              <a:t>Lead</a:t>
            </a:r>
          </a:p>
        </p:txBody>
      </p:sp>
      <p:sp>
        <p:nvSpPr>
          <p:cNvPr id="16" name="Rectangle 19"/>
          <p:cNvSpPr>
            <a:spLocks noChangeArrowheads="1"/>
          </p:cNvSpPr>
          <p:nvPr/>
        </p:nvSpPr>
        <p:spPr bwMode="auto">
          <a:xfrm>
            <a:off x="2474913" y="1752600"/>
            <a:ext cx="650875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GB" altLang="de-DE" sz="1300" b="1">
                <a:solidFill>
                  <a:schemeClr val="bg1"/>
                </a:solidFill>
                <a:cs typeface="Arial" pitchFamily="34" charset="0"/>
              </a:rPr>
              <a:t>Scope</a:t>
            </a:r>
          </a:p>
        </p:txBody>
      </p:sp>
      <p:sp>
        <p:nvSpPr>
          <p:cNvPr id="21510" name="Rectangle 15"/>
          <p:cNvSpPr>
            <a:spLocks noChangeArrowheads="1"/>
          </p:cNvSpPr>
          <p:nvPr/>
        </p:nvSpPr>
        <p:spPr bwMode="auto">
          <a:xfrm>
            <a:off x="2474913" y="3006725"/>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GB" sz="1200"/>
              <a:t>Experience sharing in the area of compact antenna designs and deployment, co-sited multi-system antennas</a:t>
            </a:r>
          </a:p>
          <a:p>
            <a:pPr marL="190500" indent="-190500" algn="just">
              <a:lnSpc>
                <a:spcPts val="1200"/>
              </a:lnSpc>
              <a:spcBef>
                <a:spcPts val="200"/>
              </a:spcBef>
              <a:spcAft>
                <a:spcPts val="200"/>
              </a:spcAft>
              <a:buClr>
                <a:srgbClr val="699419"/>
              </a:buClr>
              <a:buSzPct val="100000"/>
              <a:buFont typeface="Wingdings" pitchFamily="2" charset="2"/>
              <a:buChar char="§"/>
            </a:pPr>
            <a:r>
              <a:rPr lang="en-GB" sz="1200"/>
              <a:t>Guidelines for future multi-antenna deployment</a:t>
            </a:r>
          </a:p>
        </p:txBody>
      </p:sp>
      <p:sp>
        <p:nvSpPr>
          <p:cNvPr id="21511" name="Rectangle 19"/>
          <p:cNvSpPr>
            <a:spLocks noChangeArrowheads="1"/>
          </p:cNvSpPr>
          <p:nvPr/>
        </p:nvSpPr>
        <p:spPr bwMode="auto">
          <a:xfrm>
            <a:off x="225425" y="3033713"/>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a:solidFill>
                  <a:schemeClr val="bg1"/>
                </a:solidFill>
              </a:rPr>
              <a:t>Multi Antenna</a:t>
            </a:r>
          </a:p>
        </p:txBody>
      </p:sp>
      <p:sp>
        <p:nvSpPr>
          <p:cNvPr id="21512" name="Rectangle 15"/>
          <p:cNvSpPr>
            <a:spLocks noChangeArrowheads="1"/>
          </p:cNvSpPr>
          <p:nvPr/>
        </p:nvSpPr>
        <p:spPr bwMode="auto">
          <a:xfrm>
            <a:off x="2474913" y="3754438"/>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GB" sz="1200"/>
              <a:t>Collection and analysis of existing Basestation Antenna (BSA) standards</a:t>
            </a:r>
          </a:p>
          <a:p>
            <a:pPr marL="190500" indent="-190500">
              <a:lnSpc>
                <a:spcPts val="1200"/>
              </a:lnSpc>
              <a:spcBef>
                <a:spcPts val="200"/>
              </a:spcBef>
              <a:spcAft>
                <a:spcPts val="200"/>
              </a:spcAft>
              <a:buClr>
                <a:srgbClr val="699419"/>
              </a:buClr>
              <a:buSzPct val="100000"/>
              <a:buFont typeface="Wingdings" pitchFamily="2" charset="2"/>
              <a:buChar char="§"/>
            </a:pPr>
            <a:r>
              <a:rPr lang="en-GB" sz="1200"/>
              <a:t>Recommendation on global BSA standards – common performance parameters and tolerances, measurement procedures, methodology for compliance etc. </a:t>
            </a:r>
          </a:p>
        </p:txBody>
      </p:sp>
      <p:sp>
        <p:nvSpPr>
          <p:cNvPr id="21513" name="Rectangle 19"/>
          <p:cNvSpPr>
            <a:spLocks noChangeArrowheads="1"/>
          </p:cNvSpPr>
          <p:nvPr/>
        </p:nvSpPr>
        <p:spPr bwMode="auto">
          <a:xfrm>
            <a:off x="238125" y="3771900"/>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err="1">
                <a:solidFill>
                  <a:schemeClr val="bg1"/>
                </a:solidFill>
              </a:rPr>
              <a:t>Basestation</a:t>
            </a:r>
            <a:r>
              <a:rPr lang="en-GB" altLang="de-DE" sz="1200" b="1" dirty="0">
                <a:solidFill>
                  <a:schemeClr val="bg1"/>
                </a:solidFill>
              </a:rPr>
              <a:t> Antenna Standards</a:t>
            </a:r>
          </a:p>
        </p:txBody>
      </p:sp>
      <p:pic>
        <p:nvPicPr>
          <p:cNvPr id="21514" name="Picture 8" descr="P:\Templates\About us Grafiken\Alle Partner Logos\Members\Logo China Mobi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62100" y="3033713"/>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5" name="Grafik 98" descr="Ericsson.jpg"/>
          <p:cNvPicPr preferRelativeResize="0">
            <a:picLocks/>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63688" y="3328988"/>
            <a:ext cx="712787"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6"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0513" y="3771900"/>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7"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0513" y="4084638"/>
            <a:ext cx="714375"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8" name="Grafik 10"/>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66863" y="4083050"/>
            <a:ext cx="712787"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9" name="Rectangle 15"/>
          <p:cNvSpPr>
            <a:spLocks noChangeArrowheads="1"/>
          </p:cNvSpPr>
          <p:nvPr/>
        </p:nvSpPr>
        <p:spPr bwMode="auto">
          <a:xfrm>
            <a:off x="2474913" y="2147888"/>
            <a:ext cx="6508750" cy="7334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GB" sz="1200"/>
              <a:t>Overview on operator frequency band / mode requirements (per region, along timeline)</a:t>
            </a:r>
          </a:p>
          <a:p>
            <a:pPr marL="190500" indent="-190500" algn="just">
              <a:lnSpc>
                <a:spcPts val="1100"/>
              </a:lnSpc>
              <a:spcBef>
                <a:spcPts val="400"/>
              </a:spcBef>
              <a:spcAft>
                <a:spcPts val="400"/>
              </a:spcAft>
              <a:buClr>
                <a:srgbClr val="699419"/>
              </a:buClr>
              <a:buSzPct val="100000"/>
              <a:buFont typeface="Wingdings" pitchFamily="2" charset="2"/>
              <a:buChar char="§"/>
            </a:pPr>
            <a:r>
              <a:rPr lang="en-GB" sz="1200"/>
              <a:t>Review and discussion with UE (component / platform) vendors to assess technical feasibility, complexity, potential issues and solutions</a:t>
            </a:r>
          </a:p>
        </p:txBody>
      </p:sp>
      <p:sp>
        <p:nvSpPr>
          <p:cNvPr id="21520" name="Rectangle 19"/>
          <p:cNvSpPr>
            <a:spLocks noChangeArrowheads="1"/>
          </p:cNvSpPr>
          <p:nvPr/>
        </p:nvSpPr>
        <p:spPr bwMode="auto">
          <a:xfrm>
            <a:off x="214313" y="2147888"/>
            <a:ext cx="1143000" cy="7334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a:solidFill>
                  <a:schemeClr val="bg1"/>
                </a:solidFill>
              </a:rPr>
              <a:t>Multi-Band, Multi-Mode Requirements</a:t>
            </a:r>
          </a:p>
        </p:txBody>
      </p:sp>
      <p:pic>
        <p:nvPicPr>
          <p:cNvPr id="21521" name="Picture 8" descr="P:\Templates\About us Grafiken\Alle Partner Logos\Members\Logo China Mobi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17663" y="2147888"/>
            <a:ext cx="56515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2" name="Rectangle 15"/>
          <p:cNvSpPr>
            <a:spLocks noChangeArrowheads="1"/>
          </p:cNvSpPr>
          <p:nvPr/>
        </p:nvSpPr>
        <p:spPr bwMode="auto">
          <a:xfrm>
            <a:off x="2474913" y="4502150"/>
            <a:ext cx="6508750" cy="773113"/>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and functional break-down of adapted transport solutions for small cell environments </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QoS Management: Identification of QoS mechanisms, definition of performance measurement and information exchange protocols</a:t>
            </a:r>
          </a:p>
        </p:txBody>
      </p:sp>
      <p:sp>
        <p:nvSpPr>
          <p:cNvPr id="21523" name="Rectangle 19"/>
          <p:cNvSpPr>
            <a:spLocks noChangeArrowheads="1"/>
          </p:cNvSpPr>
          <p:nvPr/>
        </p:nvSpPr>
        <p:spPr bwMode="auto">
          <a:xfrm>
            <a:off x="214313" y="4500563"/>
            <a:ext cx="1143000" cy="773112"/>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Backhaul Evolution</a:t>
            </a:r>
          </a:p>
        </p:txBody>
      </p:sp>
      <p:pic>
        <p:nvPicPr>
          <p:cNvPr id="21524"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624013" y="4511675"/>
            <a:ext cx="566737" cy="249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25" name="Grafik 93" descr="Cambridge.jpg"/>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624013" y="4760913"/>
            <a:ext cx="566737"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26" name="Grafik 126" descr="Tellabs.jpg"/>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624013" y="5008563"/>
            <a:ext cx="566737" cy="255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7"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a:cs typeface="Arial" pitchFamily="34" charset="0"/>
              </a:rPr>
              <a:t>Status: 7.3.2012</a:t>
            </a:r>
          </a:p>
        </p:txBody>
      </p:sp>
      <p:sp>
        <p:nvSpPr>
          <p:cNvPr id="21528" name="Picture 7" descr="P:\Templates\About us Grafiken\Alle Partner Logos\Members\Logo Bell.jpg"/>
          <p:cNvSpPr>
            <a:spLocks noChangeAspect="1" noChangeArrowheads="1"/>
          </p:cNvSpPr>
          <p:nvPr/>
        </p:nvSpPr>
        <p:spPr bwMode="auto">
          <a:xfrm>
            <a:off x="1624013" y="2389188"/>
            <a:ext cx="565150" cy="249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pic>
        <p:nvPicPr>
          <p:cNvPr id="21529" name="Grafik 73" descr="T_Logo.jpg"/>
          <p:cNvPicPr preferRelativeResize="0">
            <a:picLocks/>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617663" y="2633663"/>
            <a:ext cx="565150" cy="252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30" name="Rectangle 15"/>
          <p:cNvSpPr>
            <a:spLocks noChangeArrowheads="1"/>
          </p:cNvSpPr>
          <p:nvPr/>
        </p:nvSpPr>
        <p:spPr bwMode="auto">
          <a:xfrm>
            <a:off x="2465388" y="5402263"/>
            <a:ext cx="6508750" cy="579437"/>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Analysis on services/content to be delivered via broadcast and analysis on eMBMS capabilities, drawbacks and alternatives</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Identification of deployment scenarios</a:t>
            </a:r>
          </a:p>
        </p:txBody>
      </p:sp>
      <p:sp>
        <p:nvSpPr>
          <p:cNvPr id="21531" name="Rectangle 19"/>
          <p:cNvSpPr>
            <a:spLocks noChangeArrowheads="1"/>
          </p:cNvSpPr>
          <p:nvPr/>
        </p:nvSpPr>
        <p:spPr bwMode="auto">
          <a:xfrm>
            <a:off x="204788" y="5438775"/>
            <a:ext cx="1143000" cy="468313"/>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Broadcast</a:t>
            </a:r>
          </a:p>
        </p:txBody>
      </p:sp>
      <p:pic>
        <p:nvPicPr>
          <p:cNvPr id="21532"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84313" y="5473700"/>
            <a:ext cx="858837"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33" name="Picture 7" descr="P:\Templates\About us Grafiken\Alle Partner Logos\Members\Logo Bell.jpg"/>
          <p:cNvPicPr preferRelativeResize="0">
            <a:picLocks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617663" y="2392363"/>
            <a:ext cx="56515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484492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6AAE42B-905B-46ED-A651-914611D8BE71}" type="slidenum">
              <a:rPr lang="en-US">
                <a:solidFill>
                  <a:srgbClr val="898989"/>
                </a:solidFill>
                <a:latin typeface="DIN 1451 Com Mittelschrift" pitchFamily="34" charset="0"/>
              </a:rPr>
              <a:pPr eaLnBrk="1" hangingPunct="1"/>
              <a:t>12</a:t>
            </a:fld>
            <a:endParaRPr lang="en-US">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a:defRPr/>
            </a:pPr>
            <a:r>
              <a:rPr lang="en-US" dirty="0" smtClean="0">
                <a:latin typeface="+mn-lt"/>
              </a:rPr>
              <a:t>Overview </a:t>
            </a:r>
            <a:r>
              <a:rPr lang="en-US" dirty="0"/>
              <a:t>of NGMN </a:t>
            </a:r>
            <a:r>
              <a:rPr lang="en-US" dirty="0" smtClean="0">
                <a:latin typeface="+mn-lt"/>
              </a:rPr>
              <a:t>running projects (3/3)</a:t>
            </a:r>
          </a:p>
        </p:txBody>
      </p:sp>
      <p:sp>
        <p:nvSpPr>
          <p:cNvPr id="15" name="Rectangle 19"/>
          <p:cNvSpPr>
            <a:spLocks noChangeArrowheads="1"/>
          </p:cNvSpPr>
          <p:nvPr/>
        </p:nvSpPr>
        <p:spPr bwMode="auto">
          <a:xfrm>
            <a:off x="1509713" y="1724025"/>
            <a:ext cx="84772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Lead</a:t>
            </a:r>
          </a:p>
        </p:txBody>
      </p:sp>
      <p:sp>
        <p:nvSpPr>
          <p:cNvPr id="16" name="Rectangle 19"/>
          <p:cNvSpPr>
            <a:spLocks noChangeArrowheads="1"/>
          </p:cNvSpPr>
          <p:nvPr/>
        </p:nvSpPr>
        <p:spPr bwMode="auto">
          <a:xfrm>
            <a:off x="2474913" y="1724025"/>
            <a:ext cx="650875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Scope</a:t>
            </a:r>
          </a:p>
        </p:txBody>
      </p:sp>
      <p:sp>
        <p:nvSpPr>
          <p:cNvPr id="22534" name="Rectangle 15"/>
          <p:cNvSpPr>
            <a:spLocks noChangeArrowheads="1"/>
          </p:cNvSpPr>
          <p:nvPr/>
        </p:nvSpPr>
        <p:spPr bwMode="auto">
          <a:xfrm>
            <a:off x="2474913" y="2114550"/>
            <a:ext cx="6508750" cy="568325"/>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on band plans for new IMT bands, evaluation of applicability for TDD/ FDD, requirements for WRC </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Input to other NGMN projects with regards to spectrum issues</a:t>
            </a:r>
          </a:p>
        </p:txBody>
      </p:sp>
      <p:sp>
        <p:nvSpPr>
          <p:cNvPr id="22535" name="Rectangle 19"/>
          <p:cNvSpPr>
            <a:spLocks noChangeArrowheads="1"/>
          </p:cNvSpPr>
          <p:nvPr/>
        </p:nvSpPr>
        <p:spPr bwMode="auto">
          <a:xfrm>
            <a:off x="204788" y="2114550"/>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Spectrum</a:t>
            </a:r>
          </a:p>
        </p:txBody>
      </p:sp>
      <p:pic>
        <p:nvPicPr>
          <p:cNvPr id="22536" name="Picture 9" descr="P:\Templates\About us Grafiken\Alle Partner Logos\Members\Logo KP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00188" y="2209800"/>
            <a:ext cx="852487"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7" name="Rectangle 15"/>
          <p:cNvSpPr>
            <a:spLocks noChangeArrowheads="1"/>
          </p:cNvSpPr>
          <p:nvPr/>
        </p:nvSpPr>
        <p:spPr bwMode="auto">
          <a:xfrm>
            <a:off x="2474913" y="3486150"/>
            <a:ext cx="6508750" cy="738188"/>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endParaRPr lang="en-US" sz="1200"/>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Ex-ante declaration of expected royalty rates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LTE Patent Pool – Information, exchange of views and reports on progress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IPR Status Workshops on transparency and predictability of royalty rates</a:t>
            </a:r>
          </a:p>
          <a:p>
            <a:pPr marL="190500" indent="-190500" algn="just">
              <a:lnSpc>
                <a:spcPts val="1100"/>
              </a:lnSpc>
              <a:spcBef>
                <a:spcPts val="400"/>
              </a:spcBef>
              <a:spcAft>
                <a:spcPts val="400"/>
              </a:spcAft>
              <a:buClr>
                <a:srgbClr val="699419"/>
              </a:buClr>
              <a:buSzPct val="100000"/>
              <a:buFont typeface="Wingdings" pitchFamily="2" charset="2"/>
              <a:buChar char="§"/>
            </a:pPr>
            <a:endParaRPr lang="en-US" sz="1200"/>
          </a:p>
        </p:txBody>
      </p:sp>
      <p:sp>
        <p:nvSpPr>
          <p:cNvPr id="22538" name="Rectangle 19"/>
          <p:cNvSpPr>
            <a:spLocks noChangeArrowheads="1"/>
          </p:cNvSpPr>
          <p:nvPr/>
        </p:nvSpPr>
        <p:spPr bwMode="auto">
          <a:xfrm>
            <a:off x="204788" y="3621088"/>
            <a:ext cx="1143000" cy="46355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IPR</a:t>
            </a:r>
          </a:p>
        </p:txBody>
      </p:sp>
      <p:pic>
        <p:nvPicPr>
          <p:cNvPr id="22539" name="Grafik 73" descr="T_Logo.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04950" y="3668713"/>
            <a:ext cx="854075" cy="379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0" name="Rectangle 15"/>
          <p:cNvSpPr>
            <a:spLocks noChangeArrowheads="1"/>
          </p:cNvSpPr>
          <p:nvPr/>
        </p:nvSpPr>
        <p:spPr bwMode="auto">
          <a:xfrm>
            <a:off x="2474913" y="4403725"/>
            <a:ext cx="6499225" cy="46355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a:t>Milestone monitoring for 3GPP releases to verify the fulfilment of NGMN requirements </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Evaluation and alignment on contributions</a:t>
            </a:r>
          </a:p>
        </p:txBody>
      </p:sp>
      <p:sp>
        <p:nvSpPr>
          <p:cNvPr id="22541" name="Rectangle 19"/>
          <p:cNvSpPr>
            <a:spLocks noChangeArrowheads="1"/>
          </p:cNvSpPr>
          <p:nvPr/>
        </p:nvSpPr>
        <p:spPr bwMode="auto">
          <a:xfrm>
            <a:off x="204788" y="4362450"/>
            <a:ext cx="1143000" cy="46355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Standards Alignment </a:t>
            </a:r>
          </a:p>
        </p:txBody>
      </p:sp>
      <p:pic>
        <p:nvPicPr>
          <p:cNvPr id="22542"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82738" y="4276725"/>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43" name="Picture 23" descr="P:\Templates\About us Grafiken\Alle Partner Logos\Members\Logo Vodafone.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82738" y="4589463"/>
            <a:ext cx="714375"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4" name="Rectangle 15"/>
          <p:cNvSpPr>
            <a:spLocks noChangeArrowheads="1"/>
          </p:cNvSpPr>
          <p:nvPr/>
        </p:nvSpPr>
        <p:spPr bwMode="auto">
          <a:xfrm>
            <a:off x="2474913" y="2843213"/>
            <a:ext cx="6508750" cy="468312"/>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dirty="0"/>
              <a:t>Requirements and </a:t>
            </a:r>
            <a:r>
              <a:rPr lang="en-GB" sz="1200" dirty="0" smtClean="0"/>
              <a:t>optimisation</a:t>
            </a:r>
            <a:r>
              <a:rPr lang="en-US" sz="1200" dirty="0" smtClean="0"/>
              <a:t> </a:t>
            </a:r>
            <a:r>
              <a:rPr lang="en-US" sz="1200" dirty="0"/>
              <a:t>proposals for </a:t>
            </a:r>
            <a:r>
              <a:rPr lang="en-US" sz="1200" dirty="0" smtClean="0"/>
              <a:t>Circuit-Switched Fall-Back </a:t>
            </a:r>
            <a:r>
              <a:rPr lang="en-US" sz="1200" dirty="0"/>
              <a:t>solution for Voice</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dirty="0"/>
              <a:t>Requirements for Voice over LTE (IMS based) solutions (co-operation with GSMA)</a:t>
            </a:r>
          </a:p>
        </p:txBody>
      </p:sp>
      <p:sp>
        <p:nvSpPr>
          <p:cNvPr id="22545" name="Rectangle 19"/>
          <p:cNvSpPr>
            <a:spLocks noChangeArrowheads="1"/>
          </p:cNvSpPr>
          <p:nvPr/>
        </p:nvSpPr>
        <p:spPr bwMode="auto">
          <a:xfrm>
            <a:off x="204788" y="2843213"/>
            <a:ext cx="1143000" cy="468312"/>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Voice / SMS over LTE</a:t>
            </a:r>
          </a:p>
        </p:txBody>
      </p:sp>
      <p:pic>
        <p:nvPicPr>
          <p:cNvPr id="22546"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93838" y="2878138"/>
            <a:ext cx="858837"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7"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a:cs typeface="Arial" pitchFamily="34" charset="0"/>
              </a:rPr>
              <a:t>Status: 7.3.2012</a:t>
            </a:r>
          </a:p>
        </p:txBody>
      </p:sp>
      <p:sp>
        <p:nvSpPr>
          <p:cNvPr id="24" name="Rectangle 15"/>
          <p:cNvSpPr>
            <a:spLocks noChangeArrowheads="1"/>
          </p:cNvSpPr>
          <p:nvPr/>
        </p:nvSpPr>
        <p:spPr bwMode="auto">
          <a:xfrm>
            <a:off x="2474913" y="5022850"/>
            <a:ext cx="6499225" cy="730250"/>
          </a:xfrm>
          <a:prstGeom prst="rect">
            <a:avLst/>
          </a:prstGeom>
          <a:solidFill>
            <a:schemeClr val="bg1"/>
          </a:solidFill>
          <a:ln w="12700" algn="ctr">
            <a:solidFill>
              <a:schemeClr val="tx1"/>
            </a:solidFill>
            <a:miter lim="800000"/>
            <a:headEnd/>
            <a:tailEnd/>
          </a:ln>
        </p:spPr>
        <p:txBody>
          <a:bodyPr tIns="46800" anchor="ctr"/>
          <a:lstStyle/>
          <a:p>
            <a:pPr marL="180975" indent="-180975" algn="just">
              <a:lnSpc>
                <a:spcPts val="1100"/>
              </a:lnSpc>
              <a:spcBef>
                <a:spcPts val="300"/>
              </a:spcBef>
              <a:spcAft>
                <a:spcPts val="300"/>
              </a:spcAft>
              <a:buClr>
                <a:srgbClr val="699419"/>
              </a:buClr>
              <a:buSzPct val="100000"/>
              <a:buFont typeface="Wingdings" pitchFamily="2" charset="2"/>
              <a:buChar char="§"/>
              <a:defRPr/>
            </a:pPr>
            <a:r>
              <a:rPr lang="de-DE" sz="1200" dirty="0">
                <a:cs typeface="Arial" pitchFamily="34" charset="0"/>
              </a:rPr>
              <a:t>Evaluation of implementation aspects like LTE Uplink coverage, 4x2 Mimo support ..</a:t>
            </a:r>
          </a:p>
          <a:p>
            <a:pPr marL="180975" indent="-180975" algn="just">
              <a:lnSpc>
                <a:spcPts val="1100"/>
              </a:lnSpc>
              <a:spcBef>
                <a:spcPts val="300"/>
              </a:spcBef>
              <a:spcAft>
                <a:spcPts val="300"/>
              </a:spcAft>
              <a:buClr>
                <a:srgbClr val="699419"/>
              </a:buClr>
              <a:buSzPct val="100000"/>
              <a:buFont typeface="Wingdings" pitchFamily="2" charset="2"/>
              <a:buChar char="§"/>
              <a:defRPr/>
            </a:pPr>
            <a:r>
              <a:rPr lang="de-DE" sz="1200" dirty="0">
                <a:cs typeface="Arial" pitchFamily="34" charset="0"/>
              </a:rPr>
              <a:t>Sharing of operational and deployment aspects</a:t>
            </a:r>
          </a:p>
          <a:p>
            <a:pPr marL="190500" indent="-190500" algn="just">
              <a:lnSpc>
                <a:spcPts val="1100"/>
              </a:lnSpc>
              <a:spcBef>
                <a:spcPts val="400"/>
              </a:spcBef>
              <a:spcAft>
                <a:spcPts val="400"/>
              </a:spcAft>
              <a:buClr>
                <a:srgbClr val="699419"/>
              </a:buClr>
              <a:buSzPct val="100000"/>
              <a:buFont typeface="Wingdings" pitchFamily="2" charset="2"/>
              <a:buChar char="§"/>
              <a:defRPr/>
            </a:pPr>
            <a:r>
              <a:rPr lang="de-DE" sz="1200" dirty="0">
                <a:cs typeface="Arial" pitchFamily="34" charset="0"/>
              </a:rPr>
              <a:t>Trial result evaluation and discussion</a:t>
            </a:r>
          </a:p>
        </p:txBody>
      </p:sp>
      <p:sp>
        <p:nvSpPr>
          <p:cNvPr id="22549" name="Rectangle 19"/>
          <p:cNvSpPr>
            <a:spLocks noChangeArrowheads="1"/>
          </p:cNvSpPr>
          <p:nvPr/>
        </p:nvSpPr>
        <p:spPr bwMode="auto">
          <a:xfrm>
            <a:off x="204788" y="5137150"/>
            <a:ext cx="2144712" cy="538163"/>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a:solidFill>
                  <a:schemeClr val="bg1"/>
                </a:solidFill>
              </a:rPr>
              <a:t>Sharing</a:t>
            </a:r>
          </a:p>
          <a:p>
            <a:pPr algn="ctr"/>
            <a:r>
              <a:rPr lang="de-DE" altLang="de-DE" sz="1200" b="1" dirty="0">
                <a:solidFill>
                  <a:schemeClr val="bg1"/>
                </a:solidFill>
              </a:rPr>
              <a:t>Experience on </a:t>
            </a:r>
            <a:r>
              <a:rPr lang="de-DE" altLang="de-DE" sz="1200" b="1" dirty="0" err="1">
                <a:solidFill>
                  <a:schemeClr val="bg1"/>
                </a:solidFill>
              </a:rPr>
              <a:t>Deployment</a:t>
            </a:r>
            <a:r>
              <a:rPr lang="de-DE" altLang="de-DE" sz="1200" b="1" dirty="0">
                <a:solidFill>
                  <a:schemeClr val="bg1"/>
                </a:solidFill>
              </a:rPr>
              <a:t> </a:t>
            </a:r>
            <a:r>
              <a:rPr lang="de-DE" altLang="de-DE" sz="1200" b="1" dirty="0" err="1">
                <a:solidFill>
                  <a:schemeClr val="bg1"/>
                </a:solidFill>
              </a:rPr>
              <a:t>and</a:t>
            </a:r>
            <a:r>
              <a:rPr lang="de-DE" altLang="de-DE" sz="1200" b="1" dirty="0">
                <a:solidFill>
                  <a:schemeClr val="bg1"/>
                </a:solidFill>
              </a:rPr>
              <a:t> </a:t>
            </a:r>
            <a:r>
              <a:rPr lang="de-DE" altLang="de-DE" sz="1200" b="1" dirty="0" err="1">
                <a:solidFill>
                  <a:schemeClr val="bg1"/>
                </a:solidFill>
              </a:rPr>
              <a:t>Operations</a:t>
            </a:r>
            <a:endParaRPr lang="en-GB" altLang="de-DE" sz="1200" b="1" dirty="0">
              <a:solidFill>
                <a:schemeClr val="bg1"/>
              </a:solidFill>
            </a:endParaRPr>
          </a:p>
        </p:txBody>
      </p:sp>
    </p:spTree>
    <p:extLst>
      <p:ext uri="{BB962C8B-B14F-4D97-AF65-F5344CB8AC3E}">
        <p14:creationId xmlns:p14="http://schemas.microsoft.com/office/powerpoint/2010/main" xmlns="" val="15585217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Overview of current NGMN Task Forces</a:t>
            </a:r>
            <a:endParaRPr lang="en-GB" dirty="0">
              <a:latin typeface="+mj-lt"/>
            </a:endParaRPr>
          </a:p>
        </p:txBody>
      </p:sp>
      <p:sp>
        <p:nvSpPr>
          <p:cNvPr id="3" name="Text Placeholder 2"/>
          <p:cNvSpPr>
            <a:spLocks noGrp="1"/>
          </p:cNvSpPr>
          <p:nvPr>
            <p:ph type="body" sz="quarter" idx="15"/>
          </p:nvPr>
        </p:nvSpPr>
        <p:spPr/>
        <p:txBody>
          <a:bodyPr/>
          <a:lstStyle/>
          <a:p>
            <a:endParaRPr lang="en-GB">
              <a:latin typeface="+mj-lt"/>
            </a:endParaRPr>
          </a:p>
        </p:txBody>
      </p:sp>
      <p:sp>
        <p:nvSpPr>
          <p:cNvPr id="4" name="Text Placeholder 3"/>
          <p:cNvSpPr>
            <a:spLocks noGrp="1"/>
          </p:cNvSpPr>
          <p:nvPr>
            <p:ph type="body" sz="quarter" idx="20"/>
          </p:nvPr>
        </p:nvSpPr>
        <p:spPr>
          <a:xfrm>
            <a:off x="142875" y="1785926"/>
            <a:ext cx="7929562" cy="4643470"/>
          </a:xfrm>
        </p:spPr>
        <p:txBody>
          <a:bodyPr/>
          <a:lstStyle/>
          <a:p>
            <a:r>
              <a:rPr lang="en-GB" sz="1800" b="1" dirty="0">
                <a:latin typeface="+mj-lt"/>
              </a:rPr>
              <a:t>Task Force Cognitive Radio</a:t>
            </a:r>
          </a:p>
          <a:p>
            <a:pPr lvl="1" indent="-381000"/>
            <a:r>
              <a:rPr lang="en-GB" sz="1600" dirty="0" smtClean="0">
                <a:latin typeface="+mj-lt"/>
              </a:rPr>
              <a:t>Activity </a:t>
            </a:r>
            <a:r>
              <a:rPr lang="en-GB" sz="1600" dirty="0">
                <a:latin typeface="+mj-lt"/>
              </a:rPr>
              <a:t>Lead </a:t>
            </a:r>
            <a:r>
              <a:rPr lang="en-GB" sz="1600" dirty="0" smtClean="0">
                <a:latin typeface="+mj-lt"/>
              </a:rPr>
              <a:t>by China </a:t>
            </a:r>
            <a:r>
              <a:rPr lang="en-GB" sz="1600" dirty="0">
                <a:latin typeface="+mj-lt"/>
              </a:rPr>
              <a:t>Mobile. Project </a:t>
            </a:r>
            <a:r>
              <a:rPr lang="en-GB" sz="1600" dirty="0" smtClean="0">
                <a:latin typeface="+mj-lt"/>
              </a:rPr>
              <a:t>scope, objectives and Milestones definition results </a:t>
            </a:r>
            <a:r>
              <a:rPr lang="en-GB" sz="1600" dirty="0">
                <a:latin typeface="+mj-lt"/>
              </a:rPr>
              <a:t>are expected for the </a:t>
            </a:r>
            <a:r>
              <a:rPr lang="en-GB" sz="1600" dirty="0" smtClean="0">
                <a:latin typeface="+mj-lt"/>
              </a:rPr>
              <a:t>next NGMN OC </a:t>
            </a:r>
            <a:r>
              <a:rPr lang="en-GB" sz="1600" dirty="0">
                <a:latin typeface="+mj-lt"/>
              </a:rPr>
              <a:t>meeting in June.</a:t>
            </a:r>
          </a:p>
          <a:p>
            <a:r>
              <a:rPr lang="en-GB" sz="1800" b="1" dirty="0">
                <a:latin typeface="+mj-lt"/>
              </a:rPr>
              <a:t>Task Force </a:t>
            </a:r>
            <a:r>
              <a:rPr lang="en-GB" sz="1800" b="1" dirty="0" smtClean="0">
                <a:latin typeface="+mj-lt"/>
              </a:rPr>
              <a:t>Proximity Services (Device </a:t>
            </a:r>
            <a:r>
              <a:rPr lang="en-GB" sz="1800" b="1" dirty="0">
                <a:latin typeface="+mj-lt"/>
              </a:rPr>
              <a:t>to </a:t>
            </a:r>
            <a:r>
              <a:rPr lang="en-GB" sz="1800" b="1" dirty="0" smtClean="0">
                <a:latin typeface="+mj-lt"/>
              </a:rPr>
              <a:t>Device)</a:t>
            </a:r>
            <a:endParaRPr lang="en-GB" sz="1800" b="1" dirty="0">
              <a:latin typeface="+mj-lt"/>
            </a:endParaRPr>
          </a:p>
          <a:p>
            <a:pPr lvl="1" indent="-381000"/>
            <a:r>
              <a:rPr lang="en-GB" sz="1600" dirty="0">
                <a:latin typeface="+mj-lt"/>
              </a:rPr>
              <a:t>D2D analysis </a:t>
            </a:r>
            <a:r>
              <a:rPr lang="en-GB" sz="1600" dirty="0" smtClean="0">
                <a:latin typeface="+mj-lt"/>
              </a:rPr>
              <a:t>(risks, opportunities, implementation) and discussions between NGMN members has started</a:t>
            </a:r>
          </a:p>
          <a:p>
            <a:r>
              <a:rPr lang="en-GB" sz="1800" b="1" dirty="0" smtClean="0">
                <a:latin typeface="+mj-lt"/>
              </a:rPr>
              <a:t>Task Force Broadcast</a:t>
            </a:r>
          </a:p>
          <a:p>
            <a:pPr lvl="1" indent="-381000"/>
            <a:r>
              <a:rPr lang="en-GB" sz="1600" dirty="0" smtClean="0">
                <a:latin typeface="+mj-lt"/>
              </a:rPr>
              <a:t>Orange leads </a:t>
            </a:r>
            <a:r>
              <a:rPr lang="en-GB" sz="1600" dirty="0">
                <a:latin typeface="+mj-lt"/>
              </a:rPr>
              <a:t>the TF on Broadcast. The objective is to analyse applicability of broadcast solutions to services, suitability of </a:t>
            </a:r>
            <a:r>
              <a:rPr lang="en-GB" sz="1600" dirty="0" err="1">
                <a:latin typeface="+mj-lt"/>
              </a:rPr>
              <a:t>eMBMS</a:t>
            </a:r>
            <a:r>
              <a:rPr lang="en-GB" sz="1600" dirty="0">
                <a:latin typeface="+mj-lt"/>
              </a:rPr>
              <a:t> (and other solutions</a:t>
            </a:r>
            <a:r>
              <a:rPr lang="en-GB" sz="1600" dirty="0" smtClean="0">
                <a:latin typeface="+mj-lt"/>
              </a:rPr>
              <a:t>) and </a:t>
            </a:r>
            <a:r>
              <a:rPr lang="en-GB" sz="1600" dirty="0">
                <a:latin typeface="+mj-lt"/>
              </a:rPr>
              <a:t>deployment scenarios. Review of status is expected </a:t>
            </a:r>
            <a:r>
              <a:rPr lang="en-GB" sz="1600" dirty="0" smtClean="0">
                <a:latin typeface="+mj-lt"/>
              </a:rPr>
              <a:t>in June 2012.</a:t>
            </a:r>
          </a:p>
          <a:p>
            <a:pPr marL="0" indent="0">
              <a:buNone/>
            </a:pPr>
            <a:endParaRPr lang="en-GB" dirty="0">
              <a:latin typeface="+mj-lt"/>
            </a:endParaRPr>
          </a:p>
        </p:txBody>
      </p:sp>
      <p:sp>
        <p:nvSpPr>
          <p:cNvPr id="5" name="Slide Number Placeholder 4"/>
          <p:cNvSpPr>
            <a:spLocks noGrp="1"/>
          </p:cNvSpPr>
          <p:nvPr>
            <p:ph type="sldNum" sz="quarter" idx="21"/>
          </p:nvPr>
        </p:nvSpPr>
        <p:spPr/>
        <p:txBody>
          <a:bodyPr/>
          <a:lstStyle/>
          <a:p>
            <a:fld id="{CBB2CB38-EE6D-4D2E-8A52-BCDC602B998E}" type="slidenum">
              <a:rPr lang="en-GB" smtClean="0"/>
              <a:pPr/>
              <a:t>13</a:t>
            </a:fld>
            <a:endParaRPr lang="en-GB" dirty="0"/>
          </a:p>
        </p:txBody>
      </p:sp>
    </p:spTree>
    <p:extLst>
      <p:ext uri="{BB962C8B-B14F-4D97-AF65-F5344CB8AC3E}">
        <p14:creationId xmlns:p14="http://schemas.microsoft.com/office/powerpoint/2010/main" xmlns="" val="41687788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Recently Published Documents</a:t>
            </a:r>
            <a:endParaRPr lang="en-GB" dirty="0">
              <a:latin typeface="+mj-lt"/>
            </a:endParaRPr>
          </a:p>
        </p:txBody>
      </p:sp>
      <p:sp>
        <p:nvSpPr>
          <p:cNvPr id="3" name="Text Placeholder 2"/>
          <p:cNvSpPr>
            <a:spLocks noGrp="1"/>
          </p:cNvSpPr>
          <p:nvPr>
            <p:ph type="body" sz="quarter" idx="15"/>
          </p:nvPr>
        </p:nvSpPr>
        <p:spPr/>
        <p:txBody>
          <a:bodyPr/>
          <a:lstStyle/>
          <a:p>
            <a:endParaRPr lang="en-GB">
              <a:latin typeface="+mj-lt"/>
            </a:endParaRPr>
          </a:p>
        </p:txBody>
      </p:sp>
      <p:sp>
        <p:nvSpPr>
          <p:cNvPr id="4" name="Text Placeholder 3"/>
          <p:cNvSpPr>
            <a:spLocks noGrp="1"/>
          </p:cNvSpPr>
          <p:nvPr>
            <p:ph type="body" sz="quarter" idx="20"/>
          </p:nvPr>
        </p:nvSpPr>
        <p:spPr>
          <a:xfrm>
            <a:off x="142875" y="1785926"/>
            <a:ext cx="7929562" cy="4643470"/>
          </a:xfrm>
        </p:spPr>
        <p:txBody>
          <a:bodyPr/>
          <a:lstStyle/>
          <a:p>
            <a:r>
              <a:rPr lang="en-GB" sz="1800" dirty="0"/>
              <a:t>P- NGCOR: </a:t>
            </a:r>
          </a:p>
          <a:p>
            <a:pPr lvl="1" indent="-381000"/>
            <a:r>
              <a:rPr lang="en-GB" sz="1600" dirty="0">
                <a:latin typeface="+mj-lt"/>
              </a:rPr>
              <a:t>NGCOR Requirements Final deliverable D5 v1.3 currently on final approval process</a:t>
            </a:r>
          </a:p>
          <a:p>
            <a:r>
              <a:rPr lang="en-GB" sz="1800" dirty="0"/>
              <a:t>P-BEV (Backhaul Evolution):</a:t>
            </a:r>
          </a:p>
          <a:p>
            <a:pPr lvl="1" indent="-381000"/>
            <a:r>
              <a:rPr lang="en-GB" sz="1600" dirty="0">
                <a:latin typeface="+mj-lt"/>
              </a:rPr>
              <a:t>Small Cell Backhaul Requirements on final approval process</a:t>
            </a:r>
          </a:p>
          <a:p>
            <a:pPr marL="400050">
              <a:buFont typeface="Arial" pitchFamily="34" charset="0"/>
              <a:buChar char="•"/>
            </a:pPr>
            <a:r>
              <a:rPr lang="en-GB" sz="2000" dirty="0"/>
              <a:t>P-CRAN: Centralised RAN </a:t>
            </a:r>
          </a:p>
          <a:p>
            <a:pPr lvl="1" indent="-381000"/>
            <a:r>
              <a:rPr lang="en-GB" sz="1600" dirty="0">
                <a:latin typeface="+mj-lt"/>
              </a:rPr>
              <a:t>An Analysis of RAN Cost-Structure on final approval process</a:t>
            </a:r>
          </a:p>
          <a:p>
            <a:pPr lvl="1" indent="-381000"/>
            <a:r>
              <a:rPr lang="en-GB" sz="1600" dirty="0">
                <a:latin typeface="+mj-lt"/>
              </a:rPr>
              <a:t>General Requirements for C-RAN on final approval process</a:t>
            </a:r>
          </a:p>
          <a:p>
            <a:r>
              <a:rPr lang="en-GB" sz="1800" dirty="0" smtClean="0"/>
              <a:t>P-OSB </a:t>
            </a:r>
            <a:r>
              <a:rPr lang="en-GB" sz="1800" dirty="0"/>
              <a:t>whitepapers on:  </a:t>
            </a:r>
          </a:p>
          <a:p>
            <a:pPr lvl="1" indent="-381000"/>
            <a:r>
              <a:rPr lang="en-GB" sz="1600" dirty="0">
                <a:latin typeface="+mj-lt"/>
              </a:rPr>
              <a:t>Guidelines for LTE Backhaul Traffic Estimation</a:t>
            </a:r>
          </a:p>
          <a:p>
            <a:pPr lvl="1" indent="-381000"/>
            <a:r>
              <a:rPr lang="en-GB" sz="1600" dirty="0">
                <a:latin typeface="+mj-lt"/>
              </a:rPr>
              <a:t>LTE Backhauling Deployment Scenarios</a:t>
            </a:r>
          </a:p>
          <a:p>
            <a:pPr lvl="1" indent="-381000"/>
            <a:r>
              <a:rPr lang="en-GB" sz="1600" dirty="0">
                <a:latin typeface="+mj-lt"/>
              </a:rPr>
              <a:t>Security in LTE Backhauling whitepaper </a:t>
            </a:r>
          </a:p>
          <a:p>
            <a:r>
              <a:rPr lang="en-GB" sz="1800" dirty="0" smtClean="0"/>
              <a:t>P-MATE: </a:t>
            </a:r>
            <a:r>
              <a:rPr lang="en-GB" sz="1800" dirty="0"/>
              <a:t>Project produced two deliverables: </a:t>
            </a:r>
            <a:endParaRPr lang="en-GB" sz="1800" dirty="0" smtClean="0"/>
          </a:p>
          <a:p>
            <a:pPr lvl="1" indent="-381000"/>
            <a:r>
              <a:rPr lang="en-GB" sz="1600" dirty="0">
                <a:latin typeface="+mj-lt"/>
              </a:rPr>
              <a:t>Compact Antenna Solutions and </a:t>
            </a:r>
          </a:p>
          <a:p>
            <a:pPr lvl="1" indent="-381000"/>
            <a:r>
              <a:rPr lang="en-GB" sz="1600" dirty="0">
                <a:latin typeface="+mj-lt"/>
              </a:rPr>
              <a:t>Antenna Co-Site Solutions. </a:t>
            </a:r>
          </a:p>
          <a:p>
            <a:pPr marL="400050">
              <a:buFont typeface="Arial" pitchFamily="34" charset="0"/>
              <a:buChar char="•"/>
            </a:pPr>
            <a:endParaRPr lang="en-GB" sz="2000" dirty="0"/>
          </a:p>
          <a:p>
            <a:pPr marL="800100" lvl="1">
              <a:buFont typeface="Arial" pitchFamily="34" charset="0"/>
              <a:buChar char="•"/>
            </a:pPr>
            <a:endParaRPr lang="en-GB" sz="1800" dirty="0"/>
          </a:p>
        </p:txBody>
      </p:sp>
      <p:sp>
        <p:nvSpPr>
          <p:cNvPr id="5" name="Slide Number Placeholder 4"/>
          <p:cNvSpPr>
            <a:spLocks noGrp="1"/>
          </p:cNvSpPr>
          <p:nvPr>
            <p:ph type="sldNum" sz="quarter" idx="21"/>
          </p:nvPr>
        </p:nvSpPr>
        <p:spPr/>
        <p:txBody>
          <a:bodyPr/>
          <a:lstStyle/>
          <a:p>
            <a:fld id="{CBB2CB38-EE6D-4D2E-8A52-BCDC602B998E}" type="slidenum">
              <a:rPr lang="en-GB" smtClean="0"/>
              <a:pPr/>
              <a:t>14</a:t>
            </a:fld>
            <a:endParaRPr lang="en-GB" dirty="0"/>
          </a:p>
        </p:txBody>
      </p:sp>
    </p:spTree>
    <p:extLst>
      <p:ext uri="{BB962C8B-B14F-4D97-AF65-F5344CB8AC3E}">
        <p14:creationId xmlns:p14="http://schemas.microsoft.com/office/powerpoint/2010/main" xmlns="" val="1612988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20"/>
          </p:nvPr>
        </p:nvSpPr>
        <p:spPr>
          <a:xfrm>
            <a:off x="179388" y="3778250"/>
            <a:ext cx="8018462" cy="1873250"/>
          </a:xfrm>
        </p:spPr>
        <p:txBody>
          <a:bodyPr/>
          <a:lstStyle/>
          <a:p>
            <a:pPr marL="180975" indent="-180975">
              <a:spcBef>
                <a:spcPts val="600"/>
              </a:spcBef>
              <a:spcAft>
                <a:spcPts val="600"/>
              </a:spcAft>
              <a:buClr>
                <a:srgbClr val="468029"/>
              </a:buClr>
            </a:pPr>
            <a:r>
              <a:rPr lang="en-US" altLang="zh-CN" sz="1400" dirty="0" smtClean="0">
                <a:solidFill>
                  <a:srgbClr val="000000"/>
                </a:solidFill>
                <a:ea typeface="宋体" pitchFamily="2" charset="-122"/>
              </a:rPr>
              <a:t>City View, located on the top floor of the </a:t>
            </a:r>
            <a:r>
              <a:rPr lang="en-US" altLang="zh-CN" sz="1400" dirty="0" err="1" smtClean="0">
                <a:solidFill>
                  <a:srgbClr val="000000"/>
                </a:solidFill>
                <a:ea typeface="宋体" pitchFamily="2" charset="-122"/>
              </a:rPr>
              <a:t>Metreon</a:t>
            </a:r>
            <a:r>
              <a:rPr lang="en-US" altLang="zh-CN" sz="1400" dirty="0" smtClean="0">
                <a:solidFill>
                  <a:srgbClr val="000000"/>
                </a:solidFill>
                <a:ea typeface="宋体" pitchFamily="2" charset="-122"/>
              </a:rPr>
              <a:t> Building, right in the city </a:t>
            </a:r>
            <a:r>
              <a:rPr lang="en-US" altLang="zh-CN" sz="1400" dirty="0" err="1" smtClean="0">
                <a:solidFill>
                  <a:srgbClr val="000000"/>
                </a:solidFill>
                <a:ea typeface="宋体" pitchFamily="2" charset="-122"/>
              </a:rPr>
              <a:t>centre</a:t>
            </a:r>
            <a:r>
              <a:rPr lang="en-US" altLang="zh-CN" sz="1400" dirty="0" smtClean="0">
                <a:solidFill>
                  <a:srgbClr val="000000"/>
                </a:solidFill>
                <a:ea typeface="宋体" pitchFamily="2" charset="-122"/>
              </a:rPr>
              <a:t> of San Francisco</a:t>
            </a:r>
          </a:p>
          <a:p>
            <a:pPr marL="180975" indent="-180975">
              <a:spcBef>
                <a:spcPts val="600"/>
              </a:spcBef>
              <a:spcAft>
                <a:spcPts val="600"/>
              </a:spcAft>
              <a:buClr>
                <a:srgbClr val="468029"/>
              </a:buClr>
            </a:pPr>
            <a:r>
              <a:rPr lang="en-US" altLang="zh-CN" sz="1400" dirty="0" smtClean="0">
                <a:solidFill>
                  <a:srgbClr val="000000"/>
                </a:solidFill>
                <a:ea typeface="宋体" pitchFamily="2" charset="-122"/>
              </a:rPr>
              <a:t>Almost 3000 m² of conference and exhibition space</a:t>
            </a:r>
            <a:endParaRPr lang="de-DE" altLang="zh-CN" sz="1400" dirty="0" smtClean="0">
              <a:solidFill>
                <a:srgbClr val="000000"/>
              </a:solidFill>
              <a:ea typeface="宋体" pitchFamily="2" charset="-122"/>
            </a:endParaRPr>
          </a:p>
          <a:p>
            <a:pPr marL="180975" indent="-180975">
              <a:spcBef>
                <a:spcPts val="600"/>
              </a:spcBef>
              <a:spcAft>
                <a:spcPts val="600"/>
              </a:spcAft>
              <a:buClr>
                <a:srgbClr val="468029"/>
              </a:buClr>
            </a:pPr>
            <a:r>
              <a:rPr lang="en-US" altLang="zh-CN" sz="1400" dirty="0" smtClean="0">
                <a:solidFill>
                  <a:srgbClr val="000000"/>
                </a:solidFill>
                <a:ea typeface="宋体" pitchFamily="2" charset="-122"/>
              </a:rPr>
              <a:t>Terrace overlooking Yerba Buena Gardens – Location for Opening Night (13</a:t>
            </a:r>
            <a:r>
              <a:rPr lang="en-US" altLang="zh-CN" sz="1400" baseline="30000" dirty="0" smtClean="0">
                <a:solidFill>
                  <a:srgbClr val="000000"/>
                </a:solidFill>
                <a:ea typeface="宋体" pitchFamily="2" charset="-122"/>
              </a:rPr>
              <a:t>th</a:t>
            </a:r>
            <a:r>
              <a:rPr lang="en-US" altLang="zh-CN" sz="1400" dirty="0" smtClean="0">
                <a:solidFill>
                  <a:srgbClr val="000000"/>
                </a:solidFill>
                <a:ea typeface="宋体" pitchFamily="2" charset="-122"/>
              </a:rPr>
              <a:t> June) and Evening Event (14</a:t>
            </a:r>
            <a:r>
              <a:rPr lang="en-US" altLang="zh-CN" sz="1400" baseline="30000" dirty="0" smtClean="0">
                <a:solidFill>
                  <a:srgbClr val="000000"/>
                </a:solidFill>
                <a:ea typeface="宋体" pitchFamily="2" charset="-122"/>
              </a:rPr>
              <a:t>th</a:t>
            </a:r>
            <a:r>
              <a:rPr lang="en-US" altLang="zh-CN" sz="1400" dirty="0" smtClean="0">
                <a:solidFill>
                  <a:srgbClr val="000000"/>
                </a:solidFill>
                <a:ea typeface="宋体" pitchFamily="2" charset="-122"/>
              </a:rPr>
              <a:t> June)</a:t>
            </a:r>
          </a:p>
        </p:txBody>
      </p:sp>
      <p:pic>
        <p:nvPicPr>
          <p:cNvPr id="3481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84925" y="2019300"/>
            <a:ext cx="1727200" cy="177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0" name="Foliennummernplatzhalter 4"/>
          <p:cNvSpPr>
            <a:spLocks noGrp="1"/>
          </p:cNvSpPr>
          <p:nvPr>
            <p:ph type="sldNum" sz="quarter" idx="2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DB3BCAC-4BC1-4835-AA04-17C0F987EC13}" type="slidenum">
              <a:rPr lang="en-GB" altLang="zh-CN">
                <a:solidFill>
                  <a:srgbClr val="898989"/>
                </a:solidFill>
                <a:ea typeface="宋体" pitchFamily="2" charset="-122"/>
              </a:rPr>
              <a:pPr eaLnBrk="1" hangingPunct="1"/>
              <a:t>15</a:t>
            </a:fld>
            <a:endParaRPr lang="en-GB" altLang="zh-CN">
              <a:solidFill>
                <a:srgbClr val="898989"/>
              </a:solidFill>
              <a:ea typeface="宋体" pitchFamily="2" charset="-122"/>
            </a:endParaRPr>
          </a:p>
        </p:txBody>
      </p:sp>
      <p:pic>
        <p:nvPicPr>
          <p:cNvPr id="34822" name="Picture 3" descr="C:\Users\pdeibert.NGMN\Eigene Bilder\IC 2012\iStock_000010565986Large_city view_MITTE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t="2557" r="1172" b="-6668"/>
          <a:stretch>
            <a:fillRect/>
          </a:stretch>
        </p:blipFill>
        <p:spPr bwMode="auto">
          <a:xfrm>
            <a:off x="180975" y="2019300"/>
            <a:ext cx="6018213" cy="1865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3" name="Textfeld 1"/>
          <p:cNvSpPr txBox="1">
            <a:spLocks noChangeArrowheads="1"/>
          </p:cNvSpPr>
          <p:nvPr/>
        </p:nvSpPr>
        <p:spPr bwMode="auto">
          <a:xfrm>
            <a:off x="-25400" y="1616075"/>
            <a:ext cx="86693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de-DE" b="1">
                <a:cs typeface="Arial" pitchFamily="34" charset="0"/>
              </a:rPr>
              <a:t>„City View“ at Metreon Building: Location for the Conference and Exhibition</a:t>
            </a:r>
          </a:p>
        </p:txBody>
      </p:sp>
      <p:sp>
        <p:nvSpPr>
          <p:cNvPr id="34824" name="Textfeld 7"/>
          <p:cNvSpPr txBox="1">
            <a:spLocks noChangeArrowheads="1"/>
          </p:cNvSpPr>
          <p:nvPr/>
        </p:nvSpPr>
        <p:spPr bwMode="auto">
          <a:xfrm>
            <a:off x="127000" y="5295900"/>
            <a:ext cx="86693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b="1">
                <a:cs typeface="Arial" pitchFamily="34" charset="0"/>
              </a:rPr>
              <a:t>Grand Hyatt San Francisco right by Union Square</a:t>
            </a:r>
            <a:r>
              <a:rPr lang="de-DE" b="1">
                <a:cs typeface="Arial" pitchFamily="34" charset="0"/>
              </a:rPr>
              <a:t>: Hotel for Conference Guests and Location for OC / Board Meetings</a:t>
            </a:r>
          </a:p>
        </p:txBody>
      </p:sp>
      <p:sp>
        <p:nvSpPr>
          <p:cNvPr id="9" name="Textplatzhalter 3"/>
          <p:cNvSpPr>
            <a:spLocks noGrp="1"/>
          </p:cNvSpPr>
          <p:nvPr>
            <p:ph type="body" sz="quarter" idx="20"/>
          </p:nvPr>
        </p:nvSpPr>
        <p:spPr>
          <a:xfrm>
            <a:off x="180975" y="5973763"/>
            <a:ext cx="8018463" cy="1096962"/>
          </a:xfrm>
        </p:spPr>
        <p:txBody>
          <a:bodyPr/>
          <a:lstStyle/>
          <a:p>
            <a:pPr marL="180975" indent="-180975">
              <a:spcBef>
                <a:spcPts val="600"/>
              </a:spcBef>
              <a:spcAft>
                <a:spcPts val="600"/>
              </a:spcAft>
              <a:buClr>
                <a:srgbClr val="468029"/>
              </a:buClr>
              <a:defRPr/>
            </a:pPr>
            <a:r>
              <a:rPr lang="en-US" altLang="zh-CN" sz="1400" dirty="0" smtClean="0">
                <a:solidFill>
                  <a:srgbClr val="000000"/>
                </a:solidFill>
                <a:ea typeface="宋体" charset="-122"/>
                <a:cs typeface="+mn-cs"/>
              </a:rPr>
              <a:t>Walking </a:t>
            </a:r>
            <a:r>
              <a:rPr lang="en-US" altLang="zh-CN" sz="1400" dirty="0">
                <a:solidFill>
                  <a:srgbClr val="000000"/>
                </a:solidFill>
                <a:ea typeface="宋体" charset="-122"/>
                <a:cs typeface="+mn-cs"/>
              </a:rPr>
              <a:t>distance to the conference location City </a:t>
            </a:r>
            <a:r>
              <a:rPr lang="en-US" altLang="zh-CN" sz="1400" dirty="0" smtClean="0">
                <a:solidFill>
                  <a:srgbClr val="000000"/>
                </a:solidFill>
                <a:ea typeface="宋体" charset="-122"/>
                <a:cs typeface="+mn-cs"/>
              </a:rPr>
              <a:t>View</a:t>
            </a:r>
          </a:p>
          <a:p>
            <a:pPr marL="180975" indent="-180975">
              <a:spcBef>
                <a:spcPts val="600"/>
              </a:spcBef>
              <a:spcAft>
                <a:spcPts val="600"/>
              </a:spcAft>
              <a:buClr>
                <a:srgbClr val="468029"/>
              </a:buClr>
              <a:defRPr/>
            </a:pPr>
            <a:r>
              <a:rPr lang="en-US" altLang="zh-CN" sz="1400" dirty="0" smtClean="0">
                <a:solidFill>
                  <a:srgbClr val="000000"/>
                </a:solidFill>
                <a:ea typeface="宋体" charset="-122"/>
                <a:cs typeface="+mn-cs"/>
              </a:rPr>
              <a:t>Block of rooms reserved at exceptional rate</a:t>
            </a:r>
          </a:p>
        </p:txBody>
      </p:sp>
      <p:sp>
        <p:nvSpPr>
          <p:cNvPr id="10" name="Titel 5"/>
          <p:cNvSpPr>
            <a:spLocks noGrp="1"/>
          </p:cNvSpPr>
          <p:nvPr>
            <p:ph type="title"/>
          </p:nvPr>
        </p:nvSpPr>
        <p:spPr>
          <a:xfrm>
            <a:off x="142875" y="560388"/>
            <a:ext cx="6900863" cy="511175"/>
          </a:xfrm>
        </p:spPr>
        <p:txBody>
          <a:bodyPr/>
          <a:lstStyle/>
          <a:p>
            <a:pPr eaLnBrk="1" hangingPunct="1">
              <a:defRPr/>
            </a:pPr>
            <a:r>
              <a:rPr lang="en-GB" dirty="0" smtClean="0"/>
              <a:t>NGMN </a:t>
            </a:r>
            <a:r>
              <a:rPr lang="en-GB" dirty="0"/>
              <a:t>Industry Conference &amp; </a:t>
            </a:r>
            <a:r>
              <a:rPr lang="en-GB" dirty="0" smtClean="0"/>
              <a:t>Exhibition – Location and Hotel Information</a:t>
            </a:r>
            <a:endParaRPr lang="en-GB" dirty="0"/>
          </a:p>
        </p:txBody>
      </p:sp>
    </p:spTree>
    <p:extLst>
      <p:ext uri="{BB962C8B-B14F-4D97-AF65-F5344CB8AC3E}">
        <p14:creationId xmlns:p14="http://schemas.microsoft.com/office/powerpoint/2010/main" xmlns="" val="2401067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liennummernplatzhalter 4"/>
          <p:cNvSpPr>
            <a:spLocks noGrp="1"/>
          </p:cNvSpPr>
          <p:nvPr>
            <p:ph type="sldNum" sz="quarter" idx="2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A98F7-2833-4797-A0B4-B484CD727FB5}" type="slidenum">
              <a:rPr lang="en-GB">
                <a:solidFill>
                  <a:srgbClr val="898989"/>
                </a:solidFill>
                <a:latin typeface="DIN 1451 Com Mittelschrift" pitchFamily="34" charset="0"/>
              </a:rPr>
              <a:pPr eaLnBrk="1" hangingPunct="1"/>
              <a:t>16</a:t>
            </a:fld>
            <a:endParaRPr lang="en-GB">
              <a:solidFill>
                <a:srgbClr val="898989"/>
              </a:solidFill>
              <a:latin typeface="DIN 1451 Com Mittelschrift" pitchFamily="34" charset="0"/>
            </a:endParaRPr>
          </a:p>
        </p:txBody>
      </p:sp>
      <p:sp>
        <p:nvSpPr>
          <p:cNvPr id="6" name="Titel 5"/>
          <p:cNvSpPr>
            <a:spLocks noGrp="1"/>
          </p:cNvSpPr>
          <p:nvPr>
            <p:ph type="title"/>
          </p:nvPr>
        </p:nvSpPr>
        <p:spPr/>
        <p:txBody>
          <a:bodyPr/>
          <a:lstStyle/>
          <a:p>
            <a:pPr eaLnBrk="1" hangingPunct="1">
              <a:defRPr/>
            </a:pPr>
            <a:r>
              <a:rPr lang="en-GB" dirty="0" smtClean="0"/>
              <a:t>NGMN </a:t>
            </a:r>
            <a:r>
              <a:rPr lang="en-GB" dirty="0"/>
              <a:t>Industry Conference &amp; </a:t>
            </a:r>
            <a:r>
              <a:rPr lang="en-GB" dirty="0" smtClean="0"/>
              <a:t>Exhibition – Conference Topics</a:t>
            </a:r>
            <a:endParaRPr lang="en-GB" dirty="0"/>
          </a:p>
        </p:txBody>
      </p:sp>
      <p:sp>
        <p:nvSpPr>
          <p:cNvPr id="8" name="Rechteck 3"/>
          <p:cNvSpPr>
            <a:spLocks noChangeArrowheads="1"/>
          </p:cNvSpPr>
          <p:nvPr/>
        </p:nvSpPr>
        <p:spPr bwMode="auto">
          <a:xfrm>
            <a:off x="180992" y="1772816"/>
            <a:ext cx="8857108" cy="5452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ts val="400"/>
              </a:spcBef>
              <a:spcAft>
                <a:spcPts val="400"/>
              </a:spcAft>
              <a:buClr>
                <a:srgbClr val="4F6228"/>
              </a:buClr>
            </a:pPr>
            <a:r>
              <a:rPr lang="en-US" sz="1500" dirty="0" smtClean="0"/>
              <a:t>Latest </a:t>
            </a:r>
            <a:r>
              <a:rPr lang="en-US" sz="1500" dirty="0"/>
              <a:t>updates, practical case studies and thought-leader insights </a:t>
            </a:r>
            <a:r>
              <a:rPr lang="en-US" sz="1500" dirty="0" smtClean="0"/>
              <a:t>in </a:t>
            </a:r>
            <a:r>
              <a:rPr lang="en-US" sz="1500" dirty="0"/>
              <a:t>the following sessions: </a:t>
            </a:r>
            <a:endParaRPr lang="en-US" sz="1500" dirty="0" smtClean="0"/>
          </a:p>
          <a:p>
            <a:pPr marL="285750" indent="-285750">
              <a:spcBef>
                <a:spcPts val="300"/>
              </a:spcBef>
              <a:spcAft>
                <a:spcPts val="300"/>
              </a:spcAft>
              <a:buClr>
                <a:srgbClr val="4F6228"/>
              </a:buClr>
              <a:buFont typeface="Wingdings" pitchFamily="2" charset="2"/>
              <a:buChar char="§"/>
            </a:pPr>
            <a:r>
              <a:rPr lang="en-GB" sz="1500" b="1" dirty="0"/>
              <a:t>Experience with Up and Running LTE Networks</a:t>
            </a:r>
            <a:r>
              <a:rPr lang="en-GB" sz="1500" dirty="0"/>
              <a:t> </a:t>
            </a:r>
            <a:r>
              <a:rPr lang="en-GB" sz="1500" dirty="0" smtClean="0"/>
              <a:t>– Initial </a:t>
            </a:r>
            <a:r>
              <a:rPr lang="en-GB" sz="1500" dirty="0"/>
              <a:t>Deployment Challenges, Technology Strategies, Heterogeneous Networks</a:t>
            </a:r>
            <a:endParaRPr lang="de-DE" sz="1500" dirty="0"/>
          </a:p>
          <a:p>
            <a:pPr marL="285750" indent="-285750">
              <a:spcBef>
                <a:spcPts val="300"/>
              </a:spcBef>
              <a:spcAft>
                <a:spcPts val="300"/>
              </a:spcAft>
              <a:buClr>
                <a:srgbClr val="4F6228"/>
              </a:buClr>
              <a:buFont typeface="Wingdings" pitchFamily="2" charset="2"/>
              <a:buChar char="§"/>
            </a:pPr>
            <a:r>
              <a:rPr lang="en-GB" sz="1500" b="1" dirty="0"/>
              <a:t>Converged Management of Fixed/Mobile Networks </a:t>
            </a:r>
            <a:r>
              <a:rPr lang="en-GB" sz="1500" dirty="0"/>
              <a:t>– Roadmap to the Future OSS </a:t>
            </a:r>
            <a:endParaRPr lang="de-DE" sz="1500" dirty="0"/>
          </a:p>
          <a:p>
            <a:pPr marL="285750" indent="-285750">
              <a:spcBef>
                <a:spcPts val="300"/>
              </a:spcBef>
              <a:spcAft>
                <a:spcPts val="300"/>
              </a:spcAft>
              <a:buClr>
                <a:srgbClr val="4F6228"/>
              </a:buClr>
              <a:buFont typeface="Wingdings" pitchFamily="2" charset="2"/>
              <a:buChar char="§"/>
            </a:pPr>
            <a:r>
              <a:rPr lang="en-GB" sz="1500" b="1" dirty="0"/>
              <a:t>Network Evolution for Optimised Efficiency and Performance</a:t>
            </a:r>
            <a:r>
              <a:rPr lang="en-GB" sz="1500" dirty="0"/>
              <a:t> – Centralised RAN, Backhaul Architecture, Active Antennas, Open Radio Interfaces</a:t>
            </a:r>
            <a:endParaRPr lang="de-DE" sz="1500" dirty="0"/>
          </a:p>
          <a:p>
            <a:pPr marL="285750" indent="-285750">
              <a:spcBef>
                <a:spcPts val="300"/>
              </a:spcBef>
              <a:spcAft>
                <a:spcPts val="300"/>
              </a:spcAft>
              <a:buClr>
                <a:srgbClr val="4F6228"/>
              </a:buClr>
              <a:buFont typeface="Wingdings" pitchFamily="2" charset="2"/>
              <a:buChar char="§"/>
            </a:pPr>
            <a:r>
              <a:rPr lang="en-GB" sz="1500" b="1" dirty="0"/>
              <a:t>Technology Enhancements to Improve Customer Experience</a:t>
            </a:r>
            <a:r>
              <a:rPr lang="en-GB" sz="1500" dirty="0"/>
              <a:t> – Smart Networks, Traffic Optimisation, Service Quality Definition and Measurement </a:t>
            </a:r>
            <a:endParaRPr lang="de-DE" sz="1500" dirty="0"/>
          </a:p>
          <a:p>
            <a:pPr marL="285750" indent="-285750">
              <a:spcBef>
                <a:spcPts val="300"/>
              </a:spcBef>
              <a:spcAft>
                <a:spcPts val="300"/>
              </a:spcAft>
              <a:buClr>
                <a:srgbClr val="4F6228"/>
              </a:buClr>
              <a:buFont typeface="Wingdings" pitchFamily="2" charset="2"/>
              <a:buChar char="§"/>
            </a:pPr>
            <a:r>
              <a:rPr lang="en-GB" sz="1500" b="1" dirty="0"/>
              <a:t>Challenges for </a:t>
            </a:r>
            <a:r>
              <a:rPr lang="en-GB" sz="1500" b="1" dirty="0" smtClean="0"/>
              <a:t>Intellectual Property </a:t>
            </a:r>
            <a:r>
              <a:rPr lang="en-GB" sz="1500" b="1" dirty="0"/>
              <a:t>in a </a:t>
            </a:r>
            <a:r>
              <a:rPr lang="en-GB" sz="1500" b="1" dirty="0" smtClean="0"/>
              <a:t>Changing Mobile Environment</a:t>
            </a:r>
            <a:r>
              <a:rPr lang="en-GB" sz="1500" dirty="0" smtClean="0"/>
              <a:t> </a:t>
            </a:r>
            <a:endParaRPr lang="de-DE" sz="1500" dirty="0"/>
          </a:p>
          <a:p>
            <a:pPr marL="285750" indent="-285750">
              <a:spcBef>
                <a:spcPts val="300"/>
              </a:spcBef>
              <a:spcAft>
                <a:spcPts val="300"/>
              </a:spcAft>
              <a:buClr>
                <a:srgbClr val="4F6228"/>
              </a:buClr>
              <a:buFont typeface="Wingdings" pitchFamily="2" charset="2"/>
              <a:buChar char="§"/>
            </a:pPr>
            <a:r>
              <a:rPr lang="en-GB" sz="1500" b="1" dirty="0"/>
              <a:t>Global Spectrum </a:t>
            </a:r>
            <a:r>
              <a:rPr lang="en-GB" sz="1500" dirty="0"/>
              <a:t>– Long-term Demand, Regional Fragmentation and Regulation </a:t>
            </a:r>
            <a:endParaRPr lang="de-DE" sz="1500" dirty="0"/>
          </a:p>
          <a:p>
            <a:pPr marL="285750" indent="-285750">
              <a:spcBef>
                <a:spcPts val="300"/>
              </a:spcBef>
              <a:spcAft>
                <a:spcPts val="300"/>
              </a:spcAft>
              <a:buClr>
                <a:srgbClr val="4F6228"/>
              </a:buClr>
              <a:buFont typeface="Wingdings" pitchFamily="2" charset="2"/>
              <a:buChar char="§"/>
            </a:pPr>
            <a:r>
              <a:rPr lang="en-GB" sz="1500" b="1" dirty="0" smtClean="0"/>
              <a:t>Mobile </a:t>
            </a:r>
            <a:r>
              <a:rPr lang="en-GB" sz="1500" b="1" dirty="0"/>
              <a:t>Broadband Devices </a:t>
            </a:r>
            <a:r>
              <a:rPr lang="en-GB" sz="1500" dirty="0"/>
              <a:t>– Multi-Band Multi Mode Requirements and Roadmap, Smartphone Development and Upcoming Devices</a:t>
            </a:r>
            <a:endParaRPr lang="de-DE" sz="1500" dirty="0"/>
          </a:p>
          <a:p>
            <a:pPr marL="285750" indent="-285750">
              <a:spcBef>
                <a:spcPts val="300"/>
              </a:spcBef>
              <a:spcAft>
                <a:spcPts val="300"/>
              </a:spcAft>
              <a:buClr>
                <a:srgbClr val="4F6228"/>
              </a:buClr>
              <a:buFont typeface="Wingdings" pitchFamily="2" charset="2"/>
              <a:buChar char="§"/>
            </a:pPr>
            <a:r>
              <a:rPr lang="en-GB" sz="1500" b="1" dirty="0" smtClean="0"/>
              <a:t>New Services and Business Models Driving Technology Evolution </a:t>
            </a:r>
            <a:r>
              <a:rPr lang="en-GB" sz="1500" dirty="0" smtClean="0"/>
              <a:t>– </a:t>
            </a:r>
            <a:r>
              <a:rPr lang="en-GB" sz="1500" dirty="0"/>
              <a:t>Promising Mobile Vertical Applications, Innovative Start-up Solutions</a:t>
            </a:r>
            <a:endParaRPr lang="de-DE" sz="1500" dirty="0"/>
          </a:p>
          <a:p>
            <a:pPr marL="285750" indent="-285750">
              <a:spcBef>
                <a:spcPts val="300"/>
              </a:spcBef>
              <a:spcAft>
                <a:spcPts val="300"/>
              </a:spcAft>
              <a:buClr>
                <a:srgbClr val="4F6228"/>
              </a:buClr>
              <a:buFont typeface="Wingdings" pitchFamily="2" charset="2"/>
              <a:buChar char="§"/>
            </a:pPr>
            <a:r>
              <a:rPr lang="en-GB" sz="1500" b="1" dirty="0"/>
              <a:t>Future Applications </a:t>
            </a:r>
            <a:r>
              <a:rPr lang="en-GB" sz="1500" dirty="0"/>
              <a:t>– Partnering Opportunities, Impact on Networks, Customer Expectations </a:t>
            </a:r>
            <a:endParaRPr lang="de-DE" sz="1500" dirty="0"/>
          </a:p>
          <a:p>
            <a:pPr marL="285750" indent="-285750">
              <a:spcBef>
                <a:spcPts val="300"/>
              </a:spcBef>
              <a:spcAft>
                <a:spcPts val="300"/>
              </a:spcAft>
              <a:buClr>
                <a:srgbClr val="4F6228"/>
              </a:buClr>
              <a:buFont typeface="Wingdings" pitchFamily="2" charset="2"/>
              <a:buChar char="§"/>
            </a:pPr>
            <a:r>
              <a:rPr lang="en-GB" sz="1500" b="1" dirty="0"/>
              <a:t>Technology Outlook and Innovations </a:t>
            </a:r>
            <a:r>
              <a:rPr lang="en-GB" sz="1500" dirty="0"/>
              <a:t>– Cognitive Radio, Big Data, Radio Access Evolution, Future Standard Releases</a:t>
            </a:r>
            <a:endParaRPr lang="de-DE" sz="1500" dirty="0"/>
          </a:p>
          <a:p>
            <a:pPr>
              <a:spcBef>
                <a:spcPts val="400"/>
              </a:spcBef>
              <a:spcAft>
                <a:spcPts val="400"/>
              </a:spcAft>
              <a:buClr>
                <a:srgbClr val="4F6228"/>
              </a:buClr>
            </a:pPr>
            <a:endParaRPr lang="en-US" sz="1500" dirty="0" smtClean="0"/>
          </a:p>
          <a:p>
            <a:pPr marL="285750" indent="-285750">
              <a:spcBef>
                <a:spcPts val="400"/>
              </a:spcBef>
              <a:spcAft>
                <a:spcPts val="400"/>
              </a:spcAft>
              <a:buClr>
                <a:srgbClr val="4F6228"/>
              </a:buClr>
              <a:buFont typeface="Wingdings" pitchFamily="2" charset="2"/>
              <a:buChar char="è"/>
            </a:pPr>
            <a:endParaRPr lang="en-US" sz="1500" dirty="0"/>
          </a:p>
        </p:txBody>
      </p:sp>
    </p:spTree>
    <p:extLst>
      <p:ext uri="{BB962C8B-B14F-4D97-AF65-F5344CB8AC3E}">
        <p14:creationId xmlns:p14="http://schemas.microsoft.com/office/powerpoint/2010/main" xmlns="" val="2576301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liennummernplatzhalter 4"/>
          <p:cNvSpPr>
            <a:spLocks noGrp="1"/>
          </p:cNvSpPr>
          <p:nvPr>
            <p:ph type="sldNum" sz="quarter" idx="2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A98F7-2833-4797-A0B4-B484CD727FB5}" type="slidenum">
              <a:rPr lang="en-GB">
                <a:solidFill>
                  <a:srgbClr val="898989"/>
                </a:solidFill>
                <a:latin typeface="DIN 1451 Com Mittelschrift" pitchFamily="34" charset="0"/>
              </a:rPr>
              <a:pPr eaLnBrk="1" hangingPunct="1"/>
              <a:t>17</a:t>
            </a:fld>
            <a:endParaRPr lang="en-GB">
              <a:solidFill>
                <a:srgbClr val="898989"/>
              </a:solidFill>
              <a:latin typeface="DIN 1451 Com Mittelschrift" pitchFamily="34" charset="0"/>
            </a:endParaRPr>
          </a:p>
        </p:txBody>
      </p:sp>
      <p:sp>
        <p:nvSpPr>
          <p:cNvPr id="6" name="Titel 5"/>
          <p:cNvSpPr>
            <a:spLocks noGrp="1"/>
          </p:cNvSpPr>
          <p:nvPr>
            <p:ph type="title"/>
          </p:nvPr>
        </p:nvSpPr>
        <p:spPr/>
        <p:txBody>
          <a:bodyPr/>
          <a:lstStyle/>
          <a:p>
            <a:pPr eaLnBrk="1" hangingPunct="1">
              <a:defRPr/>
            </a:pPr>
            <a:r>
              <a:rPr lang="en-GB" dirty="0" smtClean="0"/>
              <a:t>NGMN </a:t>
            </a:r>
            <a:r>
              <a:rPr lang="en-GB" dirty="0"/>
              <a:t>Industry Conference &amp; </a:t>
            </a:r>
            <a:r>
              <a:rPr lang="en-GB" dirty="0" smtClean="0"/>
              <a:t>Exhibition – Confirmed Speakers</a:t>
            </a:r>
            <a:endParaRPr lang="en-GB" dirty="0"/>
          </a:p>
        </p:txBody>
      </p:sp>
      <p:sp>
        <p:nvSpPr>
          <p:cNvPr id="5" name="Rechteck 4"/>
          <p:cNvSpPr>
            <a:spLocks noChangeArrowheads="1"/>
          </p:cNvSpPr>
          <p:nvPr/>
        </p:nvSpPr>
        <p:spPr bwMode="auto">
          <a:xfrm>
            <a:off x="-16668" y="1603127"/>
            <a:ext cx="3508548" cy="5432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1450" indent="-171450">
              <a:spcBef>
                <a:spcPts val="200"/>
              </a:spcBef>
              <a:spcAft>
                <a:spcPts val="200"/>
              </a:spcAft>
              <a:buFont typeface="Wingdings" pitchFamily="2" charset="2"/>
              <a:buChar char="§"/>
            </a:pPr>
            <a:r>
              <a:rPr lang="de-DE" sz="900" b="1" dirty="0"/>
              <a:t>Sandro Dionisi</a:t>
            </a:r>
            <a:r>
              <a:rPr lang="de-DE" sz="900" dirty="0"/>
              <a:t/>
            </a:r>
            <a:br>
              <a:rPr lang="de-DE" sz="900" dirty="0"/>
            </a:br>
            <a:r>
              <a:rPr lang="de-DE" sz="900" dirty="0"/>
              <a:t>Chairman </a:t>
            </a:r>
            <a:r>
              <a:rPr lang="de-DE" sz="900" b="1" dirty="0" smtClean="0"/>
              <a:t>NGMN</a:t>
            </a:r>
            <a:r>
              <a:rPr lang="de-DE" sz="900" dirty="0" smtClean="0"/>
              <a:t> &amp;</a:t>
            </a:r>
            <a:r>
              <a:rPr lang="de-DE" sz="900" dirty="0"/>
              <a:t> </a:t>
            </a:r>
            <a:r>
              <a:rPr lang="de-DE" sz="900" dirty="0" smtClean="0"/>
              <a:t>Head </a:t>
            </a:r>
            <a:r>
              <a:rPr lang="de-DE" sz="900" dirty="0" err="1"/>
              <a:t>of</a:t>
            </a:r>
            <a:r>
              <a:rPr lang="de-DE" sz="900" dirty="0"/>
              <a:t> TI Lab, </a:t>
            </a:r>
            <a:r>
              <a:rPr lang="de-DE" sz="900" b="1" dirty="0"/>
              <a:t>Telecom Italia</a:t>
            </a:r>
            <a:endParaRPr lang="de-DE" sz="900" dirty="0"/>
          </a:p>
          <a:p>
            <a:pPr marL="171450" indent="-171450">
              <a:spcBef>
                <a:spcPts val="200"/>
              </a:spcBef>
              <a:spcAft>
                <a:spcPts val="200"/>
              </a:spcAft>
              <a:buFont typeface="Wingdings" pitchFamily="2" charset="2"/>
              <a:buChar char="§"/>
            </a:pPr>
            <a:r>
              <a:rPr lang="de-DE" sz="900" b="1" dirty="0"/>
              <a:t>Ulf </a:t>
            </a:r>
            <a:r>
              <a:rPr lang="de-DE" sz="900" b="1" dirty="0" err="1"/>
              <a:t>Ewaldsson</a:t>
            </a:r>
            <a:r>
              <a:rPr lang="de-DE" sz="900" dirty="0"/>
              <a:t/>
            </a:r>
            <a:br>
              <a:rPr lang="de-DE" sz="900" dirty="0"/>
            </a:br>
            <a:r>
              <a:rPr lang="de-DE" sz="900" dirty="0"/>
              <a:t>CTO, </a:t>
            </a:r>
            <a:r>
              <a:rPr lang="de-DE" sz="900" b="1" dirty="0"/>
              <a:t>Ericsson</a:t>
            </a:r>
            <a:endParaRPr lang="de-DE" sz="900" dirty="0"/>
          </a:p>
          <a:p>
            <a:pPr marL="171450" indent="-171450">
              <a:spcBef>
                <a:spcPts val="200"/>
              </a:spcBef>
              <a:spcAft>
                <a:spcPts val="200"/>
              </a:spcAft>
              <a:buFont typeface="Wingdings" pitchFamily="2" charset="2"/>
              <a:buChar char="§"/>
            </a:pPr>
            <a:r>
              <a:rPr lang="de-DE" sz="900" b="1" dirty="0"/>
              <a:t>Jae </a:t>
            </a:r>
            <a:r>
              <a:rPr lang="de-DE" sz="900" b="1" dirty="0" err="1"/>
              <a:t>Woan</a:t>
            </a:r>
            <a:r>
              <a:rPr lang="de-DE" sz="900" b="1" dirty="0"/>
              <a:t> </a:t>
            </a:r>
            <a:r>
              <a:rPr lang="de-DE" sz="900" b="1" dirty="0" err="1"/>
              <a:t>Byun</a:t>
            </a:r>
            <a:r>
              <a:rPr lang="de-DE" sz="900" dirty="0"/>
              <a:t/>
            </a:r>
            <a:br>
              <a:rPr lang="de-DE" sz="900" dirty="0"/>
            </a:br>
            <a:r>
              <a:rPr lang="de-DE" sz="900" dirty="0"/>
              <a:t>CTO, </a:t>
            </a:r>
            <a:r>
              <a:rPr lang="de-DE" sz="900" b="1" dirty="0"/>
              <a:t>SK Telecom</a:t>
            </a:r>
            <a:endParaRPr lang="de-DE" sz="900" dirty="0"/>
          </a:p>
          <a:p>
            <a:pPr marL="171450" indent="-171450">
              <a:spcBef>
                <a:spcPts val="200"/>
              </a:spcBef>
              <a:spcAft>
                <a:spcPts val="200"/>
              </a:spcAft>
              <a:buFont typeface="Wingdings" pitchFamily="2" charset="2"/>
              <a:buChar char="§"/>
            </a:pPr>
            <a:r>
              <a:rPr lang="de-DE" sz="900" b="1" dirty="0"/>
              <a:t>Piotr </a:t>
            </a:r>
            <a:r>
              <a:rPr lang="de-DE" sz="900" b="1" dirty="0" err="1"/>
              <a:t>Machnik</a:t>
            </a:r>
            <a:r>
              <a:rPr lang="de-DE" sz="900" dirty="0"/>
              <a:t/>
            </a:r>
            <a:br>
              <a:rPr lang="de-DE" sz="900" dirty="0"/>
            </a:br>
            <a:r>
              <a:rPr lang="de-DE" sz="900" dirty="0"/>
              <a:t>EVP, </a:t>
            </a:r>
            <a:r>
              <a:rPr lang="de-DE" sz="900" b="1" dirty="0" err="1"/>
              <a:t>Comarch</a:t>
            </a:r>
            <a:endParaRPr lang="de-DE" sz="900" dirty="0"/>
          </a:p>
          <a:p>
            <a:pPr marL="171450" indent="-171450">
              <a:spcBef>
                <a:spcPts val="200"/>
              </a:spcBef>
              <a:spcAft>
                <a:spcPts val="200"/>
              </a:spcAft>
              <a:buFont typeface="Wingdings" pitchFamily="2" charset="2"/>
              <a:buChar char="§"/>
            </a:pPr>
            <a:r>
              <a:rPr lang="de-DE" sz="900" b="1" dirty="0"/>
              <a:t>Anne-Marie </a:t>
            </a:r>
            <a:r>
              <a:rPr lang="de-DE" sz="900" b="1" dirty="0" err="1"/>
              <a:t>Thiollet</a:t>
            </a:r>
            <a:r>
              <a:rPr lang="de-DE" sz="900" dirty="0"/>
              <a:t/>
            </a:r>
            <a:br>
              <a:rPr lang="de-DE" sz="900" dirty="0"/>
            </a:br>
            <a:r>
              <a:rPr lang="de-DE" sz="900" dirty="0"/>
              <a:t>EVP Enterprise Line </a:t>
            </a:r>
            <a:r>
              <a:rPr lang="de-DE" sz="900" dirty="0" err="1"/>
              <a:t>of</a:t>
            </a:r>
            <a:r>
              <a:rPr lang="de-DE" sz="900" dirty="0"/>
              <a:t> Business, </a:t>
            </a:r>
            <a:r>
              <a:rPr lang="de-DE" sz="900" b="1" dirty="0"/>
              <a:t>FT/Orange</a:t>
            </a:r>
            <a:endParaRPr lang="de-DE" sz="900" dirty="0"/>
          </a:p>
          <a:p>
            <a:pPr marL="171450" indent="-171450">
              <a:spcBef>
                <a:spcPts val="200"/>
              </a:spcBef>
              <a:spcAft>
                <a:spcPts val="200"/>
              </a:spcAft>
              <a:buFont typeface="Wingdings" pitchFamily="2" charset="2"/>
              <a:buChar char="§"/>
            </a:pPr>
            <a:r>
              <a:rPr lang="de-DE" sz="900" b="1" dirty="0"/>
              <a:t>Mike </a:t>
            </a:r>
            <a:r>
              <a:rPr lang="de-DE" sz="900" b="1" dirty="0" err="1"/>
              <a:t>Iandolo</a:t>
            </a:r>
            <a:r>
              <a:rPr lang="de-DE" sz="900" dirty="0"/>
              <a:t/>
            </a:r>
            <a:br>
              <a:rPr lang="de-DE" sz="900" dirty="0"/>
            </a:br>
            <a:r>
              <a:rPr lang="de-DE" sz="900" dirty="0"/>
              <a:t>VP/GM Mobile Business Unit, </a:t>
            </a:r>
            <a:r>
              <a:rPr lang="de-DE" sz="900" b="1" dirty="0" err="1"/>
              <a:t>Juniper</a:t>
            </a:r>
            <a:endParaRPr lang="de-DE" sz="900" dirty="0"/>
          </a:p>
          <a:p>
            <a:pPr marL="171450" indent="-171450">
              <a:spcBef>
                <a:spcPts val="200"/>
              </a:spcBef>
              <a:spcAft>
                <a:spcPts val="200"/>
              </a:spcAft>
              <a:buFont typeface="Wingdings" pitchFamily="2" charset="2"/>
              <a:buChar char="§"/>
            </a:pPr>
            <a:r>
              <a:rPr lang="de-DE" sz="900" b="1" dirty="0"/>
              <a:t>Luis Jorge Romero</a:t>
            </a:r>
            <a:r>
              <a:rPr lang="de-DE" sz="900" dirty="0"/>
              <a:t/>
            </a:r>
            <a:br>
              <a:rPr lang="de-DE" sz="900" dirty="0"/>
            </a:br>
            <a:r>
              <a:rPr lang="de-DE" sz="900" dirty="0" err="1"/>
              <a:t>Director</a:t>
            </a:r>
            <a:r>
              <a:rPr lang="de-DE" sz="900" dirty="0"/>
              <a:t> General, </a:t>
            </a:r>
            <a:r>
              <a:rPr lang="de-DE" sz="900" b="1" dirty="0"/>
              <a:t>ETSI</a:t>
            </a:r>
            <a:endParaRPr lang="de-DE" sz="900" dirty="0"/>
          </a:p>
          <a:p>
            <a:pPr marL="171450" indent="-171450">
              <a:spcBef>
                <a:spcPts val="200"/>
              </a:spcBef>
              <a:spcAft>
                <a:spcPts val="200"/>
              </a:spcAft>
              <a:buFont typeface="Wingdings" pitchFamily="2" charset="2"/>
              <a:buChar char="§"/>
            </a:pPr>
            <a:r>
              <a:rPr lang="de-DE" sz="900" b="1" dirty="0"/>
              <a:t>Jim Seymour</a:t>
            </a:r>
            <a:r>
              <a:rPr lang="de-DE" sz="900" dirty="0"/>
              <a:t/>
            </a:r>
            <a:br>
              <a:rPr lang="de-DE" sz="900" dirty="0"/>
            </a:br>
            <a:r>
              <a:rPr lang="de-DE" sz="900" dirty="0"/>
              <a:t>Senior </a:t>
            </a:r>
            <a:r>
              <a:rPr lang="de-DE" sz="900" dirty="0" err="1"/>
              <a:t>Director</a:t>
            </a:r>
            <a:r>
              <a:rPr lang="de-DE" sz="900" dirty="0"/>
              <a:t>, </a:t>
            </a:r>
            <a:r>
              <a:rPr lang="de-DE" sz="900" b="1" dirty="0"/>
              <a:t>Alcatel-Lucent</a:t>
            </a:r>
            <a:endParaRPr lang="de-DE" sz="900" dirty="0"/>
          </a:p>
          <a:p>
            <a:pPr marL="171450" indent="-171450">
              <a:spcBef>
                <a:spcPts val="200"/>
              </a:spcBef>
              <a:spcAft>
                <a:spcPts val="200"/>
              </a:spcAft>
              <a:buFont typeface="Wingdings" pitchFamily="2" charset="2"/>
              <a:buChar char="§"/>
            </a:pPr>
            <a:r>
              <a:rPr lang="de-DE" sz="900" b="1" dirty="0" err="1"/>
              <a:t>Javan</a:t>
            </a:r>
            <a:r>
              <a:rPr lang="de-DE" sz="900" b="1" dirty="0"/>
              <a:t> </a:t>
            </a:r>
            <a:r>
              <a:rPr lang="de-DE" sz="900" b="1" dirty="0" err="1"/>
              <a:t>Erfanian</a:t>
            </a:r>
            <a:r>
              <a:rPr lang="de-DE" sz="900" dirty="0"/>
              <a:t/>
            </a:r>
            <a:br>
              <a:rPr lang="de-DE" sz="900" dirty="0"/>
            </a:br>
            <a:r>
              <a:rPr lang="de-DE" sz="900" dirty="0" err="1"/>
              <a:t>Dist</a:t>
            </a:r>
            <a:r>
              <a:rPr lang="de-DE" sz="900" dirty="0"/>
              <a:t>. Member </a:t>
            </a:r>
            <a:r>
              <a:rPr lang="de-DE" sz="900" dirty="0" err="1"/>
              <a:t>of</a:t>
            </a:r>
            <a:r>
              <a:rPr lang="de-DE" sz="900" dirty="0"/>
              <a:t> </a:t>
            </a:r>
            <a:r>
              <a:rPr lang="de-DE" sz="900" dirty="0" err="1"/>
              <a:t>Tech.Staff</a:t>
            </a:r>
            <a:r>
              <a:rPr lang="de-DE" sz="900" dirty="0"/>
              <a:t>, </a:t>
            </a:r>
            <a:r>
              <a:rPr lang="de-DE" sz="900" b="1" dirty="0"/>
              <a:t>Bell Canada</a:t>
            </a:r>
            <a:endParaRPr lang="de-DE" sz="900" dirty="0"/>
          </a:p>
          <a:p>
            <a:pPr marL="171450" indent="-171450">
              <a:spcBef>
                <a:spcPts val="200"/>
              </a:spcBef>
              <a:spcAft>
                <a:spcPts val="200"/>
              </a:spcAft>
              <a:buFont typeface="Wingdings" pitchFamily="2" charset="2"/>
              <a:buChar char="§"/>
            </a:pPr>
            <a:r>
              <a:rPr lang="de-DE" sz="900" b="1" dirty="0"/>
              <a:t>Don Basile</a:t>
            </a:r>
            <a:r>
              <a:rPr lang="de-DE" sz="900" dirty="0"/>
              <a:t/>
            </a:r>
            <a:br>
              <a:rPr lang="de-DE" sz="900" dirty="0"/>
            </a:br>
            <a:r>
              <a:rPr lang="de-DE" sz="900" dirty="0"/>
              <a:t>CEO, </a:t>
            </a:r>
            <a:r>
              <a:rPr lang="de-DE" sz="900" b="1" dirty="0" err="1"/>
              <a:t>Violin</a:t>
            </a:r>
            <a:r>
              <a:rPr lang="de-DE" sz="900" b="1" dirty="0"/>
              <a:t> Memory</a:t>
            </a:r>
            <a:endParaRPr lang="de-DE" sz="900" dirty="0"/>
          </a:p>
          <a:p>
            <a:pPr marL="171450" indent="-171450">
              <a:spcBef>
                <a:spcPts val="200"/>
              </a:spcBef>
              <a:spcAft>
                <a:spcPts val="200"/>
              </a:spcAft>
              <a:buFont typeface="Wingdings" pitchFamily="2" charset="2"/>
              <a:buChar char="§"/>
            </a:pPr>
            <a:r>
              <a:rPr lang="de-DE" sz="900" b="1" dirty="0"/>
              <a:t>Caroline </a:t>
            </a:r>
            <a:r>
              <a:rPr lang="de-DE" sz="900" b="1" dirty="0" err="1"/>
              <a:t>Lewko</a:t>
            </a:r>
            <a:r>
              <a:rPr lang="de-DE" sz="900" dirty="0"/>
              <a:t/>
            </a:r>
            <a:br>
              <a:rPr lang="de-DE" sz="900" dirty="0"/>
            </a:br>
            <a:r>
              <a:rPr lang="de-DE" sz="900" dirty="0"/>
              <a:t>CEO, </a:t>
            </a:r>
            <a:r>
              <a:rPr lang="de-DE" sz="900" b="1" dirty="0"/>
              <a:t>WIP</a:t>
            </a:r>
            <a:endParaRPr lang="de-DE" sz="900" dirty="0"/>
          </a:p>
          <a:p>
            <a:pPr marL="171450" indent="-171450">
              <a:spcBef>
                <a:spcPts val="200"/>
              </a:spcBef>
              <a:spcAft>
                <a:spcPts val="200"/>
              </a:spcAft>
              <a:buFont typeface="Wingdings" pitchFamily="2" charset="2"/>
              <a:buChar char="§"/>
            </a:pPr>
            <a:r>
              <a:rPr lang="de-DE" sz="900" b="1" dirty="0"/>
              <a:t>Thomas Kaiser</a:t>
            </a:r>
            <a:r>
              <a:rPr lang="de-DE" sz="900" dirty="0"/>
              <a:t/>
            </a:r>
            <a:br>
              <a:rPr lang="de-DE" sz="900" dirty="0"/>
            </a:br>
            <a:r>
              <a:rPr lang="de-DE" sz="900" dirty="0"/>
              <a:t>Chairman </a:t>
            </a:r>
            <a:r>
              <a:rPr lang="de-DE" sz="900" dirty="0" err="1"/>
              <a:t>of</a:t>
            </a:r>
            <a:r>
              <a:rPr lang="de-DE" sz="900" dirty="0"/>
              <a:t> </a:t>
            </a:r>
            <a:r>
              <a:rPr lang="de-DE" sz="900" dirty="0" err="1"/>
              <a:t>the</a:t>
            </a:r>
            <a:r>
              <a:rPr lang="de-DE" sz="900" dirty="0"/>
              <a:t> Board, </a:t>
            </a:r>
            <a:r>
              <a:rPr lang="de-DE" sz="900" b="1" dirty="0" err="1"/>
              <a:t>mimoOn</a:t>
            </a:r>
            <a:endParaRPr lang="de-DE" sz="900" dirty="0"/>
          </a:p>
          <a:p>
            <a:pPr marL="171450" indent="-171450">
              <a:spcBef>
                <a:spcPts val="200"/>
              </a:spcBef>
              <a:spcAft>
                <a:spcPts val="200"/>
              </a:spcAft>
              <a:buFont typeface="Wingdings" pitchFamily="2" charset="2"/>
              <a:buChar char="§"/>
            </a:pPr>
            <a:r>
              <a:rPr lang="de-DE" sz="900" b="1" dirty="0"/>
              <a:t>Michael Kraemer</a:t>
            </a:r>
            <a:r>
              <a:rPr lang="de-DE" sz="900" dirty="0"/>
              <a:t/>
            </a:r>
            <a:br>
              <a:rPr lang="de-DE" sz="900" dirty="0"/>
            </a:br>
            <a:r>
              <a:rPr lang="de-DE" sz="900" dirty="0"/>
              <a:t>Master Expert - CTO Office, </a:t>
            </a:r>
            <a:r>
              <a:rPr lang="de-DE" sz="900" b="1" dirty="0"/>
              <a:t>KPN/E-Plus</a:t>
            </a:r>
          </a:p>
          <a:p>
            <a:pPr marL="171450" indent="-171450">
              <a:spcBef>
                <a:spcPts val="200"/>
              </a:spcBef>
              <a:spcAft>
                <a:spcPts val="200"/>
              </a:spcAft>
              <a:buFont typeface="Wingdings" pitchFamily="2" charset="2"/>
              <a:buChar char="§"/>
            </a:pPr>
            <a:r>
              <a:rPr lang="de-DE" sz="900" b="1" dirty="0"/>
              <a:t>Jari </a:t>
            </a:r>
            <a:r>
              <a:rPr lang="de-DE" sz="900" b="1" dirty="0" err="1"/>
              <a:t>Vaario</a:t>
            </a:r>
            <a:r>
              <a:rPr lang="de-DE" sz="900" b="1" dirty="0"/>
              <a:t/>
            </a:r>
            <a:br>
              <a:rPr lang="de-DE" sz="900" b="1" dirty="0"/>
            </a:br>
            <a:r>
              <a:rPr lang="de-DE" sz="900" dirty="0" err="1"/>
              <a:t>Director</a:t>
            </a:r>
            <a:r>
              <a:rPr lang="de-DE" sz="900" dirty="0"/>
              <a:t>, Standards IP, </a:t>
            </a:r>
            <a:r>
              <a:rPr lang="de-DE" sz="900" b="1" dirty="0"/>
              <a:t>Nokia</a:t>
            </a:r>
          </a:p>
          <a:p>
            <a:pPr marL="171450" indent="-171450">
              <a:spcBef>
                <a:spcPts val="200"/>
              </a:spcBef>
              <a:spcAft>
                <a:spcPts val="200"/>
              </a:spcAft>
              <a:buFont typeface="Wingdings" pitchFamily="2" charset="2"/>
              <a:buChar char="§"/>
            </a:pPr>
            <a:r>
              <a:rPr lang="de-DE" sz="900" b="1" dirty="0"/>
              <a:t>Sam </a:t>
            </a:r>
            <a:r>
              <a:rPr lang="de-DE" sz="900" b="1" dirty="0" err="1"/>
              <a:t>Ramji</a:t>
            </a:r>
            <a:r>
              <a:rPr lang="de-DE" sz="900" b="1" dirty="0"/>
              <a:t/>
            </a:r>
            <a:br>
              <a:rPr lang="de-DE" sz="900" b="1" dirty="0"/>
            </a:br>
            <a:r>
              <a:rPr lang="de-DE" sz="900" dirty="0"/>
              <a:t>VP </a:t>
            </a:r>
            <a:r>
              <a:rPr lang="de-DE" sz="900" dirty="0" err="1"/>
              <a:t>of</a:t>
            </a:r>
            <a:r>
              <a:rPr lang="de-DE" sz="900" dirty="0"/>
              <a:t> </a:t>
            </a:r>
            <a:r>
              <a:rPr lang="de-DE" sz="900" dirty="0" err="1"/>
              <a:t>Strategy</a:t>
            </a:r>
            <a:r>
              <a:rPr lang="de-DE" sz="900" dirty="0"/>
              <a:t>, </a:t>
            </a:r>
            <a:r>
              <a:rPr lang="de-DE" sz="900" b="1" dirty="0" err="1"/>
              <a:t>Apigee</a:t>
            </a:r>
            <a:endParaRPr lang="de-DE" sz="900" dirty="0"/>
          </a:p>
          <a:p>
            <a:pPr marL="171450" indent="-171450">
              <a:spcBef>
                <a:spcPts val="200"/>
              </a:spcBef>
              <a:spcAft>
                <a:spcPts val="200"/>
              </a:spcAft>
              <a:buFont typeface="Wingdings" pitchFamily="2" charset="2"/>
              <a:buChar char="§"/>
            </a:pPr>
            <a:r>
              <a:rPr lang="de-DE" sz="900" b="1" dirty="0" smtClean="0"/>
              <a:t>Dean </a:t>
            </a:r>
            <a:r>
              <a:rPr lang="de-DE" sz="900" b="1" dirty="0" err="1"/>
              <a:t>Bubley</a:t>
            </a:r>
            <a:r>
              <a:rPr lang="de-DE" sz="900" b="1" dirty="0"/>
              <a:t/>
            </a:r>
            <a:br>
              <a:rPr lang="de-DE" sz="900" b="1" dirty="0"/>
            </a:br>
            <a:r>
              <a:rPr lang="de-DE" sz="900" dirty="0" err="1"/>
              <a:t>Telco</a:t>
            </a:r>
            <a:r>
              <a:rPr lang="de-DE" sz="900" dirty="0"/>
              <a:t> 2.0</a:t>
            </a:r>
          </a:p>
        </p:txBody>
      </p:sp>
      <p:sp>
        <p:nvSpPr>
          <p:cNvPr id="7" name="Rechteck 6"/>
          <p:cNvSpPr>
            <a:spLocks noChangeArrowheads="1"/>
          </p:cNvSpPr>
          <p:nvPr/>
        </p:nvSpPr>
        <p:spPr bwMode="auto">
          <a:xfrm>
            <a:off x="3059832" y="1603127"/>
            <a:ext cx="3059113" cy="5293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1450" indent="-171450">
              <a:spcBef>
                <a:spcPts val="200"/>
              </a:spcBef>
              <a:spcAft>
                <a:spcPts val="200"/>
              </a:spcAft>
              <a:buFont typeface="Wingdings" pitchFamily="2" charset="2"/>
              <a:buChar char="§"/>
            </a:pPr>
            <a:r>
              <a:rPr lang="de-DE" sz="900" b="1" dirty="0"/>
              <a:t>Kris Rinne</a:t>
            </a:r>
            <a:r>
              <a:rPr lang="de-DE" sz="900" dirty="0"/>
              <a:t/>
            </a:r>
            <a:br>
              <a:rPr lang="de-DE" sz="900" dirty="0"/>
            </a:br>
            <a:r>
              <a:rPr lang="de-DE" sz="900" dirty="0"/>
              <a:t>SVP, </a:t>
            </a:r>
            <a:r>
              <a:rPr lang="de-DE" sz="900" b="1" dirty="0"/>
              <a:t>AT&amp;T</a:t>
            </a:r>
            <a:endParaRPr lang="de-DE" sz="900" dirty="0"/>
          </a:p>
          <a:p>
            <a:pPr marL="171450" indent="-171450">
              <a:spcBef>
                <a:spcPts val="200"/>
              </a:spcBef>
              <a:spcAft>
                <a:spcPts val="200"/>
              </a:spcAft>
              <a:buFont typeface="Wingdings" pitchFamily="2" charset="2"/>
              <a:buChar char="§"/>
            </a:pPr>
            <a:r>
              <a:rPr lang="de-DE" sz="900" b="1" dirty="0"/>
              <a:t>Neville Ray</a:t>
            </a:r>
            <a:r>
              <a:rPr lang="de-DE" sz="900" dirty="0"/>
              <a:t/>
            </a:r>
            <a:br>
              <a:rPr lang="de-DE" sz="900" dirty="0"/>
            </a:br>
            <a:r>
              <a:rPr lang="de-DE" sz="900" dirty="0"/>
              <a:t>CTO, </a:t>
            </a:r>
            <a:r>
              <a:rPr lang="de-DE" sz="900" b="1" dirty="0"/>
              <a:t>T-Mobile US</a:t>
            </a:r>
            <a:endParaRPr lang="de-DE" sz="900" dirty="0"/>
          </a:p>
          <a:p>
            <a:pPr marL="171450" indent="-171450">
              <a:spcBef>
                <a:spcPts val="200"/>
              </a:spcBef>
              <a:spcAft>
                <a:spcPts val="200"/>
              </a:spcAft>
              <a:buFont typeface="Wingdings" pitchFamily="2" charset="2"/>
              <a:buChar char="§"/>
            </a:pPr>
            <a:r>
              <a:rPr lang="de-DE" sz="900" b="1" dirty="0"/>
              <a:t>Paul Mankiewich</a:t>
            </a:r>
            <a:r>
              <a:rPr lang="de-DE" sz="900" dirty="0"/>
              <a:t/>
            </a:r>
            <a:br>
              <a:rPr lang="de-DE" sz="900" dirty="0"/>
            </a:br>
            <a:r>
              <a:rPr lang="de-DE" sz="900" dirty="0"/>
              <a:t>CTO Mobile Internet Technology Group, </a:t>
            </a:r>
            <a:r>
              <a:rPr lang="de-DE" sz="900" b="1" dirty="0"/>
              <a:t>Cisco</a:t>
            </a:r>
            <a:endParaRPr lang="de-DE" sz="900" dirty="0"/>
          </a:p>
          <a:p>
            <a:pPr marL="171450" indent="-171450">
              <a:spcBef>
                <a:spcPts val="200"/>
              </a:spcBef>
              <a:spcAft>
                <a:spcPts val="200"/>
              </a:spcAft>
              <a:buFont typeface="Wingdings" pitchFamily="2" charset="2"/>
              <a:buChar char="§"/>
            </a:pPr>
            <a:r>
              <a:rPr lang="de-DE" sz="900" b="1" dirty="0"/>
              <a:t>Li </a:t>
            </a:r>
            <a:r>
              <a:rPr lang="de-DE" sz="900" b="1" dirty="0" err="1"/>
              <a:t>Zhengmao</a:t>
            </a:r>
            <a:r>
              <a:rPr lang="de-DE" sz="900" dirty="0"/>
              <a:t/>
            </a:r>
            <a:br>
              <a:rPr lang="de-DE" sz="900" dirty="0"/>
            </a:br>
            <a:r>
              <a:rPr lang="de-DE" sz="900" dirty="0"/>
              <a:t>Executive </a:t>
            </a:r>
            <a:r>
              <a:rPr lang="de-DE" sz="900" dirty="0" err="1"/>
              <a:t>Vice</a:t>
            </a:r>
            <a:r>
              <a:rPr lang="de-DE" sz="900" dirty="0"/>
              <a:t> </a:t>
            </a:r>
            <a:r>
              <a:rPr lang="de-DE" sz="900" dirty="0" err="1"/>
              <a:t>President</a:t>
            </a:r>
            <a:r>
              <a:rPr lang="de-DE" sz="900" dirty="0"/>
              <a:t>, </a:t>
            </a:r>
            <a:r>
              <a:rPr lang="de-DE" sz="900" b="1" dirty="0"/>
              <a:t>China Mobile</a:t>
            </a:r>
            <a:endParaRPr lang="de-DE" sz="900" dirty="0"/>
          </a:p>
          <a:p>
            <a:pPr marL="171450" indent="-171450">
              <a:spcBef>
                <a:spcPts val="200"/>
              </a:spcBef>
              <a:spcAft>
                <a:spcPts val="200"/>
              </a:spcAft>
              <a:buFont typeface="Wingdings" pitchFamily="2" charset="2"/>
              <a:buChar char="§"/>
            </a:pPr>
            <a:r>
              <a:rPr lang="de-DE" sz="900" b="1" dirty="0"/>
              <a:t>Hossein Moiin</a:t>
            </a:r>
            <a:r>
              <a:rPr lang="de-DE" sz="900" dirty="0"/>
              <a:t/>
            </a:r>
            <a:br>
              <a:rPr lang="de-DE" sz="900" dirty="0"/>
            </a:br>
            <a:r>
              <a:rPr lang="de-DE" sz="900" dirty="0"/>
              <a:t>CTO, </a:t>
            </a:r>
            <a:r>
              <a:rPr lang="de-DE" sz="900" b="1" dirty="0"/>
              <a:t>Nokia Siemens Networks</a:t>
            </a:r>
            <a:endParaRPr lang="de-DE" sz="900" dirty="0"/>
          </a:p>
          <a:p>
            <a:pPr marL="171450" indent="-171450">
              <a:spcBef>
                <a:spcPts val="200"/>
              </a:spcBef>
              <a:spcAft>
                <a:spcPts val="200"/>
              </a:spcAft>
              <a:buFont typeface="Wingdings" pitchFamily="2" charset="2"/>
              <a:buChar char="§"/>
            </a:pPr>
            <a:r>
              <a:rPr lang="de-DE" sz="900" b="1" dirty="0"/>
              <a:t>Andy MacLeod</a:t>
            </a:r>
            <a:r>
              <a:rPr lang="de-DE" sz="900" dirty="0"/>
              <a:t/>
            </a:r>
            <a:br>
              <a:rPr lang="de-DE" sz="900" dirty="0"/>
            </a:br>
            <a:r>
              <a:rPr lang="en-US" sz="900" dirty="0"/>
              <a:t>Director Group Networks, </a:t>
            </a:r>
            <a:r>
              <a:rPr lang="de-DE" sz="900" b="1" dirty="0"/>
              <a:t>Vodafone</a:t>
            </a:r>
          </a:p>
          <a:p>
            <a:pPr marL="171450" indent="-171450">
              <a:spcBef>
                <a:spcPts val="200"/>
              </a:spcBef>
              <a:spcAft>
                <a:spcPts val="200"/>
              </a:spcAft>
              <a:buFont typeface="Wingdings" pitchFamily="2" charset="2"/>
              <a:buChar char="§"/>
            </a:pPr>
            <a:r>
              <a:rPr lang="de-DE" sz="900" b="1" dirty="0"/>
              <a:t>Cayetano Carbajo</a:t>
            </a:r>
            <a:r>
              <a:rPr lang="de-DE" sz="900" dirty="0"/>
              <a:t/>
            </a:r>
            <a:br>
              <a:rPr lang="de-DE" sz="900" dirty="0"/>
            </a:br>
            <a:r>
              <a:rPr lang="de-DE" sz="900" dirty="0"/>
              <a:t>Technology </a:t>
            </a:r>
            <a:r>
              <a:rPr lang="de-DE" sz="900" dirty="0" err="1"/>
              <a:t>Director</a:t>
            </a:r>
            <a:r>
              <a:rPr lang="de-DE" sz="900" dirty="0"/>
              <a:t>, </a:t>
            </a:r>
            <a:r>
              <a:rPr lang="de-DE" sz="900" b="1" dirty="0" err="1"/>
              <a:t>Telefonica</a:t>
            </a:r>
            <a:endParaRPr lang="de-DE" sz="900" dirty="0"/>
          </a:p>
          <a:p>
            <a:pPr marL="171450" indent="-171450">
              <a:spcBef>
                <a:spcPts val="200"/>
              </a:spcBef>
              <a:spcAft>
                <a:spcPts val="200"/>
              </a:spcAft>
              <a:buFont typeface="Wingdings" pitchFamily="2" charset="2"/>
              <a:buChar char="§"/>
            </a:pPr>
            <a:r>
              <a:rPr lang="de-DE" sz="900" b="1" dirty="0" err="1"/>
              <a:t>Mahesh</a:t>
            </a:r>
            <a:r>
              <a:rPr lang="de-DE" sz="900" b="1" dirty="0"/>
              <a:t> </a:t>
            </a:r>
            <a:r>
              <a:rPr lang="de-DE" sz="900" b="1" dirty="0" err="1"/>
              <a:t>Makhijani</a:t>
            </a:r>
            <a:r>
              <a:rPr lang="de-DE" sz="900" dirty="0"/>
              <a:t/>
            </a:r>
            <a:br>
              <a:rPr lang="de-DE" sz="900" dirty="0"/>
            </a:br>
            <a:r>
              <a:rPr lang="de-DE" sz="900" dirty="0"/>
              <a:t>Senior </a:t>
            </a:r>
            <a:r>
              <a:rPr lang="de-DE" sz="900" dirty="0" err="1"/>
              <a:t>Director</a:t>
            </a:r>
            <a:r>
              <a:rPr lang="de-DE" sz="900" dirty="0"/>
              <a:t>, </a:t>
            </a:r>
            <a:r>
              <a:rPr lang="de-DE" sz="900" b="1" dirty="0"/>
              <a:t>Qualcomm</a:t>
            </a:r>
            <a:endParaRPr lang="de-DE" sz="900" dirty="0"/>
          </a:p>
          <a:p>
            <a:pPr marL="171450" indent="-171450">
              <a:spcBef>
                <a:spcPts val="200"/>
              </a:spcBef>
              <a:spcAft>
                <a:spcPts val="200"/>
              </a:spcAft>
              <a:buFont typeface="Wingdings" pitchFamily="2" charset="2"/>
              <a:buChar char="§"/>
            </a:pPr>
            <a:r>
              <a:rPr lang="de-DE" sz="900" b="1" dirty="0" err="1"/>
              <a:t>Seizo</a:t>
            </a:r>
            <a:r>
              <a:rPr lang="de-DE" sz="900" b="1" dirty="0"/>
              <a:t> </a:t>
            </a:r>
            <a:r>
              <a:rPr lang="de-DE" sz="900" b="1" dirty="0" err="1"/>
              <a:t>Onoe</a:t>
            </a:r>
            <a:r>
              <a:rPr lang="de-DE" sz="900" dirty="0"/>
              <a:t/>
            </a:r>
            <a:br>
              <a:rPr lang="de-DE" sz="900" dirty="0"/>
            </a:br>
            <a:r>
              <a:rPr lang="de-DE" sz="900" dirty="0"/>
              <a:t>SVP, </a:t>
            </a:r>
            <a:r>
              <a:rPr lang="de-DE" sz="900" b="1" dirty="0"/>
              <a:t>NTT </a:t>
            </a:r>
            <a:r>
              <a:rPr lang="de-DE" sz="900" b="1" dirty="0" err="1"/>
              <a:t>Docomo</a:t>
            </a:r>
            <a:endParaRPr lang="de-DE" sz="900" dirty="0"/>
          </a:p>
          <a:p>
            <a:pPr marL="171450" indent="-171450">
              <a:spcBef>
                <a:spcPts val="200"/>
              </a:spcBef>
              <a:spcAft>
                <a:spcPts val="200"/>
              </a:spcAft>
              <a:buFont typeface="Wingdings" pitchFamily="2" charset="2"/>
              <a:buChar char="§"/>
            </a:pPr>
            <a:r>
              <a:rPr lang="de-DE" sz="900" b="1" dirty="0"/>
              <a:t>Piyush Sarwal</a:t>
            </a:r>
            <a:r>
              <a:rPr lang="de-DE" sz="900" dirty="0"/>
              <a:t/>
            </a:r>
            <a:br>
              <a:rPr lang="de-DE" sz="900" dirty="0"/>
            </a:br>
            <a:r>
              <a:rPr lang="de-DE" sz="900" dirty="0"/>
              <a:t>CTO Global Telecom Center </a:t>
            </a:r>
            <a:r>
              <a:rPr lang="de-DE" sz="900" dirty="0" err="1"/>
              <a:t>of</a:t>
            </a:r>
            <a:r>
              <a:rPr lang="de-DE" sz="900" dirty="0"/>
              <a:t> Excellence, </a:t>
            </a:r>
            <a:r>
              <a:rPr lang="de-DE" sz="900" b="1" dirty="0"/>
              <a:t>IBM</a:t>
            </a:r>
            <a:endParaRPr lang="de-DE" sz="900" dirty="0"/>
          </a:p>
          <a:p>
            <a:pPr marL="171450" indent="-171450">
              <a:spcBef>
                <a:spcPts val="200"/>
              </a:spcBef>
              <a:spcAft>
                <a:spcPts val="200"/>
              </a:spcAft>
              <a:buFont typeface="Wingdings" pitchFamily="2" charset="2"/>
              <a:buChar char="§"/>
            </a:pPr>
            <a:r>
              <a:rPr lang="de-DE" sz="900" b="1" dirty="0"/>
              <a:t>Michael Wennesheimer</a:t>
            </a:r>
            <a:r>
              <a:rPr lang="de-DE" sz="900" dirty="0"/>
              <a:t/>
            </a:r>
            <a:br>
              <a:rPr lang="de-DE" sz="900" dirty="0"/>
            </a:br>
            <a:r>
              <a:rPr lang="de-DE" sz="900" dirty="0"/>
              <a:t>Senior Manager, </a:t>
            </a:r>
            <a:r>
              <a:rPr lang="de-DE" sz="900" b="1" dirty="0"/>
              <a:t>Vodafone</a:t>
            </a:r>
            <a:endParaRPr lang="de-DE" sz="900" dirty="0"/>
          </a:p>
          <a:p>
            <a:pPr marL="171450" indent="-171450">
              <a:spcBef>
                <a:spcPts val="200"/>
              </a:spcBef>
              <a:spcAft>
                <a:spcPts val="200"/>
              </a:spcAft>
              <a:buFont typeface="Wingdings" pitchFamily="2" charset="2"/>
              <a:buChar char="§"/>
            </a:pPr>
            <a:r>
              <a:rPr lang="de-DE" sz="900" b="1" dirty="0" smtClean="0"/>
              <a:t>Chris </a:t>
            </a:r>
            <a:r>
              <a:rPr lang="de-DE" sz="900" b="1" dirty="0"/>
              <a:t>Pearson</a:t>
            </a:r>
            <a:r>
              <a:rPr lang="de-DE" sz="900" dirty="0"/>
              <a:t/>
            </a:r>
            <a:br>
              <a:rPr lang="de-DE" sz="900" dirty="0"/>
            </a:br>
            <a:r>
              <a:rPr lang="de-DE" sz="900" dirty="0" err="1"/>
              <a:t>President</a:t>
            </a:r>
            <a:r>
              <a:rPr lang="de-DE" sz="900" dirty="0"/>
              <a:t>, </a:t>
            </a:r>
            <a:r>
              <a:rPr lang="de-DE" sz="900" b="1" dirty="0"/>
              <a:t>4G Americas</a:t>
            </a:r>
            <a:endParaRPr lang="de-DE" sz="900" dirty="0"/>
          </a:p>
          <a:p>
            <a:pPr marL="171450" indent="-171450">
              <a:spcBef>
                <a:spcPts val="200"/>
              </a:spcBef>
              <a:spcAft>
                <a:spcPts val="200"/>
              </a:spcAft>
              <a:buFont typeface="Wingdings" pitchFamily="2" charset="2"/>
              <a:buChar char="§"/>
            </a:pPr>
            <a:r>
              <a:rPr lang="de-DE" sz="900" b="1" dirty="0"/>
              <a:t>Kevin Linehan</a:t>
            </a:r>
            <a:r>
              <a:rPr lang="de-DE" sz="900" dirty="0"/>
              <a:t/>
            </a:r>
            <a:br>
              <a:rPr lang="de-DE" sz="900" dirty="0"/>
            </a:br>
            <a:r>
              <a:rPr lang="de-DE" sz="900" dirty="0"/>
              <a:t>VP/CTO </a:t>
            </a:r>
            <a:r>
              <a:rPr lang="de-DE" sz="900" dirty="0" err="1"/>
              <a:t>Antennas</a:t>
            </a:r>
            <a:r>
              <a:rPr lang="de-DE" sz="900" dirty="0"/>
              <a:t>, </a:t>
            </a:r>
            <a:r>
              <a:rPr lang="de-DE" sz="900" b="1" dirty="0" err="1"/>
              <a:t>Commscope</a:t>
            </a:r>
            <a:endParaRPr lang="de-DE" sz="900" dirty="0"/>
          </a:p>
          <a:p>
            <a:pPr marL="171450" indent="-171450">
              <a:spcBef>
                <a:spcPts val="200"/>
              </a:spcBef>
              <a:spcAft>
                <a:spcPts val="200"/>
              </a:spcAft>
              <a:buFont typeface="Wingdings" pitchFamily="2" charset="2"/>
              <a:buChar char="§"/>
            </a:pPr>
            <a:r>
              <a:rPr lang="de-DE" sz="900" b="1" dirty="0"/>
              <a:t>Liz </a:t>
            </a:r>
            <a:r>
              <a:rPr lang="de-DE" sz="900" b="1" dirty="0" err="1"/>
              <a:t>Kerton</a:t>
            </a:r>
            <a:r>
              <a:rPr lang="de-DE" sz="900" dirty="0"/>
              <a:t/>
            </a:r>
            <a:br>
              <a:rPr lang="de-DE" sz="900" dirty="0"/>
            </a:br>
            <a:r>
              <a:rPr lang="de-DE" sz="900" dirty="0" err="1"/>
              <a:t>President</a:t>
            </a:r>
            <a:r>
              <a:rPr lang="de-DE" sz="900" dirty="0"/>
              <a:t>, </a:t>
            </a:r>
            <a:r>
              <a:rPr lang="de-DE" sz="900" b="1" dirty="0"/>
              <a:t>Telecom Council</a:t>
            </a:r>
            <a:endParaRPr lang="de-DE" sz="900" dirty="0"/>
          </a:p>
          <a:p>
            <a:pPr marL="171450" indent="-171450">
              <a:spcBef>
                <a:spcPts val="200"/>
              </a:spcBef>
              <a:spcAft>
                <a:spcPts val="200"/>
              </a:spcAft>
              <a:buFont typeface="Wingdings" pitchFamily="2" charset="2"/>
              <a:buChar char="§"/>
            </a:pPr>
            <a:r>
              <a:rPr lang="de-DE" sz="900" b="1" dirty="0"/>
              <a:t>Michael </a:t>
            </a:r>
            <a:r>
              <a:rPr lang="de-DE" sz="900" b="1" dirty="0" err="1"/>
              <a:t>Froehlich</a:t>
            </a:r>
            <a:r>
              <a:rPr lang="de-DE" sz="900" dirty="0"/>
              <a:t/>
            </a:r>
            <a:br>
              <a:rPr lang="de-DE" sz="900" dirty="0"/>
            </a:br>
            <a:r>
              <a:rPr lang="de-DE" sz="900" dirty="0"/>
              <a:t>Senior </a:t>
            </a:r>
            <a:r>
              <a:rPr lang="de-DE" sz="900" dirty="0" err="1"/>
              <a:t>Director</a:t>
            </a:r>
            <a:r>
              <a:rPr lang="de-DE" sz="900" dirty="0"/>
              <a:t>, EU IP &amp; </a:t>
            </a:r>
            <a:r>
              <a:rPr lang="de-DE" sz="900" dirty="0" err="1"/>
              <a:t>Strategy</a:t>
            </a:r>
            <a:r>
              <a:rPr lang="de-DE" sz="900" dirty="0"/>
              <a:t>, </a:t>
            </a:r>
            <a:r>
              <a:rPr lang="de-DE" sz="900" b="1" dirty="0"/>
              <a:t>RIM</a:t>
            </a:r>
          </a:p>
          <a:p>
            <a:pPr marL="171450" indent="-171450">
              <a:spcBef>
                <a:spcPts val="200"/>
              </a:spcBef>
              <a:spcAft>
                <a:spcPts val="200"/>
              </a:spcAft>
              <a:buFont typeface="Wingdings" pitchFamily="2" charset="2"/>
              <a:buChar char="§"/>
            </a:pPr>
            <a:r>
              <a:rPr lang="de-DE" sz="900" b="1" dirty="0"/>
              <a:t>Berge </a:t>
            </a:r>
            <a:r>
              <a:rPr lang="de-DE" sz="900" b="1" dirty="0" err="1"/>
              <a:t>Ayvazian</a:t>
            </a:r>
            <a:r>
              <a:rPr lang="de-DE" sz="900" b="1" dirty="0"/>
              <a:t/>
            </a:r>
            <a:br>
              <a:rPr lang="de-DE" sz="900" b="1" dirty="0"/>
            </a:br>
            <a:r>
              <a:rPr lang="de-DE" sz="900" dirty="0" smtClean="0"/>
              <a:t>Senior </a:t>
            </a:r>
            <a:r>
              <a:rPr lang="de-DE" sz="900" dirty="0"/>
              <a:t>Consultant, </a:t>
            </a:r>
            <a:r>
              <a:rPr lang="de-DE" sz="900" b="1" dirty="0"/>
              <a:t>Heavy </a:t>
            </a:r>
            <a:r>
              <a:rPr lang="de-DE" sz="900" b="1" dirty="0" smtClean="0"/>
              <a:t>Reading</a:t>
            </a:r>
            <a:endParaRPr lang="de-DE" sz="900" b="1" dirty="0"/>
          </a:p>
        </p:txBody>
      </p:sp>
      <p:sp>
        <p:nvSpPr>
          <p:cNvPr id="9" name="Rechteck 8"/>
          <p:cNvSpPr>
            <a:spLocks noChangeArrowheads="1"/>
          </p:cNvSpPr>
          <p:nvPr/>
        </p:nvSpPr>
        <p:spPr bwMode="auto">
          <a:xfrm>
            <a:off x="6263407" y="1603127"/>
            <a:ext cx="3060700" cy="5293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1450" indent="-171450">
              <a:spcBef>
                <a:spcPts val="200"/>
              </a:spcBef>
              <a:spcAft>
                <a:spcPts val="200"/>
              </a:spcAft>
              <a:buFont typeface="Wingdings" pitchFamily="2" charset="2"/>
              <a:buChar char="§"/>
              <a:defRPr/>
            </a:pPr>
            <a:r>
              <a:rPr lang="de-DE" sz="900" b="1" dirty="0"/>
              <a:t>Luigi </a:t>
            </a:r>
            <a:r>
              <a:rPr lang="de-DE" sz="900" b="1" dirty="0" err="1"/>
              <a:t>Licciardi</a:t>
            </a:r>
            <a:r>
              <a:rPr lang="de-DE" sz="900" dirty="0"/>
              <a:t/>
            </a:r>
            <a:br>
              <a:rPr lang="de-DE" sz="900" dirty="0"/>
            </a:br>
            <a:r>
              <a:rPr lang="de-DE" sz="900" dirty="0"/>
              <a:t>VP, </a:t>
            </a:r>
            <a:r>
              <a:rPr lang="de-DE" sz="900" b="1" dirty="0"/>
              <a:t>Telecom Italia</a:t>
            </a:r>
            <a:endParaRPr lang="de-DE" sz="900" dirty="0"/>
          </a:p>
          <a:p>
            <a:pPr marL="171450" indent="-171450">
              <a:spcBef>
                <a:spcPts val="200"/>
              </a:spcBef>
              <a:spcAft>
                <a:spcPts val="200"/>
              </a:spcAft>
              <a:buFont typeface="Wingdings" pitchFamily="2" charset="2"/>
              <a:buChar char="§"/>
              <a:defRPr/>
            </a:pPr>
            <a:r>
              <a:rPr lang="de-DE" sz="900" b="1" dirty="0"/>
              <a:t>Konstantin Yurganov</a:t>
            </a:r>
            <a:r>
              <a:rPr lang="de-DE" sz="900" dirty="0"/>
              <a:t/>
            </a:r>
            <a:br>
              <a:rPr lang="de-DE" sz="900" dirty="0"/>
            </a:br>
            <a:r>
              <a:rPr lang="de-DE" sz="900" dirty="0"/>
              <a:t>CTO, </a:t>
            </a:r>
            <a:r>
              <a:rPr lang="de-DE" sz="900" b="1" dirty="0"/>
              <a:t>YOTA</a:t>
            </a:r>
            <a:endParaRPr lang="de-DE" sz="900" dirty="0"/>
          </a:p>
          <a:p>
            <a:pPr marL="171450" indent="-171450">
              <a:spcBef>
                <a:spcPts val="200"/>
              </a:spcBef>
              <a:spcAft>
                <a:spcPts val="200"/>
              </a:spcAft>
              <a:buFont typeface="Wingdings" pitchFamily="2" charset="2"/>
              <a:buChar char="§"/>
              <a:defRPr/>
            </a:pPr>
            <a:r>
              <a:rPr lang="de-DE" sz="900" b="1" dirty="0" smtClean="0"/>
              <a:t>Peter Schulz-Rittich</a:t>
            </a:r>
            <a:r>
              <a:rPr lang="de-DE" sz="900" dirty="0"/>
              <a:t/>
            </a:r>
            <a:br>
              <a:rPr lang="de-DE" sz="900" dirty="0"/>
            </a:br>
            <a:r>
              <a:rPr lang="en-US" sz="900" dirty="0" smtClean="0"/>
              <a:t>Senior Director,</a:t>
            </a:r>
            <a:r>
              <a:rPr lang="en-US" sz="900" b="1" dirty="0" smtClean="0"/>
              <a:t> </a:t>
            </a:r>
            <a:r>
              <a:rPr lang="de-DE" sz="900" b="1" dirty="0" smtClean="0"/>
              <a:t>Intel</a:t>
            </a:r>
            <a:endParaRPr lang="de-DE" sz="900" b="1" dirty="0"/>
          </a:p>
          <a:p>
            <a:pPr marL="171450" indent="-171450">
              <a:spcBef>
                <a:spcPts val="200"/>
              </a:spcBef>
              <a:spcAft>
                <a:spcPts val="200"/>
              </a:spcAft>
              <a:buFont typeface="Wingdings" pitchFamily="2" charset="2"/>
              <a:buChar char="§"/>
              <a:defRPr/>
            </a:pPr>
            <a:r>
              <a:rPr lang="de-DE" sz="900" b="1" dirty="0" smtClean="0"/>
              <a:t>Reinhard </a:t>
            </a:r>
            <a:r>
              <a:rPr lang="de-DE" sz="900" b="1" dirty="0"/>
              <a:t>Kreft</a:t>
            </a:r>
            <a:r>
              <a:rPr lang="de-DE" sz="900" dirty="0"/>
              <a:t/>
            </a:r>
            <a:br>
              <a:rPr lang="de-DE" sz="900" dirty="0"/>
            </a:br>
            <a:r>
              <a:rPr lang="en-US" sz="900" dirty="0"/>
              <a:t>Head of </a:t>
            </a:r>
            <a:r>
              <a:rPr lang="en-US" sz="900" dirty="0" err="1"/>
              <a:t>Standardisation</a:t>
            </a:r>
            <a:r>
              <a:rPr lang="en-US" sz="900" dirty="0"/>
              <a:t>,</a:t>
            </a:r>
            <a:r>
              <a:rPr lang="en-US" sz="900" b="1" dirty="0"/>
              <a:t> </a:t>
            </a:r>
            <a:r>
              <a:rPr lang="de-DE" sz="900" b="1" dirty="0"/>
              <a:t>Vodafone</a:t>
            </a:r>
          </a:p>
          <a:p>
            <a:pPr marL="171450" indent="-171450">
              <a:spcBef>
                <a:spcPts val="200"/>
              </a:spcBef>
              <a:spcAft>
                <a:spcPts val="200"/>
              </a:spcAft>
              <a:buFont typeface="Wingdings" pitchFamily="2" charset="2"/>
              <a:buChar char="§"/>
              <a:defRPr/>
            </a:pPr>
            <a:r>
              <a:rPr lang="de-DE" sz="900" b="1" dirty="0"/>
              <a:t>Andrew Jun </a:t>
            </a:r>
            <a:r>
              <a:rPr lang="de-DE" sz="900" dirty="0"/>
              <a:t/>
            </a:r>
            <a:br>
              <a:rPr lang="de-DE" sz="900" dirty="0"/>
            </a:br>
            <a:r>
              <a:rPr lang="de-DE" sz="900" dirty="0"/>
              <a:t>VP, Network </a:t>
            </a:r>
            <a:r>
              <a:rPr lang="de-DE" sz="900" dirty="0" err="1"/>
              <a:t>Strategy</a:t>
            </a:r>
            <a:r>
              <a:rPr lang="de-DE" sz="900" dirty="0"/>
              <a:t> Business Unit, </a:t>
            </a:r>
            <a:r>
              <a:rPr lang="de-DE" sz="900" b="1" dirty="0"/>
              <a:t>KT</a:t>
            </a:r>
          </a:p>
          <a:p>
            <a:pPr marL="171450" indent="-171450">
              <a:spcBef>
                <a:spcPts val="200"/>
              </a:spcBef>
              <a:spcAft>
                <a:spcPts val="200"/>
              </a:spcAft>
              <a:buFont typeface="Wingdings" pitchFamily="2" charset="2"/>
              <a:buChar char="§"/>
              <a:defRPr/>
            </a:pPr>
            <a:r>
              <a:rPr lang="de-DE" sz="900" b="1" dirty="0" err="1"/>
              <a:t>Donglin</a:t>
            </a:r>
            <a:r>
              <a:rPr lang="de-DE" sz="900" b="1" dirty="0"/>
              <a:t> </a:t>
            </a:r>
            <a:r>
              <a:rPr lang="de-DE" sz="900" b="1" dirty="0" err="1"/>
              <a:t>Shen</a:t>
            </a:r>
            <a:r>
              <a:rPr lang="de-DE" sz="900" dirty="0"/>
              <a:t/>
            </a:r>
            <a:br>
              <a:rPr lang="de-DE" sz="900" dirty="0"/>
            </a:br>
            <a:r>
              <a:rPr lang="de-DE" sz="900" dirty="0"/>
              <a:t>CTO, Wireless </a:t>
            </a:r>
            <a:r>
              <a:rPr lang="de-DE" sz="900" dirty="0" err="1"/>
              <a:t>Product</a:t>
            </a:r>
            <a:r>
              <a:rPr lang="de-DE" sz="900" dirty="0"/>
              <a:t> </a:t>
            </a:r>
            <a:r>
              <a:rPr lang="de-DE" sz="900" dirty="0" err="1"/>
              <a:t>and</a:t>
            </a:r>
            <a:r>
              <a:rPr lang="de-DE" sz="900" dirty="0"/>
              <a:t> Marketing, </a:t>
            </a:r>
            <a:r>
              <a:rPr lang="de-DE" sz="900" b="1" dirty="0"/>
              <a:t>ZTE</a:t>
            </a:r>
            <a:endParaRPr lang="de-DE" sz="900" dirty="0"/>
          </a:p>
          <a:p>
            <a:pPr marL="171450" indent="-171450">
              <a:spcBef>
                <a:spcPts val="200"/>
              </a:spcBef>
              <a:spcAft>
                <a:spcPts val="200"/>
              </a:spcAft>
              <a:buFont typeface="Wingdings" pitchFamily="2" charset="2"/>
              <a:buChar char="§"/>
              <a:defRPr/>
            </a:pPr>
            <a:r>
              <a:rPr lang="de-DE" sz="900" b="1" dirty="0" err="1"/>
              <a:t>Joonho</a:t>
            </a:r>
            <a:r>
              <a:rPr lang="de-DE" sz="900" b="1" dirty="0"/>
              <a:t> (Juno) Park</a:t>
            </a:r>
            <a:r>
              <a:rPr lang="de-DE" sz="900" dirty="0"/>
              <a:t/>
            </a:r>
            <a:br>
              <a:rPr lang="de-DE" sz="900" dirty="0"/>
            </a:br>
            <a:r>
              <a:rPr lang="de-DE" sz="900" dirty="0"/>
              <a:t>Senior </a:t>
            </a:r>
            <a:r>
              <a:rPr lang="de-DE" sz="900" dirty="0" err="1"/>
              <a:t>Vice</a:t>
            </a:r>
            <a:r>
              <a:rPr lang="de-DE" sz="900" dirty="0"/>
              <a:t> </a:t>
            </a:r>
            <a:r>
              <a:rPr lang="de-DE" sz="900" dirty="0" err="1"/>
              <a:t>President</a:t>
            </a:r>
            <a:r>
              <a:rPr lang="de-DE" sz="900" dirty="0"/>
              <a:t>, </a:t>
            </a:r>
            <a:r>
              <a:rPr lang="de-DE" sz="900" b="1" dirty="0"/>
              <a:t>Samsung</a:t>
            </a:r>
            <a:endParaRPr lang="de-DE" sz="900" dirty="0"/>
          </a:p>
          <a:p>
            <a:pPr marL="171450" indent="-171450">
              <a:spcBef>
                <a:spcPts val="200"/>
              </a:spcBef>
              <a:spcAft>
                <a:spcPts val="200"/>
              </a:spcAft>
              <a:buFont typeface="Wingdings" pitchFamily="2" charset="2"/>
              <a:buChar char="§"/>
              <a:defRPr/>
            </a:pPr>
            <a:r>
              <a:rPr lang="de-DE" sz="900" b="1" dirty="0" err="1" smtClean="0"/>
              <a:t>Asok</a:t>
            </a:r>
            <a:r>
              <a:rPr lang="de-DE" sz="900" b="1" dirty="0" smtClean="0"/>
              <a:t> </a:t>
            </a:r>
            <a:r>
              <a:rPr lang="de-DE" sz="900" b="1" dirty="0"/>
              <a:t>Chatterjee</a:t>
            </a:r>
            <a:br>
              <a:rPr lang="de-DE" sz="900" b="1" dirty="0"/>
            </a:br>
            <a:r>
              <a:rPr lang="de-DE" sz="900" b="1" dirty="0"/>
              <a:t>3GPP</a:t>
            </a:r>
            <a:r>
              <a:rPr lang="de-DE" sz="900" dirty="0"/>
              <a:t> PCG Chairman, </a:t>
            </a:r>
            <a:r>
              <a:rPr lang="de-DE" sz="900" b="1" dirty="0"/>
              <a:t>Ericsson</a:t>
            </a:r>
          </a:p>
          <a:p>
            <a:pPr marL="171450" indent="-171450">
              <a:spcBef>
                <a:spcPts val="200"/>
              </a:spcBef>
              <a:spcAft>
                <a:spcPts val="200"/>
              </a:spcAft>
              <a:buFont typeface="Wingdings" pitchFamily="2" charset="2"/>
              <a:buChar char="§"/>
              <a:defRPr/>
            </a:pPr>
            <a:r>
              <a:rPr lang="de-DE" sz="900" b="1" dirty="0" smtClean="0"/>
              <a:t>Mohamed </a:t>
            </a:r>
            <a:r>
              <a:rPr lang="de-DE" sz="900" b="1" dirty="0"/>
              <a:t>Madkour</a:t>
            </a:r>
            <a:r>
              <a:rPr lang="de-DE" sz="900" dirty="0"/>
              <a:t/>
            </a:r>
            <a:br>
              <a:rPr lang="de-DE" sz="900" dirty="0"/>
            </a:br>
            <a:r>
              <a:rPr lang="de-DE" sz="900" dirty="0"/>
              <a:t>Head </a:t>
            </a:r>
            <a:r>
              <a:rPr lang="de-DE" sz="900" dirty="0" err="1"/>
              <a:t>of</a:t>
            </a:r>
            <a:r>
              <a:rPr lang="de-DE" sz="900" dirty="0"/>
              <a:t> Wireless PL Marketing, </a:t>
            </a:r>
            <a:r>
              <a:rPr lang="de-DE" sz="900" b="1" dirty="0" err="1"/>
              <a:t>Huawei</a:t>
            </a:r>
            <a:endParaRPr lang="de-DE" sz="900" b="1" dirty="0"/>
          </a:p>
          <a:p>
            <a:pPr marL="171450" indent="-171450">
              <a:spcBef>
                <a:spcPts val="200"/>
              </a:spcBef>
              <a:spcAft>
                <a:spcPts val="200"/>
              </a:spcAft>
              <a:buFont typeface="Wingdings" pitchFamily="2" charset="2"/>
              <a:buChar char="§"/>
              <a:defRPr/>
            </a:pPr>
            <a:r>
              <a:rPr lang="de-DE" sz="900" b="1" dirty="0"/>
              <a:t>Vikas Arora </a:t>
            </a:r>
            <a:r>
              <a:rPr lang="de-DE" sz="900" dirty="0"/>
              <a:t/>
            </a:r>
            <a:br>
              <a:rPr lang="de-DE" sz="900" dirty="0"/>
            </a:br>
            <a:r>
              <a:rPr lang="de-DE" sz="900" dirty="0"/>
              <a:t>Global CTO, </a:t>
            </a:r>
            <a:r>
              <a:rPr lang="de-DE" sz="900" b="1" dirty="0"/>
              <a:t>EXFO</a:t>
            </a:r>
            <a:endParaRPr lang="de-DE" sz="900" dirty="0"/>
          </a:p>
          <a:p>
            <a:pPr marL="171450" indent="-171450">
              <a:spcBef>
                <a:spcPts val="200"/>
              </a:spcBef>
              <a:spcAft>
                <a:spcPts val="200"/>
              </a:spcAft>
              <a:buFont typeface="Wingdings" pitchFamily="2" charset="2"/>
              <a:buChar char="§"/>
              <a:defRPr/>
            </a:pPr>
            <a:r>
              <a:rPr lang="de-DE" sz="900" b="1" dirty="0"/>
              <a:t>Thomas Haustein</a:t>
            </a:r>
            <a:r>
              <a:rPr lang="de-DE" sz="900" dirty="0"/>
              <a:t/>
            </a:r>
            <a:br>
              <a:rPr lang="de-DE" sz="900" dirty="0"/>
            </a:br>
            <a:r>
              <a:rPr lang="de-DE" sz="900" dirty="0"/>
              <a:t>Head </a:t>
            </a:r>
            <a:r>
              <a:rPr lang="de-DE" sz="900" dirty="0" err="1"/>
              <a:t>of</a:t>
            </a:r>
            <a:r>
              <a:rPr lang="de-DE" sz="900" dirty="0"/>
              <a:t> Department, </a:t>
            </a:r>
            <a:r>
              <a:rPr lang="de-DE" sz="900" b="1" dirty="0"/>
              <a:t>Fraunhofer HHI</a:t>
            </a:r>
            <a:endParaRPr lang="de-DE" sz="900" dirty="0"/>
          </a:p>
          <a:p>
            <a:pPr marL="171450" indent="-171450">
              <a:spcBef>
                <a:spcPts val="200"/>
              </a:spcBef>
              <a:spcAft>
                <a:spcPts val="200"/>
              </a:spcAft>
              <a:buFont typeface="Wingdings" pitchFamily="2" charset="2"/>
              <a:buChar char="§"/>
              <a:defRPr/>
            </a:pPr>
            <a:r>
              <a:rPr lang="de-DE" sz="900" b="1" dirty="0" err="1"/>
              <a:t>Khurram</a:t>
            </a:r>
            <a:r>
              <a:rPr lang="de-DE" sz="900" b="1" dirty="0"/>
              <a:t> Sheikh</a:t>
            </a:r>
            <a:r>
              <a:rPr lang="de-DE" sz="900" dirty="0"/>
              <a:t/>
            </a:r>
            <a:br>
              <a:rPr lang="de-DE" sz="900" dirty="0"/>
            </a:br>
            <a:r>
              <a:rPr lang="de-DE" sz="900" dirty="0"/>
              <a:t>CTO </a:t>
            </a:r>
            <a:r>
              <a:rPr lang="de-DE" sz="900" dirty="0" err="1"/>
              <a:t>and</a:t>
            </a:r>
            <a:r>
              <a:rPr lang="de-DE" sz="900" dirty="0"/>
              <a:t> </a:t>
            </a:r>
            <a:r>
              <a:rPr lang="de-DE" sz="900" dirty="0" err="1"/>
              <a:t>President</a:t>
            </a:r>
            <a:r>
              <a:rPr lang="de-DE" sz="900" dirty="0"/>
              <a:t> GBU, </a:t>
            </a:r>
            <a:r>
              <a:rPr lang="de-DE" sz="900" b="1" dirty="0" err="1"/>
              <a:t>Powerwave</a:t>
            </a:r>
            <a:endParaRPr lang="de-DE" sz="900" b="1" dirty="0"/>
          </a:p>
          <a:p>
            <a:pPr marL="171450" indent="-171450">
              <a:spcBef>
                <a:spcPts val="200"/>
              </a:spcBef>
              <a:spcAft>
                <a:spcPts val="200"/>
              </a:spcAft>
              <a:buFont typeface="Wingdings" pitchFamily="2" charset="2"/>
              <a:buChar char="§"/>
              <a:defRPr/>
            </a:pPr>
            <a:r>
              <a:rPr lang="de-DE" sz="900" b="1" dirty="0"/>
              <a:t>Andreas </a:t>
            </a:r>
            <a:r>
              <a:rPr lang="de-DE" sz="900" b="1" dirty="0" err="1"/>
              <a:t>Roessler</a:t>
            </a:r>
            <a:r>
              <a:rPr lang="de-DE" sz="900" dirty="0"/>
              <a:t/>
            </a:r>
            <a:br>
              <a:rPr lang="de-DE" sz="900" dirty="0"/>
            </a:br>
            <a:r>
              <a:rPr lang="de-DE" sz="900" dirty="0"/>
              <a:t>Technology Manager, </a:t>
            </a:r>
            <a:r>
              <a:rPr lang="de-DE" sz="900" b="1" dirty="0"/>
              <a:t>Rohde &amp; Schwarz</a:t>
            </a:r>
            <a:endParaRPr lang="de-DE" sz="900" dirty="0"/>
          </a:p>
          <a:p>
            <a:pPr marL="171450" indent="-171450">
              <a:spcBef>
                <a:spcPts val="200"/>
              </a:spcBef>
              <a:spcAft>
                <a:spcPts val="200"/>
              </a:spcAft>
              <a:buFont typeface="Wingdings" pitchFamily="2" charset="2"/>
              <a:buChar char="§"/>
              <a:defRPr/>
            </a:pPr>
            <a:r>
              <a:rPr lang="de-DE" sz="900" dirty="0"/>
              <a:t>Olaf </a:t>
            </a:r>
            <a:r>
              <a:rPr lang="de-DE" sz="900" dirty="0" err="1"/>
              <a:t>Gerwig</a:t>
            </a:r>
            <a:r>
              <a:rPr lang="de-DE" sz="900" dirty="0"/>
              <a:t/>
            </a:r>
            <a:br>
              <a:rPr lang="de-DE" sz="900" dirty="0"/>
            </a:br>
            <a:r>
              <a:rPr lang="de-DE" sz="900" b="1" dirty="0"/>
              <a:t>P3-Group</a:t>
            </a:r>
          </a:p>
          <a:p>
            <a:pPr marL="171450" indent="-171450">
              <a:spcBef>
                <a:spcPts val="200"/>
              </a:spcBef>
              <a:spcAft>
                <a:spcPts val="200"/>
              </a:spcAft>
              <a:buFont typeface="Wingdings" pitchFamily="2" charset="2"/>
              <a:buChar char="§"/>
              <a:defRPr/>
            </a:pPr>
            <a:r>
              <a:rPr lang="de-DE" sz="900" b="1" dirty="0"/>
              <a:t>Ed </a:t>
            </a:r>
            <a:r>
              <a:rPr lang="de-DE" sz="900" b="1" dirty="0" err="1"/>
              <a:t>Schmit</a:t>
            </a:r>
            <a:r>
              <a:rPr lang="de-DE" sz="900" b="1" dirty="0"/>
              <a:t/>
            </a:r>
            <a:br>
              <a:rPr lang="de-DE" sz="900" b="1" dirty="0"/>
            </a:br>
            <a:r>
              <a:rPr lang="de-DE" sz="900" dirty="0" err="1"/>
              <a:t>Director</a:t>
            </a:r>
            <a:r>
              <a:rPr lang="de-DE" sz="900" dirty="0"/>
              <a:t> </a:t>
            </a:r>
            <a:r>
              <a:rPr lang="de-DE" sz="900" dirty="0" err="1"/>
              <a:t>of</a:t>
            </a:r>
            <a:r>
              <a:rPr lang="de-DE" sz="900" dirty="0"/>
              <a:t> Developer </a:t>
            </a:r>
            <a:r>
              <a:rPr lang="de-DE" sz="900" dirty="0" err="1"/>
              <a:t>Program</a:t>
            </a:r>
            <a:r>
              <a:rPr lang="de-DE" sz="900" b="1" dirty="0"/>
              <a:t>, AT&amp;T</a:t>
            </a:r>
          </a:p>
          <a:p>
            <a:pPr marL="171450" indent="-171450">
              <a:spcBef>
                <a:spcPts val="200"/>
              </a:spcBef>
              <a:spcAft>
                <a:spcPts val="200"/>
              </a:spcAft>
              <a:buFont typeface="Wingdings" pitchFamily="2" charset="2"/>
              <a:buChar char="§"/>
              <a:defRPr/>
            </a:pPr>
            <a:r>
              <a:rPr lang="de-DE" sz="900" b="1" dirty="0"/>
              <a:t>Michael Fränkle</a:t>
            </a:r>
            <a:br>
              <a:rPr lang="de-DE" sz="900" b="1" dirty="0"/>
            </a:br>
            <a:r>
              <a:rPr lang="de-DE" sz="900" dirty="0"/>
              <a:t>CEO, </a:t>
            </a:r>
            <a:r>
              <a:rPr lang="de-DE" sz="900" b="1" dirty="0" smtClean="0"/>
              <a:t>Ubidyne</a:t>
            </a:r>
            <a:endParaRPr lang="de-DE" sz="900" b="1" dirty="0"/>
          </a:p>
        </p:txBody>
      </p:sp>
    </p:spTree>
    <p:extLst>
      <p:ext uri="{BB962C8B-B14F-4D97-AF65-F5344CB8AC3E}">
        <p14:creationId xmlns:p14="http://schemas.microsoft.com/office/powerpoint/2010/main" xmlns="" val="4133048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2811463" y="3746500"/>
            <a:ext cx="758825" cy="322263"/>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4339" name="Foliennummernplatzhalter 14"/>
          <p:cNvSpPr>
            <a:spLocks noGrp="1"/>
          </p:cNvSpPr>
          <p:nvPr>
            <p:ph type="sldNum" sz="quarter" idx="10"/>
            <p:custDataLst>
              <p:tags r:id="rId1"/>
            </p:custDataLst>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1D28B69-A029-48F2-B675-FE042C0D87C6}" type="slidenum">
              <a:rPr lang="de-CH" sz="1300" smtClean="0">
                <a:solidFill>
                  <a:srgbClr val="000000"/>
                </a:solidFill>
              </a:rPr>
              <a:pPr eaLnBrk="1" hangingPunct="1"/>
              <a:t>18</a:t>
            </a:fld>
            <a:endParaRPr lang="de-CH" sz="1300" smtClean="0">
              <a:solidFill>
                <a:srgbClr val="000000"/>
              </a:solidFill>
            </a:endParaRPr>
          </a:p>
        </p:txBody>
      </p:sp>
      <p:sp>
        <p:nvSpPr>
          <p:cNvPr id="314" name="Titel 1"/>
          <p:cNvSpPr>
            <a:spLocks noGrp="1"/>
          </p:cNvSpPr>
          <p:nvPr>
            <p:ph type="title"/>
          </p:nvPr>
        </p:nvSpPr>
        <p:spPr>
          <a:xfrm>
            <a:off x="142875" y="560388"/>
            <a:ext cx="6127750" cy="511175"/>
          </a:xfrm>
        </p:spPr>
        <p:txBody>
          <a:bodyPr/>
          <a:lstStyle/>
          <a:p>
            <a:pPr eaLnBrk="1" hangingPunct="1">
              <a:defRPr/>
            </a:pPr>
            <a:r>
              <a:rPr lang="en-GB" dirty="0" smtClean="0"/>
              <a:t>The NGMN Alliance is supported </a:t>
            </a:r>
            <a:r>
              <a:rPr lang="en-GB" dirty="0"/>
              <a:t>by </a:t>
            </a:r>
            <a:r>
              <a:rPr lang="en-GB" dirty="0" smtClean="0"/>
              <a:t>64 leading </a:t>
            </a:r>
            <a:r>
              <a:rPr lang="en-GB" dirty="0"/>
              <a:t>operators, vendors, research institutes</a:t>
            </a:r>
            <a:endParaRPr lang="de-DE" dirty="0">
              <a:latin typeface="+mj-lt"/>
            </a:endParaRPr>
          </a:p>
        </p:txBody>
      </p:sp>
      <p:sp>
        <p:nvSpPr>
          <p:cNvPr id="70" name="Ellipse 69"/>
          <p:cNvSpPr/>
          <p:nvPr/>
        </p:nvSpPr>
        <p:spPr>
          <a:xfrm>
            <a:off x="6665913" y="2171700"/>
            <a:ext cx="1431925" cy="804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prstClr val="white"/>
                </a:solidFill>
              </a:rPr>
              <a:t>More than 50% of world wide subscribers</a:t>
            </a:r>
          </a:p>
        </p:txBody>
      </p:sp>
      <p:sp>
        <p:nvSpPr>
          <p:cNvPr id="71" name="Ellipse 70"/>
          <p:cNvSpPr/>
          <p:nvPr/>
        </p:nvSpPr>
        <p:spPr>
          <a:xfrm>
            <a:off x="6656388" y="3659188"/>
            <a:ext cx="1431925" cy="806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prstClr val="white"/>
                </a:solidFill>
              </a:rPr>
              <a:t>More than 90% of worldwide  equipment</a:t>
            </a:r>
          </a:p>
        </p:txBody>
      </p:sp>
      <p:pic>
        <p:nvPicPr>
          <p:cNvPr id="14343" name="Grafik 65"/>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360988" y="3738563"/>
            <a:ext cx="779462"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4" name="Grafik 2"/>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813050" y="23336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5" name="Grafik 67"/>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505325" y="3354388"/>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6" name="Grafik 1"/>
          <p:cNvPicPr>
            <a:picLocks noChangeAspect="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364163" y="3354388"/>
            <a:ext cx="7810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7" name="Grafik 1"/>
          <p:cNvPicPr>
            <a:picLocks noChangeAspect="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360988" y="41243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8" name="Grafik 1"/>
          <p:cNvPicPr>
            <a:picLocks noChangeAspect="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364163" y="233997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9" name="Grafik 6261"/>
          <p:cNvPicPr>
            <a:picLocks noChangeAspect="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4513263" y="4124325"/>
            <a:ext cx="77946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0" name="Grafik 6260"/>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2809875" y="41243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1" name="Grafik 6259"/>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518025" y="2335213"/>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2" name="Grafik 6258"/>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111250" y="233997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3" name="Grafik 6257"/>
          <p:cNvPicPr>
            <a:picLocks noChangeAspect="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5364163" y="1944688"/>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4" name="Grafik 12"/>
          <p:cNvPicPr>
            <a:picLocks noChangeAspect="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3660775" y="41243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55" name="Grafik 10"/>
          <p:cNvPicPr>
            <a:picLocks noChangeAspect="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266700" y="41243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56" name="AutoShape 20"/>
          <p:cNvSpPr>
            <a:spLocks noChangeArrowheads="1"/>
          </p:cNvSpPr>
          <p:nvPr>
            <p:custDataLst>
              <p:tags r:id="rId2"/>
            </p:custDataLst>
          </p:nvPr>
        </p:nvSpPr>
        <p:spPr bwMode="gray">
          <a:xfrm>
            <a:off x="255588" y="1701800"/>
            <a:ext cx="5888037" cy="193675"/>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a:solidFill>
                  <a:srgbClr val="FFFFFF"/>
                </a:solidFill>
              </a:rPr>
              <a:t>Members: 18 worldwide leading mobile operators</a:t>
            </a:r>
          </a:p>
        </p:txBody>
      </p:sp>
      <p:sp>
        <p:nvSpPr>
          <p:cNvPr id="14357" name="AutoShape 21"/>
          <p:cNvSpPr>
            <a:spLocks noChangeArrowheads="1"/>
          </p:cNvSpPr>
          <p:nvPr>
            <p:custDataLst>
              <p:tags r:id="rId3"/>
            </p:custDataLst>
          </p:nvPr>
        </p:nvSpPr>
        <p:spPr bwMode="gray">
          <a:xfrm>
            <a:off x="255588" y="3117850"/>
            <a:ext cx="5884862" cy="193675"/>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dirty="0">
                <a:solidFill>
                  <a:srgbClr val="FFFFFF"/>
                </a:solidFill>
              </a:rPr>
              <a:t> Sponsors: 38 worldwide leading technology vendors</a:t>
            </a:r>
          </a:p>
        </p:txBody>
      </p:sp>
      <p:sp>
        <p:nvSpPr>
          <p:cNvPr id="14358" name="AutoShape 22"/>
          <p:cNvSpPr>
            <a:spLocks noChangeArrowheads="1"/>
          </p:cNvSpPr>
          <p:nvPr>
            <p:custDataLst>
              <p:tags r:id="rId4"/>
            </p:custDataLst>
          </p:nvPr>
        </p:nvSpPr>
        <p:spPr bwMode="gray">
          <a:xfrm>
            <a:off x="252413" y="5681663"/>
            <a:ext cx="5891212" cy="193675"/>
          </a:xfrm>
          <a:prstGeom prst="rect">
            <a:avLst/>
          </a:prstGeom>
          <a:solidFill>
            <a:srgbClr val="468329"/>
          </a:solidFill>
          <a:ln w="12700" algn="ctr">
            <a:solidFill>
              <a:srgbClr val="699419"/>
            </a:solidFill>
            <a:miter lim="800000"/>
            <a:headEnd/>
            <a:tailEnd/>
          </a:ln>
        </p:spPr>
        <p:txBody>
          <a:bodyPr tIns="46800" anchor="ctr"/>
          <a:lstStyle/>
          <a:p>
            <a:pPr algn="ctr" defTabSz="762000" eaLnBrk="0" hangingPunct="0">
              <a:tabLst>
                <a:tab pos="185738" algn="l"/>
              </a:tabLst>
            </a:pPr>
            <a:r>
              <a:rPr lang="en-US" altLang="de-DE" sz="1200" b="1" dirty="0">
                <a:solidFill>
                  <a:srgbClr val="FFFFFF"/>
                </a:solidFill>
              </a:rPr>
              <a:t> Advisors: 8 universities / research institutes</a:t>
            </a:r>
          </a:p>
        </p:txBody>
      </p:sp>
      <p:pic>
        <p:nvPicPr>
          <p:cNvPr id="14359" name="Picture 21" descr="P:\Templates\About us Grafiken\Alle Partner Logos\Members\Logo Telus.jpg"/>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111250" y="2720975"/>
            <a:ext cx="779463"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0" name="Picture 6" descr="P:\Templates\About us Grafiken\Alle Partner Logos\Members\Logo AT&amp;T.jpg"/>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257175" y="1946275"/>
            <a:ext cx="779463"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1" name="Picture 7" descr="P:\Templates\About us Grafiken\Alle Partner Logos\Members\Logo Bell.jpg"/>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1108075" y="1946275"/>
            <a:ext cx="779463"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2" name="Picture 8" descr="P:\Templates\About us Grafiken\Alle Partner Logos\Members\Logo China Mobile.jpg"/>
          <p:cNvPicPr>
            <a:picLocks noChangeAspect="1"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1958975" y="1946275"/>
            <a:ext cx="781050" cy="344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3" name="Picture 9" descr="P:\Templates\About us Grafiken\Alle Partner Logos\Members\Logo KPN.jpg"/>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3665538" y="1944688"/>
            <a:ext cx="7810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4" name="Picture 12" descr="P:\Templates\About us Grafiken\Alle Partner Logos\Members\Logo NTT Docomo.jpg"/>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258763" y="2333625"/>
            <a:ext cx="777875"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5" name="Picture 15" descr="P:\Templates\About us Grafiken\Alle Partner Logos\Members\Logo SK Telecom.jpg"/>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1963738" y="2333625"/>
            <a:ext cx="779462"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6" name="Picture 17" descr="P:\Templates\About us Grafiken\Alle Partner Logos\Members\Logo Telecom Italia.jpg"/>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3668713" y="2333625"/>
            <a:ext cx="779462"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7" name="Picture 20" descr="P:\Templates\About us Grafiken\Alle Partner Logos\Members\Logo Telstra.jpg"/>
          <p:cNvPicPr>
            <a:picLocks noChangeAspect="1" noChangeArrowheads="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258763" y="2720975"/>
            <a:ext cx="779462"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8" name="Picture 23" descr="P:\Templates\About us Grafiken\Alle Partner Logos\Members\Logo Vodafone.jpg"/>
          <p:cNvPicPr>
            <a:picLocks noChangeAspect="1" noChangeArrowheads="1"/>
          </p:cNvPicPr>
          <p:nvPr/>
        </p:nvPicPr>
        <p:blipFill>
          <a:blip r:embed="rId29" cstate="print">
            <a:extLst>
              <a:ext uri="{28A0092B-C50C-407E-A947-70E740481C1C}">
                <a14:useLocalDpi xmlns:a14="http://schemas.microsoft.com/office/drawing/2010/main" xmlns="" val="0"/>
              </a:ext>
            </a:extLst>
          </a:blip>
          <a:srcRect/>
          <a:stretch>
            <a:fillRect/>
          </a:stretch>
        </p:blipFill>
        <p:spPr bwMode="auto">
          <a:xfrm>
            <a:off x="1958975" y="2720975"/>
            <a:ext cx="782638"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69" name="Grafik 73" descr="T_Logo.jpg"/>
          <p:cNvPicPr>
            <a:picLocks noChangeAspect="1"/>
          </p:cNvPicPr>
          <p:nvPr/>
        </p:nvPicPr>
        <p:blipFill>
          <a:blip r:embed="rId30" cstate="print">
            <a:extLst>
              <a:ext uri="{28A0092B-C50C-407E-A947-70E740481C1C}">
                <a14:useLocalDpi xmlns:a14="http://schemas.microsoft.com/office/drawing/2010/main" xmlns="" val="0"/>
              </a:ext>
            </a:extLst>
          </a:blip>
          <a:srcRect/>
          <a:stretch>
            <a:fillRect/>
          </a:stretch>
        </p:blipFill>
        <p:spPr bwMode="auto">
          <a:xfrm>
            <a:off x="2808288" y="194627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0" name="Grafik 88" descr="ZTE.jpg"/>
          <p:cNvPicPr>
            <a:picLocks noChangeAspect="1"/>
          </p:cNvPicPr>
          <p:nvPr/>
        </p:nvPicPr>
        <p:blipFill>
          <a:blip r:embed="rId31" cstate="print">
            <a:extLst>
              <a:ext uri="{28A0092B-C50C-407E-A947-70E740481C1C}">
                <a14:useLocalDpi xmlns:a14="http://schemas.microsoft.com/office/drawing/2010/main" xmlns="" val="0"/>
              </a:ext>
            </a:extLst>
          </a:blip>
          <a:srcRect/>
          <a:stretch>
            <a:fillRect/>
          </a:stretch>
        </p:blipFill>
        <p:spPr bwMode="auto">
          <a:xfrm>
            <a:off x="1954213" y="5251450"/>
            <a:ext cx="77946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1" name="Grafik 89" descr="actix.jpg"/>
          <p:cNvPicPr>
            <a:picLocks noChangeAspect="1"/>
          </p:cNvPicPr>
          <p:nvPr/>
        </p:nvPicPr>
        <p:blipFill>
          <a:blip r:embed="rId32" cstate="print">
            <a:extLst>
              <a:ext uri="{28A0092B-C50C-407E-A947-70E740481C1C}">
                <a14:useLocalDpi xmlns:a14="http://schemas.microsoft.com/office/drawing/2010/main" xmlns="" val="0"/>
              </a:ext>
            </a:extLst>
          </a:blip>
          <a:srcRect/>
          <a:stretch>
            <a:fillRect/>
          </a:stretch>
        </p:blipFill>
        <p:spPr bwMode="auto">
          <a:xfrm>
            <a:off x="257175" y="3354388"/>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2" name="Grafik 91" descr="Alcatel Lucent.jpg"/>
          <p:cNvPicPr>
            <a:picLocks noChangeAspect="1"/>
          </p:cNvPicPr>
          <p:nvPr/>
        </p:nvPicPr>
        <p:blipFill>
          <a:blip r:embed="rId33" cstate="print">
            <a:extLst>
              <a:ext uri="{28A0092B-C50C-407E-A947-70E740481C1C}">
                <a14:useLocalDpi xmlns:a14="http://schemas.microsoft.com/office/drawing/2010/main" xmlns="" val="0"/>
              </a:ext>
            </a:extLst>
          </a:blip>
          <a:srcRect/>
          <a:stretch>
            <a:fillRect/>
          </a:stretch>
        </p:blipFill>
        <p:spPr bwMode="auto">
          <a:xfrm>
            <a:off x="1111250" y="3354388"/>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3" name="Grafik 95" descr="Cisco.jpg"/>
          <p:cNvPicPr>
            <a:picLocks noChangeAspect="1"/>
          </p:cNvPicPr>
          <p:nvPr/>
        </p:nvPicPr>
        <p:blipFill>
          <a:blip r:embed="rId34" cstate="print">
            <a:extLst>
              <a:ext uri="{28A0092B-C50C-407E-A947-70E740481C1C}">
                <a14:useLocalDpi xmlns:a14="http://schemas.microsoft.com/office/drawing/2010/main" xmlns="" val="0"/>
              </a:ext>
            </a:extLst>
          </a:blip>
          <a:srcRect/>
          <a:stretch>
            <a:fillRect/>
          </a:stretch>
        </p:blipFill>
        <p:spPr bwMode="auto">
          <a:xfrm>
            <a:off x="263525" y="373856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4" name="Grafik 97" descr="DT Mobile.jpg"/>
          <p:cNvPicPr>
            <a:picLocks noChangeAspect="1"/>
          </p:cNvPicPr>
          <p:nvPr/>
        </p:nvPicPr>
        <p:blipFill>
          <a:blip r:embed="rId35" cstate="print">
            <a:extLst>
              <a:ext uri="{28A0092B-C50C-407E-A947-70E740481C1C}">
                <a14:useLocalDpi xmlns:a14="http://schemas.microsoft.com/office/drawing/2010/main" xmlns="" val="0"/>
              </a:ext>
            </a:extLst>
          </a:blip>
          <a:srcRect/>
          <a:stretch>
            <a:fillRect/>
          </a:stretch>
        </p:blipFill>
        <p:spPr bwMode="auto">
          <a:xfrm>
            <a:off x="3660775" y="373856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5" name="Grafik 98" descr="Ericsson.jpg"/>
          <p:cNvPicPr>
            <a:picLocks noChangeAspect="1"/>
          </p:cNvPicPr>
          <p:nvPr/>
        </p:nvPicPr>
        <p:blipFill>
          <a:blip r:embed="rId36" cstate="print">
            <a:extLst>
              <a:ext uri="{28A0092B-C50C-407E-A947-70E740481C1C}">
                <a14:useLocalDpi xmlns:a14="http://schemas.microsoft.com/office/drawing/2010/main" xmlns="" val="0"/>
              </a:ext>
            </a:extLst>
          </a:blip>
          <a:srcRect/>
          <a:stretch>
            <a:fillRect/>
          </a:stretch>
        </p:blipFill>
        <p:spPr bwMode="auto">
          <a:xfrm>
            <a:off x="4513263" y="3738563"/>
            <a:ext cx="779462"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6" name="Grafik 102" descr="Hitachi.jpg"/>
          <p:cNvPicPr>
            <a:picLocks noChangeAspect="1"/>
          </p:cNvPicPr>
          <p:nvPr/>
        </p:nvPicPr>
        <p:blipFill>
          <a:blip r:embed="rId37" cstate="print">
            <a:extLst>
              <a:ext uri="{28A0092B-C50C-407E-A947-70E740481C1C}">
                <a14:useLocalDpi xmlns:a14="http://schemas.microsoft.com/office/drawing/2010/main" xmlns="" val="0"/>
              </a:ext>
            </a:extLst>
          </a:blip>
          <a:srcRect/>
          <a:stretch>
            <a:fillRect/>
          </a:stretch>
        </p:blipFill>
        <p:spPr bwMode="auto">
          <a:xfrm>
            <a:off x="1119188" y="4124325"/>
            <a:ext cx="77946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7" name="Grafik 103" descr="Huawei.jpg"/>
          <p:cNvPicPr>
            <a:picLocks noChangeAspect="1"/>
          </p:cNvPicPr>
          <p:nvPr/>
        </p:nvPicPr>
        <p:blipFill>
          <a:blip r:embed="rId38" cstate="print">
            <a:extLst>
              <a:ext uri="{28A0092B-C50C-407E-A947-70E740481C1C}">
                <a14:useLocalDpi xmlns:a14="http://schemas.microsoft.com/office/drawing/2010/main" xmlns="" val="0"/>
              </a:ext>
            </a:extLst>
          </a:blip>
          <a:srcRect/>
          <a:stretch>
            <a:fillRect/>
          </a:stretch>
        </p:blipFill>
        <p:spPr bwMode="auto">
          <a:xfrm>
            <a:off x="1965325" y="41243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8" name="Grafik 109" descr="Mimon.jpg"/>
          <p:cNvPicPr>
            <a:picLocks noChangeAspect="1"/>
          </p:cNvPicPr>
          <p:nvPr/>
        </p:nvPicPr>
        <p:blipFill>
          <a:blip r:embed="rId39" cstate="print">
            <a:extLst>
              <a:ext uri="{28A0092B-C50C-407E-A947-70E740481C1C}">
                <a14:useLocalDpi xmlns:a14="http://schemas.microsoft.com/office/drawing/2010/main" xmlns="" val="0"/>
              </a:ext>
            </a:extLst>
          </a:blip>
          <a:srcRect/>
          <a:stretch>
            <a:fillRect/>
          </a:stretch>
        </p:blipFill>
        <p:spPr bwMode="auto">
          <a:xfrm>
            <a:off x="263525" y="4498975"/>
            <a:ext cx="7810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79" name="Grafik 111" descr="NEC.jpg"/>
          <p:cNvPicPr>
            <a:picLocks noChangeAspect="1"/>
          </p:cNvPicPr>
          <p:nvPr/>
        </p:nvPicPr>
        <p:blipFill>
          <a:blip r:embed="rId40" cstate="print">
            <a:extLst>
              <a:ext uri="{28A0092B-C50C-407E-A947-70E740481C1C}">
                <a14:useLocalDpi xmlns:a14="http://schemas.microsoft.com/office/drawing/2010/main" xmlns="" val="0"/>
              </a:ext>
            </a:extLst>
          </a:blip>
          <a:srcRect/>
          <a:stretch>
            <a:fillRect/>
          </a:stretch>
        </p:blipFill>
        <p:spPr bwMode="auto">
          <a:xfrm>
            <a:off x="1112838" y="4498975"/>
            <a:ext cx="7810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0" name="Grafik 112" descr="Nokia.jpg"/>
          <p:cNvPicPr>
            <a:picLocks noChangeAspect="1"/>
          </p:cNvPicPr>
          <p:nvPr/>
        </p:nvPicPr>
        <p:blipFill>
          <a:blip r:embed="rId41" cstate="print">
            <a:extLst>
              <a:ext uri="{28A0092B-C50C-407E-A947-70E740481C1C}">
                <a14:useLocalDpi xmlns:a14="http://schemas.microsoft.com/office/drawing/2010/main" xmlns="" val="0"/>
              </a:ext>
            </a:extLst>
          </a:blip>
          <a:srcRect/>
          <a:stretch>
            <a:fillRect/>
          </a:stretch>
        </p:blipFill>
        <p:spPr bwMode="auto">
          <a:xfrm>
            <a:off x="1962150" y="4498975"/>
            <a:ext cx="77946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1" name="Grafik 113" descr="Nokia Siemens.jpg"/>
          <p:cNvPicPr>
            <a:picLocks noChangeAspect="1"/>
          </p:cNvPicPr>
          <p:nvPr/>
        </p:nvPicPr>
        <p:blipFill>
          <a:blip r:embed="rId42" cstate="print">
            <a:extLst>
              <a:ext uri="{28A0092B-C50C-407E-A947-70E740481C1C}">
                <a14:useLocalDpi xmlns:a14="http://schemas.microsoft.com/office/drawing/2010/main" xmlns="" val="0"/>
              </a:ext>
            </a:extLst>
          </a:blip>
          <a:srcRect/>
          <a:stretch>
            <a:fillRect/>
          </a:stretch>
        </p:blipFill>
        <p:spPr bwMode="auto">
          <a:xfrm>
            <a:off x="2809875" y="4498975"/>
            <a:ext cx="7810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2" name="Grafik 115" descr="Powerwave.jpg"/>
          <p:cNvPicPr>
            <a:picLocks noChangeAspect="1"/>
          </p:cNvPicPr>
          <p:nvPr/>
        </p:nvPicPr>
        <p:blipFill>
          <a:blip r:embed="rId43" cstate="print">
            <a:extLst>
              <a:ext uri="{28A0092B-C50C-407E-A947-70E740481C1C}">
                <a14:useLocalDpi xmlns:a14="http://schemas.microsoft.com/office/drawing/2010/main" xmlns="" val="0"/>
              </a:ext>
            </a:extLst>
          </a:blip>
          <a:srcRect/>
          <a:stretch>
            <a:fillRect/>
          </a:stretch>
        </p:blipFill>
        <p:spPr bwMode="auto">
          <a:xfrm>
            <a:off x="4503738" y="4498975"/>
            <a:ext cx="7810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3" name="Grafik 116" descr="Qualcomm.jpg"/>
          <p:cNvPicPr>
            <a:picLocks noChangeAspect="1"/>
          </p:cNvPicPr>
          <p:nvPr/>
        </p:nvPicPr>
        <p:blipFill>
          <a:blip r:embed="rId44" cstate="print">
            <a:extLst>
              <a:ext uri="{28A0092B-C50C-407E-A947-70E740481C1C}">
                <a14:useLocalDpi xmlns:a14="http://schemas.microsoft.com/office/drawing/2010/main" xmlns="" val="0"/>
              </a:ext>
            </a:extLst>
          </a:blip>
          <a:srcRect/>
          <a:stretch>
            <a:fillRect/>
          </a:stretch>
        </p:blipFill>
        <p:spPr bwMode="auto">
          <a:xfrm>
            <a:off x="5356225" y="4498975"/>
            <a:ext cx="77946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4" name="Grafik 118" descr="RIM.jpg"/>
          <p:cNvPicPr>
            <a:picLocks noChangeAspect="1"/>
          </p:cNvPicPr>
          <p:nvPr/>
        </p:nvPicPr>
        <p:blipFill>
          <a:blip r:embed="rId45" cstate="print">
            <a:extLst>
              <a:ext uri="{28A0092B-C50C-407E-A947-70E740481C1C}">
                <a14:useLocalDpi xmlns:a14="http://schemas.microsoft.com/office/drawing/2010/main" xmlns="" val="0"/>
              </a:ext>
            </a:extLst>
          </a:blip>
          <a:srcRect/>
          <a:stretch>
            <a:fillRect/>
          </a:stretch>
        </p:blipFill>
        <p:spPr bwMode="auto">
          <a:xfrm>
            <a:off x="266700" y="4875213"/>
            <a:ext cx="77946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5" name="Grafik 119" descr="Rohde u Schwarz.jpg"/>
          <p:cNvPicPr>
            <a:picLocks noChangeAspect="1"/>
          </p:cNvPicPr>
          <p:nvPr/>
        </p:nvPicPr>
        <p:blipFill>
          <a:blip r:embed="rId46" cstate="print">
            <a:extLst>
              <a:ext uri="{28A0092B-C50C-407E-A947-70E740481C1C}">
                <a14:useLocalDpi xmlns:a14="http://schemas.microsoft.com/office/drawing/2010/main" xmlns="" val="0"/>
              </a:ext>
            </a:extLst>
          </a:blip>
          <a:srcRect/>
          <a:stretch>
            <a:fillRect/>
          </a:stretch>
        </p:blipFill>
        <p:spPr bwMode="auto">
          <a:xfrm>
            <a:off x="1112838" y="48752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6" name="Grafik 120" descr="Samsung.jpg"/>
          <p:cNvPicPr>
            <a:picLocks noChangeAspect="1"/>
          </p:cNvPicPr>
          <p:nvPr/>
        </p:nvPicPr>
        <p:blipFill>
          <a:blip r:embed="rId47" cstate="print">
            <a:extLst>
              <a:ext uri="{28A0092B-C50C-407E-A947-70E740481C1C}">
                <a14:useLocalDpi xmlns:a14="http://schemas.microsoft.com/office/drawing/2010/main" xmlns="" val="0"/>
              </a:ext>
            </a:extLst>
          </a:blip>
          <a:srcRect/>
          <a:stretch>
            <a:fillRect/>
          </a:stretch>
        </p:blipFill>
        <p:spPr bwMode="auto">
          <a:xfrm>
            <a:off x="1957388" y="4873625"/>
            <a:ext cx="77946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7" name="Grafik 121" descr="Sequans.jpg"/>
          <p:cNvPicPr>
            <a:picLocks noChangeAspect="1"/>
          </p:cNvPicPr>
          <p:nvPr/>
        </p:nvPicPr>
        <p:blipFill>
          <a:blip r:embed="rId48" cstate="print">
            <a:extLst>
              <a:ext uri="{28A0092B-C50C-407E-A947-70E740481C1C}">
                <a14:useLocalDpi xmlns:a14="http://schemas.microsoft.com/office/drawing/2010/main" xmlns="" val="0"/>
              </a:ext>
            </a:extLst>
          </a:blip>
          <a:srcRect/>
          <a:stretch>
            <a:fillRect/>
          </a:stretch>
        </p:blipFill>
        <p:spPr bwMode="auto">
          <a:xfrm>
            <a:off x="2806700" y="48736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89" name="Grafik 123" descr="ST Ericsson.jpg"/>
          <p:cNvPicPr>
            <a:picLocks noChangeAspect="1"/>
          </p:cNvPicPr>
          <p:nvPr/>
        </p:nvPicPr>
        <p:blipFill>
          <a:blip r:embed="rId49" cstate="print">
            <a:extLst>
              <a:ext uri="{28A0092B-C50C-407E-A947-70E740481C1C}">
                <a14:useLocalDpi xmlns:a14="http://schemas.microsoft.com/office/drawing/2010/main" xmlns="" val="0"/>
              </a:ext>
            </a:extLst>
          </a:blip>
          <a:srcRect/>
          <a:stretch>
            <a:fillRect/>
          </a:stretch>
        </p:blipFill>
        <p:spPr bwMode="auto">
          <a:xfrm>
            <a:off x="4502150" y="48736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0" name="Grafik 132" descr="Uni Kassel.jpg"/>
          <p:cNvPicPr>
            <a:picLocks noChangeAspect="1"/>
          </p:cNvPicPr>
          <p:nvPr/>
        </p:nvPicPr>
        <p:blipFill>
          <a:blip r:embed="rId50" cstate="print">
            <a:extLst>
              <a:ext uri="{28A0092B-C50C-407E-A947-70E740481C1C}">
                <a14:useLocalDpi xmlns:a14="http://schemas.microsoft.com/office/drawing/2010/main" xmlns="" val="0"/>
              </a:ext>
            </a:extLst>
          </a:blip>
          <a:srcRect/>
          <a:stretch>
            <a:fillRect/>
          </a:stretch>
        </p:blipFill>
        <p:spPr bwMode="auto">
          <a:xfrm>
            <a:off x="5362575" y="59293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1" name="Grafik 133" descr="RWTH.jpg"/>
          <p:cNvPicPr>
            <a:picLocks noChangeAspect="1"/>
          </p:cNvPicPr>
          <p:nvPr/>
        </p:nvPicPr>
        <p:blipFill>
          <a:blip r:embed="rId51" cstate="print">
            <a:extLst>
              <a:ext uri="{28A0092B-C50C-407E-A947-70E740481C1C}">
                <a14:useLocalDpi xmlns:a14="http://schemas.microsoft.com/office/drawing/2010/main" xmlns="" val="0"/>
              </a:ext>
            </a:extLst>
          </a:blip>
          <a:srcRect/>
          <a:stretch>
            <a:fillRect/>
          </a:stretch>
        </p:blipFill>
        <p:spPr bwMode="auto">
          <a:xfrm>
            <a:off x="261938" y="59293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2" name="Grafik 134" descr="TUe.jpg"/>
          <p:cNvPicPr>
            <a:picLocks noChangeAspect="1"/>
          </p:cNvPicPr>
          <p:nvPr/>
        </p:nvPicPr>
        <p:blipFill>
          <a:blip r:embed="rId52" cstate="print">
            <a:extLst>
              <a:ext uri="{28A0092B-C50C-407E-A947-70E740481C1C}">
                <a14:useLocalDpi xmlns:a14="http://schemas.microsoft.com/office/drawing/2010/main" xmlns="" val="0"/>
              </a:ext>
            </a:extLst>
          </a:blip>
          <a:srcRect/>
          <a:stretch>
            <a:fillRect/>
          </a:stretch>
        </p:blipFill>
        <p:spPr bwMode="auto">
          <a:xfrm>
            <a:off x="2809875" y="59293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3" name="Grafik 75" descr="KT olleh.jpg"/>
          <p:cNvPicPr>
            <a:picLocks noChangeAspect="1"/>
          </p:cNvPicPr>
          <p:nvPr/>
        </p:nvPicPr>
        <p:blipFill>
          <a:blip r:embed="rId53" cstate="print">
            <a:extLst>
              <a:ext uri="{28A0092B-C50C-407E-A947-70E740481C1C}">
                <a14:useLocalDpi xmlns:a14="http://schemas.microsoft.com/office/drawing/2010/main" xmlns="" val="0"/>
              </a:ext>
            </a:extLst>
          </a:blip>
          <a:srcRect/>
          <a:stretch>
            <a:fillRect/>
          </a:stretch>
        </p:blipFill>
        <p:spPr bwMode="auto">
          <a:xfrm>
            <a:off x="4516438" y="194627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4" name="Grafik 127" descr="Ubidyne.jpg"/>
          <p:cNvPicPr>
            <a:picLocks noChangeAspect="1"/>
          </p:cNvPicPr>
          <p:nvPr/>
        </p:nvPicPr>
        <p:blipFill>
          <a:blip r:embed="rId54" cstate="print">
            <a:extLst>
              <a:ext uri="{28A0092B-C50C-407E-A947-70E740481C1C}">
                <a14:useLocalDpi xmlns:a14="http://schemas.microsoft.com/office/drawing/2010/main" xmlns="" val="0"/>
              </a:ext>
            </a:extLst>
          </a:blip>
          <a:srcRect/>
          <a:stretch>
            <a:fillRect/>
          </a:stretch>
        </p:blipFill>
        <p:spPr bwMode="auto">
          <a:xfrm>
            <a:off x="266700" y="5253038"/>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5" name="Grafik 126" descr="Tellabs.jpg"/>
          <p:cNvPicPr>
            <a:picLocks noChangeAspect="1"/>
          </p:cNvPicPr>
          <p:nvPr/>
        </p:nvPicPr>
        <p:blipFill>
          <a:blip r:embed="rId55" cstate="print">
            <a:extLst>
              <a:ext uri="{28A0092B-C50C-407E-A947-70E740481C1C}">
                <a14:useLocalDpi xmlns:a14="http://schemas.microsoft.com/office/drawing/2010/main" xmlns="" val="0"/>
              </a:ext>
            </a:extLst>
          </a:blip>
          <a:srcRect/>
          <a:stretch>
            <a:fillRect/>
          </a:stretch>
        </p:blipFill>
        <p:spPr bwMode="auto">
          <a:xfrm>
            <a:off x="5354638" y="487362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6" name="Picture 84" descr="C:\Users\smalschok.NGMN\AppData\Local\Microsoft\Windows\Temporary Internet Files\Content.Outlook\UAPB7JR1\ngmn_einzellogo_Yota_150dpi.jpg"/>
          <p:cNvPicPr>
            <a:picLocks noChangeAspect="1" noChangeArrowheads="1"/>
          </p:cNvPicPr>
          <p:nvPr/>
        </p:nvPicPr>
        <p:blipFill>
          <a:blip r:embed="rId56" cstate="print">
            <a:extLst>
              <a:ext uri="{28A0092B-C50C-407E-A947-70E740481C1C}">
                <a14:useLocalDpi xmlns:a14="http://schemas.microsoft.com/office/drawing/2010/main" xmlns="" val="0"/>
              </a:ext>
            </a:extLst>
          </a:blip>
          <a:srcRect/>
          <a:stretch>
            <a:fillRect/>
          </a:stretch>
        </p:blipFill>
        <p:spPr bwMode="auto">
          <a:xfrm>
            <a:off x="2813050" y="2720975"/>
            <a:ext cx="78105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7" name="Grafik 8"/>
          <p:cNvPicPr>
            <a:picLocks noChangeAspect="1"/>
          </p:cNvPicPr>
          <p:nvPr/>
        </p:nvPicPr>
        <p:blipFill>
          <a:blip r:embed="rId57" cstate="print">
            <a:extLst>
              <a:ext uri="{28A0092B-C50C-407E-A947-70E740481C1C}">
                <a14:useLocalDpi xmlns:a14="http://schemas.microsoft.com/office/drawing/2010/main" xmlns="" val="0"/>
              </a:ext>
            </a:extLst>
          </a:blip>
          <a:srcRect/>
          <a:stretch>
            <a:fillRect/>
          </a:stretch>
        </p:blipFill>
        <p:spPr bwMode="auto">
          <a:xfrm>
            <a:off x="2811463" y="3354388"/>
            <a:ext cx="7810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8" name="Grafik 9"/>
          <p:cNvPicPr>
            <a:picLocks noChangeAspect="1"/>
          </p:cNvPicPr>
          <p:nvPr/>
        </p:nvPicPr>
        <p:blipFill>
          <a:blip r:embed="rId58" cstate="print">
            <a:extLst>
              <a:ext uri="{28A0092B-C50C-407E-A947-70E740481C1C}">
                <a14:useLocalDpi xmlns:a14="http://schemas.microsoft.com/office/drawing/2010/main" xmlns="" val="0"/>
              </a:ext>
            </a:extLst>
          </a:blip>
          <a:srcRect/>
          <a:stretch>
            <a:fillRect/>
          </a:stretch>
        </p:blipFill>
        <p:spPr bwMode="auto">
          <a:xfrm>
            <a:off x="1960563" y="3354388"/>
            <a:ext cx="7810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99" name="Grafik 10"/>
          <p:cNvPicPr>
            <a:picLocks noChangeAspect="1"/>
          </p:cNvPicPr>
          <p:nvPr/>
        </p:nvPicPr>
        <p:blipFill>
          <a:blip r:embed="rId59" cstate="print">
            <a:extLst>
              <a:ext uri="{28A0092B-C50C-407E-A947-70E740481C1C}">
                <a14:useLocalDpi xmlns:a14="http://schemas.microsoft.com/office/drawing/2010/main" xmlns="" val="0"/>
              </a:ext>
            </a:extLst>
          </a:blip>
          <a:srcRect/>
          <a:stretch>
            <a:fillRect/>
          </a:stretch>
        </p:blipFill>
        <p:spPr bwMode="auto">
          <a:xfrm>
            <a:off x="1954213" y="3738563"/>
            <a:ext cx="779462"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0" name="Grafik 12"/>
          <p:cNvPicPr>
            <a:picLocks noChangeAspect="1"/>
          </p:cNvPicPr>
          <p:nvPr/>
        </p:nvPicPr>
        <p:blipFill>
          <a:blip r:embed="rId60" cstate="print">
            <a:extLst>
              <a:ext uri="{28A0092B-C50C-407E-A947-70E740481C1C}">
                <a14:useLocalDpi xmlns:a14="http://schemas.microsoft.com/office/drawing/2010/main" xmlns="" val="0"/>
              </a:ext>
            </a:extLst>
          </a:blip>
          <a:srcRect/>
          <a:stretch>
            <a:fillRect/>
          </a:stretch>
        </p:blipFill>
        <p:spPr bwMode="auto">
          <a:xfrm>
            <a:off x="1112838" y="5253038"/>
            <a:ext cx="7810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1" name="Picture 67" descr="P:\NGMN Partner\Partner Logos\Advisors\300 dpi\tno_innovationforlife.png"/>
          <p:cNvPicPr>
            <a:picLocks noChangeAspect="1" noChangeArrowheads="1"/>
          </p:cNvPicPr>
          <p:nvPr/>
        </p:nvPicPr>
        <p:blipFill>
          <a:blip r:embed="rId61" cstate="print">
            <a:extLst>
              <a:ext uri="{28A0092B-C50C-407E-A947-70E740481C1C}">
                <a14:useLocalDpi xmlns:a14="http://schemas.microsoft.com/office/drawing/2010/main" xmlns="" val="0"/>
              </a:ext>
            </a:extLst>
          </a:blip>
          <a:srcRect/>
          <a:stretch>
            <a:fillRect/>
          </a:stretch>
        </p:blipFill>
        <p:spPr bwMode="auto">
          <a:xfrm>
            <a:off x="3660775" y="59293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2" name="Picture 68" descr="C:\Users\smalschok.NGMN\AppData\Local\Microsoft\Windows\Temporary Internet Files\Content.Outlook\QDSGV8W3\fraunhofer_institute.png"/>
          <p:cNvPicPr>
            <a:picLocks noChangeAspect="1" noChangeArrowheads="1"/>
          </p:cNvPicPr>
          <p:nvPr/>
        </p:nvPicPr>
        <p:blipFill>
          <a:blip r:embed="rId62" cstate="print">
            <a:extLst>
              <a:ext uri="{28A0092B-C50C-407E-A947-70E740481C1C}">
                <a14:useLocalDpi xmlns:a14="http://schemas.microsoft.com/office/drawing/2010/main" xmlns="" val="0"/>
              </a:ext>
            </a:extLst>
          </a:blip>
          <a:srcRect/>
          <a:stretch>
            <a:fillRect/>
          </a:stretch>
        </p:blipFill>
        <p:spPr bwMode="auto">
          <a:xfrm>
            <a:off x="1112838" y="5929313"/>
            <a:ext cx="779462"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3" name="Grafik 1"/>
          <p:cNvPicPr>
            <a:picLocks noChangeAspect="1"/>
          </p:cNvPicPr>
          <p:nvPr/>
        </p:nvPicPr>
        <p:blipFill>
          <a:blip r:embed="rId63" cstate="print">
            <a:extLst>
              <a:ext uri="{28A0092B-C50C-407E-A947-70E740481C1C}">
                <a14:useLocalDpi xmlns:a14="http://schemas.microsoft.com/office/drawing/2010/main" xmlns="" val="0"/>
              </a:ext>
            </a:extLst>
          </a:blip>
          <a:srcRect/>
          <a:stretch>
            <a:fillRect/>
          </a:stretch>
        </p:blipFill>
        <p:spPr bwMode="auto">
          <a:xfrm>
            <a:off x="1962150" y="5929313"/>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4" name="Grafik 2"/>
          <p:cNvPicPr>
            <a:picLocks noChangeAspect="1"/>
          </p:cNvPicPr>
          <p:nvPr/>
        </p:nvPicPr>
        <p:blipFill>
          <a:blip r:embed="rId64" cstate="print">
            <a:extLst>
              <a:ext uri="{28A0092B-C50C-407E-A947-70E740481C1C}">
                <a14:useLocalDpi xmlns:a14="http://schemas.microsoft.com/office/drawing/2010/main" xmlns="" val="0"/>
              </a:ext>
            </a:extLst>
          </a:blip>
          <a:srcRect/>
          <a:stretch>
            <a:fillRect/>
          </a:stretch>
        </p:blipFill>
        <p:spPr bwMode="auto">
          <a:xfrm>
            <a:off x="4511675" y="5929313"/>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5" name="Grafik 129"/>
          <p:cNvPicPr>
            <a:picLocks noChangeAspect="1"/>
          </p:cNvPicPr>
          <p:nvPr/>
        </p:nvPicPr>
        <p:blipFill>
          <a:blip r:embed="rId65" cstate="print">
            <a:extLst>
              <a:ext uri="{28A0092B-C50C-407E-A947-70E740481C1C}">
                <a14:useLocalDpi xmlns:a14="http://schemas.microsoft.com/office/drawing/2010/main" xmlns="" val="0"/>
              </a:ext>
            </a:extLst>
          </a:blip>
          <a:srcRect/>
          <a:stretch>
            <a:fillRect/>
          </a:stretch>
        </p:blipFill>
        <p:spPr bwMode="auto">
          <a:xfrm>
            <a:off x="257175" y="6326188"/>
            <a:ext cx="7810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6" name="Grafik 68" descr="Nokia.jpg"/>
          <p:cNvPicPr>
            <a:picLocks noChangeAspect="1"/>
          </p:cNvPicPr>
          <p:nvPr/>
        </p:nvPicPr>
        <p:blipFill>
          <a:blip r:embed="rId41" cstate="print">
            <a:extLst>
              <a:ext uri="{28A0092B-C50C-407E-A947-70E740481C1C}">
                <a14:useLocalDpi xmlns:a14="http://schemas.microsoft.com/office/drawing/2010/main" xmlns="" val="0"/>
              </a:ext>
            </a:extLst>
          </a:blip>
          <a:srcRect/>
          <a:stretch>
            <a:fillRect/>
          </a:stretch>
        </p:blipFill>
        <p:spPr bwMode="auto">
          <a:xfrm>
            <a:off x="1111250" y="3738563"/>
            <a:ext cx="779463"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7" name="Picture 74"/>
          <p:cNvPicPr>
            <a:picLocks noChangeAspect="1" noChangeArrowheads="1"/>
          </p:cNvPicPr>
          <p:nvPr/>
        </p:nvPicPr>
        <p:blipFill>
          <a:blip r:embed="rId66" cstate="print">
            <a:extLst>
              <a:ext uri="{28A0092B-C50C-407E-A947-70E740481C1C}">
                <a14:useLocalDpi xmlns:a14="http://schemas.microsoft.com/office/drawing/2010/main" xmlns="" val="0"/>
              </a:ext>
            </a:extLst>
          </a:blip>
          <a:srcRect/>
          <a:stretch>
            <a:fillRect/>
          </a:stretch>
        </p:blipFill>
        <p:spPr bwMode="auto">
          <a:xfrm>
            <a:off x="1168400" y="3838575"/>
            <a:ext cx="641350" cy="142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408" name="Grafik 103" descr="Huawei.jpg"/>
          <p:cNvPicPr>
            <a:picLocks noChangeAspect="1"/>
          </p:cNvPicPr>
          <p:nvPr/>
        </p:nvPicPr>
        <p:blipFill>
          <a:blip r:embed="rId38" cstate="print">
            <a:extLst>
              <a:ext uri="{28A0092B-C50C-407E-A947-70E740481C1C}">
                <a14:useLocalDpi xmlns:a14="http://schemas.microsoft.com/office/drawing/2010/main" xmlns="" val="0"/>
              </a:ext>
            </a:extLst>
          </a:blip>
          <a:srcRect/>
          <a:stretch>
            <a:fillRect/>
          </a:stretch>
        </p:blipFill>
        <p:spPr bwMode="auto">
          <a:xfrm>
            <a:off x="3668713" y="3359150"/>
            <a:ext cx="77470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09" name="Picture 39"/>
          <p:cNvPicPr>
            <a:picLocks noChangeAspect="1" noChangeArrowheads="1"/>
          </p:cNvPicPr>
          <p:nvPr/>
        </p:nvPicPr>
        <p:blipFill>
          <a:blip r:embed="rId67" cstate="print">
            <a:extLst>
              <a:ext uri="{28A0092B-C50C-407E-A947-70E740481C1C}">
                <a14:useLocalDpi xmlns:a14="http://schemas.microsoft.com/office/drawing/2010/main" xmlns="" val="0"/>
              </a:ext>
            </a:extLst>
          </a:blip>
          <a:srcRect/>
          <a:stretch>
            <a:fillRect/>
          </a:stretch>
        </p:blipFill>
        <p:spPr bwMode="auto">
          <a:xfrm>
            <a:off x="3836988" y="3378200"/>
            <a:ext cx="466725" cy="32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410" name="Grafik 103" descr="Huawei.jpg"/>
          <p:cNvPicPr>
            <a:picLocks noChangeAspect="1"/>
          </p:cNvPicPr>
          <p:nvPr/>
        </p:nvPicPr>
        <p:blipFill>
          <a:blip r:embed="rId38" cstate="print">
            <a:extLst>
              <a:ext uri="{28A0092B-C50C-407E-A947-70E740481C1C}">
                <a14:useLocalDpi xmlns:a14="http://schemas.microsoft.com/office/drawing/2010/main" xmlns="" val="0"/>
              </a:ext>
            </a:extLst>
          </a:blip>
          <a:srcRect/>
          <a:stretch>
            <a:fillRect/>
          </a:stretch>
        </p:blipFill>
        <p:spPr bwMode="auto">
          <a:xfrm>
            <a:off x="3657600" y="4498975"/>
            <a:ext cx="774700"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11" name="Picture 71" descr="image011"/>
          <p:cNvPicPr>
            <a:picLocks noChangeAspect="1" noChangeArrowheads="1"/>
          </p:cNvPicPr>
          <p:nvPr/>
        </p:nvPicPr>
        <p:blipFill>
          <a:blip r:embed="rId68" cstate="print">
            <a:extLst>
              <a:ext uri="{28A0092B-C50C-407E-A947-70E740481C1C}">
                <a14:useLocalDpi xmlns:a14="http://schemas.microsoft.com/office/drawing/2010/main" xmlns="" val="0"/>
              </a:ext>
            </a:extLst>
          </a:blip>
          <a:srcRect t="27159"/>
          <a:stretch>
            <a:fillRect/>
          </a:stretch>
        </p:blipFill>
        <p:spPr bwMode="auto">
          <a:xfrm>
            <a:off x="3787775" y="4519613"/>
            <a:ext cx="479425"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12" name="Picture 72" descr="image010"/>
          <p:cNvPicPr>
            <a:picLocks noChangeAspect="1" noChangeArrowheads="1"/>
          </p:cNvPicPr>
          <p:nvPr/>
        </p:nvPicPr>
        <p:blipFill>
          <a:blip r:embed="rId69" cstate="print">
            <a:extLst>
              <a:ext uri="{28A0092B-C50C-407E-A947-70E740481C1C}">
                <a14:useLocalDpi xmlns:a14="http://schemas.microsoft.com/office/drawing/2010/main" xmlns="" val="0"/>
              </a:ext>
            </a:extLst>
          </a:blip>
          <a:srcRect r="34949"/>
          <a:stretch>
            <a:fillRect/>
          </a:stretch>
        </p:blipFill>
        <p:spPr bwMode="auto">
          <a:xfrm>
            <a:off x="2838450" y="3811588"/>
            <a:ext cx="669925"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p:cNvPicPr>
            <a:picLocks noChangeAspect="1" noChangeArrowheads="1"/>
          </p:cNvPicPr>
          <p:nvPr/>
        </p:nvPicPr>
        <p:blipFill>
          <a:blip r:embed="rId70" cstate="print">
            <a:extLst>
              <a:ext uri="{28A0092B-C50C-407E-A947-70E740481C1C}">
                <a14:useLocalDpi xmlns:a14="http://schemas.microsoft.com/office/drawing/2010/main" xmlns="" val="0"/>
              </a:ext>
            </a:extLst>
          </a:blip>
          <a:srcRect/>
          <a:stretch>
            <a:fillRect/>
          </a:stretch>
        </p:blipFill>
        <p:spPr bwMode="auto">
          <a:xfrm>
            <a:off x="3657600" y="4890840"/>
            <a:ext cx="763587" cy="310057"/>
          </a:xfrm>
          <a:prstGeom prst="rect">
            <a:avLst/>
          </a:prstGeom>
          <a:noFill/>
          <a:ln w="3175">
            <a:solidFill>
              <a:srgbClr val="7F7F7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579853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t>Presentation Overview</a:t>
            </a:r>
            <a:endParaRPr lang="en-GB" dirty="0"/>
          </a:p>
        </p:txBody>
      </p:sp>
      <p:sp>
        <p:nvSpPr>
          <p:cNvPr id="4" name="Text Placeholder 3"/>
          <p:cNvSpPr>
            <a:spLocks noGrp="1"/>
          </p:cNvSpPr>
          <p:nvPr>
            <p:ph type="body" sz="quarter" idx="20"/>
          </p:nvPr>
        </p:nvSpPr>
        <p:spPr>
          <a:xfrm>
            <a:off x="142875" y="1785926"/>
            <a:ext cx="7929562" cy="4643470"/>
          </a:xfrm>
        </p:spPr>
        <p:txBody>
          <a:bodyPr/>
          <a:lstStyle/>
          <a:p>
            <a:endParaRPr lang="en-GB" sz="1800" b="1" dirty="0" smtClean="0"/>
          </a:p>
          <a:p>
            <a:r>
              <a:rPr lang="en-GB" sz="1800" b="1" dirty="0" smtClean="0"/>
              <a:t>NGCOR Project and Multi-SDO Report</a:t>
            </a:r>
          </a:p>
          <a:p>
            <a:r>
              <a:rPr lang="en-GB" sz="1800" b="1" dirty="0" smtClean="0"/>
              <a:t>Update on selected projects</a:t>
            </a:r>
          </a:p>
          <a:p>
            <a:pPr lvl="1" indent="-381000"/>
            <a:r>
              <a:rPr lang="en-GB" sz="1400" dirty="0" smtClean="0"/>
              <a:t>Multi Band Multi Mode Terminals</a:t>
            </a:r>
          </a:p>
          <a:p>
            <a:pPr lvl="1" indent="-381000"/>
            <a:r>
              <a:rPr lang="en-GB" sz="1400" dirty="0" smtClean="0"/>
              <a:t>Centralised </a:t>
            </a:r>
            <a:r>
              <a:rPr lang="en-GB" sz="1400" dirty="0"/>
              <a:t>RAN</a:t>
            </a:r>
          </a:p>
          <a:p>
            <a:pPr lvl="1" indent="-381000"/>
            <a:r>
              <a:rPr lang="en-GB" sz="1400" dirty="0" smtClean="0"/>
              <a:t>Backhaul Evolution</a:t>
            </a:r>
          </a:p>
          <a:p>
            <a:r>
              <a:rPr lang="en-GB" sz="1800" b="1" dirty="0" smtClean="0"/>
              <a:t>Work </a:t>
            </a:r>
            <a:r>
              <a:rPr lang="en-GB" sz="1800" b="1" dirty="0"/>
              <a:t>towards RAN Workshop </a:t>
            </a:r>
            <a:r>
              <a:rPr lang="en-GB" sz="1800" b="1" dirty="0" smtClean="0"/>
              <a:t>for “3GPP REL-12 and onwards”</a:t>
            </a:r>
            <a:endParaRPr lang="en-GB" sz="1800" b="1" dirty="0"/>
          </a:p>
          <a:p>
            <a:r>
              <a:rPr lang="en-GB" sz="1800" b="1" dirty="0" smtClean="0"/>
              <a:t>Surveys </a:t>
            </a:r>
            <a:r>
              <a:rPr lang="en-GB" sz="1800" b="1" dirty="0"/>
              <a:t>on </a:t>
            </a:r>
            <a:r>
              <a:rPr lang="en-GB" sz="1800" b="1" dirty="0" smtClean="0"/>
              <a:t>projects ORI and NGCOR</a:t>
            </a:r>
          </a:p>
          <a:p>
            <a:r>
              <a:rPr lang="en-GB" sz="1800" b="1" dirty="0" smtClean="0"/>
              <a:t>NGMN </a:t>
            </a:r>
            <a:r>
              <a:rPr lang="en-GB" sz="1800" b="1" dirty="0"/>
              <a:t>Industry Conference and Exhibition June </a:t>
            </a:r>
            <a:r>
              <a:rPr lang="en-GB" sz="1800" b="1" dirty="0" smtClean="0"/>
              <a:t>2012</a:t>
            </a:r>
          </a:p>
          <a:p>
            <a:r>
              <a:rPr lang="en-GB" sz="1800" b="1" dirty="0" smtClean="0"/>
              <a:t>Annex</a:t>
            </a:r>
            <a:endParaRPr lang="en-GB" sz="1800" b="1" dirty="0"/>
          </a:p>
          <a:p>
            <a:pPr marL="457200" lvl="1" indent="0">
              <a:buNone/>
            </a:pPr>
            <a:endParaRPr lang="en-GB" sz="2400" dirty="0" smtClean="0"/>
          </a:p>
          <a:p>
            <a:pPr lvl="1"/>
            <a:endParaRPr lang="en-GB" sz="2400" dirty="0" smtClean="0"/>
          </a:p>
          <a:p>
            <a:pPr lvl="1"/>
            <a:endParaRPr lang="en-GB" sz="24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2</a:t>
            </a:fld>
            <a:endParaRPr lang="en-GB"/>
          </a:p>
        </p:txBody>
      </p:sp>
    </p:spTree>
    <p:extLst>
      <p:ext uri="{BB962C8B-B14F-4D97-AF65-F5344CB8AC3E}">
        <p14:creationId xmlns:p14="http://schemas.microsoft.com/office/powerpoint/2010/main" xmlns="" val="1623530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NGCOR Project and “Multi-SDO” Activity</a:t>
            </a:r>
            <a:endParaRPr lang="en-GB" dirty="0">
              <a:solidFill>
                <a:srgbClr val="FF0000"/>
              </a:solidFill>
            </a:endParaRPr>
          </a:p>
        </p:txBody>
      </p:sp>
      <p:sp>
        <p:nvSpPr>
          <p:cNvPr id="3" name="Text Placeholder 2"/>
          <p:cNvSpPr>
            <a:spLocks noGrp="1"/>
          </p:cNvSpPr>
          <p:nvPr>
            <p:ph type="body" sz="quarter" idx="15"/>
          </p:nvPr>
        </p:nvSpPr>
        <p:spPr/>
        <p:txBody>
          <a:bodyPr/>
          <a:lstStyle/>
          <a:p>
            <a:r>
              <a:rPr lang="en-GB" dirty="0" smtClean="0"/>
              <a:t>Status Report</a:t>
            </a:r>
            <a:endParaRPr lang="en-GB" dirty="0"/>
          </a:p>
        </p:txBody>
      </p:sp>
      <p:sp>
        <p:nvSpPr>
          <p:cNvPr id="4" name="Text Placeholder 3"/>
          <p:cNvSpPr>
            <a:spLocks noGrp="1"/>
          </p:cNvSpPr>
          <p:nvPr>
            <p:ph type="body" sz="quarter" idx="20"/>
          </p:nvPr>
        </p:nvSpPr>
        <p:spPr>
          <a:xfrm>
            <a:off x="251520" y="1785926"/>
            <a:ext cx="8463855" cy="4643470"/>
          </a:xfrm>
        </p:spPr>
        <p:txBody>
          <a:bodyPr/>
          <a:lstStyle/>
          <a:p>
            <a:r>
              <a:rPr lang="en-GB" sz="1400" b="1" dirty="0" smtClean="0"/>
              <a:t>Next Generation Converged Operation Requirements</a:t>
            </a:r>
          </a:p>
          <a:p>
            <a:pPr marL="622300" lvl="1" indent="-260350"/>
            <a:r>
              <a:rPr lang="en-GB" sz="1200" dirty="0" smtClean="0"/>
              <a:t>Final deliverable of project phase 1 covering Fault Mgmt., Resource Inventory Mgmt., Converged Operations Mgmt., and Modelling and Tooling was </a:t>
            </a:r>
            <a:r>
              <a:rPr lang="en-GB" sz="1200" b="1" dirty="0" smtClean="0"/>
              <a:t>completed in Feb. 2012 </a:t>
            </a:r>
            <a:r>
              <a:rPr lang="en-GB" sz="1200" dirty="0" smtClean="0"/>
              <a:t>and is</a:t>
            </a:r>
            <a:r>
              <a:rPr lang="en-GB" sz="1200" b="1" dirty="0" smtClean="0"/>
              <a:t> </a:t>
            </a:r>
            <a:r>
              <a:rPr lang="en-GB" sz="1200" dirty="0" smtClean="0"/>
              <a:t>currently going through the final approval process.</a:t>
            </a:r>
          </a:p>
          <a:p>
            <a:pPr marL="622300" lvl="1" indent="-260350"/>
            <a:r>
              <a:rPr lang="en-GB" sz="1200" dirty="0" smtClean="0"/>
              <a:t>Project phase 2 covering Service Inventory Mgmt., Converged Operations and Cloud, Performance Mgmt., and Configuration Mgmt., is going through approval process; </a:t>
            </a:r>
            <a:r>
              <a:rPr lang="en-GB" sz="1200" b="1" dirty="0" smtClean="0"/>
              <a:t>expected start date of Phase 2: June 2012</a:t>
            </a:r>
            <a:r>
              <a:rPr lang="en-GB" sz="1200" dirty="0" smtClean="0"/>
              <a:t>.</a:t>
            </a:r>
          </a:p>
          <a:p>
            <a:pPr marL="622300" lvl="1" indent="-260350"/>
            <a:r>
              <a:rPr lang="en-GB" sz="1200" dirty="0" smtClean="0"/>
              <a:t>Project NGCOR Executive Management Letter document was delivered to executives of the all major stakeholders to inform them about the importance of the project and next steps.</a:t>
            </a:r>
          </a:p>
          <a:p>
            <a:pPr marL="622300" lvl="1" indent="-260350"/>
            <a:r>
              <a:rPr lang="en-GB" sz="1200" dirty="0" smtClean="0"/>
              <a:t>NGMN Operating Committee discussed status in the meetings in November 2011, February and March 2012 and provided support for the project results dissemination and on-going work with the Multi-SDO activity.</a:t>
            </a:r>
          </a:p>
          <a:p>
            <a:r>
              <a:rPr lang="en-GB" sz="1400" b="1" dirty="0" smtClean="0"/>
              <a:t>Multi-SDO Activity </a:t>
            </a:r>
          </a:p>
          <a:p>
            <a:pPr marL="622300" lvl="1" indent="-260350"/>
            <a:r>
              <a:rPr lang="en-GB" sz="1200" dirty="0" smtClean="0"/>
              <a:t>Results confirmed from discussions in meetings in San Francisco and Zurich in 2011;</a:t>
            </a:r>
          </a:p>
          <a:p>
            <a:pPr marL="622300" lvl="1" indent="-260350"/>
            <a:r>
              <a:rPr lang="en-GB" sz="1200" dirty="0" smtClean="0"/>
              <a:t>Scope of the activity should be the NGCOR project requirements and any other requirement identified;</a:t>
            </a:r>
          </a:p>
          <a:p>
            <a:pPr marL="622300" lvl="1" indent="-260350"/>
            <a:r>
              <a:rPr lang="en-GB" sz="1200" dirty="0" smtClean="0"/>
              <a:t>Future Topics may be added, e.g. operations requirements for Cloud based RAN,  operations requirements for Evolved Backhaul, operations requirements for massive deployments of Small Cells and operations requirements from autonomic and cognitive networking and self-management;</a:t>
            </a:r>
          </a:p>
          <a:p>
            <a:pPr marL="622300" lvl="1" indent="-260350"/>
            <a:r>
              <a:rPr lang="en-GB" sz="1200" dirty="0" smtClean="0"/>
              <a:t>Lightweight governance has been agreed; </a:t>
            </a:r>
          </a:p>
          <a:p>
            <a:pPr marL="622300" lvl="1" indent="-260350"/>
            <a:r>
              <a:rPr lang="en-GB" sz="1200" dirty="0" smtClean="0"/>
              <a:t>Latest Face-to-Face </a:t>
            </a:r>
            <a:r>
              <a:rPr lang="en-GB" sz="1200" dirty="0"/>
              <a:t>meeting </a:t>
            </a:r>
            <a:r>
              <a:rPr lang="en-GB" sz="1200" dirty="0" smtClean="0"/>
              <a:t>held </a:t>
            </a:r>
            <a:r>
              <a:rPr lang="en-GB" sz="1200" dirty="0"/>
              <a:t>in Zurich, Switzerland on the 23</a:t>
            </a:r>
            <a:r>
              <a:rPr lang="en-GB" sz="1200" baseline="30000" dirty="0"/>
              <a:t>rd</a:t>
            </a:r>
            <a:r>
              <a:rPr lang="en-GB" sz="1200" dirty="0"/>
              <a:t> </a:t>
            </a:r>
            <a:r>
              <a:rPr lang="en-GB" sz="1200" dirty="0" smtClean="0"/>
              <a:t>and </a:t>
            </a:r>
            <a:r>
              <a:rPr lang="en-GB" sz="1200" dirty="0"/>
              <a:t>24</a:t>
            </a:r>
            <a:r>
              <a:rPr lang="en-GB" sz="1200" baseline="30000" dirty="0"/>
              <a:t>th</a:t>
            </a:r>
            <a:r>
              <a:rPr lang="en-GB" sz="1200" dirty="0"/>
              <a:t> of April 2012.</a:t>
            </a:r>
          </a:p>
          <a:p>
            <a:pPr lvl="1"/>
            <a:endParaRPr lang="en-GB" sz="12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3</a:t>
            </a:fld>
            <a:endParaRPr lang="en-GB" dirty="0"/>
          </a:p>
        </p:txBody>
      </p:sp>
    </p:spTree>
    <p:extLst>
      <p:ext uri="{BB962C8B-B14F-4D97-AF65-F5344CB8AC3E}">
        <p14:creationId xmlns:p14="http://schemas.microsoft.com/office/powerpoint/2010/main" xmlns="" val="19493055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t>Multi-SDO</a:t>
            </a:r>
            <a:endParaRPr lang="en-GB" dirty="0"/>
          </a:p>
        </p:txBody>
      </p:sp>
      <p:sp>
        <p:nvSpPr>
          <p:cNvPr id="3" name="Text Placeholder 2"/>
          <p:cNvSpPr>
            <a:spLocks noGrp="1"/>
          </p:cNvSpPr>
          <p:nvPr>
            <p:ph type="body" sz="quarter" idx="15"/>
          </p:nvPr>
        </p:nvSpPr>
        <p:spPr/>
        <p:txBody>
          <a:bodyPr/>
          <a:lstStyle/>
          <a:p>
            <a:r>
              <a:rPr lang="en-GB" dirty="0" smtClean="0"/>
              <a:t>23</a:t>
            </a:r>
            <a:r>
              <a:rPr lang="en-GB" baseline="30000" dirty="0" smtClean="0"/>
              <a:t>rd</a:t>
            </a:r>
            <a:r>
              <a:rPr lang="en-GB" dirty="0" smtClean="0"/>
              <a:t>-24</a:t>
            </a:r>
            <a:r>
              <a:rPr lang="en-GB" baseline="30000" dirty="0" smtClean="0"/>
              <a:t>th</a:t>
            </a:r>
            <a:r>
              <a:rPr lang="en-GB" dirty="0" smtClean="0"/>
              <a:t> April 2012, Zurich, CH </a:t>
            </a:r>
            <a:endParaRPr lang="en-GB" dirty="0"/>
          </a:p>
        </p:txBody>
      </p:sp>
      <p:sp>
        <p:nvSpPr>
          <p:cNvPr id="4" name="Text Placeholder 3"/>
          <p:cNvSpPr>
            <a:spLocks noGrp="1"/>
          </p:cNvSpPr>
          <p:nvPr>
            <p:ph type="body" sz="quarter" idx="20"/>
          </p:nvPr>
        </p:nvSpPr>
        <p:spPr>
          <a:xfrm>
            <a:off x="192563" y="1772816"/>
            <a:ext cx="8317557" cy="4739418"/>
          </a:xfrm>
        </p:spPr>
        <p:txBody>
          <a:bodyPr>
            <a:normAutofit fontScale="92500" lnSpcReduction="10000"/>
          </a:bodyPr>
          <a:lstStyle/>
          <a:p>
            <a:r>
              <a:rPr lang="en-GB" sz="1400" b="1" dirty="0" smtClean="0"/>
              <a:t>Invited SDOs/IGs</a:t>
            </a:r>
          </a:p>
          <a:p>
            <a:pPr marL="0" indent="0">
              <a:buNone/>
            </a:pPr>
            <a:endParaRPr lang="en-GB" sz="1600" dirty="0" smtClean="0"/>
          </a:p>
          <a:p>
            <a:endParaRPr lang="en-GB" sz="1400" b="1" dirty="0" smtClean="0"/>
          </a:p>
          <a:p>
            <a:endParaRPr lang="en-GB" sz="1400" b="1" dirty="0"/>
          </a:p>
          <a:p>
            <a:r>
              <a:rPr lang="en-GB" sz="1400" b="1" dirty="0" smtClean="0"/>
              <a:t>Participants:</a:t>
            </a:r>
          </a:p>
          <a:p>
            <a:pPr lvl="1"/>
            <a:r>
              <a:rPr lang="en-GB" sz="1200" dirty="0" smtClean="0"/>
              <a:t>3GPP, ETSI, NGMN, TM Forum (apologies: ATIS, BBF, ITU-T, MEF</a:t>
            </a:r>
            <a:r>
              <a:rPr lang="en-GB" sz="1200" dirty="0"/>
              <a:t>, </a:t>
            </a:r>
            <a:r>
              <a:rPr lang="en-GB" sz="1200" dirty="0" smtClean="0"/>
              <a:t>OIF)</a:t>
            </a:r>
          </a:p>
          <a:p>
            <a:endParaRPr lang="en-GB" sz="1400" b="1" dirty="0" smtClean="0"/>
          </a:p>
          <a:p>
            <a:r>
              <a:rPr lang="en-GB" sz="1400" b="1" dirty="0" smtClean="0"/>
              <a:t>Results</a:t>
            </a:r>
            <a:r>
              <a:rPr lang="en-GB" sz="1400" b="1" dirty="0"/>
              <a:t>:</a:t>
            </a:r>
          </a:p>
          <a:p>
            <a:pPr lvl="1"/>
            <a:r>
              <a:rPr lang="en-GB" sz="1200" b="1" dirty="0"/>
              <a:t>Cooperation </a:t>
            </a:r>
            <a:r>
              <a:rPr lang="en-GB" sz="1200" b="1" dirty="0" smtClean="0"/>
              <a:t>Principles </a:t>
            </a:r>
            <a:r>
              <a:rPr lang="en-GB" sz="1200" dirty="0"/>
              <a:t>agreed: open, lightweight, clear scope, </a:t>
            </a:r>
            <a:r>
              <a:rPr lang="en-GB" sz="1200" dirty="0" smtClean="0"/>
              <a:t>coordination, agreement of joint projects in consensus, IPR with participating organisations;</a:t>
            </a:r>
            <a:endParaRPr lang="en-GB" sz="1200" dirty="0"/>
          </a:p>
          <a:p>
            <a:pPr lvl="1"/>
            <a:r>
              <a:rPr lang="en-GB" sz="1200" dirty="0"/>
              <a:t>Agreement on a </a:t>
            </a:r>
            <a:r>
              <a:rPr lang="en-GB" sz="1200" b="1" dirty="0" smtClean="0"/>
              <a:t>federation framework </a:t>
            </a:r>
            <a:r>
              <a:rPr lang="en-GB" sz="1200" dirty="0"/>
              <a:t>enabling network management models from multiple organizations to be used together for the purpose of End-to-End management;</a:t>
            </a:r>
          </a:p>
          <a:p>
            <a:pPr lvl="1"/>
            <a:r>
              <a:rPr lang="en-GB" sz="1200" dirty="0" smtClean="0"/>
              <a:t>Building </a:t>
            </a:r>
            <a:r>
              <a:rPr lang="en-GB" sz="1200" dirty="0"/>
              <a:t>on </a:t>
            </a:r>
            <a:r>
              <a:rPr lang="en-GB" sz="1200" b="1" dirty="0" smtClean="0"/>
              <a:t>harmonisation work </a:t>
            </a:r>
            <a:r>
              <a:rPr lang="en-GB" sz="1200" dirty="0" smtClean="0"/>
              <a:t>done by Joint Working Group of TM Forum and 3GPP on model alignment and fault management harmonisation; </a:t>
            </a:r>
            <a:endParaRPr lang="en-GB" sz="1200" dirty="0"/>
          </a:p>
          <a:p>
            <a:pPr lvl="1"/>
            <a:r>
              <a:rPr lang="en-GB" sz="1200" dirty="0"/>
              <a:t>Driven by </a:t>
            </a:r>
            <a:r>
              <a:rPr lang="en-GB" sz="1200" b="1" dirty="0" smtClean="0"/>
              <a:t>operator </a:t>
            </a:r>
            <a:r>
              <a:rPr lang="en-GB" sz="1200" b="1" dirty="0"/>
              <a:t>requirements </a:t>
            </a:r>
            <a:r>
              <a:rPr lang="en-GB" sz="1200" dirty="0"/>
              <a:t>from </a:t>
            </a:r>
            <a:r>
              <a:rPr lang="en-GB" sz="1200" dirty="0" smtClean="0"/>
              <a:t>NGCOR with the shared objective to reduce integration and operations costs;</a:t>
            </a:r>
            <a:endParaRPr lang="en-GB" sz="1200" dirty="0"/>
          </a:p>
          <a:p>
            <a:pPr lvl="1"/>
            <a:r>
              <a:rPr lang="en-GB" sz="1200" dirty="0" smtClean="0"/>
              <a:t>Regular </a:t>
            </a:r>
            <a:r>
              <a:rPr lang="en-GB" sz="1200" dirty="0"/>
              <a:t>meetings of </a:t>
            </a:r>
            <a:r>
              <a:rPr lang="en-GB" sz="1200" dirty="0" smtClean="0"/>
              <a:t>Multi-SDO  </a:t>
            </a:r>
            <a:r>
              <a:rPr lang="en-GB" sz="1200" dirty="0"/>
              <a:t>(2x/year</a:t>
            </a:r>
            <a:r>
              <a:rPr lang="en-GB" sz="1200" dirty="0" smtClean="0"/>
              <a:t>); NGMN </a:t>
            </a:r>
            <a:r>
              <a:rPr lang="en-GB" sz="1200" dirty="0"/>
              <a:t>as facilitator; </a:t>
            </a:r>
            <a:r>
              <a:rPr lang="en-GB" sz="1200" b="1" dirty="0" smtClean="0"/>
              <a:t>Steering Group</a:t>
            </a:r>
            <a:r>
              <a:rPr lang="en-GB" sz="1200" dirty="0" smtClean="0"/>
              <a:t> </a:t>
            </a:r>
            <a:r>
              <a:rPr lang="en-GB" sz="1200" dirty="0"/>
              <a:t>on working level </a:t>
            </a:r>
            <a:r>
              <a:rPr lang="en-GB" sz="1200" dirty="0" smtClean="0"/>
              <a:t>in between to synchronize progress of work;</a:t>
            </a:r>
          </a:p>
          <a:p>
            <a:pPr lvl="1"/>
            <a:r>
              <a:rPr lang="en-GB" sz="1200" dirty="0" smtClean="0"/>
              <a:t>Agreement </a:t>
            </a:r>
            <a:r>
              <a:rPr lang="en-GB" sz="1200" dirty="0"/>
              <a:t>on </a:t>
            </a:r>
            <a:r>
              <a:rPr lang="en-GB" sz="1200" b="1" dirty="0"/>
              <a:t>2 joint project </a:t>
            </a:r>
            <a:r>
              <a:rPr lang="en-GB" sz="1200" b="1" dirty="0" smtClean="0"/>
              <a:t>proposals</a:t>
            </a:r>
            <a:r>
              <a:rPr lang="en-GB" sz="1200" dirty="0" smtClean="0"/>
              <a:t>; work will start in June 2012:</a:t>
            </a:r>
          </a:p>
          <a:p>
            <a:pPr marL="982663" lvl="1" indent="-266700">
              <a:buFont typeface="Wingdings" pitchFamily="2" charset="2"/>
              <a:buChar char="§"/>
            </a:pPr>
            <a:r>
              <a:rPr lang="en-GB" sz="1200" dirty="0" smtClean="0"/>
              <a:t>Converged </a:t>
            </a:r>
            <a:r>
              <a:rPr lang="en-GB" sz="1200" dirty="0"/>
              <a:t>Management Model Alignment (Phase 2</a:t>
            </a:r>
            <a:r>
              <a:rPr lang="en-GB" sz="1200" dirty="0" smtClean="0"/>
              <a:t>)</a:t>
            </a:r>
          </a:p>
          <a:p>
            <a:pPr marL="982663" lvl="1" indent="-266700">
              <a:buFont typeface="Wingdings" pitchFamily="2" charset="2"/>
              <a:buChar char="§"/>
            </a:pPr>
            <a:r>
              <a:rPr lang="en-GB" sz="1200" dirty="0"/>
              <a:t>Converged Management PM Interface definitions</a:t>
            </a:r>
          </a:p>
          <a:p>
            <a:pPr lvl="1"/>
            <a:r>
              <a:rPr lang="en-GB" sz="1200" b="1" dirty="0" smtClean="0"/>
              <a:t>Showcase</a:t>
            </a:r>
            <a:r>
              <a:rPr lang="en-GB" sz="1200" dirty="0" smtClean="0"/>
              <a:t> at NGMN IC&amp;E 2012, San Francisco;</a:t>
            </a:r>
          </a:p>
          <a:p>
            <a:pPr lvl="1"/>
            <a:r>
              <a:rPr lang="en-GB" sz="1200" dirty="0" smtClean="0"/>
              <a:t>Next MultiSDO meeting in 28/29 November 2012, Frankfurt/Germany;</a:t>
            </a:r>
            <a:endParaRPr lang="en-GB" sz="12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4</a:t>
            </a:fld>
            <a:endParaRPr lang="en-GB"/>
          </a:p>
        </p:txBody>
      </p:sp>
      <p:pic>
        <p:nvPicPr>
          <p:cNvPr id="6" name="Grafik 10" descr="3gpp logo.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2240077"/>
            <a:ext cx="611188" cy="34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Grafik 11" descr="itu.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2828" y="2173865"/>
            <a:ext cx="35718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r="-31551" b="18919"/>
          <a:stretch>
            <a:fillRect/>
          </a:stretch>
        </p:blipFill>
        <p:spPr bwMode="auto">
          <a:xfrm>
            <a:off x="6948264" y="2213919"/>
            <a:ext cx="928687"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50143" y="2294088"/>
            <a:ext cx="838200" cy="27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551698" y="2249467"/>
            <a:ext cx="600075"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131840" y="2259163"/>
            <a:ext cx="808037" cy="285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907704" y="2298502"/>
            <a:ext cx="1071562"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10469" y="2295676"/>
            <a:ext cx="557212" cy="212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Grafik 15" descr="etsi2.jpg"/>
          <p:cNvPicPr>
            <a:picLocks noChangeAspect="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067944" y="2230588"/>
            <a:ext cx="85725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descr="P:\Templates_logos_fonts\NGMN Logos\NGMN Logo big.jp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740352" y="2224171"/>
            <a:ext cx="856308" cy="4837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62306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Update on Selected Projects (1/2)</a:t>
            </a:r>
            <a:endParaRPr lang="en-GB" dirty="0">
              <a:latin typeface="+mj-lt"/>
            </a:endParaRPr>
          </a:p>
        </p:txBody>
      </p:sp>
      <p:sp>
        <p:nvSpPr>
          <p:cNvPr id="4" name="Text Placeholder 3"/>
          <p:cNvSpPr>
            <a:spLocks noGrp="1"/>
          </p:cNvSpPr>
          <p:nvPr>
            <p:ph type="body" sz="quarter" idx="20"/>
          </p:nvPr>
        </p:nvSpPr>
        <p:spPr>
          <a:xfrm>
            <a:off x="142875" y="1628800"/>
            <a:ext cx="8391847" cy="4643470"/>
          </a:xfrm>
        </p:spPr>
        <p:txBody>
          <a:bodyPr>
            <a:normAutofit lnSpcReduction="10000"/>
          </a:bodyPr>
          <a:lstStyle/>
          <a:p>
            <a:r>
              <a:rPr lang="en-GB" sz="1400" b="1" dirty="0" smtClean="0">
                <a:latin typeface="+mn-lt"/>
              </a:rPr>
              <a:t>Multi Band Multi Mode Terminals</a:t>
            </a:r>
          </a:p>
          <a:p>
            <a:pPr lvl="1" indent="-381000"/>
            <a:r>
              <a:rPr lang="en-GB" sz="1200" dirty="0"/>
              <a:t>P-MBMM delivered a Management Letter: Enabling Multiband Multimode LTE Devices &amp; Global Roaming document to </a:t>
            </a:r>
            <a:r>
              <a:rPr lang="en-GB" sz="1200" dirty="0" smtClean="0"/>
              <a:t>executives of all </a:t>
            </a:r>
            <a:r>
              <a:rPr lang="en-GB" sz="1200" dirty="0"/>
              <a:t>major stakeholders </a:t>
            </a:r>
            <a:r>
              <a:rPr lang="en-GB" sz="1200" dirty="0" smtClean="0"/>
              <a:t>to </a:t>
            </a:r>
            <a:r>
              <a:rPr lang="en-GB" sz="1200" dirty="0"/>
              <a:t>inform them about the importance of the project and next steps</a:t>
            </a:r>
          </a:p>
          <a:p>
            <a:pPr lvl="1" indent="-381000"/>
            <a:r>
              <a:rPr lang="en-GB" sz="1200" dirty="0" smtClean="0"/>
              <a:t>P-MBMM is planning </a:t>
            </a:r>
            <a:r>
              <a:rPr lang="en-GB" sz="1200" dirty="0"/>
              <a:t>a joint IWPC/NGMN workshop for June </a:t>
            </a:r>
            <a:r>
              <a:rPr lang="en-GB" sz="1200" dirty="0" smtClean="0"/>
              <a:t>7-8 in </a:t>
            </a:r>
            <a:r>
              <a:rPr lang="en-GB" sz="1200" dirty="0"/>
              <a:t>Washington DC, USA. The </a:t>
            </a:r>
            <a:r>
              <a:rPr lang="en-GB" sz="1200" dirty="0" smtClean="0"/>
              <a:t>objectives </a:t>
            </a:r>
            <a:r>
              <a:rPr lang="en-GB" sz="1200" dirty="0"/>
              <a:t>of the IWPC/NGMN workshop is </a:t>
            </a:r>
            <a:r>
              <a:rPr lang="en-GB" sz="1200" dirty="0" smtClean="0"/>
              <a:t>to study the</a:t>
            </a:r>
          </a:p>
          <a:p>
            <a:pPr lvl="2" indent="-339725">
              <a:buFont typeface="Arial" pitchFamily="34" charset="0"/>
              <a:buChar char="•"/>
            </a:pPr>
            <a:r>
              <a:rPr lang="en-GB" sz="1200" dirty="0" smtClean="0"/>
              <a:t>feasibility of a potential single UE platform supporting all feasible regional and global LTE/legacy bands that could be produced to ensure support of global roaming, multiband multimode requirements and the economy of scale</a:t>
            </a:r>
          </a:p>
          <a:p>
            <a:pPr lvl="2" indent="-339725">
              <a:buFont typeface="Arial" pitchFamily="34" charset="0"/>
              <a:buChar char="•"/>
            </a:pPr>
            <a:r>
              <a:rPr lang="en-GB" sz="1200" dirty="0" smtClean="0"/>
              <a:t>roadmap of </a:t>
            </a:r>
            <a:r>
              <a:rPr lang="en-GB" sz="1200" dirty="0"/>
              <a:t>technical feasibility within the next 2-3 years</a:t>
            </a:r>
          </a:p>
          <a:p>
            <a:pPr lvl="2" indent="-339725">
              <a:buFont typeface="Arial" pitchFamily="34" charset="0"/>
              <a:buChar char="•"/>
            </a:pPr>
            <a:r>
              <a:rPr lang="en-GB" sz="1200" dirty="0" smtClean="0"/>
              <a:t>relative </a:t>
            </a:r>
            <a:r>
              <a:rPr lang="en-GB" sz="1200" dirty="0"/>
              <a:t>cost curve changes when adding bands and/or addressing bandwidth aggregation</a:t>
            </a:r>
          </a:p>
          <a:p>
            <a:r>
              <a:rPr lang="en-GB" sz="1400" b="1" dirty="0" smtClean="0"/>
              <a:t>Centralised RAN</a:t>
            </a:r>
          </a:p>
          <a:p>
            <a:pPr lvl="1" indent="-381000"/>
            <a:r>
              <a:rPr lang="en-GB" sz="1200" dirty="0"/>
              <a:t>The first two deliverables from P-CRAN on cost analysis and requirement definition are going </a:t>
            </a:r>
            <a:r>
              <a:rPr lang="en-GB" sz="1200" dirty="0" smtClean="0"/>
              <a:t>through extended </a:t>
            </a:r>
            <a:r>
              <a:rPr lang="en-GB" sz="1200" dirty="0"/>
              <a:t>review and are to be sent to the OC for approval shortly. </a:t>
            </a:r>
          </a:p>
          <a:p>
            <a:pPr lvl="1" indent="-381000"/>
            <a:r>
              <a:rPr lang="en-GB" sz="1200" dirty="0"/>
              <a:t>Meanwhile work is on-going for </a:t>
            </a:r>
            <a:r>
              <a:rPr lang="en-GB" sz="1200" dirty="0" smtClean="0"/>
              <a:t>two more deliverables on </a:t>
            </a:r>
            <a:r>
              <a:rPr lang="en-GB" sz="1200" dirty="0"/>
              <a:t>solution suggestions and standard impact analysis</a:t>
            </a:r>
            <a:r>
              <a:rPr lang="en-GB" sz="1200" dirty="0" smtClean="0"/>
              <a:t>.</a:t>
            </a:r>
          </a:p>
          <a:p>
            <a:r>
              <a:rPr lang="en-GB" sz="1400" b="1" dirty="0" smtClean="0"/>
              <a:t>Backhaul Evolution</a:t>
            </a:r>
          </a:p>
          <a:p>
            <a:pPr lvl="1" indent="-381000"/>
            <a:r>
              <a:rPr lang="en-GB" sz="1200" dirty="0"/>
              <a:t>Defined the general term “small cells” and agreed on use cases, which are relevant for operators. </a:t>
            </a:r>
          </a:p>
          <a:p>
            <a:pPr lvl="1" indent="-381000"/>
            <a:r>
              <a:rPr lang="en-GB" sz="1200" dirty="0"/>
              <a:t>Defined requirements for small cell backhaul, and compared solutions for those. </a:t>
            </a:r>
          </a:p>
          <a:p>
            <a:pPr lvl="1" indent="-381000"/>
            <a:r>
              <a:rPr lang="en-GB" sz="1200" dirty="0"/>
              <a:t>A white paper has been drafted containing the results from these activities. It is the aim of the project to publish the results soon as a basis for on-going work by other bodies</a:t>
            </a:r>
            <a:r>
              <a:rPr lang="en-GB" sz="1200" dirty="0" smtClean="0"/>
              <a:t>.</a:t>
            </a:r>
          </a:p>
          <a:p>
            <a:pPr lvl="1" indent="-381000"/>
            <a:r>
              <a:rPr lang="en-GB" sz="1200" dirty="0" smtClean="0"/>
              <a:t>A Press Release announcing </a:t>
            </a:r>
            <a:r>
              <a:rPr lang="en-GB" sz="1200" dirty="0"/>
              <a:t>the publication of 3 Whitepapers</a:t>
            </a:r>
            <a:r>
              <a:rPr lang="en-GB" sz="1200" dirty="0" smtClean="0"/>
              <a:t>: "</a:t>
            </a:r>
            <a:r>
              <a:rPr lang="en-GB" sz="1200" dirty="0"/>
              <a:t>Guidelines for LTE Backhaul Traffic Estimation</a:t>
            </a:r>
            <a:r>
              <a:rPr lang="en-GB" sz="1200" dirty="0" smtClean="0"/>
              <a:t>", </a:t>
            </a:r>
            <a:r>
              <a:rPr lang="en-GB" sz="1200" dirty="0"/>
              <a:t>"LTE Backhauling Deployment Scenarios", </a:t>
            </a:r>
            <a:r>
              <a:rPr lang="en-GB" sz="1200" dirty="0" smtClean="0"/>
              <a:t>"</a:t>
            </a:r>
            <a:r>
              <a:rPr lang="en-GB" sz="1200" dirty="0"/>
              <a:t>Security in LTE Backhauling </a:t>
            </a:r>
            <a:r>
              <a:rPr lang="en-GB" sz="1200" dirty="0" smtClean="0"/>
              <a:t>whitepaper“ has taken place.</a:t>
            </a:r>
            <a:endParaRPr lang="en-GB" sz="1200" dirty="0"/>
          </a:p>
          <a:p>
            <a:pPr marL="0" indent="0">
              <a:buNone/>
            </a:pPr>
            <a:endParaRPr lang="en-GB" sz="1400" b="1" dirty="0"/>
          </a:p>
          <a:p>
            <a:endParaRPr lang="en-GB" sz="1600" dirty="0">
              <a:latin typeface="+mn-lt"/>
            </a:endParaRPr>
          </a:p>
        </p:txBody>
      </p:sp>
      <p:sp>
        <p:nvSpPr>
          <p:cNvPr id="5" name="Slide Number Placeholder 4"/>
          <p:cNvSpPr>
            <a:spLocks noGrp="1"/>
          </p:cNvSpPr>
          <p:nvPr>
            <p:ph type="sldNum" sz="quarter" idx="21"/>
          </p:nvPr>
        </p:nvSpPr>
        <p:spPr/>
        <p:txBody>
          <a:bodyPr/>
          <a:lstStyle/>
          <a:p>
            <a:fld id="{CBB2CB38-EE6D-4D2E-8A52-BCDC602B998E}" type="slidenum">
              <a:rPr lang="en-GB" smtClean="0"/>
              <a:pPr/>
              <a:t>5</a:t>
            </a:fld>
            <a:endParaRPr lang="en-GB"/>
          </a:p>
        </p:txBody>
      </p:sp>
    </p:spTree>
    <p:extLst>
      <p:ext uri="{BB962C8B-B14F-4D97-AF65-F5344CB8AC3E}">
        <p14:creationId xmlns:p14="http://schemas.microsoft.com/office/powerpoint/2010/main" xmlns="" val="2295994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Update on </a:t>
            </a:r>
            <a:r>
              <a:rPr lang="en-US" dirty="0" smtClean="0"/>
              <a:t>Selected </a:t>
            </a:r>
            <a:r>
              <a:rPr lang="en-US" dirty="0"/>
              <a:t>Projects </a:t>
            </a:r>
            <a:r>
              <a:rPr lang="en-US" dirty="0" smtClean="0"/>
              <a:t>(2/2</a:t>
            </a:r>
            <a:r>
              <a:rPr lang="en-US" dirty="0"/>
              <a:t>)</a:t>
            </a:r>
            <a:endParaRPr lang="en-GB" dirty="0">
              <a:latin typeface="+mj-lt"/>
            </a:endParaRPr>
          </a:p>
        </p:txBody>
      </p:sp>
      <p:sp>
        <p:nvSpPr>
          <p:cNvPr id="4" name="Text Placeholder 3"/>
          <p:cNvSpPr>
            <a:spLocks noGrp="1"/>
          </p:cNvSpPr>
          <p:nvPr>
            <p:ph type="body" sz="quarter" idx="20"/>
          </p:nvPr>
        </p:nvSpPr>
        <p:spPr>
          <a:xfrm>
            <a:off x="179512" y="1785926"/>
            <a:ext cx="8640960" cy="2075122"/>
          </a:xfrm>
        </p:spPr>
        <p:txBody>
          <a:bodyPr/>
          <a:lstStyle/>
          <a:p>
            <a:r>
              <a:rPr lang="en-GB" sz="1600" b="1" dirty="0" smtClean="0">
                <a:latin typeface="+mj-lt"/>
              </a:rPr>
              <a:t>Surveys on projects ORI and NGCOR </a:t>
            </a:r>
          </a:p>
          <a:p>
            <a:pPr lvl="1" indent="-381000"/>
            <a:r>
              <a:rPr lang="en-GB" sz="1200" dirty="0">
                <a:solidFill>
                  <a:prstClr val="black"/>
                </a:solidFill>
              </a:rPr>
              <a:t>NGMN </a:t>
            </a:r>
            <a:r>
              <a:rPr lang="en-GB" sz="1200" dirty="0" smtClean="0">
                <a:solidFill>
                  <a:prstClr val="black"/>
                </a:solidFill>
              </a:rPr>
              <a:t>has </a:t>
            </a:r>
            <a:r>
              <a:rPr lang="en-GB" sz="1200" dirty="0">
                <a:solidFill>
                  <a:prstClr val="black"/>
                </a:solidFill>
              </a:rPr>
              <a:t>prepared two important surveys to gauge the status </a:t>
            </a:r>
            <a:r>
              <a:rPr lang="en-GB" sz="1200" dirty="0" smtClean="0">
                <a:solidFill>
                  <a:prstClr val="black"/>
                </a:solidFill>
              </a:rPr>
              <a:t>and </a:t>
            </a:r>
            <a:r>
              <a:rPr lang="en-GB" sz="1200" dirty="0">
                <a:solidFill>
                  <a:prstClr val="black"/>
                </a:solidFill>
              </a:rPr>
              <a:t>industry needs for the following areas, </a:t>
            </a:r>
          </a:p>
          <a:p>
            <a:pPr marL="1200150" lvl="3" indent="-396875">
              <a:buFont typeface="Arial" pitchFamily="34" charset="0"/>
              <a:buChar char="•"/>
            </a:pPr>
            <a:r>
              <a:rPr lang="en-GB" sz="1200" dirty="0">
                <a:solidFill>
                  <a:prstClr val="black"/>
                </a:solidFill>
              </a:rPr>
              <a:t>ORI </a:t>
            </a:r>
            <a:r>
              <a:rPr lang="en-GB" sz="1200" dirty="0" smtClean="0">
                <a:solidFill>
                  <a:prstClr val="black"/>
                </a:solidFill>
              </a:rPr>
              <a:t>(ETSI ISG on Open Interface between Base Band Unit and Remote Radio Head), </a:t>
            </a:r>
            <a:endParaRPr lang="en-GB" sz="1200" dirty="0">
              <a:solidFill>
                <a:prstClr val="black"/>
              </a:solidFill>
            </a:endParaRPr>
          </a:p>
          <a:p>
            <a:pPr marL="1200150" lvl="3" indent="-396875">
              <a:buFont typeface="Arial" pitchFamily="34" charset="0"/>
              <a:buChar char="•"/>
            </a:pPr>
            <a:r>
              <a:rPr lang="en-GB" sz="1200" dirty="0">
                <a:solidFill>
                  <a:prstClr val="black"/>
                </a:solidFill>
              </a:rPr>
              <a:t>NGCOR</a:t>
            </a:r>
          </a:p>
          <a:p>
            <a:pPr lvl="1" indent="-381000"/>
            <a:r>
              <a:rPr lang="en-GB" sz="1200" dirty="0" smtClean="0">
                <a:solidFill>
                  <a:prstClr val="black"/>
                </a:solidFill>
              </a:rPr>
              <a:t>Survey </a:t>
            </a:r>
            <a:r>
              <a:rPr lang="en-GB" sz="1200" dirty="0">
                <a:solidFill>
                  <a:prstClr val="black"/>
                </a:solidFill>
              </a:rPr>
              <a:t>responses are </a:t>
            </a:r>
            <a:r>
              <a:rPr lang="en-GB" sz="1200" dirty="0" smtClean="0">
                <a:solidFill>
                  <a:prstClr val="black"/>
                </a:solidFill>
              </a:rPr>
              <a:t>anonymous, NGMN </a:t>
            </a:r>
            <a:r>
              <a:rPr lang="en-GB" sz="1200" dirty="0">
                <a:solidFill>
                  <a:prstClr val="black"/>
                </a:solidFill>
              </a:rPr>
              <a:t>office will compile the results from all the </a:t>
            </a:r>
            <a:r>
              <a:rPr lang="en-GB" sz="1200" dirty="0" smtClean="0">
                <a:solidFill>
                  <a:prstClr val="black"/>
                </a:solidFill>
              </a:rPr>
              <a:t>stakeholders</a:t>
            </a:r>
            <a:endParaRPr lang="en-GB" sz="1200" dirty="0">
              <a:solidFill>
                <a:prstClr val="black"/>
              </a:solidFill>
            </a:endParaRPr>
          </a:p>
        </p:txBody>
      </p:sp>
      <p:sp>
        <p:nvSpPr>
          <p:cNvPr id="5" name="Slide Number Placeholder 4"/>
          <p:cNvSpPr>
            <a:spLocks noGrp="1"/>
          </p:cNvSpPr>
          <p:nvPr>
            <p:ph type="sldNum" sz="quarter" idx="21"/>
          </p:nvPr>
        </p:nvSpPr>
        <p:spPr/>
        <p:txBody>
          <a:bodyPr/>
          <a:lstStyle/>
          <a:p>
            <a:fld id="{CBB2CB38-EE6D-4D2E-8A52-BCDC602B998E}" type="slidenum">
              <a:rPr lang="en-GB" smtClean="0"/>
              <a:pPr/>
              <a:t>6</a:t>
            </a:fld>
            <a:endParaRPr lang="en-GB"/>
          </a:p>
        </p:txBody>
      </p:sp>
      <p:sp>
        <p:nvSpPr>
          <p:cNvPr id="6" name="Text Placeholder 3"/>
          <p:cNvSpPr>
            <a:spLocks noGrp="1"/>
          </p:cNvSpPr>
          <p:nvPr>
            <p:ph type="body" sz="quarter" idx="20"/>
          </p:nvPr>
        </p:nvSpPr>
        <p:spPr>
          <a:xfrm>
            <a:off x="179512" y="3573016"/>
            <a:ext cx="8640960" cy="2376264"/>
          </a:xfrm>
        </p:spPr>
        <p:txBody>
          <a:bodyPr/>
          <a:lstStyle/>
          <a:p>
            <a:r>
              <a:rPr lang="en-GB" sz="1400" b="1" dirty="0" smtClean="0">
                <a:latin typeface="+mj-lt"/>
              </a:rPr>
              <a:t>RAN Workshop on “REL-12 and onwards”</a:t>
            </a:r>
          </a:p>
          <a:p>
            <a:pPr lvl="1" indent="-381000"/>
            <a:r>
              <a:rPr lang="en-GB" sz="1200" dirty="0"/>
              <a:t>NGMN received a request for members input towards the RAN workshop on </a:t>
            </a:r>
            <a:r>
              <a:rPr lang="en-GB" sz="1200" dirty="0" smtClean="0"/>
              <a:t>“Rel.12 and onwards” during </a:t>
            </a:r>
            <a:r>
              <a:rPr lang="en-GB" sz="1200" dirty="0"/>
              <a:t>the Cooperation Partners meeting in Barcelona - MWC 2012.</a:t>
            </a:r>
          </a:p>
          <a:p>
            <a:pPr lvl="1" indent="-381000"/>
            <a:r>
              <a:rPr lang="en-GB" sz="1200" dirty="0"/>
              <a:t>NGMN Standards Alignment Group held phone conferences to start discussions on members input for the upcoming 3GPP RAN Workshop in Ljubljana in June 2012.</a:t>
            </a:r>
          </a:p>
          <a:p>
            <a:pPr lvl="1" indent="-381000"/>
            <a:r>
              <a:rPr lang="en-GB" sz="1200" dirty="0"/>
              <a:t>NGMN will participate in this workshop.</a:t>
            </a:r>
          </a:p>
          <a:p>
            <a:pPr lvl="1" indent="-381000"/>
            <a:r>
              <a:rPr lang="en-GB" sz="1200" dirty="0" smtClean="0"/>
              <a:t>Proposal has been sent to NGMN </a:t>
            </a:r>
            <a:r>
              <a:rPr lang="en-GB" sz="1200" dirty="0"/>
              <a:t>Operating Committee </a:t>
            </a:r>
            <a:r>
              <a:rPr lang="en-GB" sz="1200" dirty="0" smtClean="0"/>
              <a:t>to review messages.</a:t>
            </a:r>
          </a:p>
          <a:p>
            <a:pPr marL="457200" lvl="1" indent="0">
              <a:buNone/>
            </a:pPr>
            <a:endParaRPr lang="en-GB" sz="1800" b="1" dirty="0" smtClean="0"/>
          </a:p>
          <a:p>
            <a:r>
              <a:rPr lang="en-GB" sz="1400" b="1" dirty="0" smtClean="0"/>
              <a:t>More </a:t>
            </a:r>
            <a:r>
              <a:rPr lang="en-GB" sz="1400" b="1" dirty="0"/>
              <a:t>details about NGMN Projects in Annex</a:t>
            </a:r>
          </a:p>
          <a:p>
            <a:pPr marL="457200" lvl="1" indent="0">
              <a:buNone/>
            </a:pPr>
            <a:endParaRPr lang="en-GB" sz="2200" dirty="0">
              <a:latin typeface="+mj-lt"/>
            </a:endParaRPr>
          </a:p>
        </p:txBody>
      </p:sp>
    </p:spTree>
    <p:extLst>
      <p:ext uri="{BB962C8B-B14F-4D97-AF65-F5344CB8AC3E}">
        <p14:creationId xmlns:p14="http://schemas.microsoft.com/office/powerpoint/2010/main" xmlns="" val="40999387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liennummernplatzhalter 4"/>
          <p:cNvSpPr>
            <a:spLocks noGrp="1"/>
          </p:cNvSpPr>
          <p:nvPr>
            <p:ph type="sldNum" sz="quarter" idx="2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A98F7-2833-4797-A0B4-B484CD727FB5}" type="slidenum">
              <a:rPr lang="en-GB">
                <a:solidFill>
                  <a:srgbClr val="898989"/>
                </a:solidFill>
                <a:latin typeface="DIN 1451 Com Mittelschrift" pitchFamily="34" charset="0"/>
              </a:rPr>
              <a:pPr eaLnBrk="1" hangingPunct="1"/>
              <a:t>7</a:t>
            </a:fld>
            <a:endParaRPr lang="en-GB">
              <a:solidFill>
                <a:srgbClr val="898989"/>
              </a:solidFill>
              <a:latin typeface="DIN 1451 Com Mittelschrift" pitchFamily="34" charset="0"/>
            </a:endParaRPr>
          </a:p>
        </p:txBody>
      </p:sp>
      <p:sp>
        <p:nvSpPr>
          <p:cNvPr id="6" name="Titel 5"/>
          <p:cNvSpPr>
            <a:spLocks noGrp="1"/>
          </p:cNvSpPr>
          <p:nvPr>
            <p:ph type="title"/>
          </p:nvPr>
        </p:nvSpPr>
        <p:spPr>
          <a:xfrm>
            <a:off x="142875" y="560388"/>
            <a:ext cx="7309445" cy="511175"/>
          </a:xfrm>
        </p:spPr>
        <p:txBody>
          <a:bodyPr/>
          <a:lstStyle/>
          <a:p>
            <a:pPr eaLnBrk="1" hangingPunct="1">
              <a:defRPr/>
            </a:pPr>
            <a:r>
              <a:rPr lang="en-GB" dirty="0"/>
              <a:t>Key event </a:t>
            </a:r>
            <a:r>
              <a:rPr lang="en-GB" dirty="0" smtClean="0"/>
              <a:t>in 2012</a:t>
            </a:r>
            <a:r>
              <a:rPr lang="en-GB" dirty="0"/>
              <a:t>: </a:t>
            </a:r>
            <a:r>
              <a:rPr lang="en-GB" dirty="0" smtClean="0"/>
              <a:t/>
            </a:r>
            <a:br>
              <a:rPr lang="en-GB" dirty="0" smtClean="0"/>
            </a:br>
            <a:r>
              <a:rPr lang="en-GB" dirty="0" smtClean="0"/>
              <a:t>NGMN </a:t>
            </a:r>
            <a:r>
              <a:rPr lang="en-GB" dirty="0"/>
              <a:t>Industry Conference </a:t>
            </a:r>
            <a:r>
              <a:rPr lang="en-GB" dirty="0" smtClean="0"/>
              <a:t>&amp; Exhibition (1/2)</a:t>
            </a:r>
            <a:endParaRPr lang="en-GB" dirty="0"/>
          </a:p>
        </p:txBody>
      </p:sp>
      <p:sp>
        <p:nvSpPr>
          <p:cNvPr id="23556" name="Rectangle 17"/>
          <p:cNvSpPr>
            <a:spLocks noChangeArrowheads="1"/>
          </p:cNvSpPr>
          <p:nvPr/>
        </p:nvSpPr>
        <p:spPr bwMode="auto">
          <a:xfrm>
            <a:off x="179388" y="1735138"/>
            <a:ext cx="4392612" cy="1563687"/>
          </a:xfrm>
          <a:prstGeom prst="rect">
            <a:avLst/>
          </a:prstGeom>
          <a:solidFill>
            <a:srgbClr val="468329"/>
          </a:solidFill>
          <a:ln w="9525" algn="ctr">
            <a:solidFill>
              <a:srgbClr val="63AC02"/>
            </a:solidFill>
            <a:miter lim="800000"/>
            <a:headEnd/>
            <a:tailEnd/>
          </a:ln>
        </p:spPr>
        <p:txBody>
          <a:bodyPr lIns="108000" rIns="72000" anchor="ctr"/>
          <a:lstStyle/>
          <a:p>
            <a:r>
              <a:rPr lang="en-CA" b="1" dirty="0">
                <a:solidFill>
                  <a:schemeClr val="bg1"/>
                </a:solidFill>
                <a:cs typeface="Arial" pitchFamily="34" charset="0"/>
              </a:rPr>
              <a:t>13 – 15 June 2012</a:t>
            </a:r>
          </a:p>
          <a:p>
            <a:endParaRPr lang="en-CA" b="1" dirty="0">
              <a:solidFill>
                <a:schemeClr val="bg1"/>
              </a:solidFill>
              <a:cs typeface="Arial" pitchFamily="34" charset="0"/>
            </a:endParaRPr>
          </a:p>
          <a:p>
            <a:r>
              <a:rPr lang="en-CA" b="1" dirty="0">
                <a:solidFill>
                  <a:schemeClr val="bg1"/>
                </a:solidFill>
                <a:cs typeface="Arial" pitchFamily="34" charset="0"/>
              </a:rPr>
              <a:t>CITY VIEW AT METREON YERBA BUENA GARDENS, SAN FRANCISCO, </a:t>
            </a:r>
            <a:r>
              <a:rPr lang="en-CA" b="1" dirty="0" smtClean="0">
                <a:solidFill>
                  <a:schemeClr val="bg1"/>
                </a:solidFill>
                <a:cs typeface="Arial" pitchFamily="34" charset="0"/>
              </a:rPr>
              <a:t>USA</a:t>
            </a:r>
            <a:endParaRPr lang="en-CA" b="1" dirty="0">
              <a:solidFill>
                <a:schemeClr val="bg1"/>
              </a:solidFill>
              <a:cs typeface="Arial" pitchFamily="34" charset="0"/>
            </a:endParaRPr>
          </a:p>
        </p:txBody>
      </p:sp>
      <p:pic>
        <p:nvPicPr>
          <p:cNvPr id="23557" name="Picture 2" descr="P:\Events\2012\12-06 Industry Conference San Francisco\Photos\IC 2012\iStock_000003418191Smal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64088" y="1735138"/>
            <a:ext cx="2952328" cy="1563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8" name="Rechteck 3"/>
          <p:cNvSpPr>
            <a:spLocks noChangeArrowheads="1"/>
          </p:cNvSpPr>
          <p:nvPr/>
        </p:nvSpPr>
        <p:spPr bwMode="auto">
          <a:xfrm>
            <a:off x="179388" y="3427413"/>
            <a:ext cx="8774607" cy="3549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285750" indent="-285750">
              <a:spcBef>
                <a:spcPts val="400"/>
              </a:spcBef>
              <a:spcAft>
                <a:spcPts val="400"/>
              </a:spcAft>
              <a:buClr>
                <a:srgbClr val="4F6228"/>
              </a:buClr>
              <a:buFont typeface="Wingdings" pitchFamily="2" charset="2"/>
              <a:buChar char="è"/>
            </a:pPr>
            <a:r>
              <a:rPr lang="en-US" dirty="0" smtClean="0"/>
              <a:t>Gathering of world's </a:t>
            </a:r>
            <a:r>
              <a:rPr lang="en-US" dirty="0"/>
              <a:t>top industry leaders within the </a:t>
            </a:r>
            <a:r>
              <a:rPr lang="en-US" dirty="0" smtClean="0"/>
              <a:t>mobile broadband industry </a:t>
            </a:r>
            <a:r>
              <a:rPr lang="en-US" dirty="0"/>
              <a:t>under the main theme </a:t>
            </a:r>
            <a:endParaRPr lang="en-US" dirty="0" smtClean="0"/>
          </a:p>
          <a:p>
            <a:pPr algn="ctr"/>
            <a:r>
              <a:rPr lang="en-GB" b="1" cap="small" dirty="0"/>
              <a:t>GLOBAL MOBILE BROADBAND - </a:t>
            </a:r>
            <a:endParaRPr lang="de-DE" b="1" dirty="0"/>
          </a:p>
          <a:p>
            <a:pPr algn="ctr"/>
            <a:r>
              <a:rPr lang="en-GB" b="1" cap="small" dirty="0"/>
              <a:t>DELIVERING SOLUTIONS, ENABLING SERVICES, ACCELERATING INNOVATION</a:t>
            </a:r>
            <a:endParaRPr lang="en-US" b="1" dirty="0"/>
          </a:p>
          <a:p>
            <a:pPr marL="285750" indent="-285750">
              <a:spcBef>
                <a:spcPts val="400"/>
              </a:spcBef>
              <a:spcAft>
                <a:spcPts val="400"/>
              </a:spcAft>
              <a:buClr>
                <a:srgbClr val="4F6228"/>
              </a:buClr>
              <a:buFont typeface="Wingdings" pitchFamily="2" charset="2"/>
              <a:buChar char="è"/>
            </a:pPr>
            <a:r>
              <a:rPr lang="en-US" dirty="0" smtClean="0"/>
              <a:t>Exhibition floor showcasing the most advanced mobile broadband technology solutions</a:t>
            </a:r>
          </a:p>
          <a:p>
            <a:pPr marL="285750" indent="-285750">
              <a:spcBef>
                <a:spcPts val="400"/>
              </a:spcBef>
              <a:spcAft>
                <a:spcPts val="400"/>
              </a:spcAft>
              <a:buClr>
                <a:srgbClr val="4F6228"/>
              </a:buClr>
              <a:buFont typeface="Wingdings" pitchFamily="2" charset="2"/>
              <a:buChar char="è"/>
            </a:pPr>
            <a:r>
              <a:rPr lang="en-US" dirty="0" smtClean="0"/>
              <a:t>Opening event on </a:t>
            </a:r>
            <a:r>
              <a:rPr lang="en-US" dirty="0"/>
              <a:t>13th June </a:t>
            </a:r>
            <a:r>
              <a:rPr lang="en-US" dirty="0" smtClean="0"/>
              <a:t>(hosted </a:t>
            </a:r>
            <a:r>
              <a:rPr lang="en-US" dirty="0"/>
              <a:t>by Cisco</a:t>
            </a:r>
            <a:r>
              <a:rPr lang="en-US" dirty="0" smtClean="0"/>
              <a:t>), Rooftop </a:t>
            </a:r>
            <a:r>
              <a:rPr lang="en-US" dirty="0"/>
              <a:t>Evening on 14th June </a:t>
            </a:r>
            <a:r>
              <a:rPr lang="en-US" dirty="0" smtClean="0"/>
              <a:t>(hosted </a:t>
            </a:r>
            <a:r>
              <a:rPr lang="en-US" dirty="0"/>
              <a:t>by Intel) and </a:t>
            </a:r>
            <a:r>
              <a:rPr lang="en-US" dirty="0" smtClean="0"/>
              <a:t>numerous </a:t>
            </a:r>
            <a:r>
              <a:rPr lang="en-US" dirty="0"/>
              <a:t>networking breaks </a:t>
            </a:r>
            <a:r>
              <a:rPr lang="en-US" dirty="0" smtClean="0"/>
              <a:t>(hosted </a:t>
            </a:r>
            <a:r>
              <a:rPr lang="en-US" dirty="0"/>
              <a:t>by Ericsson) </a:t>
            </a:r>
          </a:p>
          <a:p>
            <a:pPr marL="285750" indent="-285750">
              <a:spcBef>
                <a:spcPts val="400"/>
              </a:spcBef>
              <a:spcAft>
                <a:spcPts val="400"/>
              </a:spcAft>
              <a:buClr>
                <a:srgbClr val="4F6228"/>
              </a:buClr>
              <a:buFont typeface="Wingdings" pitchFamily="2" charset="2"/>
              <a:buChar char="è"/>
            </a:pPr>
            <a:r>
              <a:rPr lang="en-US" dirty="0" smtClean="0"/>
              <a:t>List of speakers, agenda, logistics on </a:t>
            </a:r>
            <a:r>
              <a:rPr lang="en-US" dirty="0">
                <a:hlinkClick r:id="rId3"/>
              </a:rPr>
              <a:t>www.ngmn.org/ice2012</a:t>
            </a:r>
            <a:endParaRPr lang="en-US" dirty="0"/>
          </a:p>
          <a:p>
            <a:pPr marL="285750" indent="-285750">
              <a:spcBef>
                <a:spcPts val="400"/>
              </a:spcBef>
              <a:spcAft>
                <a:spcPts val="400"/>
              </a:spcAft>
              <a:buClr>
                <a:srgbClr val="4F6228"/>
              </a:buClr>
              <a:buFont typeface="Wingdings" pitchFamily="2" charset="2"/>
              <a:buChar char="è"/>
            </a:pPr>
            <a:endParaRPr lang="en-US" dirty="0"/>
          </a:p>
        </p:txBody>
      </p:sp>
    </p:spTree>
    <p:extLst>
      <p:ext uri="{BB962C8B-B14F-4D97-AF65-F5344CB8AC3E}">
        <p14:creationId xmlns:p14="http://schemas.microsoft.com/office/powerpoint/2010/main" xmlns="" val="985187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a:xfrm>
            <a:off x="4644008" y="1772816"/>
            <a:ext cx="4106000" cy="4896544"/>
          </a:xfrm>
          <a:prstGeom prst="rect">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180992" y="1772816"/>
            <a:ext cx="4106000" cy="4896544"/>
          </a:xfrm>
          <a:prstGeom prst="rect">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54" name="Foliennummernplatzhalter 4"/>
          <p:cNvSpPr>
            <a:spLocks noGrp="1"/>
          </p:cNvSpPr>
          <p:nvPr>
            <p:ph type="sldNum" sz="quarter" idx="2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A98F7-2833-4797-A0B4-B484CD727FB5}" type="slidenum">
              <a:rPr lang="en-GB">
                <a:solidFill>
                  <a:srgbClr val="898989"/>
                </a:solidFill>
                <a:latin typeface="DIN 1451 Com Mittelschrift" pitchFamily="34" charset="0"/>
              </a:rPr>
              <a:pPr eaLnBrk="1" hangingPunct="1"/>
              <a:t>8</a:t>
            </a:fld>
            <a:endParaRPr lang="en-GB">
              <a:solidFill>
                <a:srgbClr val="898989"/>
              </a:solidFill>
              <a:latin typeface="DIN 1451 Com Mittelschrift" pitchFamily="34" charset="0"/>
            </a:endParaRPr>
          </a:p>
        </p:txBody>
      </p:sp>
      <p:sp>
        <p:nvSpPr>
          <p:cNvPr id="8" name="Rechteck 3"/>
          <p:cNvSpPr>
            <a:spLocks noChangeArrowheads="1"/>
          </p:cNvSpPr>
          <p:nvPr/>
        </p:nvSpPr>
        <p:spPr bwMode="auto">
          <a:xfrm>
            <a:off x="180992" y="1772816"/>
            <a:ext cx="3814944" cy="5119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ts val="400"/>
              </a:spcBef>
              <a:spcAft>
                <a:spcPts val="400"/>
              </a:spcAft>
              <a:buClr>
                <a:srgbClr val="4F6228"/>
              </a:buClr>
            </a:pPr>
            <a:r>
              <a:rPr lang="en-US" sz="1500" dirty="0" smtClean="0"/>
              <a:t>Conference Topics</a:t>
            </a:r>
          </a:p>
          <a:p>
            <a:pPr marL="285750" indent="-285750">
              <a:spcBef>
                <a:spcPts val="300"/>
              </a:spcBef>
              <a:spcAft>
                <a:spcPts val="300"/>
              </a:spcAft>
              <a:buClr>
                <a:srgbClr val="4F6228"/>
              </a:buClr>
              <a:buFont typeface="Wingdings" pitchFamily="2" charset="2"/>
              <a:buChar char="§"/>
            </a:pPr>
            <a:r>
              <a:rPr lang="en-GB" sz="1500" b="1" dirty="0"/>
              <a:t>Experience with Up and Running LTE Networks</a:t>
            </a:r>
            <a:r>
              <a:rPr lang="en-GB" sz="1500" dirty="0"/>
              <a:t> </a:t>
            </a:r>
            <a:endParaRPr lang="en-GB" sz="1500" dirty="0" smtClean="0"/>
          </a:p>
          <a:p>
            <a:pPr marL="285750" indent="-285750">
              <a:spcBef>
                <a:spcPts val="300"/>
              </a:spcBef>
              <a:spcAft>
                <a:spcPts val="300"/>
              </a:spcAft>
              <a:buClr>
                <a:srgbClr val="4F6228"/>
              </a:buClr>
              <a:buFont typeface="Wingdings" pitchFamily="2" charset="2"/>
              <a:buChar char="§"/>
            </a:pPr>
            <a:r>
              <a:rPr lang="en-GB" sz="1500" b="1" dirty="0" smtClean="0"/>
              <a:t>Converged </a:t>
            </a:r>
            <a:r>
              <a:rPr lang="en-GB" sz="1500" b="1" dirty="0"/>
              <a:t>Management of Fixed/Mobile </a:t>
            </a:r>
            <a:r>
              <a:rPr lang="en-GB" sz="1500" b="1" dirty="0" smtClean="0"/>
              <a:t>Networks</a:t>
            </a:r>
            <a:endParaRPr lang="de-DE" sz="1500" dirty="0"/>
          </a:p>
          <a:p>
            <a:pPr marL="285750" indent="-285750">
              <a:spcBef>
                <a:spcPts val="300"/>
              </a:spcBef>
              <a:spcAft>
                <a:spcPts val="300"/>
              </a:spcAft>
              <a:buClr>
                <a:srgbClr val="4F6228"/>
              </a:buClr>
              <a:buFont typeface="Wingdings" pitchFamily="2" charset="2"/>
              <a:buChar char="§"/>
            </a:pPr>
            <a:r>
              <a:rPr lang="en-GB" sz="1500" b="1" dirty="0"/>
              <a:t>Network Evolution for Optimised Efficiency and Performance</a:t>
            </a:r>
            <a:r>
              <a:rPr lang="en-GB" sz="1500" dirty="0"/>
              <a:t> </a:t>
            </a:r>
            <a:endParaRPr lang="en-GB" sz="1500" dirty="0" smtClean="0"/>
          </a:p>
          <a:p>
            <a:pPr marL="285750" indent="-285750">
              <a:spcBef>
                <a:spcPts val="300"/>
              </a:spcBef>
              <a:spcAft>
                <a:spcPts val="300"/>
              </a:spcAft>
              <a:buClr>
                <a:srgbClr val="4F6228"/>
              </a:buClr>
              <a:buFont typeface="Wingdings" pitchFamily="2" charset="2"/>
              <a:buChar char="§"/>
            </a:pPr>
            <a:r>
              <a:rPr lang="en-GB" sz="1500" b="1" dirty="0" smtClean="0"/>
              <a:t>Technology </a:t>
            </a:r>
            <a:r>
              <a:rPr lang="en-GB" sz="1500" b="1" dirty="0"/>
              <a:t>Enhancements to Improve Customer Experience</a:t>
            </a:r>
            <a:r>
              <a:rPr lang="en-GB" sz="1500" dirty="0"/>
              <a:t> </a:t>
            </a:r>
            <a:endParaRPr lang="en-GB" sz="1500" dirty="0" smtClean="0"/>
          </a:p>
          <a:p>
            <a:pPr marL="285750" indent="-285750">
              <a:spcBef>
                <a:spcPts val="300"/>
              </a:spcBef>
              <a:spcAft>
                <a:spcPts val="300"/>
              </a:spcAft>
              <a:buClr>
                <a:srgbClr val="4F6228"/>
              </a:buClr>
              <a:buFont typeface="Wingdings" pitchFamily="2" charset="2"/>
              <a:buChar char="§"/>
            </a:pPr>
            <a:r>
              <a:rPr lang="en-GB" sz="1500" b="1" dirty="0" smtClean="0"/>
              <a:t>Challenges </a:t>
            </a:r>
            <a:r>
              <a:rPr lang="en-GB" sz="1500" b="1" dirty="0"/>
              <a:t>for </a:t>
            </a:r>
            <a:r>
              <a:rPr lang="en-GB" sz="1500" b="1" dirty="0" smtClean="0"/>
              <a:t>Intellectual Property </a:t>
            </a:r>
            <a:r>
              <a:rPr lang="en-GB" sz="1500" b="1" dirty="0"/>
              <a:t>in a </a:t>
            </a:r>
            <a:r>
              <a:rPr lang="en-GB" sz="1500" b="1" dirty="0" smtClean="0"/>
              <a:t>Changing Mobile Environment</a:t>
            </a:r>
            <a:r>
              <a:rPr lang="en-GB" sz="1500" dirty="0" smtClean="0"/>
              <a:t> </a:t>
            </a:r>
            <a:endParaRPr lang="de-DE" sz="1500" dirty="0"/>
          </a:p>
          <a:p>
            <a:pPr marL="285750" indent="-285750">
              <a:spcBef>
                <a:spcPts val="300"/>
              </a:spcBef>
              <a:spcAft>
                <a:spcPts val="300"/>
              </a:spcAft>
              <a:buClr>
                <a:srgbClr val="4F6228"/>
              </a:buClr>
              <a:buFont typeface="Wingdings" pitchFamily="2" charset="2"/>
              <a:buChar char="§"/>
            </a:pPr>
            <a:r>
              <a:rPr lang="en-GB" sz="1500" b="1" dirty="0"/>
              <a:t>Global </a:t>
            </a:r>
            <a:r>
              <a:rPr lang="en-GB" sz="1500" b="1" dirty="0" smtClean="0"/>
              <a:t>Spectrum</a:t>
            </a:r>
            <a:endParaRPr lang="de-DE" sz="1500" dirty="0"/>
          </a:p>
          <a:p>
            <a:pPr marL="285750" indent="-285750">
              <a:spcBef>
                <a:spcPts val="300"/>
              </a:spcBef>
              <a:spcAft>
                <a:spcPts val="300"/>
              </a:spcAft>
              <a:buClr>
                <a:srgbClr val="4F6228"/>
              </a:buClr>
              <a:buFont typeface="Wingdings" pitchFamily="2" charset="2"/>
              <a:buChar char="§"/>
            </a:pPr>
            <a:r>
              <a:rPr lang="en-GB" sz="1500" b="1" dirty="0" smtClean="0"/>
              <a:t>Mobile </a:t>
            </a:r>
            <a:r>
              <a:rPr lang="en-GB" sz="1500" b="1" dirty="0"/>
              <a:t>Broadband Devices </a:t>
            </a:r>
            <a:endParaRPr lang="en-GB" sz="1500" b="1" dirty="0" smtClean="0"/>
          </a:p>
          <a:p>
            <a:pPr marL="285750" indent="-285750">
              <a:spcBef>
                <a:spcPts val="300"/>
              </a:spcBef>
              <a:spcAft>
                <a:spcPts val="300"/>
              </a:spcAft>
              <a:buClr>
                <a:srgbClr val="4F6228"/>
              </a:buClr>
              <a:buFont typeface="Wingdings" pitchFamily="2" charset="2"/>
              <a:buChar char="§"/>
            </a:pPr>
            <a:r>
              <a:rPr lang="en-GB" sz="1500" b="1" dirty="0" smtClean="0"/>
              <a:t>New Services and Business Models Driving Technology Evolution </a:t>
            </a:r>
          </a:p>
          <a:p>
            <a:pPr marL="285750" indent="-285750">
              <a:spcBef>
                <a:spcPts val="300"/>
              </a:spcBef>
              <a:spcAft>
                <a:spcPts val="300"/>
              </a:spcAft>
              <a:buClr>
                <a:srgbClr val="4F6228"/>
              </a:buClr>
              <a:buFont typeface="Wingdings" pitchFamily="2" charset="2"/>
              <a:buChar char="§"/>
            </a:pPr>
            <a:r>
              <a:rPr lang="en-GB" sz="1500" b="1" dirty="0" smtClean="0"/>
              <a:t>Future </a:t>
            </a:r>
            <a:r>
              <a:rPr lang="en-GB" sz="1500" b="1" dirty="0"/>
              <a:t>Applications </a:t>
            </a:r>
            <a:endParaRPr lang="en-GB" sz="1500" b="1" dirty="0" smtClean="0"/>
          </a:p>
          <a:p>
            <a:pPr marL="285750" indent="-285750">
              <a:spcBef>
                <a:spcPts val="300"/>
              </a:spcBef>
              <a:spcAft>
                <a:spcPts val="300"/>
              </a:spcAft>
              <a:buClr>
                <a:srgbClr val="4F6228"/>
              </a:buClr>
              <a:buFont typeface="Wingdings" pitchFamily="2" charset="2"/>
              <a:buChar char="§"/>
            </a:pPr>
            <a:r>
              <a:rPr lang="en-GB" sz="1500" b="1" dirty="0" smtClean="0"/>
              <a:t>Technology </a:t>
            </a:r>
            <a:r>
              <a:rPr lang="en-GB" sz="1500" b="1" dirty="0"/>
              <a:t>Outlook and </a:t>
            </a:r>
            <a:r>
              <a:rPr lang="en-GB" sz="1500" b="1" dirty="0" smtClean="0"/>
              <a:t>Innovations</a:t>
            </a:r>
            <a:endParaRPr lang="en-US" sz="1500" dirty="0" smtClean="0"/>
          </a:p>
          <a:p>
            <a:pPr marL="285750" indent="-285750">
              <a:spcBef>
                <a:spcPts val="400"/>
              </a:spcBef>
              <a:spcAft>
                <a:spcPts val="400"/>
              </a:spcAft>
              <a:buClr>
                <a:srgbClr val="4F6228"/>
              </a:buClr>
              <a:buFont typeface="Wingdings" pitchFamily="2" charset="2"/>
              <a:buChar char="è"/>
            </a:pPr>
            <a:endParaRPr lang="en-US" sz="1500" dirty="0"/>
          </a:p>
        </p:txBody>
      </p:sp>
      <p:sp>
        <p:nvSpPr>
          <p:cNvPr id="2" name="Rechteck 1"/>
          <p:cNvSpPr/>
          <p:nvPr/>
        </p:nvSpPr>
        <p:spPr>
          <a:xfrm>
            <a:off x="4829164" y="1772816"/>
            <a:ext cx="4207332" cy="4888518"/>
          </a:xfrm>
          <a:prstGeom prst="rect">
            <a:avLst/>
          </a:prstGeom>
        </p:spPr>
        <p:txBody>
          <a:bodyPr wrap="square">
            <a:spAutoFit/>
          </a:bodyPr>
          <a:lstStyle/>
          <a:p>
            <a:pPr>
              <a:spcBef>
                <a:spcPts val="200"/>
              </a:spcBef>
              <a:spcAft>
                <a:spcPts val="200"/>
              </a:spcAft>
            </a:pPr>
            <a:r>
              <a:rPr lang="en-US" sz="1500" dirty="0" smtClean="0"/>
              <a:t>Opening and Keynote Speakers</a:t>
            </a:r>
            <a:endParaRPr lang="de-DE" sz="1500" b="1" dirty="0" smtClean="0"/>
          </a:p>
          <a:p>
            <a:pPr marL="171450" indent="-171450">
              <a:spcBef>
                <a:spcPts val="200"/>
              </a:spcBef>
              <a:spcAft>
                <a:spcPts val="200"/>
              </a:spcAft>
              <a:buFont typeface="Wingdings" pitchFamily="2" charset="2"/>
              <a:buChar char="§"/>
            </a:pPr>
            <a:r>
              <a:rPr lang="de-DE" sz="1500" b="1" dirty="0" smtClean="0"/>
              <a:t>Sandro </a:t>
            </a:r>
            <a:r>
              <a:rPr lang="de-DE" sz="1500" b="1" dirty="0"/>
              <a:t>Dionisi</a:t>
            </a:r>
            <a:r>
              <a:rPr lang="de-DE" sz="1500" dirty="0"/>
              <a:t/>
            </a:r>
            <a:br>
              <a:rPr lang="de-DE" sz="1500" dirty="0"/>
            </a:br>
            <a:r>
              <a:rPr lang="de-DE" sz="1500" dirty="0"/>
              <a:t>Chairman </a:t>
            </a:r>
            <a:r>
              <a:rPr lang="de-DE" sz="1500" b="1" dirty="0" smtClean="0"/>
              <a:t>NGMN</a:t>
            </a:r>
            <a:r>
              <a:rPr lang="de-DE" sz="1500" dirty="0" smtClean="0"/>
              <a:t> Board &amp; </a:t>
            </a:r>
            <a:r>
              <a:rPr lang="de-DE" sz="1500" dirty="0"/>
              <a:t>Head </a:t>
            </a:r>
            <a:r>
              <a:rPr lang="de-DE" sz="1500" dirty="0" err="1"/>
              <a:t>of</a:t>
            </a:r>
            <a:r>
              <a:rPr lang="de-DE" sz="1500" dirty="0"/>
              <a:t> </a:t>
            </a:r>
            <a:r>
              <a:rPr lang="de-DE" sz="1500" dirty="0" smtClean="0"/>
              <a:t>TI Lab</a:t>
            </a:r>
            <a:r>
              <a:rPr lang="de-DE" sz="1500" dirty="0"/>
              <a:t>, </a:t>
            </a:r>
            <a:r>
              <a:rPr lang="de-DE" sz="1500" b="1" dirty="0"/>
              <a:t>Telecom Italia</a:t>
            </a:r>
            <a:endParaRPr lang="de-DE" sz="1500" dirty="0"/>
          </a:p>
          <a:p>
            <a:pPr marL="171450" indent="-171450">
              <a:spcBef>
                <a:spcPts val="200"/>
              </a:spcBef>
              <a:spcAft>
                <a:spcPts val="200"/>
              </a:spcAft>
              <a:buFont typeface="Wingdings" pitchFamily="2" charset="2"/>
              <a:buChar char="§"/>
            </a:pPr>
            <a:r>
              <a:rPr lang="de-DE" sz="1500" b="1" dirty="0"/>
              <a:t>Kris Rinne</a:t>
            </a:r>
            <a:r>
              <a:rPr lang="de-DE" sz="1500" dirty="0"/>
              <a:t/>
            </a:r>
            <a:br>
              <a:rPr lang="de-DE" sz="1500" dirty="0"/>
            </a:br>
            <a:r>
              <a:rPr lang="de-DE" sz="1500" dirty="0"/>
              <a:t>SVP, </a:t>
            </a:r>
            <a:r>
              <a:rPr lang="de-DE" sz="1500" b="1" dirty="0"/>
              <a:t>AT&amp;T</a:t>
            </a:r>
            <a:endParaRPr lang="de-DE" sz="1500" dirty="0"/>
          </a:p>
          <a:p>
            <a:pPr marL="171450" indent="-171450">
              <a:spcBef>
                <a:spcPts val="200"/>
              </a:spcBef>
              <a:spcAft>
                <a:spcPts val="200"/>
              </a:spcAft>
              <a:buFont typeface="Wingdings" pitchFamily="2" charset="2"/>
              <a:buChar char="§"/>
            </a:pPr>
            <a:r>
              <a:rPr lang="de-DE" sz="1500" b="1" dirty="0" smtClean="0"/>
              <a:t>Ulf </a:t>
            </a:r>
            <a:r>
              <a:rPr lang="de-DE" sz="1500" b="1" dirty="0" err="1"/>
              <a:t>Ewaldsson</a:t>
            </a:r>
            <a:r>
              <a:rPr lang="de-DE" sz="1500" dirty="0"/>
              <a:t/>
            </a:r>
            <a:br>
              <a:rPr lang="de-DE" sz="1500" dirty="0"/>
            </a:br>
            <a:r>
              <a:rPr lang="de-DE" sz="1500" dirty="0"/>
              <a:t>CTO, </a:t>
            </a:r>
            <a:r>
              <a:rPr lang="de-DE" sz="1500" b="1" dirty="0"/>
              <a:t>Ericsson</a:t>
            </a:r>
            <a:endParaRPr lang="de-DE" sz="1500" dirty="0"/>
          </a:p>
          <a:p>
            <a:pPr marL="171450" indent="-171450">
              <a:spcBef>
                <a:spcPts val="200"/>
              </a:spcBef>
              <a:spcAft>
                <a:spcPts val="200"/>
              </a:spcAft>
              <a:buFont typeface="Wingdings" pitchFamily="2" charset="2"/>
              <a:buChar char="§"/>
            </a:pPr>
            <a:r>
              <a:rPr lang="de-DE" sz="1500" b="1" dirty="0"/>
              <a:t>Jae </a:t>
            </a:r>
            <a:r>
              <a:rPr lang="de-DE" sz="1500" b="1" dirty="0" err="1"/>
              <a:t>Woan</a:t>
            </a:r>
            <a:r>
              <a:rPr lang="de-DE" sz="1500" b="1" dirty="0"/>
              <a:t> </a:t>
            </a:r>
            <a:r>
              <a:rPr lang="de-DE" sz="1500" b="1" dirty="0" err="1"/>
              <a:t>Byun</a:t>
            </a:r>
            <a:r>
              <a:rPr lang="de-DE" sz="1500" dirty="0"/>
              <a:t/>
            </a:r>
            <a:br>
              <a:rPr lang="de-DE" sz="1500" dirty="0"/>
            </a:br>
            <a:r>
              <a:rPr lang="de-DE" sz="1500" dirty="0"/>
              <a:t>CTO, </a:t>
            </a:r>
            <a:r>
              <a:rPr lang="de-DE" sz="1500" b="1" dirty="0"/>
              <a:t>SK </a:t>
            </a:r>
            <a:r>
              <a:rPr lang="de-DE" sz="1500" b="1" dirty="0" smtClean="0"/>
              <a:t>Telecom</a:t>
            </a:r>
          </a:p>
          <a:p>
            <a:pPr marL="171450" indent="-171450">
              <a:spcBef>
                <a:spcPts val="200"/>
              </a:spcBef>
              <a:spcAft>
                <a:spcPts val="200"/>
              </a:spcAft>
              <a:buFont typeface="Wingdings" pitchFamily="2" charset="2"/>
              <a:buChar char="§"/>
            </a:pPr>
            <a:r>
              <a:rPr lang="de-DE" sz="1500" b="1" dirty="0"/>
              <a:t>Li </a:t>
            </a:r>
            <a:r>
              <a:rPr lang="de-DE" sz="1500" b="1" dirty="0" err="1"/>
              <a:t>Zhengmao</a:t>
            </a:r>
            <a:r>
              <a:rPr lang="de-DE" sz="1500" dirty="0"/>
              <a:t/>
            </a:r>
            <a:br>
              <a:rPr lang="de-DE" sz="1500" dirty="0"/>
            </a:br>
            <a:r>
              <a:rPr lang="de-DE" sz="1500" dirty="0" smtClean="0"/>
              <a:t>EVP, </a:t>
            </a:r>
            <a:r>
              <a:rPr lang="de-DE" sz="1500" b="1" dirty="0"/>
              <a:t>China Mobile</a:t>
            </a:r>
            <a:endParaRPr lang="de-DE" sz="1500" dirty="0"/>
          </a:p>
          <a:p>
            <a:pPr marL="171450" indent="-171450">
              <a:spcBef>
                <a:spcPts val="200"/>
              </a:spcBef>
              <a:spcAft>
                <a:spcPts val="200"/>
              </a:spcAft>
              <a:buFont typeface="Wingdings" pitchFamily="2" charset="2"/>
              <a:buChar char="§"/>
            </a:pPr>
            <a:r>
              <a:rPr lang="de-DE" sz="1500" b="1" dirty="0" smtClean="0"/>
              <a:t>Neville </a:t>
            </a:r>
            <a:r>
              <a:rPr lang="de-DE" sz="1500" b="1" dirty="0"/>
              <a:t>Ray</a:t>
            </a:r>
            <a:r>
              <a:rPr lang="de-DE" sz="1500" dirty="0"/>
              <a:t/>
            </a:r>
            <a:br>
              <a:rPr lang="de-DE" sz="1500" dirty="0"/>
            </a:br>
            <a:r>
              <a:rPr lang="de-DE" sz="1500" dirty="0"/>
              <a:t>CTO, </a:t>
            </a:r>
            <a:r>
              <a:rPr lang="de-DE" sz="1500" b="1" dirty="0"/>
              <a:t>T-Mobile US</a:t>
            </a:r>
            <a:endParaRPr lang="de-DE" sz="1500" dirty="0"/>
          </a:p>
          <a:p>
            <a:pPr marL="171450" indent="-171450">
              <a:spcBef>
                <a:spcPts val="200"/>
              </a:spcBef>
              <a:spcAft>
                <a:spcPts val="200"/>
              </a:spcAft>
              <a:buFont typeface="Wingdings" pitchFamily="2" charset="2"/>
              <a:buChar char="§"/>
            </a:pPr>
            <a:r>
              <a:rPr lang="de-DE" sz="1500" b="1" dirty="0"/>
              <a:t>Paul Mankiewich</a:t>
            </a:r>
            <a:r>
              <a:rPr lang="de-DE" sz="1500" dirty="0"/>
              <a:t/>
            </a:r>
            <a:br>
              <a:rPr lang="de-DE" sz="1500" dirty="0"/>
            </a:br>
            <a:r>
              <a:rPr lang="de-DE" sz="1500" dirty="0"/>
              <a:t>CTO Mobile Internet Technology Group, </a:t>
            </a:r>
            <a:r>
              <a:rPr lang="de-DE" sz="1500" b="1" dirty="0"/>
              <a:t>Cisco</a:t>
            </a:r>
          </a:p>
          <a:p>
            <a:pPr marL="171450" indent="-171450">
              <a:spcBef>
                <a:spcPts val="200"/>
              </a:spcBef>
              <a:spcAft>
                <a:spcPts val="200"/>
              </a:spcAft>
              <a:buFont typeface="Wingdings" pitchFamily="2" charset="2"/>
              <a:buChar char="§"/>
            </a:pPr>
            <a:r>
              <a:rPr lang="de-DE" sz="1500" b="1" dirty="0" smtClean="0"/>
              <a:t>Peter Schulz-Rittich</a:t>
            </a:r>
            <a:r>
              <a:rPr lang="de-DE" sz="1500" dirty="0"/>
              <a:t/>
            </a:r>
            <a:br>
              <a:rPr lang="de-DE" sz="1500" dirty="0"/>
            </a:br>
            <a:r>
              <a:rPr lang="en-US" sz="1500" dirty="0"/>
              <a:t>Senior Director,</a:t>
            </a:r>
            <a:r>
              <a:rPr lang="en-US" sz="1500" b="1" dirty="0"/>
              <a:t> </a:t>
            </a:r>
            <a:r>
              <a:rPr lang="de-DE" sz="1500" b="1" dirty="0" smtClean="0"/>
              <a:t>Intel</a:t>
            </a:r>
          </a:p>
        </p:txBody>
      </p:sp>
      <p:sp>
        <p:nvSpPr>
          <p:cNvPr id="11" name="Titel 5"/>
          <p:cNvSpPr>
            <a:spLocks noGrp="1"/>
          </p:cNvSpPr>
          <p:nvPr>
            <p:ph type="title"/>
          </p:nvPr>
        </p:nvSpPr>
        <p:spPr>
          <a:xfrm>
            <a:off x="142875" y="560388"/>
            <a:ext cx="7093421" cy="511175"/>
          </a:xfrm>
        </p:spPr>
        <p:txBody>
          <a:bodyPr/>
          <a:lstStyle/>
          <a:p>
            <a:pPr eaLnBrk="1" hangingPunct="1">
              <a:defRPr/>
            </a:pPr>
            <a:r>
              <a:rPr lang="en-GB" dirty="0"/>
              <a:t>Key event </a:t>
            </a:r>
            <a:r>
              <a:rPr lang="en-GB" dirty="0" smtClean="0"/>
              <a:t>in 2012</a:t>
            </a:r>
            <a:r>
              <a:rPr lang="en-GB" dirty="0"/>
              <a:t>: </a:t>
            </a:r>
            <a:br>
              <a:rPr lang="en-GB" dirty="0"/>
            </a:br>
            <a:r>
              <a:rPr lang="en-GB" dirty="0" smtClean="0"/>
              <a:t>NGMN </a:t>
            </a:r>
            <a:r>
              <a:rPr lang="en-GB" dirty="0"/>
              <a:t>Industry Conference &amp; </a:t>
            </a:r>
            <a:r>
              <a:rPr lang="en-GB" dirty="0" smtClean="0"/>
              <a:t>Exhibition (2/2)</a:t>
            </a:r>
            <a:endParaRPr lang="en-GB" dirty="0"/>
          </a:p>
        </p:txBody>
      </p:sp>
    </p:spTree>
    <p:extLst>
      <p:ext uri="{BB962C8B-B14F-4D97-AF65-F5344CB8AC3E}">
        <p14:creationId xmlns:p14="http://schemas.microsoft.com/office/powerpoint/2010/main" xmlns="" val="27391893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t>Annex</a:t>
            </a:r>
            <a:endParaRPr lang="en-GB" dirty="0"/>
          </a:p>
        </p:txBody>
      </p:sp>
      <p:sp>
        <p:nvSpPr>
          <p:cNvPr id="3" name="Text Placeholder 2"/>
          <p:cNvSpPr>
            <a:spLocks noGrp="1"/>
          </p:cNvSpPr>
          <p:nvPr>
            <p:ph type="body" sz="quarter" idx="15"/>
          </p:nvPr>
        </p:nvSpPr>
        <p:spPr/>
        <p:txBody>
          <a:bodyPr/>
          <a:lstStyle/>
          <a:p>
            <a:endParaRPr lang="en-GB"/>
          </a:p>
        </p:txBody>
      </p:sp>
      <p:sp>
        <p:nvSpPr>
          <p:cNvPr id="4" name="Text Placeholder 3"/>
          <p:cNvSpPr>
            <a:spLocks noGrp="1"/>
          </p:cNvSpPr>
          <p:nvPr>
            <p:ph type="body" sz="quarter" idx="20"/>
          </p:nvPr>
        </p:nvSpPr>
        <p:spPr>
          <a:xfrm>
            <a:off x="142875" y="1772816"/>
            <a:ext cx="7929562" cy="4536504"/>
          </a:xfrm>
        </p:spPr>
        <p:txBody>
          <a:bodyPr/>
          <a:lstStyle/>
          <a:p>
            <a:r>
              <a:rPr lang="en-GB" sz="2000" dirty="0" smtClean="0"/>
              <a:t>Overview of all NGMN projects</a:t>
            </a:r>
          </a:p>
          <a:p>
            <a:r>
              <a:rPr lang="en-GB" sz="2000" dirty="0" smtClean="0"/>
              <a:t>Overview of current NGMN Task Forces</a:t>
            </a:r>
          </a:p>
          <a:p>
            <a:r>
              <a:rPr lang="en-GB" sz="2000" dirty="0" smtClean="0"/>
              <a:t>Recent Publications</a:t>
            </a:r>
          </a:p>
          <a:p>
            <a:r>
              <a:rPr lang="en-GB" sz="2000" dirty="0" smtClean="0"/>
              <a:t>More details for NGMN Industry Conference and Exhibition 2012</a:t>
            </a:r>
          </a:p>
          <a:p>
            <a:r>
              <a:rPr lang="en-GB" sz="2000" dirty="0" smtClean="0"/>
              <a:t>Updated NGMN Partners </a:t>
            </a:r>
            <a:endParaRPr lang="en-GB" sz="2000" dirty="0"/>
          </a:p>
        </p:txBody>
      </p:sp>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9</a:t>
            </a:fld>
            <a:endParaRPr lang="en-GB" dirty="0"/>
          </a:p>
        </p:txBody>
      </p:sp>
    </p:spTree>
    <p:extLst>
      <p:ext uri="{BB962C8B-B14F-4D97-AF65-F5344CB8AC3E}">
        <p14:creationId xmlns:p14="http://schemas.microsoft.com/office/powerpoint/2010/main" xmlns="" val="20561017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4bdRcEEdkeSqiE51euc2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uFsKswGveEOowuepRZUNrQ"/>
</p:tagLst>
</file>

<file path=ppt/theme/theme1.xml><?xml version="1.0" encoding="utf-8"?>
<a:theme xmlns:a="http://schemas.openxmlformats.org/drawingml/2006/main" name="NGMN Presentatio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NGMN Presentation</Template>
  <TotalTime>0</TotalTime>
  <Words>2187</Words>
  <Application>Microsoft Office PowerPoint</Application>
  <PresentationFormat>On-screen Show (4:3)</PresentationFormat>
  <Paragraphs>311</Paragraphs>
  <Slides>18</Slides>
  <Notes>4</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NGMN Presentation</vt:lpstr>
      <vt:lpstr>NGMN Alliance Report for 3GPP PCG#28</vt:lpstr>
      <vt:lpstr>Presentation Overview</vt:lpstr>
      <vt:lpstr>NGCOR Project and “Multi-SDO” Activity</vt:lpstr>
      <vt:lpstr>Multi-SDO</vt:lpstr>
      <vt:lpstr>Update on Selected Projects (1/2)</vt:lpstr>
      <vt:lpstr>Update on Selected Projects (2/2)</vt:lpstr>
      <vt:lpstr>Key event in 2012:  NGMN Industry Conference &amp; Exhibition (1/2)</vt:lpstr>
      <vt:lpstr>Key event in 2012:  NGMN Industry Conference &amp; Exhibition (2/2)</vt:lpstr>
      <vt:lpstr>Annex</vt:lpstr>
      <vt:lpstr>Overview of NGMN running projects (1/3)</vt:lpstr>
      <vt:lpstr>Overview of NGMN running projects (2/3)</vt:lpstr>
      <vt:lpstr>Overview of NGMN running projects (3/3)</vt:lpstr>
      <vt:lpstr>Overview of current NGMN Task Forces</vt:lpstr>
      <vt:lpstr>Recently Published Documents</vt:lpstr>
      <vt:lpstr>NGMN Industry Conference &amp; Exhibition – Location and Hotel Information</vt:lpstr>
      <vt:lpstr>NGMN Industry Conference &amp; Exhibition – Conference Topics</vt:lpstr>
      <vt:lpstr>NGMN Industry Conference &amp; Exhibition – Confirmed Speakers</vt:lpstr>
      <vt:lpstr>The NGMN Alliance is supported by 64 leading operators, vendors, research institutes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NGMN Alliance Report for PCG#28</dc:title>
  <dc:creator>Osvaldo Gonsa</dc:creator>
  <cp:lastModifiedBy>scrase</cp:lastModifiedBy>
  <cp:revision>51</cp:revision>
  <dcterms:created xsi:type="dcterms:W3CDTF">2012-04-12T13:51:06Z</dcterms:created>
  <dcterms:modified xsi:type="dcterms:W3CDTF">2012-04-25T23:10:20Z</dcterms:modified>
</cp:coreProperties>
</file>