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layout5.xml" ContentType="application/vnd.openxmlformats-officedocument.drawingml.diagramLayout+xml"/>
  <Override PartName="/ppt/commentAuthors.xml" ContentType="application/vnd.openxmlformats-officedocument.presentationml.commentAuthors+xml"/>
  <Override PartName="/ppt/diagrams/layout3.xml" ContentType="application/vnd.openxmlformats-officedocument.drawingml.diagramLayout+xml"/>
  <Override PartName="/ppt/comments/comment2.xml" ContentType="application/vnd.openxmlformats-officedocument.presentationml.comments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diagrams/layout2.xml" ContentType="application/vnd.openxmlformats-officedocument.drawingml.diagram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56" r:id="rId2"/>
    <p:sldId id="390" r:id="rId3"/>
    <p:sldId id="424" r:id="rId4"/>
    <p:sldId id="453" r:id="rId5"/>
    <p:sldId id="454" r:id="rId6"/>
    <p:sldId id="420" r:id="rId7"/>
    <p:sldId id="403" r:id="rId8"/>
    <p:sldId id="432" r:id="rId9"/>
    <p:sldId id="455" r:id="rId10"/>
    <p:sldId id="412" r:id="rId11"/>
    <p:sldId id="397" r:id="rId12"/>
    <p:sldId id="408" r:id="rId13"/>
    <p:sldId id="441" r:id="rId14"/>
    <p:sldId id="451" r:id="rId15"/>
    <p:sldId id="456" r:id="rId16"/>
    <p:sldId id="458" r:id="rId17"/>
    <p:sldId id="459" r:id="rId18"/>
    <p:sldId id="436" r:id="rId19"/>
    <p:sldId id="442" r:id="rId20"/>
    <p:sldId id="410" r:id="rId21"/>
    <p:sldId id="452" r:id="rId22"/>
    <p:sldId id="445" r:id="rId23"/>
    <p:sldId id="460" r:id="rId24"/>
    <p:sldId id="427" r:id="rId25"/>
    <p:sldId id="293" r:id="rId26"/>
  </p:sldIdLst>
  <p:sldSz cx="9144000" cy="6858000" type="screen4x3"/>
  <p:notesSz cx="7315200" cy="9601200"/>
  <p:embeddedFontLst>
    <p:embeddedFont>
      <p:font typeface="Gill Sans MT" pitchFamily="34" charset="0"/>
      <p:regular r:id="rId28"/>
      <p:bold r:id="rId29"/>
      <p:italic r:id="rId30"/>
      <p:boldItalic r:id="rId31"/>
    </p:embeddedFont>
    <p:embeddedFont>
      <p:font typeface="Times" pitchFamily="18" charset="0"/>
      <p:regular r:id="rId32"/>
      <p:bold r:id="rId33"/>
      <p:italic r:id="rId34"/>
      <p:boldItalic r:id="rId35"/>
    </p:embeddedFont>
    <p:embeddedFont>
      <p:font typeface="ＭＳ Ｐゴシック" pitchFamily="34" charset="-128"/>
      <p:regular r:id="rId36"/>
    </p:embeddedFont>
  </p:embeddedFont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imon Saunders" initials="SS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CF01"/>
    <a:srgbClr val="333399"/>
    <a:srgbClr val="FFCC00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628" autoAdjust="0"/>
    <p:restoredTop sz="86426" autoAdjust="0"/>
  </p:normalViewPr>
  <p:slideViewPr>
    <p:cSldViewPr snapToGrid="0">
      <p:cViewPr varScale="1">
        <p:scale>
          <a:sx n="76" d="100"/>
          <a:sy n="76" d="100"/>
        </p:scale>
        <p:origin x="-72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3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9-10-12T09:03:46.264" idx="2">
    <p:pos x="3349" y="235"/>
    <p:text>Inserted updated member slides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9-10-12T09:12:50.611" idx="1">
    <p:pos x="1522" y="289"/>
    <p:text>Inserted slide</p:text>
  </p:cm>
</p:cmLst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2C4E15-D7DC-4F5B-A83C-2559FC17A58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7869ADA-9E29-476A-B1B2-5241BF7F73B0}">
      <dgm:prSet phldrT="[Text]" custT="1"/>
      <dgm:spPr/>
      <dgm:t>
        <a:bodyPr/>
        <a:lstStyle/>
        <a:p>
          <a:r>
            <a:rPr lang="en-GB" sz="2800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Ecosystem Development</a:t>
          </a:r>
          <a:endParaRPr lang="en-GB" sz="2800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4D75BB42-C8A0-4F6C-8B05-694CFA284F55}" type="parTrans" cxnId="{E2F9FD3E-AAAB-4FF3-A089-FBBE240B4AEE}">
      <dgm:prSet/>
      <dgm:spPr/>
      <dgm:t>
        <a:bodyPr/>
        <a:lstStyle/>
        <a:p>
          <a:endParaRPr lang="en-GB" sz="1200"/>
        </a:p>
      </dgm:t>
    </dgm:pt>
    <dgm:pt modelId="{09C956C4-8382-48C1-94DB-405B23A96C9C}" type="sibTrans" cxnId="{E2F9FD3E-AAAB-4FF3-A089-FBBE240B4AEE}">
      <dgm:prSet/>
      <dgm:spPr/>
      <dgm:t>
        <a:bodyPr/>
        <a:lstStyle/>
        <a:p>
          <a:endParaRPr lang="en-GB" sz="1200"/>
        </a:p>
      </dgm:t>
    </dgm:pt>
    <dgm:pt modelId="{65371A80-8DE4-4FDC-BF1F-A2D56DD71596}">
      <dgm:prSet phldrT="[Text]" custT="1"/>
      <dgm:spPr/>
      <dgm:t>
        <a:bodyPr/>
        <a:lstStyle/>
        <a:p>
          <a:r>
            <a:rPr lang="en-GB" sz="1400" dirty="0" smtClean="0"/>
            <a:t>Large number of members</a:t>
          </a:r>
          <a:endParaRPr lang="en-GB" sz="1400" dirty="0"/>
        </a:p>
      </dgm:t>
    </dgm:pt>
    <dgm:pt modelId="{0BBC133C-FBA9-4586-B70C-5B8097EE2185}" type="parTrans" cxnId="{7D3BC2EE-3BFD-4A9D-B238-23A5984219BA}">
      <dgm:prSet/>
      <dgm:spPr/>
      <dgm:t>
        <a:bodyPr/>
        <a:lstStyle/>
        <a:p>
          <a:endParaRPr lang="en-GB" sz="1200"/>
        </a:p>
      </dgm:t>
    </dgm:pt>
    <dgm:pt modelId="{52471BDC-B3FF-4FC5-BD03-72383D40641F}" type="sibTrans" cxnId="{7D3BC2EE-3BFD-4A9D-B238-23A5984219BA}">
      <dgm:prSet/>
      <dgm:spPr/>
      <dgm:t>
        <a:bodyPr/>
        <a:lstStyle/>
        <a:p>
          <a:endParaRPr lang="en-GB" sz="1200"/>
        </a:p>
      </dgm:t>
    </dgm:pt>
    <dgm:pt modelId="{936D675F-C1FF-40EF-8A9F-EA85DFC5DFC1}">
      <dgm:prSet phldrT="[Text]" custT="1"/>
      <dgm:spPr/>
      <dgm:t>
        <a:bodyPr/>
        <a:lstStyle/>
        <a:p>
          <a:r>
            <a:rPr lang="en-GB" sz="1400" dirty="0" smtClean="0"/>
            <a:t>Geographical and technological spread</a:t>
          </a:r>
          <a:endParaRPr lang="en-GB" sz="1400" dirty="0"/>
        </a:p>
      </dgm:t>
    </dgm:pt>
    <dgm:pt modelId="{452F98AA-61D8-4E06-8BD2-8F0D012FEE03}" type="parTrans" cxnId="{22F4F283-68FD-4C10-863A-A37E74FB7DB8}">
      <dgm:prSet/>
      <dgm:spPr/>
      <dgm:t>
        <a:bodyPr/>
        <a:lstStyle/>
        <a:p>
          <a:endParaRPr lang="en-GB" sz="1200"/>
        </a:p>
      </dgm:t>
    </dgm:pt>
    <dgm:pt modelId="{6B0A977D-ECB5-42B1-B1DF-CEA6B2B323F9}" type="sibTrans" cxnId="{22F4F283-68FD-4C10-863A-A37E74FB7DB8}">
      <dgm:prSet/>
      <dgm:spPr/>
      <dgm:t>
        <a:bodyPr/>
        <a:lstStyle/>
        <a:p>
          <a:endParaRPr lang="en-GB" sz="1200"/>
        </a:p>
      </dgm:t>
    </dgm:pt>
    <dgm:pt modelId="{83AE8B93-B138-4AA7-8330-1FBC9FC16742}">
      <dgm:prSet phldrT="[Text]" custT="1"/>
      <dgm:spPr/>
      <dgm:t>
        <a:bodyPr/>
        <a:lstStyle/>
        <a:p>
          <a:r>
            <a:rPr lang="en-GB" sz="2800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Market Education</a:t>
          </a:r>
          <a:endParaRPr lang="en-GB" sz="2800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B10BCCD6-AA5D-41B7-A43C-51481810376E}" type="parTrans" cxnId="{1B715263-0F14-4763-9C03-92190DB47F06}">
      <dgm:prSet/>
      <dgm:spPr/>
      <dgm:t>
        <a:bodyPr/>
        <a:lstStyle/>
        <a:p>
          <a:endParaRPr lang="en-GB" sz="1200"/>
        </a:p>
      </dgm:t>
    </dgm:pt>
    <dgm:pt modelId="{986FAEF1-58B8-4BB4-B717-EAFFC845474E}" type="sibTrans" cxnId="{1B715263-0F14-4763-9C03-92190DB47F06}">
      <dgm:prSet/>
      <dgm:spPr/>
      <dgm:t>
        <a:bodyPr/>
        <a:lstStyle/>
        <a:p>
          <a:endParaRPr lang="en-GB" sz="1200"/>
        </a:p>
      </dgm:t>
    </dgm:pt>
    <dgm:pt modelId="{55454BE8-1B79-4765-9F51-52A1F65B006E}">
      <dgm:prSet phldrT="[Text]" custT="1"/>
      <dgm:spPr/>
      <dgm:t>
        <a:bodyPr/>
        <a:lstStyle/>
        <a:p>
          <a:r>
            <a:rPr lang="en-GB" sz="1400" dirty="0" smtClean="0"/>
            <a:t>Spreading awareness</a:t>
          </a:r>
          <a:endParaRPr lang="en-GB" sz="1400" dirty="0"/>
        </a:p>
      </dgm:t>
    </dgm:pt>
    <dgm:pt modelId="{17434FAC-0469-4552-82C7-771234C06110}" type="parTrans" cxnId="{39F8B7AA-962F-4653-A9BD-31EF8A448D29}">
      <dgm:prSet/>
      <dgm:spPr/>
      <dgm:t>
        <a:bodyPr/>
        <a:lstStyle/>
        <a:p>
          <a:endParaRPr lang="en-GB" sz="1200"/>
        </a:p>
      </dgm:t>
    </dgm:pt>
    <dgm:pt modelId="{8EF20360-E737-4FA4-B34E-E68642DE8F55}" type="sibTrans" cxnId="{39F8B7AA-962F-4653-A9BD-31EF8A448D29}">
      <dgm:prSet/>
      <dgm:spPr/>
      <dgm:t>
        <a:bodyPr/>
        <a:lstStyle/>
        <a:p>
          <a:endParaRPr lang="en-GB" sz="1200"/>
        </a:p>
      </dgm:t>
    </dgm:pt>
    <dgm:pt modelId="{9974D4F7-7A89-4338-9855-BBE48F0782A2}">
      <dgm:prSet phldrT="[Text]" custT="1"/>
      <dgm:spPr/>
      <dgm:t>
        <a:bodyPr/>
        <a:lstStyle/>
        <a:p>
          <a:r>
            <a:rPr lang="en-GB" sz="1400" dirty="0" smtClean="0"/>
            <a:t>Increasing informed coverage</a:t>
          </a:r>
          <a:endParaRPr lang="en-GB" sz="1400" dirty="0"/>
        </a:p>
      </dgm:t>
    </dgm:pt>
    <dgm:pt modelId="{ACC911DC-52B4-42EE-87E8-6BE11EAF8C95}" type="parTrans" cxnId="{A0BA2990-413E-4E20-A9EA-E5712943B377}">
      <dgm:prSet/>
      <dgm:spPr/>
      <dgm:t>
        <a:bodyPr/>
        <a:lstStyle/>
        <a:p>
          <a:endParaRPr lang="en-GB" sz="1200"/>
        </a:p>
      </dgm:t>
    </dgm:pt>
    <dgm:pt modelId="{AB7D4EB5-766D-4BBF-8E53-1365A63DF767}" type="sibTrans" cxnId="{A0BA2990-413E-4E20-A9EA-E5712943B377}">
      <dgm:prSet/>
      <dgm:spPr/>
      <dgm:t>
        <a:bodyPr/>
        <a:lstStyle/>
        <a:p>
          <a:endParaRPr lang="en-GB" sz="1200"/>
        </a:p>
      </dgm:t>
    </dgm:pt>
    <dgm:pt modelId="{DE0627FA-E9A7-4B44-A22C-3AC5F1616B30}">
      <dgm:prSet phldrT="[Text]" custT="1"/>
      <dgm:spPr/>
      <dgm:t>
        <a:bodyPr/>
        <a:lstStyle/>
        <a:p>
          <a:r>
            <a:rPr lang="en-GB" sz="2800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Driving open standards</a:t>
          </a:r>
          <a:endParaRPr lang="en-GB" sz="2800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88542487-4829-4BF1-9A05-EFB6DCF899FF}" type="parTrans" cxnId="{E794CBC0-D60B-485D-9FE7-5F8F599CEEA6}">
      <dgm:prSet/>
      <dgm:spPr/>
      <dgm:t>
        <a:bodyPr/>
        <a:lstStyle/>
        <a:p>
          <a:endParaRPr lang="en-GB" sz="1200"/>
        </a:p>
      </dgm:t>
    </dgm:pt>
    <dgm:pt modelId="{460B8141-B045-4942-90E7-BAD36FC2451C}" type="sibTrans" cxnId="{E794CBC0-D60B-485D-9FE7-5F8F599CEEA6}">
      <dgm:prSet/>
      <dgm:spPr/>
      <dgm:t>
        <a:bodyPr/>
        <a:lstStyle/>
        <a:p>
          <a:endParaRPr lang="en-GB" sz="1200"/>
        </a:p>
      </dgm:t>
    </dgm:pt>
    <dgm:pt modelId="{569658C3-674C-4C4C-A96F-ABAF95388513}">
      <dgm:prSet phldrT="[Text]" custT="1"/>
      <dgm:spPr/>
      <dgm:t>
        <a:bodyPr/>
        <a:lstStyle/>
        <a:p>
          <a:r>
            <a:rPr lang="en-GB" sz="1400" dirty="0" smtClean="0"/>
            <a:t>Building voluntary consensus</a:t>
          </a:r>
          <a:endParaRPr lang="en-GB" sz="1400" dirty="0"/>
        </a:p>
      </dgm:t>
    </dgm:pt>
    <dgm:pt modelId="{FCF30D12-00CF-4E92-B9DA-7B190B410444}" type="parTrans" cxnId="{9A25DD17-B468-4CEC-BC8E-D0CDAF846A83}">
      <dgm:prSet/>
      <dgm:spPr/>
      <dgm:t>
        <a:bodyPr/>
        <a:lstStyle/>
        <a:p>
          <a:endParaRPr lang="en-GB" sz="1200"/>
        </a:p>
      </dgm:t>
    </dgm:pt>
    <dgm:pt modelId="{67FD5311-687D-4E02-B814-71272E155982}" type="sibTrans" cxnId="{9A25DD17-B468-4CEC-BC8E-D0CDAF846A83}">
      <dgm:prSet/>
      <dgm:spPr/>
      <dgm:t>
        <a:bodyPr/>
        <a:lstStyle/>
        <a:p>
          <a:endParaRPr lang="en-GB" sz="1200"/>
        </a:p>
      </dgm:t>
    </dgm:pt>
    <dgm:pt modelId="{5D9FC11B-EAE2-4B9F-9E65-4D7DF40B661B}">
      <dgm:prSet phldrT="[Text]" custT="1"/>
      <dgm:spPr/>
      <dgm:t>
        <a:bodyPr/>
        <a:lstStyle/>
        <a:p>
          <a:r>
            <a:rPr lang="en-GB" sz="1400" dirty="0" smtClean="0"/>
            <a:t>Close interactions with standards bodies</a:t>
          </a:r>
          <a:endParaRPr lang="en-GB" sz="1400" dirty="0"/>
        </a:p>
      </dgm:t>
    </dgm:pt>
    <dgm:pt modelId="{D5273CFA-A067-4D08-97E8-C67E83C72FDA}" type="parTrans" cxnId="{D8B8ADAD-E35E-44C8-B065-8E7C16F0C958}">
      <dgm:prSet/>
      <dgm:spPr/>
      <dgm:t>
        <a:bodyPr/>
        <a:lstStyle/>
        <a:p>
          <a:endParaRPr lang="en-GB" sz="1200"/>
        </a:p>
      </dgm:t>
    </dgm:pt>
    <dgm:pt modelId="{0C906B37-835B-4E39-9471-8C5E37EC0B65}" type="sibTrans" cxnId="{D8B8ADAD-E35E-44C8-B065-8E7C16F0C958}">
      <dgm:prSet/>
      <dgm:spPr/>
      <dgm:t>
        <a:bodyPr/>
        <a:lstStyle/>
        <a:p>
          <a:endParaRPr lang="en-GB" sz="1200"/>
        </a:p>
      </dgm:t>
    </dgm:pt>
    <dgm:pt modelId="{1DD01482-A19C-4D14-940E-9DEF5499525E}">
      <dgm:prSet phldrT="[Text]" custT="1"/>
      <dgm:spPr/>
      <dgm:t>
        <a:bodyPr/>
        <a:lstStyle/>
        <a:p>
          <a:r>
            <a:rPr lang="en-GB" sz="1400" b="1" dirty="0" smtClean="0"/>
            <a:t>Not</a:t>
          </a:r>
          <a:r>
            <a:rPr lang="en-GB" sz="1400" b="0" dirty="0" smtClean="0"/>
            <a:t> a standards-setting body</a:t>
          </a:r>
          <a:endParaRPr lang="en-GB" sz="1400" b="1" dirty="0"/>
        </a:p>
      </dgm:t>
    </dgm:pt>
    <dgm:pt modelId="{366DE5DF-692F-44E1-A145-2647DACD58DE}" type="parTrans" cxnId="{E71D7BE9-30CD-4701-8A65-F5F8BD698482}">
      <dgm:prSet/>
      <dgm:spPr/>
      <dgm:t>
        <a:bodyPr/>
        <a:lstStyle/>
        <a:p>
          <a:endParaRPr lang="en-US" sz="1200"/>
        </a:p>
      </dgm:t>
    </dgm:pt>
    <dgm:pt modelId="{18B07D78-78B2-4860-8807-A4D66E64D64E}" type="sibTrans" cxnId="{E71D7BE9-30CD-4701-8A65-F5F8BD698482}">
      <dgm:prSet/>
      <dgm:spPr/>
      <dgm:t>
        <a:bodyPr/>
        <a:lstStyle/>
        <a:p>
          <a:endParaRPr lang="en-US" sz="1200"/>
        </a:p>
      </dgm:t>
    </dgm:pt>
    <dgm:pt modelId="{E752F827-7898-422A-B205-FB9243E50379}" type="pres">
      <dgm:prSet presAssocID="{AF2C4E15-D7DC-4F5B-A83C-2559FC17A58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07F595E1-E44D-49FE-ACFB-784695E138A5}" type="pres">
      <dgm:prSet presAssocID="{27869ADA-9E29-476A-B1B2-5241BF7F73B0}" presName="linNode" presStyleCnt="0"/>
      <dgm:spPr/>
    </dgm:pt>
    <dgm:pt modelId="{DC714EA0-A018-4FC5-A15D-C4FE2CA509E4}" type="pres">
      <dgm:prSet presAssocID="{27869ADA-9E29-476A-B1B2-5241BF7F73B0}" presName="parentText" presStyleLbl="node1" presStyleIdx="0" presStyleCnt="3" custScaleX="157486" custLinFactNeighborX="-30796" custLinFactNeighborY="-7225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9F96DBA-DD5D-425C-A5F3-E21AC42EC9B2}" type="pres">
      <dgm:prSet presAssocID="{27869ADA-9E29-476A-B1B2-5241BF7F73B0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247BFA6-CAE1-4507-B8D0-0814B20B50FC}" type="pres">
      <dgm:prSet presAssocID="{09C956C4-8382-48C1-94DB-405B23A96C9C}" presName="sp" presStyleCnt="0"/>
      <dgm:spPr/>
    </dgm:pt>
    <dgm:pt modelId="{03493C6C-A289-4C2C-9170-6B0CE89EB616}" type="pres">
      <dgm:prSet presAssocID="{83AE8B93-B138-4AA7-8330-1FBC9FC16742}" presName="linNode" presStyleCnt="0"/>
      <dgm:spPr/>
    </dgm:pt>
    <dgm:pt modelId="{EA7097FA-740F-421F-8790-E1FC582D5224}" type="pres">
      <dgm:prSet presAssocID="{83AE8B93-B138-4AA7-8330-1FBC9FC16742}" presName="parentText" presStyleLbl="node1" presStyleIdx="1" presStyleCnt="3" custScaleX="157486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4F55888-EF88-43CA-886A-959B762D2904}" type="pres">
      <dgm:prSet presAssocID="{83AE8B93-B138-4AA7-8330-1FBC9FC16742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8B28F5D-C9D7-43A2-B384-BD686A166926}" type="pres">
      <dgm:prSet presAssocID="{986FAEF1-58B8-4BB4-B717-EAFFC845474E}" presName="sp" presStyleCnt="0"/>
      <dgm:spPr/>
    </dgm:pt>
    <dgm:pt modelId="{0F2DFD04-752C-4DEB-8A40-EB5DE9D47A4E}" type="pres">
      <dgm:prSet presAssocID="{DE0627FA-E9A7-4B44-A22C-3AC5F1616B30}" presName="linNode" presStyleCnt="0"/>
      <dgm:spPr/>
    </dgm:pt>
    <dgm:pt modelId="{C73F0D8D-F2CE-409D-8859-65112552B5E3}" type="pres">
      <dgm:prSet presAssocID="{DE0627FA-E9A7-4B44-A22C-3AC5F1616B30}" presName="parentText" presStyleLbl="node1" presStyleIdx="2" presStyleCnt="3" custScaleX="157486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289DF55-29F9-4DEC-8046-37924E5E7F36}" type="pres">
      <dgm:prSet presAssocID="{DE0627FA-E9A7-4B44-A22C-3AC5F1616B30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92CAE099-705E-47F3-8529-E26490717C51}" type="presOf" srcId="{55454BE8-1B79-4765-9F51-52A1F65B006E}" destId="{B4F55888-EF88-43CA-886A-959B762D2904}" srcOrd="0" destOrd="0" presId="urn:microsoft.com/office/officeart/2005/8/layout/vList5"/>
    <dgm:cxn modelId="{502ED946-0CEB-43CD-A24A-3B7E28E84A16}" type="presOf" srcId="{DE0627FA-E9A7-4B44-A22C-3AC5F1616B30}" destId="{C73F0D8D-F2CE-409D-8859-65112552B5E3}" srcOrd="0" destOrd="0" presId="urn:microsoft.com/office/officeart/2005/8/layout/vList5"/>
    <dgm:cxn modelId="{603847F1-37B5-4E86-A1CA-0B0419B7DFA3}" type="presOf" srcId="{5D9FC11B-EAE2-4B9F-9E65-4D7DF40B661B}" destId="{9289DF55-29F9-4DEC-8046-37924E5E7F36}" srcOrd="0" destOrd="2" presId="urn:microsoft.com/office/officeart/2005/8/layout/vList5"/>
    <dgm:cxn modelId="{E6F1E857-E5AA-435B-872C-57BA4950AA32}" type="presOf" srcId="{569658C3-674C-4C4C-A96F-ABAF95388513}" destId="{9289DF55-29F9-4DEC-8046-37924E5E7F36}" srcOrd="0" destOrd="1" presId="urn:microsoft.com/office/officeart/2005/8/layout/vList5"/>
    <dgm:cxn modelId="{E794CBC0-D60B-485D-9FE7-5F8F599CEEA6}" srcId="{AF2C4E15-D7DC-4F5B-A83C-2559FC17A58F}" destId="{DE0627FA-E9A7-4B44-A22C-3AC5F1616B30}" srcOrd="2" destOrd="0" parTransId="{88542487-4829-4BF1-9A05-EFB6DCF899FF}" sibTransId="{460B8141-B045-4942-90E7-BAD36FC2451C}"/>
    <dgm:cxn modelId="{5F82BC60-F8B7-4F7A-9903-CADF98667422}" type="presOf" srcId="{27869ADA-9E29-476A-B1B2-5241BF7F73B0}" destId="{DC714EA0-A018-4FC5-A15D-C4FE2CA509E4}" srcOrd="0" destOrd="0" presId="urn:microsoft.com/office/officeart/2005/8/layout/vList5"/>
    <dgm:cxn modelId="{202BB94C-768F-4717-AAA5-59F971EBCED8}" type="presOf" srcId="{9974D4F7-7A89-4338-9855-BBE48F0782A2}" destId="{B4F55888-EF88-43CA-886A-959B762D2904}" srcOrd="0" destOrd="1" presId="urn:microsoft.com/office/officeart/2005/8/layout/vList5"/>
    <dgm:cxn modelId="{55A88FBE-26D1-449B-81A0-7CE433691DE0}" type="presOf" srcId="{1DD01482-A19C-4D14-940E-9DEF5499525E}" destId="{9289DF55-29F9-4DEC-8046-37924E5E7F36}" srcOrd="0" destOrd="0" presId="urn:microsoft.com/office/officeart/2005/8/layout/vList5"/>
    <dgm:cxn modelId="{D8B8ADAD-E35E-44C8-B065-8E7C16F0C958}" srcId="{DE0627FA-E9A7-4B44-A22C-3AC5F1616B30}" destId="{5D9FC11B-EAE2-4B9F-9E65-4D7DF40B661B}" srcOrd="2" destOrd="0" parTransId="{D5273CFA-A067-4D08-97E8-C67E83C72FDA}" sibTransId="{0C906B37-835B-4E39-9471-8C5E37EC0B65}"/>
    <dgm:cxn modelId="{B8737145-201A-4835-9448-5B13B5CEA3B4}" type="presOf" srcId="{65371A80-8DE4-4FDC-BF1F-A2D56DD71596}" destId="{D9F96DBA-DD5D-425C-A5F3-E21AC42EC9B2}" srcOrd="0" destOrd="0" presId="urn:microsoft.com/office/officeart/2005/8/layout/vList5"/>
    <dgm:cxn modelId="{E71D7BE9-30CD-4701-8A65-F5F8BD698482}" srcId="{DE0627FA-E9A7-4B44-A22C-3AC5F1616B30}" destId="{1DD01482-A19C-4D14-940E-9DEF5499525E}" srcOrd="0" destOrd="0" parTransId="{366DE5DF-692F-44E1-A145-2647DACD58DE}" sibTransId="{18B07D78-78B2-4860-8807-A4D66E64D64E}"/>
    <dgm:cxn modelId="{1B715263-0F14-4763-9C03-92190DB47F06}" srcId="{AF2C4E15-D7DC-4F5B-A83C-2559FC17A58F}" destId="{83AE8B93-B138-4AA7-8330-1FBC9FC16742}" srcOrd="1" destOrd="0" parTransId="{B10BCCD6-AA5D-41B7-A43C-51481810376E}" sibTransId="{986FAEF1-58B8-4BB4-B717-EAFFC845474E}"/>
    <dgm:cxn modelId="{5A9F6835-0C03-442C-8BAF-8810ADDE670E}" type="presOf" srcId="{936D675F-C1FF-40EF-8A9F-EA85DFC5DFC1}" destId="{D9F96DBA-DD5D-425C-A5F3-E21AC42EC9B2}" srcOrd="0" destOrd="1" presId="urn:microsoft.com/office/officeart/2005/8/layout/vList5"/>
    <dgm:cxn modelId="{A0BA2990-413E-4E20-A9EA-E5712943B377}" srcId="{83AE8B93-B138-4AA7-8330-1FBC9FC16742}" destId="{9974D4F7-7A89-4338-9855-BBE48F0782A2}" srcOrd="1" destOrd="0" parTransId="{ACC911DC-52B4-42EE-87E8-6BE11EAF8C95}" sibTransId="{AB7D4EB5-766D-4BBF-8E53-1365A63DF767}"/>
    <dgm:cxn modelId="{22F4F283-68FD-4C10-863A-A37E74FB7DB8}" srcId="{27869ADA-9E29-476A-B1B2-5241BF7F73B0}" destId="{936D675F-C1FF-40EF-8A9F-EA85DFC5DFC1}" srcOrd="1" destOrd="0" parTransId="{452F98AA-61D8-4E06-8BD2-8F0D012FEE03}" sibTransId="{6B0A977D-ECB5-42B1-B1DF-CEA6B2B323F9}"/>
    <dgm:cxn modelId="{E2F9FD3E-AAAB-4FF3-A089-FBBE240B4AEE}" srcId="{AF2C4E15-D7DC-4F5B-A83C-2559FC17A58F}" destId="{27869ADA-9E29-476A-B1B2-5241BF7F73B0}" srcOrd="0" destOrd="0" parTransId="{4D75BB42-C8A0-4F6C-8B05-694CFA284F55}" sibTransId="{09C956C4-8382-48C1-94DB-405B23A96C9C}"/>
    <dgm:cxn modelId="{9A25DD17-B468-4CEC-BC8E-D0CDAF846A83}" srcId="{DE0627FA-E9A7-4B44-A22C-3AC5F1616B30}" destId="{569658C3-674C-4C4C-A96F-ABAF95388513}" srcOrd="1" destOrd="0" parTransId="{FCF30D12-00CF-4E92-B9DA-7B190B410444}" sibTransId="{67FD5311-687D-4E02-B814-71272E155982}"/>
    <dgm:cxn modelId="{7D3BC2EE-3BFD-4A9D-B238-23A5984219BA}" srcId="{27869ADA-9E29-476A-B1B2-5241BF7F73B0}" destId="{65371A80-8DE4-4FDC-BF1F-A2D56DD71596}" srcOrd="0" destOrd="0" parTransId="{0BBC133C-FBA9-4586-B70C-5B8097EE2185}" sibTransId="{52471BDC-B3FF-4FC5-BD03-72383D40641F}"/>
    <dgm:cxn modelId="{79DB1A2F-21B6-45AA-9651-CE63B320098F}" type="presOf" srcId="{83AE8B93-B138-4AA7-8330-1FBC9FC16742}" destId="{EA7097FA-740F-421F-8790-E1FC582D5224}" srcOrd="0" destOrd="0" presId="urn:microsoft.com/office/officeart/2005/8/layout/vList5"/>
    <dgm:cxn modelId="{D100029D-490D-466A-8917-2DFDA39F1668}" type="presOf" srcId="{AF2C4E15-D7DC-4F5B-A83C-2559FC17A58F}" destId="{E752F827-7898-422A-B205-FB9243E50379}" srcOrd="0" destOrd="0" presId="urn:microsoft.com/office/officeart/2005/8/layout/vList5"/>
    <dgm:cxn modelId="{39F8B7AA-962F-4653-A9BD-31EF8A448D29}" srcId="{83AE8B93-B138-4AA7-8330-1FBC9FC16742}" destId="{55454BE8-1B79-4765-9F51-52A1F65B006E}" srcOrd="0" destOrd="0" parTransId="{17434FAC-0469-4552-82C7-771234C06110}" sibTransId="{8EF20360-E737-4FA4-B34E-E68642DE8F55}"/>
    <dgm:cxn modelId="{13FEEADA-FB27-487E-9220-6E4AF2ED5A30}" type="presParOf" srcId="{E752F827-7898-422A-B205-FB9243E50379}" destId="{07F595E1-E44D-49FE-ACFB-784695E138A5}" srcOrd="0" destOrd="0" presId="urn:microsoft.com/office/officeart/2005/8/layout/vList5"/>
    <dgm:cxn modelId="{58AE8F33-64E9-47F6-B09C-E4C6B47F907A}" type="presParOf" srcId="{07F595E1-E44D-49FE-ACFB-784695E138A5}" destId="{DC714EA0-A018-4FC5-A15D-C4FE2CA509E4}" srcOrd="0" destOrd="0" presId="urn:microsoft.com/office/officeart/2005/8/layout/vList5"/>
    <dgm:cxn modelId="{F0F03445-B64A-4ED4-803C-FFACBF743A97}" type="presParOf" srcId="{07F595E1-E44D-49FE-ACFB-784695E138A5}" destId="{D9F96DBA-DD5D-425C-A5F3-E21AC42EC9B2}" srcOrd="1" destOrd="0" presId="urn:microsoft.com/office/officeart/2005/8/layout/vList5"/>
    <dgm:cxn modelId="{6ABAFB64-94CA-4DBB-BEA3-F8527F2C46BE}" type="presParOf" srcId="{E752F827-7898-422A-B205-FB9243E50379}" destId="{C247BFA6-CAE1-4507-B8D0-0814B20B50FC}" srcOrd="1" destOrd="0" presId="urn:microsoft.com/office/officeart/2005/8/layout/vList5"/>
    <dgm:cxn modelId="{5FBD2D13-AFB0-4401-A499-E06B8F5E9FBD}" type="presParOf" srcId="{E752F827-7898-422A-B205-FB9243E50379}" destId="{03493C6C-A289-4C2C-9170-6B0CE89EB616}" srcOrd="2" destOrd="0" presId="urn:microsoft.com/office/officeart/2005/8/layout/vList5"/>
    <dgm:cxn modelId="{57720938-1B74-4BA6-9844-ED12E33C62D8}" type="presParOf" srcId="{03493C6C-A289-4C2C-9170-6B0CE89EB616}" destId="{EA7097FA-740F-421F-8790-E1FC582D5224}" srcOrd="0" destOrd="0" presId="urn:microsoft.com/office/officeart/2005/8/layout/vList5"/>
    <dgm:cxn modelId="{36D8F99F-33AF-4BE1-B641-59DD7647E1DA}" type="presParOf" srcId="{03493C6C-A289-4C2C-9170-6B0CE89EB616}" destId="{B4F55888-EF88-43CA-886A-959B762D2904}" srcOrd="1" destOrd="0" presId="urn:microsoft.com/office/officeart/2005/8/layout/vList5"/>
    <dgm:cxn modelId="{956AF3B6-793E-4A16-9744-9736005B4D11}" type="presParOf" srcId="{E752F827-7898-422A-B205-FB9243E50379}" destId="{B8B28F5D-C9D7-43A2-B384-BD686A166926}" srcOrd="3" destOrd="0" presId="urn:microsoft.com/office/officeart/2005/8/layout/vList5"/>
    <dgm:cxn modelId="{485215A6-9789-49DB-A36A-46723EF15209}" type="presParOf" srcId="{E752F827-7898-422A-B205-FB9243E50379}" destId="{0F2DFD04-752C-4DEB-8A40-EB5DE9D47A4E}" srcOrd="4" destOrd="0" presId="urn:microsoft.com/office/officeart/2005/8/layout/vList5"/>
    <dgm:cxn modelId="{844A1510-E7BB-419A-B32A-71DABC1E0A80}" type="presParOf" srcId="{0F2DFD04-752C-4DEB-8A40-EB5DE9D47A4E}" destId="{C73F0D8D-F2CE-409D-8859-65112552B5E3}" srcOrd="0" destOrd="0" presId="urn:microsoft.com/office/officeart/2005/8/layout/vList5"/>
    <dgm:cxn modelId="{AAEF5EFB-9160-485B-98A8-836DB126282C}" type="presParOf" srcId="{0F2DFD04-752C-4DEB-8A40-EB5DE9D47A4E}" destId="{9289DF55-29F9-4DEC-8046-37924E5E7F3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EAACCF-C50D-43F3-8384-2D341D28FF46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AEC59E9B-B1AF-4A7D-9E3D-7C962417393F}">
      <dgm:prSet phldrT="[Text]"/>
      <dgm:spPr/>
      <dgm:t>
        <a:bodyPr/>
        <a:lstStyle/>
        <a:p>
          <a:r>
            <a:rPr lang="en-GB" dirty="0" smtClean="0"/>
            <a:t>Great home coverage</a:t>
          </a:r>
          <a:endParaRPr lang="en-GB" dirty="0"/>
        </a:p>
      </dgm:t>
    </dgm:pt>
    <dgm:pt modelId="{F78874A3-8C0C-43A2-B16B-686DC7C22FC3}" type="parTrans" cxnId="{5E977370-41FF-4001-A7D8-644E1DB5C9E4}">
      <dgm:prSet/>
      <dgm:spPr/>
      <dgm:t>
        <a:bodyPr/>
        <a:lstStyle/>
        <a:p>
          <a:endParaRPr lang="en-GB"/>
        </a:p>
      </dgm:t>
    </dgm:pt>
    <dgm:pt modelId="{74268C91-0E99-42D6-80AC-C315473FD306}" type="sibTrans" cxnId="{5E977370-41FF-4001-A7D8-644E1DB5C9E4}">
      <dgm:prSet/>
      <dgm:spPr/>
      <dgm:t>
        <a:bodyPr/>
        <a:lstStyle/>
        <a:p>
          <a:endParaRPr lang="en-GB"/>
        </a:p>
      </dgm:t>
    </dgm:pt>
    <dgm:pt modelId="{3F43E7B1-BC0C-40C4-AF2F-9E7993D4FB17}">
      <dgm:prSet phldrT="[Text]"/>
      <dgm:spPr/>
      <dgm:t>
        <a:bodyPr/>
        <a:lstStyle/>
        <a:p>
          <a:r>
            <a:rPr lang="en-GB" dirty="0" err="1" smtClean="0"/>
            <a:t>Femtozone</a:t>
          </a:r>
          <a:r>
            <a:rPr lang="en-GB" dirty="0" smtClean="0"/>
            <a:t> call tariffs for all</a:t>
          </a:r>
          <a:endParaRPr lang="en-GB" dirty="0"/>
        </a:p>
      </dgm:t>
    </dgm:pt>
    <dgm:pt modelId="{B27CF8D1-F03D-409A-B401-49DE88B29230}" type="parTrans" cxnId="{852F69F2-7F04-4497-9E49-C9B6CEFC176C}">
      <dgm:prSet/>
      <dgm:spPr/>
      <dgm:t>
        <a:bodyPr/>
        <a:lstStyle/>
        <a:p>
          <a:endParaRPr lang="en-GB"/>
        </a:p>
      </dgm:t>
    </dgm:pt>
    <dgm:pt modelId="{5EA0212E-D9C3-495A-A195-B5B185D8DB66}" type="sibTrans" cxnId="{852F69F2-7F04-4497-9E49-C9B6CEFC176C}">
      <dgm:prSet/>
      <dgm:spPr/>
      <dgm:t>
        <a:bodyPr/>
        <a:lstStyle/>
        <a:p>
          <a:endParaRPr lang="en-GB"/>
        </a:p>
      </dgm:t>
    </dgm:pt>
    <dgm:pt modelId="{DA8ABF80-403E-4F3F-ABCB-98BF1F897460}">
      <dgm:prSet phldrT="[Text]"/>
      <dgm:spPr/>
      <dgm:t>
        <a:bodyPr/>
        <a:lstStyle/>
        <a:p>
          <a:r>
            <a:rPr lang="en-GB" dirty="0" smtClean="0"/>
            <a:t>Fast data, high call quality</a:t>
          </a:r>
          <a:endParaRPr lang="en-GB" dirty="0"/>
        </a:p>
      </dgm:t>
    </dgm:pt>
    <dgm:pt modelId="{F0F97188-9A03-42A3-8C68-899897F9328C}" type="parTrans" cxnId="{0E35E57D-4712-4473-8244-1A49707779FC}">
      <dgm:prSet/>
      <dgm:spPr/>
      <dgm:t>
        <a:bodyPr/>
        <a:lstStyle/>
        <a:p>
          <a:endParaRPr lang="en-GB"/>
        </a:p>
      </dgm:t>
    </dgm:pt>
    <dgm:pt modelId="{3B29BB8D-09DA-46DE-A342-CBC73122922F}" type="sibTrans" cxnId="{0E35E57D-4712-4473-8244-1A49707779FC}">
      <dgm:prSet/>
      <dgm:spPr/>
      <dgm:t>
        <a:bodyPr/>
        <a:lstStyle/>
        <a:p>
          <a:endParaRPr lang="en-GB"/>
        </a:p>
      </dgm:t>
    </dgm:pt>
    <dgm:pt modelId="{2295FBC5-A76D-4874-990A-D8A0F8DCE782}">
      <dgm:prSet phldrT="[Text]"/>
      <dgm:spPr/>
      <dgm:t>
        <a:bodyPr/>
        <a:lstStyle/>
        <a:p>
          <a:r>
            <a:rPr lang="en-GB" dirty="0" smtClean="0"/>
            <a:t>Compelling new </a:t>
          </a:r>
          <a:r>
            <a:rPr lang="en-GB" dirty="0" err="1" smtClean="0"/>
            <a:t>femtozone</a:t>
          </a:r>
          <a:r>
            <a:rPr lang="en-GB" dirty="0" smtClean="0"/>
            <a:t> services</a:t>
          </a:r>
          <a:endParaRPr lang="en-GB" dirty="0"/>
        </a:p>
      </dgm:t>
    </dgm:pt>
    <dgm:pt modelId="{990111C9-B299-41D9-8578-960CE2E04AF7}" type="parTrans" cxnId="{235E3B1A-5EDF-4563-B7AA-472C118F43C8}">
      <dgm:prSet/>
      <dgm:spPr/>
      <dgm:t>
        <a:bodyPr/>
        <a:lstStyle/>
        <a:p>
          <a:endParaRPr lang="en-GB"/>
        </a:p>
      </dgm:t>
    </dgm:pt>
    <dgm:pt modelId="{07368F4B-0CF4-415A-86F1-799B9B78D413}" type="sibTrans" cxnId="{235E3B1A-5EDF-4563-B7AA-472C118F43C8}">
      <dgm:prSet/>
      <dgm:spPr/>
      <dgm:t>
        <a:bodyPr/>
        <a:lstStyle/>
        <a:p>
          <a:endParaRPr lang="en-GB"/>
        </a:p>
      </dgm:t>
    </dgm:pt>
    <dgm:pt modelId="{C6A4965D-174C-4EF0-A320-7FAA0AD80028}">
      <dgm:prSet phldrT="[Text]"/>
      <dgm:spPr/>
      <dgm:t>
        <a:bodyPr/>
        <a:lstStyle/>
        <a:p>
          <a:r>
            <a:rPr lang="en-GB" dirty="0" smtClean="0"/>
            <a:t>Unlimited data services</a:t>
          </a:r>
          <a:endParaRPr lang="en-GB" dirty="0"/>
        </a:p>
      </dgm:t>
    </dgm:pt>
    <dgm:pt modelId="{87D0E6CD-A4C2-4CC4-A9AC-4E6335E789F7}" type="parTrans" cxnId="{EE9A283B-B39D-4FB3-837B-D3283589DD17}">
      <dgm:prSet/>
      <dgm:spPr/>
      <dgm:t>
        <a:bodyPr/>
        <a:lstStyle/>
        <a:p>
          <a:endParaRPr lang="en-GB"/>
        </a:p>
      </dgm:t>
    </dgm:pt>
    <dgm:pt modelId="{85E689AF-1CA3-4933-8676-0FEAC73F14EA}" type="sibTrans" cxnId="{EE9A283B-B39D-4FB3-837B-D3283589DD17}">
      <dgm:prSet/>
      <dgm:spPr/>
      <dgm:t>
        <a:bodyPr/>
        <a:lstStyle/>
        <a:p>
          <a:endParaRPr lang="en-GB"/>
        </a:p>
      </dgm:t>
    </dgm:pt>
    <dgm:pt modelId="{9398C5B4-A60C-4214-B89D-6890A39AA2CE}" type="pres">
      <dgm:prSet presAssocID="{16EAACCF-C50D-43F3-8384-2D341D28FF46}" presName="arrowDiagram" presStyleCnt="0">
        <dgm:presLayoutVars>
          <dgm:chMax val="5"/>
          <dgm:dir/>
          <dgm:resizeHandles val="exact"/>
        </dgm:presLayoutVars>
      </dgm:prSet>
      <dgm:spPr/>
    </dgm:pt>
    <dgm:pt modelId="{E4855DE5-011C-4F79-AECD-D84142A290FC}" type="pres">
      <dgm:prSet presAssocID="{16EAACCF-C50D-43F3-8384-2D341D28FF46}" presName="arrow" presStyleLbl="bgShp" presStyleIdx="0" presStyleCnt="1" custLinFactNeighborX="624" custLinFactNeighborY="-53281"/>
      <dgm:spPr/>
    </dgm:pt>
    <dgm:pt modelId="{3F40A6CB-57FC-4DA3-90B0-AC45EF3C23D1}" type="pres">
      <dgm:prSet presAssocID="{16EAACCF-C50D-43F3-8384-2D341D28FF46}" presName="arrowDiagram5" presStyleCnt="0"/>
      <dgm:spPr/>
    </dgm:pt>
    <dgm:pt modelId="{66541E76-04A4-4D6F-9EF1-3AB472501795}" type="pres">
      <dgm:prSet presAssocID="{AEC59E9B-B1AF-4A7D-9E3D-7C962417393F}" presName="bullet5a" presStyleLbl="node1" presStyleIdx="0" presStyleCnt="5"/>
      <dgm:spPr/>
    </dgm:pt>
    <dgm:pt modelId="{15A5D43D-7EE7-4DAE-B1FB-8AFB5ABA1153}" type="pres">
      <dgm:prSet presAssocID="{AEC59E9B-B1AF-4A7D-9E3D-7C962417393F}" presName="textBox5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BA01241-E00C-4845-A4A1-1D519822D578}" type="pres">
      <dgm:prSet presAssocID="{3F43E7B1-BC0C-40C4-AF2F-9E7993D4FB17}" presName="bullet5b" presStyleLbl="node1" presStyleIdx="1" presStyleCnt="5"/>
      <dgm:spPr/>
    </dgm:pt>
    <dgm:pt modelId="{4F820AA5-70A8-4CC5-BB84-2F7D47DE59AC}" type="pres">
      <dgm:prSet presAssocID="{3F43E7B1-BC0C-40C4-AF2F-9E7993D4FB17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1277F7A-2037-45F5-B286-A65E5F5CF923}" type="pres">
      <dgm:prSet presAssocID="{DA8ABF80-403E-4F3F-ABCB-98BF1F897460}" presName="bullet5c" presStyleLbl="node1" presStyleIdx="2" presStyleCnt="5"/>
      <dgm:spPr/>
    </dgm:pt>
    <dgm:pt modelId="{D84A1132-8FAB-47F3-9837-070FF986D4D9}" type="pres">
      <dgm:prSet presAssocID="{DA8ABF80-403E-4F3F-ABCB-98BF1F897460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0EF03AB-9AD7-40AD-B862-442ED23C073B}" type="pres">
      <dgm:prSet presAssocID="{C6A4965D-174C-4EF0-A320-7FAA0AD80028}" presName="bullet5d" presStyleLbl="node1" presStyleIdx="3" presStyleCnt="5"/>
      <dgm:spPr/>
    </dgm:pt>
    <dgm:pt modelId="{FF714B65-679A-43AE-ABBA-0F6F0FB7BC87}" type="pres">
      <dgm:prSet presAssocID="{C6A4965D-174C-4EF0-A320-7FAA0AD80028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287CE56-7D3E-4E40-A358-9A463E96CCC3}" type="pres">
      <dgm:prSet presAssocID="{2295FBC5-A76D-4874-990A-D8A0F8DCE782}" presName="bullet5e" presStyleLbl="node1" presStyleIdx="4" presStyleCnt="5"/>
      <dgm:spPr/>
    </dgm:pt>
    <dgm:pt modelId="{E87FBC04-AD5B-40FC-9F6C-2AC0432BA0C5}" type="pres">
      <dgm:prSet presAssocID="{2295FBC5-A76D-4874-990A-D8A0F8DCE782}" presName="textBox5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CB48BFF9-5620-49DB-BB91-ECE537BE1853}" type="presOf" srcId="{2295FBC5-A76D-4874-990A-D8A0F8DCE782}" destId="{E87FBC04-AD5B-40FC-9F6C-2AC0432BA0C5}" srcOrd="0" destOrd="0" presId="urn:microsoft.com/office/officeart/2005/8/layout/arrow2"/>
    <dgm:cxn modelId="{5E977370-41FF-4001-A7D8-644E1DB5C9E4}" srcId="{16EAACCF-C50D-43F3-8384-2D341D28FF46}" destId="{AEC59E9B-B1AF-4A7D-9E3D-7C962417393F}" srcOrd="0" destOrd="0" parTransId="{F78874A3-8C0C-43A2-B16B-686DC7C22FC3}" sibTransId="{74268C91-0E99-42D6-80AC-C315473FD306}"/>
    <dgm:cxn modelId="{EE9A283B-B39D-4FB3-837B-D3283589DD17}" srcId="{16EAACCF-C50D-43F3-8384-2D341D28FF46}" destId="{C6A4965D-174C-4EF0-A320-7FAA0AD80028}" srcOrd="3" destOrd="0" parTransId="{87D0E6CD-A4C2-4CC4-A9AC-4E6335E789F7}" sibTransId="{85E689AF-1CA3-4933-8676-0FEAC73F14EA}"/>
    <dgm:cxn modelId="{0E35E57D-4712-4473-8244-1A49707779FC}" srcId="{16EAACCF-C50D-43F3-8384-2D341D28FF46}" destId="{DA8ABF80-403E-4F3F-ABCB-98BF1F897460}" srcOrd="2" destOrd="0" parTransId="{F0F97188-9A03-42A3-8C68-899897F9328C}" sibTransId="{3B29BB8D-09DA-46DE-A342-CBC73122922F}"/>
    <dgm:cxn modelId="{DC9533F0-1BF6-43EF-BD00-FE867E42F768}" type="presOf" srcId="{AEC59E9B-B1AF-4A7D-9E3D-7C962417393F}" destId="{15A5D43D-7EE7-4DAE-B1FB-8AFB5ABA1153}" srcOrd="0" destOrd="0" presId="urn:microsoft.com/office/officeart/2005/8/layout/arrow2"/>
    <dgm:cxn modelId="{235E3B1A-5EDF-4563-B7AA-472C118F43C8}" srcId="{16EAACCF-C50D-43F3-8384-2D341D28FF46}" destId="{2295FBC5-A76D-4874-990A-D8A0F8DCE782}" srcOrd="4" destOrd="0" parTransId="{990111C9-B299-41D9-8578-960CE2E04AF7}" sibTransId="{07368F4B-0CF4-415A-86F1-799B9B78D413}"/>
    <dgm:cxn modelId="{3B1D8D10-ED64-4626-820F-93BEB1BBBB47}" type="presOf" srcId="{16EAACCF-C50D-43F3-8384-2D341D28FF46}" destId="{9398C5B4-A60C-4214-B89D-6890A39AA2CE}" srcOrd="0" destOrd="0" presId="urn:microsoft.com/office/officeart/2005/8/layout/arrow2"/>
    <dgm:cxn modelId="{852F69F2-7F04-4497-9E49-C9B6CEFC176C}" srcId="{16EAACCF-C50D-43F3-8384-2D341D28FF46}" destId="{3F43E7B1-BC0C-40C4-AF2F-9E7993D4FB17}" srcOrd="1" destOrd="0" parTransId="{B27CF8D1-F03D-409A-B401-49DE88B29230}" sibTransId="{5EA0212E-D9C3-495A-A195-B5B185D8DB66}"/>
    <dgm:cxn modelId="{A8626BD4-BA74-4CBC-AE30-0D4341CF9F92}" type="presOf" srcId="{DA8ABF80-403E-4F3F-ABCB-98BF1F897460}" destId="{D84A1132-8FAB-47F3-9837-070FF986D4D9}" srcOrd="0" destOrd="0" presId="urn:microsoft.com/office/officeart/2005/8/layout/arrow2"/>
    <dgm:cxn modelId="{DAE898EB-8B53-4402-86CE-F1F8297D75A5}" type="presOf" srcId="{3F43E7B1-BC0C-40C4-AF2F-9E7993D4FB17}" destId="{4F820AA5-70A8-4CC5-BB84-2F7D47DE59AC}" srcOrd="0" destOrd="0" presId="urn:microsoft.com/office/officeart/2005/8/layout/arrow2"/>
    <dgm:cxn modelId="{22D2D2D8-EE81-466F-B172-1C5F08192419}" type="presOf" srcId="{C6A4965D-174C-4EF0-A320-7FAA0AD80028}" destId="{FF714B65-679A-43AE-ABBA-0F6F0FB7BC87}" srcOrd="0" destOrd="0" presId="urn:microsoft.com/office/officeart/2005/8/layout/arrow2"/>
    <dgm:cxn modelId="{BBBA73F9-D678-42F6-9083-088C92251EC9}" type="presParOf" srcId="{9398C5B4-A60C-4214-B89D-6890A39AA2CE}" destId="{E4855DE5-011C-4F79-AECD-D84142A290FC}" srcOrd="0" destOrd="0" presId="urn:microsoft.com/office/officeart/2005/8/layout/arrow2"/>
    <dgm:cxn modelId="{A71A45DC-1C2E-4B30-A945-7F48D74D01AD}" type="presParOf" srcId="{9398C5B4-A60C-4214-B89D-6890A39AA2CE}" destId="{3F40A6CB-57FC-4DA3-90B0-AC45EF3C23D1}" srcOrd="1" destOrd="0" presId="urn:microsoft.com/office/officeart/2005/8/layout/arrow2"/>
    <dgm:cxn modelId="{914F71C1-0300-45CD-894C-3D43ED75B3A3}" type="presParOf" srcId="{3F40A6CB-57FC-4DA3-90B0-AC45EF3C23D1}" destId="{66541E76-04A4-4D6F-9EF1-3AB472501795}" srcOrd="0" destOrd="0" presId="urn:microsoft.com/office/officeart/2005/8/layout/arrow2"/>
    <dgm:cxn modelId="{BF0C51EA-B400-41B0-AD2D-2BDB0367D63E}" type="presParOf" srcId="{3F40A6CB-57FC-4DA3-90B0-AC45EF3C23D1}" destId="{15A5D43D-7EE7-4DAE-B1FB-8AFB5ABA1153}" srcOrd="1" destOrd="0" presId="urn:microsoft.com/office/officeart/2005/8/layout/arrow2"/>
    <dgm:cxn modelId="{A9A03F73-9645-42BF-8B1B-02A1C41DB346}" type="presParOf" srcId="{3F40A6CB-57FC-4DA3-90B0-AC45EF3C23D1}" destId="{CBA01241-E00C-4845-A4A1-1D519822D578}" srcOrd="2" destOrd="0" presId="urn:microsoft.com/office/officeart/2005/8/layout/arrow2"/>
    <dgm:cxn modelId="{5990F7F1-B843-4A1E-BCFE-8A5340A0B0AF}" type="presParOf" srcId="{3F40A6CB-57FC-4DA3-90B0-AC45EF3C23D1}" destId="{4F820AA5-70A8-4CC5-BB84-2F7D47DE59AC}" srcOrd="3" destOrd="0" presId="urn:microsoft.com/office/officeart/2005/8/layout/arrow2"/>
    <dgm:cxn modelId="{79A0F8E1-5A96-42D7-A377-1BF40EF7C0E2}" type="presParOf" srcId="{3F40A6CB-57FC-4DA3-90B0-AC45EF3C23D1}" destId="{C1277F7A-2037-45F5-B286-A65E5F5CF923}" srcOrd="4" destOrd="0" presId="urn:microsoft.com/office/officeart/2005/8/layout/arrow2"/>
    <dgm:cxn modelId="{87E1A5F7-C547-422A-8476-B3C22826974A}" type="presParOf" srcId="{3F40A6CB-57FC-4DA3-90B0-AC45EF3C23D1}" destId="{D84A1132-8FAB-47F3-9837-070FF986D4D9}" srcOrd="5" destOrd="0" presId="urn:microsoft.com/office/officeart/2005/8/layout/arrow2"/>
    <dgm:cxn modelId="{65CA06F8-2D07-46D1-8944-73A58D322F36}" type="presParOf" srcId="{3F40A6CB-57FC-4DA3-90B0-AC45EF3C23D1}" destId="{50EF03AB-9AD7-40AD-B862-442ED23C073B}" srcOrd="6" destOrd="0" presId="urn:microsoft.com/office/officeart/2005/8/layout/arrow2"/>
    <dgm:cxn modelId="{F764935E-767D-4832-86BB-FCF082F665CF}" type="presParOf" srcId="{3F40A6CB-57FC-4DA3-90B0-AC45EF3C23D1}" destId="{FF714B65-679A-43AE-ABBA-0F6F0FB7BC87}" srcOrd="7" destOrd="0" presId="urn:microsoft.com/office/officeart/2005/8/layout/arrow2"/>
    <dgm:cxn modelId="{078E4F63-91DA-44AF-BC58-146A4C3625E3}" type="presParOf" srcId="{3F40A6CB-57FC-4DA3-90B0-AC45EF3C23D1}" destId="{A287CE56-7D3E-4E40-A358-9A463E96CCC3}" srcOrd="8" destOrd="0" presId="urn:microsoft.com/office/officeart/2005/8/layout/arrow2"/>
    <dgm:cxn modelId="{03847B85-5AAC-41A9-A3F5-AC5E36E7BDB3}" type="presParOf" srcId="{3F40A6CB-57FC-4DA3-90B0-AC45EF3C23D1}" destId="{E87FBC04-AD5B-40FC-9F6C-2AC0432BA0C5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4E5D462-C9E7-4F69-BB53-06ADE4F5A353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A5F894E-43F2-4F66-AC03-DDFC5E149AB8}">
      <dgm:prSet phldrT="[Text]"/>
      <dgm:spPr/>
      <dgm:t>
        <a:bodyPr/>
        <a:lstStyle/>
        <a:p>
          <a:r>
            <a:rPr lang="en-GB" dirty="0" smtClean="0">
              <a:solidFill>
                <a:schemeClr val="tx1"/>
              </a:solidFill>
            </a:rPr>
            <a:t>Femto</a:t>
          </a:r>
        </a:p>
        <a:p>
          <a:r>
            <a:rPr lang="en-GB" dirty="0" smtClean="0">
              <a:solidFill>
                <a:schemeClr val="tx1"/>
              </a:solidFill>
            </a:rPr>
            <a:t>Management</a:t>
          </a:r>
          <a:endParaRPr lang="en-US" dirty="0">
            <a:solidFill>
              <a:schemeClr val="tx1"/>
            </a:solidFill>
          </a:endParaRPr>
        </a:p>
      </dgm:t>
    </dgm:pt>
    <dgm:pt modelId="{B04118FC-439C-4BDC-9184-B4FD67F13F57}" type="parTrans" cxnId="{961D1070-C184-4D8D-80E2-A8FF601D3910}">
      <dgm:prSet/>
      <dgm:spPr/>
      <dgm:t>
        <a:bodyPr/>
        <a:lstStyle/>
        <a:p>
          <a:endParaRPr lang="en-US"/>
        </a:p>
      </dgm:t>
    </dgm:pt>
    <dgm:pt modelId="{2140105B-90C9-4D0B-8DF8-6F7E856652D2}" type="sibTrans" cxnId="{961D1070-C184-4D8D-80E2-A8FF601D3910}">
      <dgm:prSet/>
      <dgm:spPr/>
      <dgm:t>
        <a:bodyPr/>
        <a:lstStyle/>
        <a:p>
          <a:endParaRPr lang="en-US"/>
        </a:p>
      </dgm:t>
    </dgm:pt>
    <dgm:pt modelId="{0913C80C-6121-4B52-85C5-3514AB6ADF7F}">
      <dgm:prSet phldrT="[Text]"/>
      <dgm:spPr/>
      <dgm:t>
        <a:bodyPr/>
        <a:lstStyle/>
        <a:p>
          <a:r>
            <a:rPr lang="en-GB" dirty="0" smtClean="0">
              <a:solidFill>
                <a:schemeClr val="tx1"/>
              </a:solidFill>
            </a:rPr>
            <a:t>Femto Forum</a:t>
          </a:r>
          <a:endParaRPr lang="en-US" dirty="0">
            <a:solidFill>
              <a:schemeClr val="tx1"/>
            </a:solidFill>
          </a:endParaRPr>
        </a:p>
      </dgm:t>
    </dgm:pt>
    <dgm:pt modelId="{A1C56A4D-F692-48E0-86FE-508D382F1694}" type="parTrans" cxnId="{63B32FF1-4B99-4707-99D3-13F6D23A81C4}">
      <dgm:prSet/>
      <dgm:spPr/>
      <dgm:t>
        <a:bodyPr/>
        <a:lstStyle/>
        <a:p>
          <a:endParaRPr lang="en-US"/>
        </a:p>
      </dgm:t>
    </dgm:pt>
    <dgm:pt modelId="{D152CB2A-120C-4C22-BD6A-DCD5F488BC42}" type="sibTrans" cxnId="{63B32FF1-4B99-4707-99D3-13F6D23A81C4}">
      <dgm:prSet/>
      <dgm:spPr/>
      <dgm:t>
        <a:bodyPr/>
        <a:lstStyle/>
        <a:p>
          <a:endParaRPr lang="en-US"/>
        </a:p>
      </dgm:t>
    </dgm:pt>
    <dgm:pt modelId="{5C7EAB84-3977-4C6A-AA30-16AE5009A936}">
      <dgm:prSet phldrT="[Text]"/>
      <dgm:spPr/>
      <dgm:t>
        <a:bodyPr/>
        <a:lstStyle/>
        <a:p>
          <a:r>
            <a:rPr lang="en-GB" dirty="0" smtClean="0">
              <a:solidFill>
                <a:schemeClr val="tx1"/>
              </a:solidFill>
            </a:rPr>
            <a:t>3GPP</a:t>
          </a:r>
          <a:endParaRPr lang="en-US" dirty="0">
            <a:solidFill>
              <a:schemeClr val="tx1"/>
            </a:solidFill>
          </a:endParaRPr>
        </a:p>
      </dgm:t>
    </dgm:pt>
    <dgm:pt modelId="{3B3790D5-60E5-4A47-BF77-96FCC0D01CA2}" type="parTrans" cxnId="{03B525CB-C2FD-4906-A07A-6E2CB91AE71C}">
      <dgm:prSet/>
      <dgm:spPr/>
      <dgm:t>
        <a:bodyPr/>
        <a:lstStyle/>
        <a:p>
          <a:endParaRPr lang="en-US"/>
        </a:p>
      </dgm:t>
    </dgm:pt>
    <dgm:pt modelId="{77017911-02AC-4DBE-92D3-C1C92B50B36D}" type="sibTrans" cxnId="{03B525CB-C2FD-4906-A07A-6E2CB91AE7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57A8253-F3EF-4870-B848-90F29B9D1724}">
      <dgm:prSet phldrT="[Text]"/>
      <dgm:spPr/>
      <dgm:t>
        <a:bodyPr/>
        <a:lstStyle/>
        <a:p>
          <a:r>
            <a:rPr lang="en-GB" dirty="0" smtClean="0">
              <a:solidFill>
                <a:schemeClr val="tx1"/>
              </a:solidFill>
            </a:rPr>
            <a:t>Broadband Forum</a:t>
          </a:r>
          <a:endParaRPr lang="en-US" dirty="0">
            <a:solidFill>
              <a:schemeClr val="tx1"/>
            </a:solidFill>
          </a:endParaRPr>
        </a:p>
      </dgm:t>
    </dgm:pt>
    <dgm:pt modelId="{66FEE6EE-8B88-44A4-B52F-E7981485CE0E}" type="parTrans" cxnId="{A46FC30E-4DA9-4184-B6CA-5DDA01D104CC}">
      <dgm:prSet/>
      <dgm:spPr/>
      <dgm:t>
        <a:bodyPr/>
        <a:lstStyle/>
        <a:p>
          <a:endParaRPr lang="en-US"/>
        </a:p>
      </dgm:t>
    </dgm:pt>
    <dgm:pt modelId="{90F16E04-B03F-4B01-8439-1F61EEB9AB3F}" type="sibTrans" cxnId="{A46FC30E-4DA9-4184-B6CA-5DDA01D104CC}">
      <dgm:prSet/>
      <dgm:spPr/>
      <dgm:t>
        <a:bodyPr/>
        <a:lstStyle/>
        <a:p>
          <a:endParaRPr lang="en-US"/>
        </a:p>
      </dgm:t>
    </dgm:pt>
    <dgm:pt modelId="{974E6D02-8C8A-4ABA-A0E0-AFCC1B375338}" type="pres">
      <dgm:prSet presAssocID="{34E5D462-C9E7-4F69-BB53-06ADE4F5A35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FEDAF64-75D0-4C18-8B1B-E0859A6ECED9}" type="pres">
      <dgm:prSet presAssocID="{EA5F894E-43F2-4F66-AC03-DDFC5E149AB8}" presName="centerShape" presStyleLbl="node0" presStyleIdx="0" presStyleCnt="1"/>
      <dgm:spPr/>
      <dgm:t>
        <a:bodyPr/>
        <a:lstStyle/>
        <a:p>
          <a:endParaRPr lang="en-US"/>
        </a:p>
      </dgm:t>
    </dgm:pt>
    <dgm:pt modelId="{C1971B61-CD5F-4C05-A546-9C5725B306B6}" type="pres">
      <dgm:prSet presAssocID="{0913C80C-6121-4B52-85C5-3514AB6ADF7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7F87D8-F1E1-47E7-98ED-993E4CA3BDDF}" type="pres">
      <dgm:prSet presAssocID="{0913C80C-6121-4B52-85C5-3514AB6ADF7F}" presName="dummy" presStyleCnt="0"/>
      <dgm:spPr/>
    </dgm:pt>
    <dgm:pt modelId="{0565B27A-82CB-490E-87AD-326CC7C0473F}" type="pres">
      <dgm:prSet presAssocID="{D152CB2A-120C-4C22-BD6A-DCD5F488BC42}" presName="sibTrans" presStyleLbl="sibTrans2D1" presStyleIdx="0" presStyleCnt="3"/>
      <dgm:spPr/>
      <dgm:t>
        <a:bodyPr/>
        <a:lstStyle/>
        <a:p>
          <a:endParaRPr lang="en-US"/>
        </a:p>
      </dgm:t>
    </dgm:pt>
    <dgm:pt modelId="{7D05056A-0D5A-4529-AB3D-49C79BF0B6FA}" type="pres">
      <dgm:prSet presAssocID="{5C7EAB84-3977-4C6A-AA30-16AE5009A93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F42FE4-6258-438C-A0E0-21DDE679B834}" type="pres">
      <dgm:prSet presAssocID="{5C7EAB84-3977-4C6A-AA30-16AE5009A936}" presName="dummy" presStyleCnt="0"/>
      <dgm:spPr/>
    </dgm:pt>
    <dgm:pt modelId="{20523AB9-153E-49A7-A152-84EF384E10CB}" type="pres">
      <dgm:prSet presAssocID="{77017911-02AC-4DBE-92D3-C1C92B50B36D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A84D0B4-03F4-45F3-8B05-45E81501245E}" type="pres">
      <dgm:prSet presAssocID="{D57A8253-F3EF-4870-B848-90F29B9D172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69478D-6F28-4EE5-93DB-7D13F8CCDA13}" type="pres">
      <dgm:prSet presAssocID="{D57A8253-F3EF-4870-B848-90F29B9D1724}" presName="dummy" presStyleCnt="0"/>
      <dgm:spPr/>
    </dgm:pt>
    <dgm:pt modelId="{E6AC1245-3791-4985-84BF-6CD94F72B7A6}" type="pres">
      <dgm:prSet presAssocID="{90F16E04-B03F-4B01-8439-1F61EEB9AB3F}" presName="sibTrans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03B525CB-C2FD-4906-A07A-6E2CB91AE71C}" srcId="{EA5F894E-43F2-4F66-AC03-DDFC5E149AB8}" destId="{5C7EAB84-3977-4C6A-AA30-16AE5009A936}" srcOrd="1" destOrd="0" parTransId="{3B3790D5-60E5-4A47-BF77-96FCC0D01CA2}" sibTransId="{77017911-02AC-4DBE-92D3-C1C92B50B36D}"/>
    <dgm:cxn modelId="{A46FC30E-4DA9-4184-B6CA-5DDA01D104CC}" srcId="{EA5F894E-43F2-4F66-AC03-DDFC5E149AB8}" destId="{D57A8253-F3EF-4870-B848-90F29B9D1724}" srcOrd="2" destOrd="0" parTransId="{66FEE6EE-8B88-44A4-B52F-E7981485CE0E}" sibTransId="{90F16E04-B03F-4B01-8439-1F61EEB9AB3F}"/>
    <dgm:cxn modelId="{2566102B-697F-4649-B031-4594BD022883}" type="presOf" srcId="{0913C80C-6121-4B52-85C5-3514AB6ADF7F}" destId="{C1971B61-CD5F-4C05-A546-9C5725B306B6}" srcOrd="0" destOrd="0" presId="urn:microsoft.com/office/officeart/2005/8/layout/radial6"/>
    <dgm:cxn modelId="{961D1070-C184-4D8D-80E2-A8FF601D3910}" srcId="{34E5D462-C9E7-4F69-BB53-06ADE4F5A353}" destId="{EA5F894E-43F2-4F66-AC03-DDFC5E149AB8}" srcOrd="0" destOrd="0" parTransId="{B04118FC-439C-4BDC-9184-B4FD67F13F57}" sibTransId="{2140105B-90C9-4D0B-8DF8-6F7E856652D2}"/>
    <dgm:cxn modelId="{9EFD1C4E-01DC-4E35-82DE-D00990663369}" type="presOf" srcId="{EA5F894E-43F2-4F66-AC03-DDFC5E149AB8}" destId="{DFEDAF64-75D0-4C18-8B1B-E0859A6ECED9}" srcOrd="0" destOrd="0" presId="urn:microsoft.com/office/officeart/2005/8/layout/radial6"/>
    <dgm:cxn modelId="{94EDC450-17B0-4F73-81F2-DD9C84C7ED53}" type="presOf" srcId="{90F16E04-B03F-4B01-8439-1F61EEB9AB3F}" destId="{E6AC1245-3791-4985-84BF-6CD94F72B7A6}" srcOrd="0" destOrd="0" presId="urn:microsoft.com/office/officeart/2005/8/layout/radial6"/>
    <dgm:cxn modelId="{8CD67C07-1216-43EC-8384-E2323D5EB2EE}" type="presOf" srcId="{D57A8253-F3EF-4870-B848-90F29B9D1724}" destId="{0A84D0B4-03F4-45F3-8B05-45E81501245E}" srcOrd="0" destOrd="0" presId="urn:microsoft.com/office/officeart/2005/8/layout/radial6"/>
    <dgm:cxn modelId="{EE7B2B0C-5A13-44FB-96B0-42804E1BF12E}" type="presOf" srcId="{34E5D462-C9E7-4F69-BB53-06ADE4F5A353}" destId="{974E6D02-8C8A-4ABA-A0E0-AFCC1B375338}" srcOrd="0" destOrd="0" presId="urn:microsoft.com/office/officeart/2005/8/layout/radial6"/>
    <dgm:cxn modelId="{C4BE2989-1CEA-489B-B893-2BE51F2A6336}" type="presOf" srcId="{D152CB2A-120C-4C22-BD6A-DCD5F488BC42}" destId="{0565B27A-82CB-490E-87AD-326CC7C0473F}" srcOrd="0" destOrd="0" presId="urn:microsoft.com/office/officeart/2005/8/layout/radial6"/>
    <dgm:cxn modelId="{9A439565-2BF7-4BE3-A148-A3656E064C2C}" type="presOf" srcId="{77017911-02AC-4DBE-92D3-C1C92B50B36D}" destId="{20523AB9-153E-49A7-A152-84EF384E10CB}" srcOrd="0" destOrd="0" presId="urn:microsoft.com/office/officeart/2005/8/layout/radial6"/>
    <dgm:cxn modelId="{63B32FF1-4B99-4707-99D3-13F6D23A81C4}" srcId="{EA5F894E-43F2-4F66-AC03-DDFC5E149AB8}" destId="{0913C80C-6121-4B52-85C5-3514AB6ADF7F}" srcOrd="0" destOrd="0" parTransId="{A1C56A4D-F692-48E0-86FE-508D382F1694}" sibTransId="{D152CB2A-120C-4C22-BD6A-DCD5F488BC42}"/>
    <dgm:cxn modelId="{F2581064-70B6-4870-9005-0343C4AEA618}" type="presOf" srcId="{5C7EAB84-3977-4C6A-AA30-16AE5009A936}" destId="{7D05056A-0D5A-4529-AB3D-49C79BF0B6FA}" srcOrd="0" destOrd="0" presId="urn:microsoft.com/office/officeart/2005/8/layout/radial6"/>
    <dgm:cxn modelId="{4415615D-0F36-410C-A393-A93CB509E49A}" type="presParOf" srcId="{974E6D02-8C8A-4ABA-A0E0-AFCC1B375338}" destId="{DFEDAF64-75D0-4C18-8B1B-E0859A6ECED9}" srcOrd="0" destOrd="0" presId="urn:microsoft.com/office/officeart/2005/8/layout/radial6"/>
    <dgm:cxn modelId="{32F932F2-093A-4A5C-A2DC-0BA0A0792D7F}" type="presParOf" srcId="{974E6D02-8C8A-4ABA-A0E0-AFCC1B375338}" destId="{C1971B61-CD5F-4C05-A546-9C5725B306B6}" srcOrd="1" destOrd="0" presId="urn:microsoft.com/office/officeart/2005/8/layout/radial6"/>
    <dgm:cxn modelId="{64DF6A4A-C36F-4E62-9E46-CCDC9DEEBB25}" type="presParOf" srcId="{974E6D02-8C8A-4ABA-A0E0-AFCC1B375338}" destId="{427F87D8-F1E1-47E7-98ED-993E4CA3BDDF}" srcOrd="2" destOrd="0" presId="urn:microsoft.com/office/officeart/2005/8/layout/radial6"/>
    <dgm:cxn modelId="{F3E5142F-42BE-48F9-8912-36015D4957EA}" type="presParOf" srcId="{974E6D02-8C8A-4ABA-A0E0-AFCC1B375338}" destId="{0565B27A-82CB-490E-87AD-326CC7C0473F}" srcOrd="3" destOrd="0" presId="urn:microsoft.com/office/officeart/2005/8/layout/radial6"/>
    <dgm:cxn modelId="{573AC79F-0AB1-48B4-A5F3-5E8711C30C6D}" type="presParOf" srcId="{974E6D02-8C8A-4ABA-A0E0-AFCC1B375338}" destId="{7D05056A-0D5A-4529-AB3D-49C79BF0B6FA}" srcOrd="4" destOrd="0" presId="urn:microsoft.com/office/officeart/2005/8/layout/radial6"/>
    <dgm:cxn modelId="{0942CC7B-4E56-41DB-A913-BB585EB946DE}" type="presParOf" srcId="{974E6D02-8C8A-4ABA-A0E0-AFCC1B375338}" destId="{6FF42FE4-6258-438C-A0E0-21DDE679B834}" srcOrd="5" destOrd="0" presId="urn:microsoft.com/office/officeart/2005/8/layout/radial6"/>
    <dgm:cxn modelId="{56C72331-DFC5-4C0E-813A-44BEBF04B018}" type="presParOf" srcId="{974E6D02-8C8A-4ABA-A0E0-AFCC1B375338}" destId="{20523AB9-153E-49A7-A152-84EF384E10CB}" srcOrd="6" destOrd="0" presId="urn:microsoft.com/office/officeart/2005/8/layout/radial6"/>
    <dgm:cxn modelId="{A2FC72C7-98D6-43D7-B13E-5945AB101B4F}" type="presParOf" srcId="{974E6D02-8C8A-4ABA-A0E0-AFCC1B375338}" destId="{0A84D0B4-03F4-45F3-8B05-45E81501245E}" srcOrd="7" destOrd="0" presId="urn:microsoft.com/office/officeart/2005/8/layout/radial6"/>
    <dgm:cxn modelId="{B71B4D99-E400-4258-944A-924F536D2A6A}" type="presParOf" srcId="{974E6D02-8C8A-4ABA-A0E0-AFCC1B375338}" destId="{B769478D-6F28-4EE5-93DB-7D13F8CCDA13}" srcOrd="8" destOrd="0" presId="urn:microsoft.com/office/officeart/2005/8/layout/radial6"/>
    <dgm:cxn modelId="{3541C573-87E0-4B46-909E-FAEA367B1EEE}" type="presParOf" srcId="{974E6D02-8C8A-4ABA-A0E0-AFCC1B375338}" destId="{E6AC1245-3791-4985-84BF-6CD94F72B7A6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8D544BF-FF4F-40B9-8687-5B0DBFC5966F}" type="doc">
      <dgm:prSet loTypeId="urn:microsoft.com/office/officeart/2005/8/layout/matrix1" loCatId="matrix" qsTypeId="urn:microsoft.com/office/officeart/2005/8/quickstyle/3d4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4A0B6C-BC05-45B7-AEC7-A0C0F0F1AA9F}">
      <dgm:prSet phldrT="[Text]" custT="1"/>
      <dgm:spPr/>
      <dgm:t>
        <a:bodyPr anchor="t"/>
        <a:lstStyle/>
        <a:p>
          <a:r>
            <a:rPr lang="en-GB" sz="2000" b="1" dirty="0" smtClean="0">
              <a:solidFill>
                <a:schemeClr val="tx1"/>
              </a:solidFill>
            </a:rPr>
            <a:t>Performance</a:t>
          </a:r>
          <a:endParaRPr lang="en-US" sz="2000" b="1" dirty="0">
            <a:solidFill>
              <a:schemeClr val="tx1"/>
            </a:solidFill>
          </a:endParaRPr>
        </a:p>
      </dgm:t>
    </dgm:pt>
    <dgm:pt modelId="{AB43B1B9-41C3-40E4-8322-9D6A26B6B7D0}" type="parTrans" cxnId="{E2E4653B-DC50-4107-9100-36F195D9139C}">
      <dgm:prSet/>
      <dgm:spPr/>
      <dgm:t>
        <a:bodyPr/>
        <a:lstStyle/>
        <a:p>
          <a:endParaRPr lang="en-US" sz="3200">
            <a:solidFill>
              <a:schemeClr val="tx1"/>
            </a:solidFill>
          </a:endParaRPr>
        </a:p>
      </dgm:t>
    </dgm:pt>
    <dgm:pt modelId="{D638FE9F-DDD4-4F8C-8B36-01BBBCD143C3}" type="sibTrans" cxnId="{E2E4653B-DC50-4107-9100-36F195D9139C}">
      <dgm:prSet/>
      <dgm:spPr/>
      <dgm:t>
        <a:bodyPr/>
        <a:lstStyle/>
        <a:p>
          <a:endParaRPr lang="en-US" sz="3200">
            <a:solidFill>
              <a:schemeClr val="tx1"/>
            </a:solidFill>
          </a:endParaRPr>
        </a:p>
      </dgm:t>
    </dgm:pt>
    <dgm:pt modelId="{201227A4-94B5-44AC-A7C4-71BA49416B27}">
      <dgm:prSet phldrT="[Text]" custT="1"/>
      <dgm:spPr/>
      <dgm:t>
        <a:bodyPr anchor="t"/>
        <a:lstStyle/>
        <a:p>
          <a:r>
            <a:rPr lang="en-GB" sz="2000" b="1" dirty="0" smtClean="0">
              <a:solidFill>
                <a:schemeClr val="tx1"/>
              </a:solidFill>
            </a:rPr>
            <a:t>Business Case</a:t>
          </a:r>
          <a:endParaRPr lang="en-US" sz="2000" b="1" dirty="0">
            <a:solidFill>
              <a:schemeClr val="tx1"/>
            </a:solidFill>
          </a:endParaRPr>
        </a:p>
      </dgm:t>
    </dgm:pt>
    <dgm:pt modelId="{0BE637E8-6BB5-4D32-8FF7-A2974F375298}" type="parTrans" cxnId="{B56A2FCD-91BB-426D-907C-625E12BE6677}">
      <dgm:prSet/>
      <dgm:spPr/>
      <dgm:t>
        <a:bodyPr/>
        <a:lstStyle/>
        <a:p>
          <a:endParaRPr lang="en-US" sz="3200">
            <a:solidFill>
              <a:schemeClr val="tx1"/>
            </a:solidFill>
          </a:endParaRPr>
        </a:p>
      </dgm:t>
    </dgm:pt>
    <dgm:pt modelId="{1687CE9B-125C-47EE-AACB-C1B768A4268E}" type="sibTrans" cxnId="{B56A2FCD-91BB-426D-907C-625E12BE6677}">
      <dgm:prSet/>
      <dgm:spPr/>
      <dgm:t>
        <a:bodyPr/>
        <a:lstStyle/>
        <a:p>
          <a:endParaRPr lang="en-US" sz="3200">
            <a:solidFill>
              <a:schemeClr val="tx1"/>
            </a:solidFill>
          </a:endParaRPr>
        </a:p>
      </dgm:t>
    </dgm:pt>
    <dgm:pt modelId="{1497EDCC-DBA0-4663-9CA4-E11A751A9CC7}">
      <dgm:prSet phldrT="[Text]" custT="1"/>
      <dgm:spPr/>
      <dgm:t>
        <a:bodyPr anchor="t"/>
        <a:lstStyle/>
        <a:p>
          <a:endParaRPr lang="en-US" sz="2000" dirty="0">
            <a:solidFill>
              <a:schemeClr val="tx1"/>
            </a:solidFill>
          </a:endParaRPr>
        </a:p>
      </dgm:t>
    </dgm:pt>
    <dgm:pt modelId="{F17C1A24-EFAC-4C00-972A-E09C4B9BCB1A}" type="parTrans" cxnId="{297D7441-6787-474D-81D7-D9B00652B84A}">
      <dgm:prSet/>
      <dgm:spPr/>
      <dgm:t>
        <a:bodyPr/>
        <a:lstStyle/>
        <a:p>
          <a:endParaRPr lang="en-US" sz="3200">
            <a:solidFill>
              <a:schemeClr val="tx1"/>
            </a:solidFill>
          </a:endParaRPr>
        </a:p>
      </dgm:t>
    </dgm:pt>
    <dgm:pt modelId="{3431413D-B670-4B89-9348-5671C35CA2C5}" type="sibTrans" cxnId="{297D7441-6787-474D-81D7-D9B00652B84A}">
      <dgm:prSet/>
      <dgm:spPr/>
      <dgm:t>
        <a:bodyPr/>
        <a:lstStyle/>
        <a:p>
          <a:endParaRPr lang="en-US" sz="3200">
            <a:solidFill>
              <a:schemeClr val="tx1"/>
            </a:solidFill>
          </a:endParaRPr>
        </a:p>
      </dgm:t>
    </dgm:pt>
    <dgm:pt modelId="{FA163E64-A170-456F-BD1D-77C1E8054343}">
      <dgm:prSet phldrT="[Text]" custT="1"/>
      <dgm:spPr/>
      <dgm:t>
        <a:bodyPr anchor="t"/>
        <a:lstStyle/>
        <a:p>
          <a:endParaRPr lang="en-US" sz="2000" dirty="0">
            <a:solidFill>
              <a:schemeClr val="tx1"/>
            </a:solidFill>
          </a:endParaRPr>
        </a:p>
      </dgm:t>
    </dgm:pt>
    <dgm:pt modelId="{CEFA7015-6B43-4788-8CA6-93C4E47BB576}" type="parTrans" cxnId="{B1689CB5-27C9-4E97-AD56-08E19CE494A1}">
      <dgm:prSet/>
      <dgm:spPr/>
      <dgm:t>
        <a:bodyPr/>
        <a:lstStyle/>
        <a:p>
          <a:endParaRPr lang="en-US" sz="3200">
            <a:solidFill>
              <a:schemeClr val="tx1"/>
            </a:solidFill>
          </a:endParaRPr>
        </a:p>
      </dgm:t>
    </dgm:pt>
    <dgm:pt modelId="{82FE4B5F-C4CE-48AE-84EC-13569984353A}" type="sibTrans" cxnId="{B1689CB5-27C9-4E97-AD56-08E19CE494A1}">
      <dgm:prSet/>
      <dgm:spPr/>
      <dgm:t>
        <a:bodyPr/>
        <a:lstStyle/>
        <a:p>
          <a:endParaRPr lang="en-US" sz="3200">
            <a:solidFill>
              <a:schemeClr val="tx1"/>
            </a:solidFill>
          </a:endParaRPr>
        </a:p>
      </dgm:t>
    </dgm:pt>
    <dgm:pt modelId="{53DFEE6E-67FB-45A6-BC54-E0417C34A7E5}">
      <dgm:prSet phldrT="[Text]" custT="1"/>
      <dgm:spPr/>
      <dgm:t>
        <a:bodyPr/>
        <a:lstStyle/>
        <a:p>
          <a:r>
            <a:rPr lang="en-GB" sz="2000" b="1" dirty="0" smtClean="0">
              <a:solidFill>
                <a:schemeClr val="tx1"/>
              </a:solidFill>
            </a:rPr>
            <a:t>Next-gen Femtocells</a:t>
          </a:r>
          <a:endParaRPr lang="en-US" sz="2000" b="1" dirty="0">
            <a:solidFill>
              <a:schemeClr val="tx1"/>
            </a:solidFill>
          </a:endParaRPr>
        </a:p>
      </dgm:t>
    </dgm:pt>
    <dgm:pt modelId="{7F9DAE2D-DF36-4F81-A903-6B025D47AA82}" type="sibTrans" cxnId="{FCEBF9B4-07F4-4786-B396-319C5E5ADBC2}">
      <dgm:prSet/>
      <dgm:spPr/>
      <dgm:t>
        <a:bodyPr/>
        <a:lstStyle/>
        <a:p>
          <a:endParaRPr lang="en-US" sz="3200">
            <a:solidFill>
              <a:schemeClr val="tx1"/>
            </a:solidFill>
          </a:endParaRPr>
        </a:p>
      </dgm:t>
    </dgm:pt>
    <dgm:pt modelId="{682D45FD-CDEB-40E1-91BC-FF71B6D5EAFF}" type="parTrans" cxnId="{FCEBF9B4-07F4-4786-B396-319C5E5ADBC2}">
      <dgm:prSet/>
      <dgm:spPr/>
      <dgm:t>
        <a:bodyPr/>
        <a:lstStyle/>
        <a:p>
          <a:endParaRPr lang="en-US" sz="3200">
            <a:solidFill>
              <a:schemeClr val="tx1"/>
            </a:solidFill>
          </a:endParaRPr>
        </a:p>
      </dgm:t>
    </dgm:pt>
    <dgm:pt modelId="{34BBB699-A22D-403C-A03B-7C80E2099D3D}" type="pres">
      <dgm:prSet presAssocID="{58D544BF-FF4F-40B9-8687-5B0DBFC5966F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53E4A0F-608C-4E2A-9D5B-37D40A7C6BAC}" type="pres">
      <dgm:prSet presAssocID="{58D544BF-FF4F-40B9-8687-5B0DBFC5966F}" presName="matrix" presStyleCnt="0"/>
      <dgm:spPr/>
    </dgm:pt>
    <dgm:pt modelId="{8ABB3321-ACAB-4827-8313-1A784B307E95}" type="pres">
      <dgm:prSet presAssocID="{58D544BF-FF4F-40B9-8687-5B0DBFC5966F}" presName="tile1" presStyleLbl="node1" presStyleIdx="0" presStyleCnt="4"/>
      <dgm:spPr/>
      <dgm:t>
        <a:bodyPr/>
        <a:lstStyle/>
        <a:p>
          <a:endParaRPr lang="en-US"/>
        </a:p>
      </dgm:t>
    </dgm:pt>
    <dgm:pt modelId="{4DEF27DB-0D28-44EC-A568-70182782351C}" type="pres">
      <dgm:prSet presAssocID="{58D544BF-FF4F-40B9-8687-5B0DBFC5966F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CC5DD3-8D1A-4489-BA95-CF9464D3D045}" type="pres">
      <dgm:prSet presAssocID="{58D544BF-FF4F-40B9-8687-5B0DBFC5966F}" presName="tile2" presStyleLbl="node1" presStyleIdx="1" presStyleCnt="4" custLinFactNeighborX="56505" custLinFactNeighborY="-10997"/>
      <dgm:spPr/>
      <dgm:t>
        <a:bodyPr/>
        <a:lstStyle/>
        <a:p>
          <a:endParaRPr lang="en-US"/>
        </a:p>
      </dgm:t>
    </dgm:pt>
    <dgm:pt modelId="{38818A05-DB7E-4F01-9071-155F5A7670B8}" type="pres">
      <dgm:prSet presAssocID="{58D544BF-FF4F-40B9-8687-5B0DBFC5966F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5CD72E-C5D9-4DDA-B089-6CC7B2A0049F}" type="pres">
      <dgm:prSet presAssocID="{58D544BF-FF4F-40B9-8687-5B0DBFC5966F}" presName="tile3" presStyleLbl="node1" presStyleIdx="2" presStyleCnt="4"/>
      <dgm:spPr/>
      <dgm:t>
        <a:bodyPr/>
        <a:lstStyle/>
        <a:p>
          <a:endParaRPr lang="en-US"/>
        </a:p>
      </dgm:t>
    </dgm:pt>
    <dgm:pt modelId="{3484C2D1-24D9-43E2-82A6-F67CF76663D1}" type="pres">
      <dgm:prSet presAssocID="{58D544BF-FF4F-40B9-8687-5B0DBFC5966F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ED0E86-C82D-4F93-8389-20C76EFF9821}" type="pres">
      <dgm:prSet presAssocID="{58D544BF-FF4F-40B9-8687-5B0DBFC5966F}" presName="tile4" presStyleLbl="node1" presStyleIdx="3" presStyleCnt="4"/>
      <dgm:spPr/>
      <dgm:t>
        <a:bodyPr/>
        <a:lstStyle/>
        <a:p>
          <a:endParaRPr lang="en-US"/>
        </a:p>
      </dgm:t>
    </dgm:pt>
    <dgm:pt modelId="{5C142BD1-2C1C-46A2-B8AA-922BCF8B7DFC}" type="pres">
      <dgm:prSet presAssocID="{58D544BF-FF4F-40B9-8687-5B0DBFC5966F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C3C0D9-274C-45CE-AE4F-EB8DBD2E0306}" type="pres">
      <dgm:prSet presAssocID="{58D544BF-FF4F-40B9-8687-5B0DBFC5966F}" presName="centerTile" presStyleLbl="fgShp" presStyleIdx="0" presStyleCnt="1" custScaleX="87495" custScaleY="84354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8F3022C6-EC60-40D8-81D8-500467D3F0BA}" type="presOf" srcId="{FA163E64-A170-456F-BD1D-77C1E8054343}" destId="{68ED0E86-C82D-4F93-8389-20C76EFF9821}" srcOrd="0" destOrd="0" presId="urn:microsoft.com/office/officeart/2005/8/layout/matrix1"/>
    <dgm:cxn modelId="{44992134-F075-4B3A-81CE-5BEC536526F6}" type="presOf" srcId="{FA163E64-A170-456F-BD1D-77C1E8054343}" destId="{5C142BD1-2C1C-46A2-B8AA-922BCF8B7DFC}" srcOrd="1" destOrd="0" presId="urn:microsoft.com/office/officeart/2005/8/layout/matrix1"/>
    <dgm:cxn modelId="{2648D571-F01A-4DE8-AD7F-A1A25FFE95F9}" type="presOf" srcId="{1497EDCC-DBA0-4663-9CA4-E11A751A9CC7}" destId="{5A5CD72E-C5D9-4DDA-B089-6CC7B2A0049F}" srcOrd="0" destOrd="0" presId="urn:microsoft.com/office/officeart/2005/8/layout/matrix1"/>
    <dgm:cxn modelId="{B1689CB5-27C9-4E97-AD56-08E19CE494A1}" srcId="{53DFEE6E-67FB-45A6-BC54-E0417C34A7E5}" destId="{FA163E64-A170-456F-BD1D-77C1E8054343}" srcOrd="3" destOrd="0" parTransId="{CEFA7015-6B43-4788-8CA6-93C4E47BB576}" sibTransId="{82FE4B5F-C4CE-48AE-84EC-13569984353A}"/>
    <dgm:cxn modelId="{7ECAA76F-8654-4C90-A9F7-E51A131170FE}" type="presOf" srcId="{201227A4-94B5-44AC-A7C4-71BA49416B27}" destId="{CECC5DD3-8D1A-4489-BA95-CF9464D3D045}" srcOrd="0" destOrd="0" presId="urn:microsoft.com/office/officeart/2005/8/layout/matrix1"/>
    <dgm:cxn modelId="{30A88ED4-022D-4D83-B924-2BBD616DC286}" type="presOf" srcId="{201227A4-94B5-44AC-A7C4-71BA49416B27}" destId="{38818A05-DB7E-4F01-9071-155F5A7670B8}" srcOrd="1" destOrd="0" presId="urn:microsoft.com/office/officeart/2005/8/layout/matrix1"/>
    <dgm:cxn modelId="{EB4B04EA-BFB8-4B6C-9EDA-2EDCF711E022}" type="presOf" srcId="{334A0B6C-BC05-45B7-AEC7-A0C0F0F1AA9F}" destId="{8ABB3321-ACAB-4827-8313-1A784B307E95}" srcOrd="0" destOrd="0" presId="urn:microsoft.com/office/officeart/2005/8/layout/matrix1"/>
    <dgm:cxn modelId="{E2E4653B-DC50-4107-9100-36F195D9139C}" srcId="{53DFEE6E-67FB-45A6-BC54-E0417C34A7E5}" destId="{334A0B6C-BC05-45B7-AEC7-A0C0F0F1AA9F}" srcOrd="0" destOrd="0" parTransId="{AB43B1B9-41C3-40E4-8322-9D6A26B6B7D0}" sibTransId="{D638FE9F-DDD4-4F8C-8B36-01BBBCD143C3}"/>
    <dgm:cxn modelId="{66CA8515-19F0-49E1-B0AC-EAAF0416E75A}" type="presOf" srcId="{334A0B6C-BC05-45B7-AEC7-A0C0F0F1AA9F}" destId="{4DEF27DB-0D28-44EC-A568-70182782351C}" srcOrd="1" destOrd="0" presId="urn:microsoft.com/office/officeart/2005/8/layout/matrix1"/>
    <dgm:cxn modelId="{B98F0440-594B-4132-AAE8-E784F4E1FDB1}" type="presOf" srcId="{58D544BF-FF4F-40B9-8687-5B0DBFC5966F}" destId="{34BBB699-A22D-403C-A03B-7C80E2099D3D}" srcOrd="0" destOrd="0" presId="urn:microsoft.com/office/officeart/2005/8/layout/matrix1"/>
    <dgm:cxn modelId="{B56A2FCD-91BB-426D-907C-625E12BE6677}" srcId="{53DFEE6E-67FB-45A6-BC54-E0417C34A7E5}" destId="{201227A4-94B5-44AC-A7C4-71BA49416B27}" srcOrd="1" destOrd="0" parTransId="{0BE637E8-6BB5-4D32-8FF7-A2974F375298}" sibTransId="{1687CE9B-125C-47EE-AACB-C1B768A4268E}"/>
    <dgm:cxn modelId="{FCEBF9B4-07F4-4786-B396-319C5E5ADBC2}" srcId="{58D544BF-FF4F-40B9-8687-5B0DBFC5966F}" destId="{53DFEE6E-67FB-45A6-BC54-E0417C34A7E5}" srcOrd="0" destOrd="0" parTransId="{682D45FD-CDEB-40E1-91BC-FF71B6D5EAFF}" sibTransId="{7F9DAE2D-DF36-4F81-A903-6B025D47AA82}"/>
    <dgm:cxn modelId="{15D17414-181E-4C9C-8FE2-68340A93730A}" type="presOf" srcId="{1497EDCC-DBA0-4663-9CA4-E11A751A9CC7}" destId="{3484C2D1-24D9-43E2-82A6-F67CF76663D1}" srcOrd="1" destOrd="0" presId="urn:microsoft.com/office/officeart/2005/8/layout/matrix1"/>
    <dgm:cxn modelId="{297D7441-6787-474D-81D7-D9B00652B84A}" srcId="{53DFEE6E-67FB-45A6-BC54-E0417C34A7E5}" destId="{1497EDCC-DBA0-4663-9CA4-E11A751A9CC7}" srcOrd="2" destOrd="0" parTransId="{F17C1A24-EFAC-4C00-972A-E09C4B9BCB1A}" sibTransId="{3431413D-B670-4B89-9348-5671C35CA2C5}"/>
    <dgm:cxn modelId="{3C7DC0E8-D5A5-4025-8298-AFBE73C3EA30}" type="presOf" srcId="{53DFEE6E-67FB-45A6-BC54-E0417C34A7E5}" destId="{C8C3C0D9-274C-45CE-AE4F-EB8DBD2E0306}" srcOrd="0" destOrd="0" presId="urn:microsoft.com/office/officeart/2005/8/layout/matrix1"/>
    <dgm:cxn modelId="{9A035BF6-769B-4A2E-98DA-87A16D520077}" type="presParOf" srcId="{34BBB699-A22D-403C-A03B-7C80E2099D3D}" destId="{253E4A0F-608C-4E2A-9D5B-37D40A7C6BAC}" srcOrd="0" destOrd="0" presId="urn:microsoft.com/office/officeart/2005/8/layout/matrix1"/>
    <dgm:cxn modelId="{F7683D36-9F6F-4CF8-B71C-235159A0BF16}" type="presParOf" srcId="{253E4A0F-608C-4E2A-9D5B-37D40A7C6BAC}" destId="{8ABB3321-ACAB-4827-8313-1A784B307E95}" srcOrd="0" destOrd="0" presId="urn:microsoft.com/office/officeart/2005/8/layout/matrix1"/>
    <dgm:cxn modelId="{4602C78B-3544-4A4D-B68A-FCE7C32AC096}" type="presParOf" srcId="{253E4A0F-608C-4E2A-9D5B-37D40A7C6BAC}" destId="{4DEF27DB-0D28-44EC-A568-70182782351C}" srcOrd="1" destOrd="0" presId="urn:microsoft.com/office/officeart/2005/8/layout/matrix1"/>
    <dgm:cxn modelId="{54BCB519-FC10-4C09-91F8-6C7037BDE0B0}" type="presParOf" srcId="{253E4A0F-608C-4E2A-9D5B-37D40A7C6BAC}" destId="{CECC5DD3-8D1A-4489-BA95-CF9464D3D045}" srcOrd="2" destOrd="0" presId="urn:microsoft.com/office/officeart/2005/8/layout/matrix1"/>
    <dgm:cxn modelId="{8881E891-7324-440C-A961-6C50A669E3B0}" type="presParOf" srcId="{253E4A0F-608C-4E2A-9D5B-37D40A7C6BAC}" destId="{38818A05-DB7E-4F01-9071-155F5A7670B8}" srcOrd="3" destOrd="0" presId="urn:microsoft.com/office/officeart/2005/8/layout/matrix1"/>
    <dgm:cxn modelId="{4AB8136A-2402-4F34-A82F-CA9666F5913D}" type="presParOf" srcId="{253E4A0F-608C-4E2A-9D5B-37D40A7C6BAC}" destId="{5A5CD72E-C5D9-4DDA-B089-6CC7B2A0049F}" srcOrd="4" destOrd="0" presId="urn:microsoft.com/office/officeart/2005/8/layout/matrix1"/>
    <dgm:cxn modelId="{36D95A63-ABB4-423A-99B7-524B48B78A7A}" type="presParOf" srcId="{253E4A0F-608C-4E2A-9D5B-37D40A7C6BAC}" destId="{3484C2D1-24D9-43E2-82A6-F67CF76663D1}" srcOrd="5" destOrd="0" presId="urn:microsoft.com/office/officeart/2005/8/layout/matrix1"/>
    <dgm:cxn modelId="{493FEA37-B8CD-425B-8E3B-19DAFD2DF7D1}" type="presParOf" srcId="{253E4A0F-608C-4E2A-9D5B-37D40A7C6BAC}" destId="{68ED0E86-C82D-4F93-8389-20C76EFF9821}" srcOrd="6" destOrd="0" presId="urn:microsoft.com/office/officeart/2005/8/layout/matrix1"/>
    <dgm:cxn modelId="{625DA6AF-9466-447B-8FDD-B487FB009542}" type="presParOf" srcId="{253E4A0F-608C-4E2A-9D5B-37D40A7C6BAC}" destId="{5C142BD1-2C1C-46A2-B8AA-922BCF8B7DFC}" srcOrd="7" destOrd="0" presId="urn:microsoft.com/office/officeart/2005/8/layout/matrix1"/>
    <dgm:cxn modelId="{D63732FD-3E74-4FEC-901A-FDE1A94CCAE7}" type="presParOf" srcId="{34BBB699-A22D-403C-A03B-7C80E2099D3D}" destId="{C8C3C0D9-274C-45CE-AE4F-EB8DBD2E0306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9A946BE-5959-43E9-B3A8-71E01336D596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9A0723A-A61E-40B3-B1A4-9343C80C2184}">
      <dgm:prSet/>
      <dgm:spPr/>
      <dgm:t>
        <a:bodyPr/>
        <a:lstStyle/>
        <a:p>
          <a:r>
            <a:rPr lang="en-GB" dirty="0" smtClean="0">
              <a:solidFill>
                <a:schemeClr val="accent2">
                  <a:lumMod val="75000"/>
                </a:schemeClr>
              </a:solidFill>
            </a:rPr>
            <a:t>Femtocells USA and FF Plenary, </a:t>
          </a:r>
        </a:p>
        <a:p>
          <a:r>
            <a:rPr lang="en-GB" dirty="0" smtClean="0">
              <a:solidFill>
                <a:schemeClr val="accent2">
                  <a:lumMod val="75000"/>
                </a:schemeClr>
              </a:solidFill>
            </a:rPr>
            <a:t>San Diego, 16th – 20th November</a:t>
          </a:r>
        </a:p>
      </dgm:t>
    </dgm:pt>
    <dgm:pt modelId="{520FE961-9728-4F04-9733-B4763DFAA084}" type="parTrans" cxnId="{AFA818A0-E0FC-4F23-A2A8-54C42CA90472}">
      <dgm:prSet/>
      <dgm:spPr/>
      <dgm:t>
        <a:bodyPr/>
        <a:lstStyle/>
        <a:p>
          <a:endParaRPr lang="en-US"/>
        </a:p>
      </dgm:t>
    </dgm:pt>
    <dgm:pt modelId="{9DDD6DF4-8747-4F83-999E-DEE4390447D8}" type="sibTrans" cxnId="{AFA818A0-E0FC-4F23-A2A8-54C42CA90472}">
      <dgm:prSet/>
      <dgm:spPr/>
      <dgm:t>
        <a:bodyPr/>
        <a:lstStyle/>
        <a:p>
          <a:endParaRPr lang="en-US"/>
        </a:p>
      </dgm:t>
    </dgm:pt>
    <dgm:pt modelId="{C5501F04-3DDE-4CDD-880A-19DFB0B7951A}">
      <dgm:prSet/>
      <dgm:spPr/>
      <dgm:t>
        <a:bodyPr/>
        <a:lstStyle/>
        <a:p>
          <a:r>
            <a:rPr lang="en-GB" dirty="0" smtClean="0">
              <a:solidFill>
                <a:schemeClr val="accent2">
                  <a:lumMod val="75000"/>
                </a:schemeClr>
              </a:solidFill>
            </a:rPr>
            <a:t>US Plenary</a:t>
          </a:r>
        </a:p>
        <a:p>
          <a:r>
            <a:rPr lang="en-GB" dirty="0" smtClean="0">
              <a:solidFill>
                <a:schemeClr val="accent2">
                  <a:lumMod val="75000"/>
                </a:schemeClr>
              </a:solidFill>
            </a:rPr>
            <a:t>11</a:t>
          </a:r>
          <a:r>
            <a:rPr lang="en-GB" baseline="30000" dirty="0" smtClean="0">
              <a:solidFill>
                <a:schemeClr val="accent2">
                  <a:lumMod val="75000"/>
                </a:schemeClr>
              </a:solidFill>
            </a:rPr>
            <a:t>th</a:t>
          </a:r>
          <a:r>
            <a:rPr lang="en-GB" dirty="0" smtClean="0">
              <a:solidFill>
                <a:schemeClr val="accent2">
                  <a:lumMod val="75000"/>
                </a:schemeClr>
              </a:solidFill>
            </a:rPr>
            <a:t> – 14</a:t>
          </a:r>
          <a:r>
            <a:rPr lang="en-GB" baseline="30000" dirty="0" smtClean="0">
              <a:solidFill>
                <a:schemeClr val="accent2">
                  <a:lumMod val="75000"/>
                </a:schemeClr>
              </a:solidFill>
            </a:rPr>
            <a:t>th</a:t>
          </a:r>
          <a:r>
            <a:rPr lang="en-GB" dirty="0" smtClean="0">
              <a:solidFill>
                <a:schemeClr val="accent2">
                  <a:lumMod val="75000"/>
                </a:schemeClr>
              </a:solidFill>
            </a:rPr>
            <a:t> May 2010</a:t>
          </a:r>
        </a:p>
      </dgm:t>
    </dgm:pt>
    <dgm:pt modelId="{577C91FB-6561-40FC-8F50-AD023B77B415}" type="parTrans" cxnId="{1F440EE8-3770-4B9E-8822-076C1AABD1D1}">
      <dgm:prSet/>
      <dgm:spPr/>
      <dgm:t>
        <a:bodyPr/>
        <a:lstStyle/>
        <a:p>
          <a:endParaRPr lang="en-US"/>
        </a:p>
      </dgm:t>
    </dgm:pt>
    <dgm:pt modelId="{8EA85056-EE8B-4719-9CB8-C60DBB5E8EBF}" type="sibTrans" cxnId="{1F440EE8-3770-4B9E-8822-076C1AABD1D1}">
      <dgm:prSet/>
      <dgm:spPr/>
      <dgm:t>
        <a:bodyPr/>
        <a:lstStyle/>
        <a:p>
          <a:endParaRPr lang="en-US"/>
        </a:p>
      </dgm:t>
    </dgm:pt>
    <dgm:pt modelId="{838A5A53-E967-4FB4-BD95-3D916AADF409}">
      <dgm:prSet/>
      <dgm:spPr/>
      <dgm:t>
        <a:bodyPr/>
        <a:lstStyle/>
        <a:p>
          <a:r>
            <a:rPr lang="en-GB" dirty="0" smtClean="0">
              <a:solidFill>
                <a:schemeClr val="accent2">
                  <a:lumMod val="75000"/>
                </a:schemeClr>
              </a:solidFill>
            </a:rPr>
            <a:t>Femtocells Asia and FF Plenary, </a:t>
          </a:r>
        </a:p>
        <a:p>
          <a:r>
            <a:rPr lang="en-GB" dirty="0" smtClean="0">
              <a:solidFill>
                <a:schemeClr val="accent2">
                  <a:lumMod val="75000"/>
                </a:schemeClr>
              </a:solidFill>
            </a:rPr>
            <a:t>Singapore, 8-12</a:t>
          </a:r>
          <a:r>
            <a:rPr lang="en-GB" baseline="30000" dirty="0" smtClean="0">
              <a:solidFill>
                <a:schemeClr val="accent2">
                  <a:lumMod val="75000"/>
                </a:schemeClr>
              </a:solidFill>
            </a:rPr>
            <a:t>th</a:t>
          </a:r>
          <a:r>
            <a:rPr lang="en-GB" dirty="0" smtClean="0">
              <a:solidFill>
                <a:schemeClr val="accent2">
                  <a:lumMod val="75000"/>
                </a:schemeClr>
              </a:solidFill>
            </a:rPr>
            <a:t> March, 2010</a:t>
          </a:r>
        </a:p>
      </dgm:t>
    </dgm:pt>
    <dgm:pt modelId="{FDFB197A-8245-492C-82C1-5F7E701B9EE8}" type="parTrans" cxnId="{5F6C0ADD-E570-457F-995A-84A96A1DBB39}">
      <dgm:prSet/>
      <dgm:spPr/>
      <dgm:t>
        <a:bodyPr/>
        <a:lstStyle/>
        <a:p>
          <a:endParaRPr lang="en-US"/>
        </a:p>
      </dgm:t>
    </dgm:pt>
    <dgm:pt modelId="{0301373D-2495-4736-BCB6-E883FAA7C39D}" type="sibTrans" cxnId="{5F6C0ADD-E570-457F-995A-84A96A1DBB39}">
      <dgm:prSet/>
      <dgm:spPr/>
      <dgm:t>
        <a:bodyPr/>
        <a:lstStyle/>
        <a:p>
          <a:endParaRPr lang="en-US"/>
        </a:p>
      </dgm:t>
    </dgm:pt>
    <dgm:pt modelId="{CF0E133E-AF8E-4501-8BF4-C6C963B9CBE8}">
      <dgm:prSet/>
      <dgm:spPr/>
      <dgm:t>
        <a:bodyPr/>
        <a:lstStyle/>
        <a:p>
          <a:r>
            <a:rPr lang="en-GB" dirty="0" smtClean="0">
              <a:solidFill>
                <a:schemeClr val="accent2">
                  <a:lumMod val="75000"/>
                </a:schemeClr>
              </a:solidFill>
            </a:rPr>
            <a:t>Femtocells World Summit</a:t>
          </a:r>
        </a:p>
        <a:p>
          <a:r>
            <a:rPr lang="en-GB" dirty="0" smtClean="0">
              <a:solidFill>
                <a:schemeClr val="accent2">
                  <a:lumMod val="75000"/>
                </a:schemeClr>
              </a:solidFill>
            </a:rPr>
            <a:t>London, 22</a:t>
          </a:r>
          <a:r>
            <a:rPr lang="en-GB" baseline="30000" dirty="0" smtClean="0">
              <a:solidFill>
                <a:schemeClr val="accent2">
                  <a:lumMod val="75000"/>
                </a:schemeClr>
              </a:solidFill>
            </a:rPr>
            <a:t>nd</a:t>
          </a:r>
          <a:r>
            <a:rPr lang="en-GB" dirty="0" smtClean="0">
              <a:solidFill>
                <a:schemeClr val="accent2">
                  <a:lumMod val="75000"/>
                </a:schemeClr>
              </a:solidFill>
            </a:rPr>
            <a:t>- 24</a:t>
          </a:r>
          <a:r>
            <a:rPr lang="en-GB" baseline="30000" dirty="0" smtClean="0">
              <a:solidFill>
                <a:schemeClr val="accent2">
                  <a:lumMod val="75000"/>
                </a:schemeClr>
              </a:solidFill>
            </a:rPr>
            <a:t>th</a:t>
          </a:r>
          <a:r>
            <a:rPr lang="en-GB" dirty="0" smtClean="0">
              <a:solidFill>
                <a:schemeClr val="accent2">
                  <a:lumMod val="75000"/>
                </a:schemeClr>
              </a:solidFill>
            </a:rPr>
            <a:t> June 2010</a:t>
          </a:r>
          <a:endParaRPr lang="en-GB" dirty="0" smtClean="0">
            <a:solidFill>
              <a:schemeClr val="accent2">
                <a:lumMod val="75000"/>
              </a:schemeClr>
            </a:solidFill>
          </a:endParaRPr>
        </a:p>
      </dgm:t>
    </dgm:pt>
    <dgm:pt modelId="{AC552D50-7A1B-4C76-9FAB-4449C78B7EC5}" type="parTrans" cxnId="{9378D543-D80D-478A-BE35-D89F501B0E5B}">
      <dgm:prSet/>
      <dgm:spPr/>
      <dgm:t>
        <a:bodyPr/>
        <a:lstStyle/>
        <a:p>
          <a:endParaRPr lang="en-US"/>
        </a:p>
      </dgm:t>
    </dgm:pt>
    <dgm:pt modelId="{AF60FCFC-E8C9-4D45-806A-AD3E6409D0BB}" type="sibTrans" cxnId="{9378D543-D80D-478A-BE35-D89F501B0E5B}">
      <dgm:prSet/>
      <dgm:spPr/>
      <dgm:t>
        <a:bodyPr/>
        <a:lstStyle/>
        <a:p>
          <a:endParaRPr lang="en-US"/>
        </a:p>
      </dgm:t>
    </dgm:pt>
    <dgm:pt modelId="{CEE21631-D1A9-4800-9E55-479ED529B1E9}" type="pres">
      <dgm:prSet presAssocID="{F9A946BE-5959-43E9-B3A8-71E01336D596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9E53E09-2BB6-4C98-812D-930CC2FA371F}" type="pres">
      <dgm:prSet presAssocID="{79A0723A-A61E-40B3-B1A4-9343C80C2184}" presName="comp" presStyleCnt="0"/>
      <dgm:spPr/>
    </dgm:pt>
    <dgm:pt modelId="{CACD4D02-1574-46D3-B345-0053B1997D81}" type="pres">
      <dgm:prSet presAssocID="{79A0723A-A61E-40B3-B1A4-9343C80C2184}" presName="box" presStyleLbl="node1" presStyleIdx="0" presStyleCnt="4"/>
      <dgm:spPr/>
      <dgm:t>
        <a:bodyPr/>
        <a:lstStyle/>
        <a:p>
          <a:endParaRPr lang="en-US"/>
        </a:p>
      </dgm:t>
    </dgm:pt>
    <dgm:pt modelId="{0EA7296D-9C70-4BF6-9DC4-D803033FD802}" type="pres">
      <dgm:prSet presAssocID="{79A0723A-A61E-40B3-B1A4-9343C80C2184}" presName="img" presStyleLbl="fgImgPlace1" presStyleIdx="0" presStyleCnt="4" custLinFactY="40009" custLinFactNeighborX="6115" custLinFactNeighborY="1000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8010D6DF-B639-49CB-8BF4-67C499B02E10}" type="pres">
      <dgm:prSet presAssocID="{79A0723A-A61E-40B3-B1A4-9343C80C2184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36C8E5-80C7-485A-B6D8-A3FEEC106C27}" type="pres">
      <dgm:prSet presAssocID="{9DDD6DF4-8747-4F83-999E-DEE4390447D8}" presName="spacer" presStyleCnt="0"/>
      <dgm:spPr/>
    </dgm:pt>
    <dgm:pt modelId="{A986A2A8-B9FE-4D70-BAFC-EC4227E0A98C}" type="pres">
      <dgm:prSet presAssocID="{838A5A53-E967-4FB4-BD95-3D916AADF409}" presName="comp" presStyleCnt="0"/>
      <dgm:spPr/>
    </dgm:pt>
    <dgm:pt modelId="{2AFE455C-D6C8-41B7-B823-53760D0D91C2}" type="pres">
      <dgm:prSet presAssocID="{838A5A53-E967-4FB4-BD95-3D916AADF409}" presName="box" presStyleLbl="node1" presStyleIdx="1" presStyleCnt="4"/>
      <dgm:spPr/>
      <dgm:t>
        <a:bodyPr/>
        <a:lstStyle/>
        <a:p>
          <a:endParaRPr lang="en-US"/>
        </a:p>
      </dgm:t>
    </dgm:pt>
    <dgm:pt modelId="{4287B23F-DE2D-4A39-825F-FD6BC9856455}" type="pres">
      <dgm:prSet presAssocID="{838A5A53-E967-4FB4-BD95-3D916AADF409}" presName="img" presStyleLbl="fgImgPlace1" presStyleIdx="1" presStyleCnt="4"/>
      <dgm:spPr/>
      <dgm:t>
        <a:bodyPr/>
        <a:lstStyle/>
        <a:p>
          <a:endParaRPr lang="en-US"/>
        </a:p>
      </dgm:t>
    </dgm:pt>
    <dgm:pt modelId="{393C820C-68CB-4EB6-BA7F-CA89E0C97C4D}" type="pres">
      <dgm:prSet presAssocID="{838A5A53-E967-4FB4-BD95-3D916AADF409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D47C25-625D-4FCA-A1BD-FE47834F04A1}" type="pres">
      <dgm:prSet presAssocID="{0301373D-2495-4736-BCB6-E883FAA7C39D}" presName="spacer" presStyleCnt="0"/>
      <dgm:spPr/>
    </dgm:pt>
    <dgm:pt modelId="{EA22E72C-BB26-402B-8687-D23DD824CA69}" type="pres">
      <dgm:prSet presAssocID="{C5501F04-3DDE-4CDD-880A-19DFB0B7951A}" presName="comp" presStyleCnt="0"/>
      <dgm:spPr/>
    </dgm:pt>
    <dgm:pt modelId="{AF449602-7AF6-4DF8-8F2A-3322596F4606}" type="pres">
      <dgm:prSet presAssocID="{C5501F04-3DDE-4CDD-880A-19DFB0B7951A}" presName="box" presStyleLbl="node1" presStyleIdx="2" presStyleCnt="4"/>
      <dgm:spPr/>
      <dgm:t>
        <a:bodyPr/>
        <a:lstStyle/>
        <a:p>
          <a:endParaRPr lang="en-US"/>
        </a:p>
      </dgm:t>
    </dgm:pt>
    <dgm:pt modelId="{05EF8D27-9C55-476A-869C-8AB4D094DAFC}" type="pres">
      <dgm:prSet presAssocID="{C5501F04-3DDE-4CDD-880A-19DFB0B7951A}" presName="img" presStyleLbl="fgImgPlace1" presStyleIdx="2" presStyleCnt="4"/>
      <dgm:spPr/>
    </dgm:pt>
    <dgm:pt modelId="{E78DBE64-4B95-4AD4-987D-420E2E11B389}" type="pres">
      <dgm:prSet presAssocID="{C5501F04-3DDE-4CDD-880A-19DFB0B7951A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BEA20F-5D64-4393-B07D-637B58C99C0C}" type="pres">
      <dgm:prSet presAssocID="{8EA85056-EE8B-4719-9CB8-C60DBB5E8EBF}" presName="spacer" presStyleCnt="0"/>
      <dgm:spPr/>
    </dgm:pt>
    <dgm:pt modelId="{045B562D-E19F-49A9-99B3-4BAD7AF3CC09}" type="pres">
      <dgm:prSet presAssocID="{CF0E133E-AF8E-4501-8BF4-C6C963B9CBE8}" presName="comp" presStyleCnt="0"/>
      <dgm:spPr/>
    </dgm:pt>
    <dgm:pt modelId="{E3F48F94-D13B-40CE-A285-5F1964966EED}" type="pres">
      <dgm:prSet presAssocID="{CF0E133E-AF8E-4501-8BF4-C6C963B9CBE8}" presName="box" presStyleLbl="node1" presStyleIdx="3" presStyleCnt="4"/>
      <dgm:spPr/>
      <dgm:t>
        <a:bodyPr/>
        <a:lstStyle/>
        <a:p>
          <a:endParaRPr lang="en-US"/>
        </a:p>
      </dgm:t>
    </dgm:pt>
    <dgm:pt modelId="{6D3A1803-B172-484D-B248-1B04031D5C74}" type="pres">
      <dgm:prSet presAssocID="{CF0E133E-AF8E-4501-8BF4-C6C963B9CBE8}" presName="img" presStyleLbl="fgImgPlace1" presStyleIdx="3" presStyleCnt="4"/>
      <dgm:spPr/>
    </dgm:pt>
    <dgm:pt modelId="{ED19ECBD-FB4D-422E-9BCA-CC06B88CDB08}" type="pres">
      <dgm:prSet presAssocID="{CF0E133E-AF8E-4501-8BF4-C6C963B9CBE8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F440EE8-3770-4B9E-8822-076C1AABD1D1}" srcId="{F9A946BE-5959-43E9-B3A8-71E01336D596}" destId="{C5501F04-3DDE-4CDD-880A-19DFB0B7951A}" srcOrd="2" destOrd="0" parTransId="{577C91FB-6561-40FC-8F50-AD023B77B415}" sibTransId="{8EA85056-EE8B-4719-9CB8-C60DBB5E8EBF}"/>
    <dgm:cxn modelId="{01DA038B-B5AA-413C-BBB5-D9EA6BC62D3B}" type="presOf" srcId="{F9A946BE-5959-43E9-B3A8-71E01336D596}" destId="{CEE21631-D1A9-4800-9E55-479ED529B1E9}" srcOrd="0" destOrd="0" presId="urn:microsoft.com/office/officeart/2005/8/layout/vList4"/>
    <dgm:cxn modelId="{5F6C0ADD-E570-457F-995A-84A96A1DBB39}" srcId="{F9A946BE-5959-43E9-B3A8-71E01336D596}" destId="{838A5A53-E967-4FB4-BD95-3D916AADF409}" srcOrd="1" destOrd="0" parTransId="{FDFB197A-8245-492C-82C1-5F7E701B9EE8}" sibTransId="{0301373D-2495-4736-BCB6-E883FAA7C39D}"/>
    <dgm:cxn modelId="{DF258781-97E7-4266-A87A-80C8B0A358E5}" type="presOf" srcId="{838A5A53-E967-4FB4-BD95-3D916AADF409}" destId="{2AFE455C-D6C8-41B7-B823-53760D0D91C2}" srcOrd="0" destOrd="0" presId="urn:microsoft.com/office/officeart/2005/8/layout/vList4"/>
    <dgm:cxn modelId="{B70399DD-7972-4012-A5FE-B98F7ED48279}" type="presOf" srcId="{79A0723A-A61E-40B3-B1A4-9343C80C2184}" destId="{CACD4D02-1574-46D3-B345-0053B1997D81}" srcOrd="0" destOrd="0" presId="urn:microsoft.com/office/officeart/2005/8/layout/vList4"/>
    <dgm:cxn modelId="{1ABD3B26-FEC9-4683-94CF-9C82385BD821}" type="presOf" srcId="{838A5A53-E967-4FB4-BD95-3D916AADF409}" destId="{393C820C-68CB-4EB6-BA7F-CA89E0C97C4D}" srcOrd="1" destOrd="0" presId="urn:microsoft.com/office/officeart/2005/8/layout/vList4"/>
    <dgm:cxn modelId="{20FCAF9A-BF17-4534-BF44-A90931C5B90E}" type="presOf" srcId="{C5501F04-3DDE-4CDD-880A-19DFB0B7951A}" destId="{E78DBE64-4B95-4AD4-987D-420E2E11B389}" srcOrd="1" destOrd="0" presId="urn:microsoft.com/office/officeart/2005/8/layout/vList4"/>
    <dgm:cxn modelId="{6FF93392-3B9A-4FD7-89D7-21340B69F0D8}" type="presOf" srcId="{C5501F04-3DDE-4CDD-880A-19DFB0B7951A}" destId="{AF449602-7AF6-4DF8-8F2A-3322596F4606}" srcOrd="0" destOrd="0" presId="urn:microsoft.com/office/officeart/2005/8/layout/vList4"/>
    <dgm:cxn modelId="{9378D543-D80D-478A-BE35-D89F501B0E5B}" srcId="{F9A946BE-5959-43E9-B3A8-71E01336D596}" destId="{CF0E133E-AF8E-4501-8BF4-C6C963B9CBE8}" srcOrd="3" destOrd="0" parTransId="{AC552D50-7A1B-4C76-9FAB-4449C78B7EC5}" sibTransId="{AF60FCFC-E8C9-4D45-806A-AD3E6409D0BB}"/>
    <dgm:cxn modelId="{6A8DFE12-A351-49B7-8E0C-1452549A89CE}" type="presOf" srcId="{CF0E133E-AF8E-4501-8BF4-C6C963B9CBE8}" destId="{ED19ECBD-FB4D-422E-9BCA-CC06B88CDB08}" srcOrd="1" destOrd="0" presId="urn:microsoft.com/office/officeart/2005/8/layout/vList4"/>
    <dgm:cxn modelId="{0554F9FB-DE24-49B3-86AF-8AE68C17CB1B}" type="presOf" srcId="{CF0E133E-AF8E-4501-8BF4-C6C963B9CBE8}" destId="{E3F48F94-D13B-40CE-A285-5F1964966EED}" srcOrd="0" destOrd="0" presId="urn:microsoft.com/office/officeart/2005/8/layout/vList4"/>
    <dgm:cxn modelId="{AFA818A0-E0FC-4F23-A2A8-54C42CA90472}" srcId="{F9A946BE-5959-43E9-B3A8-71E01336D596}" destId="{79A0723A-A61E-40B3-B1A4-9343C80C2184}" srcOrd="0" destOrd="0" parTransId="{520FE961-9728-4F04-9733-B4763DFAA084}" sibTransId="{9DDD6DF4-8747-4F83-999E-DEE4390447D8}"/>
    <dgm:cxn modelId="{953261A8-7F3A-4121-8553-3BA8B7755F40}" type="presOf" srcId="{79A0723A-A61E-40B3-B1A4-9343C80C2184}" destId="{8010D6DF-B639-49CB-8BF4-67C499B02E10}" srcOrd="1" destOrd="0" presId="urn:microsoft.com/office/officeart/2005/8/layout/vList4"/>
    <dgm:cxn modelId="{848881F0-2805-424C-B620-1236DC956EAD}" type="presParOf" srcId="{CEE21631-D1A9-4800-9E55-479ED529B1E9}" destId="{C9E53E09-2BB6-4C98-812D-930CC2FA371F}" srcOrd="0" destOrd="0" presId="urn:microsoft.com/office/officeart/2005/8/layout/vList4"/>
    <dgm:cxn modelId="{7F230E54-5CA4-448F-B83C-9F9C55541427}" type="presParOf" srcId="{C9E53E09-2BB6-4C98-812D-930CC2FA371F}" destId="{CACD4D02-1574-46D3-B345-0053B1997D81}" srcOrd="0" destOrd="0" presId="urn:microsoft.com/office/officeart/2005/8/layout/vList4"/>
    <dgm:cxn modelId="{BD8AA6B2-6C16-4828-AEE3-8EC2E6CCC8E3}" type="presParOf" srcId="{C9E53E09-2BB6-4C98-812D-930CC2FA371F}" destId="{0EA7296D-9C70-4BF6-9DC4-D803033FD802}" srcOrd="1" destOrd="0" presId="urn:microsoft.com/office/officeart/2005/8/layout/vList4"/>
    <dgm:cxn modelId="{5DDF39E5-1C29-4C30-A182-7E5B20C43D27}" type="presParOf" srcId="{C9E53E09-2BB6-4C98-812D-930CC2FA371F}" destId="{8010D6DF-B639-49CB-8BF4-67C499B02E10}" srcOrd="2" destOrd="0" presId="urn:microsoft.com/office/officeart/2005/8/layout/vList4"/>
    <dgm:cxn modelId="{BBB75E0D-E5BD-46AE-89B3-BF4F34C3344B}" type="presParOf" srcId="{CEE21631-D1A9-4800-9E55-479ED529B1E9}" destId="{5436C8E5-80C7-485A-B6D8-A3FEEC106C27}" srcOrd="1" destOrd="0" presId="urn:microsoft.com/office/officeart/2005/8/layout/vList4"/>
    <dgm:cxn modelId="{E3489AFF-055B-4C61-8E0E-9FCFC7AC68F9}" type="presParOf" srcId="{CEE21631-D1A9-4800-9E55-479ED529B1E9}" destId="{A986A2A8-B9FE-4D70-BAFC-EC4227E0A98C}" srcOrd="2" destOrd="0" presId="urn:microsoft.com/office/officeart/2005/8/layout/vList4"/>
    <dgm:cxn modelId="{8F84B0E8-816C-4870-85BF-15386EE61C36}" type="presParOf" srcId="{A986A2A8-B9FE-4D70-BAFC-EC4227E0A98C}" destId="{2AFE455C-D6C8-41B7-B823-53760D0D91C2}" srcOrd="0" destOrd="0" presId="urn:microsoft.com/office/officeart/2005/8/layout/vList4"/>
    <dgm:cxn modelId="{2AB3F3F1-499A-4E5F-B44A-FB7A64287E4E}" type="presParOf" srcId="{A986A2A8-B9FE-4D70-BAFC-EC4227E0A98C}" destId="{4287B23F-DE2D-4A39-825F-FD6BC9856455}" srcOrd="1" destOrd="0" presId="urn:microsoft.com/office/officeart/2005/8/layout/vList4"/>
    <dgm:cxn modelId="{F3B8BE73-AAF0-4218-AD82-74C3C2B4FFAE}" type="presParOf" srcId="{A986A2A8-B9FE-4D70-BAFC-EC4227E0A98C}" destId="{393C820C-68CB-4EB6-BA7F-CA89E0C97C4D}" srcOrd="2" destOrd="0" presId="urn:microsoft.com/office/officeart/2005/8/layout/vList4"/>
    <dgm:cxn modelId="{DDA3AC84-ABAA-41AC-B8ED-BFF65F5A8CFD}" type="presParOf" srcId="{CEE21631-D1A9-4800-9E55-479ED529B1E9}" destId="{E0D47C25-625D-4FCA-A1BD-FE47834F04A1}" srcOrd="3" destOrd="0" presId="urn:microsoft.com/office/officeart/2005/8/layout/vList4"/>
    <dgm:cxn modelId="{8876B896-2D23-445B-A88C-E4D330614741}" type="presParOf" srcId="{CEE21631-D1A9-4800-9E55-479ED529B1E9}" destId="{EA22E72C-BB26-402B-8687-D23DD824CA69}" srcOrd="4" destOrd="0" presId="urn:microsoft.com/office/officeart/2005/8/layout/vList4"/>
    <dgm:cxn modelId="{D82DC56C-F8B0-41B2-92B4-4E338B7D15F4}" type="presParOf" srcId="{EA22E72C-BB26-402B-8687-D23DD824CA69}" destId="{AF449602-7AF6-4DF8-8F2A-3322596F4606}" srcOrd="0" destOrd="0" presId="urn:microsoft.com/office/officeart/2005/8/layout/vList4"/>
    <dgm:cxn modelId="{C09ABB1F-2561-4166-ABCD-2DC70B8ADC13}" type="presParOf" srcId="{EA22E72C-BB26-402B-8687-D23DD824CA69}" destId="{05EF8D27-9C55-476A-869C-8AB4D094DAFC}" srcOrd="1" destOrd="0" presId="urn:microsoft.com/office/officeart/2005/8/layout/vList4"/>
    <dgm:cxn modelId="{E0384280-3861-4DA4-9242-5A4D374B91AD}" type="presParOf" srcId="{EA22E72C-BB26-402B-8687-D23DD824CA69}" destId="{E78DBE64-4B95-4AD4-987D-420E2E11B389}" srcOrd="2" destOrd="0" presId="urn:microsoft.com/office/officeart/2005/8/layout/vList4"/>
    <dgm:cxn modelId="{58760264-AA07-434A-918A-F13E498DF4A6}" type="presParOf" srcId="{CEE21631-D1A9-4800-9E55-479ED529B1E9}" destId="{03BEA20F-5D64-4393-B07D-637B58C99C0C}" srcOrd="5" destOrd="0" presId="urn:microsoft.com/office/officeart/2005/8/layout/vList4"/>
    <dgm:cxn modelId="{65B83695-F23B-49C4-BE81-2342B6A08212}" type="presParOf" srcId="{CEE21631-D1A9-4800-9E55-479ED529B1E9}" destId="{045B562D-E19F-49A9-99B3-4BAD7AF3CC09}" srcOrd="6" destOrd="0" presId="urn:microsoft.com/office/officeart/2005/8/layout/vList4"/>
    <dgm:cxn modelId="{CB35CC92-EE01-4909-8D5B-1BFC5A81A2C1}" type="presParOf" srcId="{045B562D-E19F-49A9-99B3-4BAD7AF3CC09}" destId="{E3F48F94-D13B-40CE-A285-5F1964966EED}" srcOrd="0" destOrd="0" presId="urn:microsoft.com/office/officeart/2005/8/layout/vList4"/>
    <dgm:cxn modelId="{286A82CE-5C46-4351-BCD5-48A03F8D95C6}" type="presParOf" srcId="{045B562D-E19F-49A9-99B3-4BAD7AF3CC09}" destId="{6D3A1803-B172-484D-B248-1B04031D5C74}" srcOrd="1" destOrd="0" presId="urn:microsoft.com/office/officeart/2005/8/layout/vList4"/>
    <dgm:cxn modelId="{64D341A2-87EB-4C06-8372-CC9C5F82BC39}" type="presParOf" srcId="{045B562D-E19F-49A9-99B3-4BAD7AF3CC09}" destId="{ED19ECBD-FB4D-422E-9BCA-CC06B88CDB08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9F96DBA-DD5D-425C-A5F3-E21AC42EC9B2}">
      <dsp:nvSpPr>
        <dsp:cNvPr id="0" name=""/>
        <dsp:cNvSpPr/>
      </dsp:nvSpPr>
      <dsp:spPr>
        <a:xfrm rot="5400000">
          <a:off x="5862718" y="-1736421"/>
          <a:ext cx="846602" cy="453430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/>
            <a:t>Large number of members</a:t>
          </a:r>
          <a:endParaRPr lang="en-GB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/>
            <a:t>Geographical and technological spread</a:t>
          </a:r>
          <a:endParaRPr lang="en-GB" sz="1400" kern="1200" dirty="0"/>
        </a:p>
      </dsp:txBody>
      <dsp:txXfrm rot="5400000">
        <a:off x="5862718" y="-1736421"/>
        <a:ext cx="846602" cy="4534302"/>
      </dsp:txXfrm>
    </dsp:sp>
    <dsp:sp modelId="{DC714EA0-A018-4FC5-A15D-C4FE2CA509E4}">
      <dsp:nvSpPr>
        <dsp:cNvPr id="0" name=""/>
        <dsp:cNvSpPr/>
      </dsp:nvSpPr>
      <dsp:spPr>
        <a:xfrm>
          <a:off x="0" y="0"/>
          <a:ext cx="4016751" cy="10582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Ecosystem Development</a:t>
          </a:r>
          <a:endParaRPr lang="en-GB" sz="2800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>
        <a:off x="0" y="0"/>
        <a:ext cx="4016751" cy="1058252"/>
      </dsp:txXfrm>
    </dsp:sp>
    <dsp:sp modelId="{B4F55888-EF88-43CA-886A-959B762D2904}">
      <dsp:nvSpPr>
        <dsp:cNvPr id="0" name=""/>
        <dsp:cNvSpPr/>
      </dsp:nvSpPr>
      <dsp:spPr>
        <a:xfrm rot="5400000">
          <a:off x="5862718" y="-625256"/>
          <a:ext cx="846602" cy="453430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/>
            <a:t>Spreading awareness</a:t>
          </a:r>
          <a:endParaRPr lang="en-GB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/>
            <a:t>Increasing informed coverage</a:t>
          </a:r>
          <a:endParaRPr lang="en-GB" sz="1400" kern="1200" dirty="0"/>
        </a:p>
      </dsp:txBody>
      <dsp:txXfrm rot="5400000">
        <a:off x="5862718" y="-625256"/>
        <a:ext cx="846602" cy="4534302"/>
      </dsp:txXfrm>
    </dsp:sp>
    <dsp:sp modelId="{EA7097FA-740F-421F-8790-E1FC582D5224}">
      <dsp:nvSpPr>
        <dsp:cNvPr id="0" name=""/>
        <dsp:cNvSpPr/>
      </dsp:nvSpPr>
      <dsp:spPr>
        <a:xfrm>
          <a:off x="2116" y="1112768"/>
          <a:ext cx="4016751" cy="10582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Market Education</a:t>
          </a:r>
          <a:endParaRPr lang="en-GB" sz="2800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>
        <a:off x="2116" y="1112768"/>
        <a:ext cx="4016751" cy="1058252"/>
      </dsp:txXfrm>
    </dsp:sp>
    <dsp:sp modelId="{9289DF55-29F9-4DEC-8046-37924E5E7F36}">
      <dsp:nvSpPr>
        <dsp:cNvPr id="0" name=""/>
        <dsp:cNvSpPr/>
      </dsp:nvSpPr>
      <dsp:spPr>
        <a:xfrm rot="5400000">
          <a:off x="5862718" y="485908"/>
          <a:ext cx="846602" cy="453430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b="1" kern="1200" dirty="0" smtClean="0"/>
            <a:t>Not</a:t>
          </a:r>
          <a:r>
            <a:rPr lang="en-GB" sz="1400" b="0" kern="1200" dirty="0" smtClean="0"/>
            <a:t> a standards-setting body</a:t>
          </a:r>
          <a:endParaRPr lang="en-GB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/>
            <a:t>Building voluntary consensus</a:t>
          </a:r>
          <a:endParaRPr lang="en-GB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/>
            <a:t>Close interactions with standards bodies</a:t>
          </a:r>
          <a:endParaRPr lang="en-GB" sz="1400" kern="1200" dirty="0"/>
        </a:p>
      </dsp:txBody>
      <dsp:txXfrm rot="5400000">
        <a:off x="5862718" y="485908"/>
        <a:ext cx="846602" cy="4534302"/>
      </dsp:txXfrm>
    </dsp:sp>
    <dsp:sp modelId="{C73F0D8D-F2CE-409D-8859-65112552B5E3}">
      <dsp:nvSpPr>
        <dsp:cNvPr id="0" name=""/>
        <dsp:cNvSpPr/>
      </dsp:nvSpPr>
      <dsp:spPr>
        <a:xfrm>
          <a:off x="2116" y="2223933"/>
          <a:ext cx="4016751" cy="10582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kern="1200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Driving open standards</a:t>
          </a:r>
          <a:endParaRPr lang="en-GB" sz="2800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>
        <a:off x="2116" y="2223933"/>
        <a:ext cx="4016751" cy="105825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855DE5-011C-4F79-AECD-D84142A290FC}">
      <dsp:nvSpPr>
        <dsp:cNvPr id="0" name=""/>
        <dsp:cNvSpPr/>
      </dsp:nvSpPr>
      <dsp:spPr>
        <a:xfrm>
          <a:off x="710364" y="0"/>
          <a:ext cx="7495539" cy="4684711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541E76-04A4-4D6F-9EF1-3AB472501795}">
      <dsp:nvSpPr>
        <dsp:cNvPr id="0" name=""/>
        <dsp:cNvSpPr/>
      </dsp:nvSpPr>
      <dsp:spPr>
        <a:xfrm>
          <a:off x="1401902" y="3483551"/>
          <a:ext cx="172397" cy="1723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A5D43D-7EE7-4DAE-B1FB-8AFB5ABA1153}">
      <dsp:nvSpPr>
        <dsp:cNvPr id="0" name=""/>
        <dsp:cNvSpPr/>
      </dsp:nvSpPr>
      <dsp:spPr>
        <a:xfrm>
          <a:off x="1488101" y="3569750"/>
          <a:ext cx="981915" cy="11149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350" tIns="0" rIns="0" bIns="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Great home coverage</a:t>
          </a:r>
          <a:endParaRPr lang="en-GB" sz="1900" kern="1200" dirty="0"/>
        </a:p>
      </dsp:txBody>
      <dsp:txXfrm>
        <a:off x="1488101" y="3569750"/>
        <a:ext cx="981915" cy="1114961"/>
      </dsp:txXfrm>
    </dsp:sp>
    <dsp:sp modelId="{CBA01241-E00C-4845-A4A1-1D519822D578}">
      <dsp:nvSpPr>
        <dsp:cNvPr id="0" name=""/>
        <dsp:cNvSpPr/>
      </dsp:nvSpPr>
      <dsp:spPr>
        <a:xfrm>
          <a:off x="2335097" y="2586897"/>
          <a:ext cx="269839" cy="2698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820AA5-70A8-4CC5-BB84-2F7D47DE59AC}">
      <dsp:nvSpPr>
        <dsp:cNvPr id="0" name=""/>
        <dsp:cNvSpPr/>
      </dsp:nvSpPr>
      <dsp:spPr>
        <a:xfrm>
          <a:off x="2470016" y="2721817"/>
          <a:ext cx="1244259" cy="1962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982" tIns="0" rIns="0" bIns="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err="1" smtClean="0"/>
            <a:t>Femtozone</a:t>
          </a:r>
          <a:r>
            <a:rPr lang="en-GB" sz="1900" kern="1200" dirty="0" smtClean="0"/>
            <a:t> call tariffs for all</a:t>
          </a:r>
          <a:endParaRPr lang="en-GB" sz="1900" kern="1200" dirty="0"/>
        </a:p>
      </dsp:txBody>
      <dsp:txXfrm>
        <a:off x="2470016" y="2721817"/>
        <a:ext cx="1244259" cy="1962894"/>
      </dsp:txXfrm>
    </dsp:sp>
    <dsp:sp modelId="{C1277F7A-2037-45F5-B286-A65E5F5CF923}">
      <dsp:nvSpPr>
        <dsp:cNvPr id="0" name=""/>
        <dsp:cNvSpPr/>
      </dsp:nvSpPr>
      <dsp:spPr>
        <a:xfrm>
          <a:off x="3534383" y="1872010"/>
          <a:ext cx="359785" cy="3597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4A1132-8FAB-47F3-9837-070FF986D4D9}">
      <dsp:nvSpPr>
        <dsp:cNvPr id="0" name=""/>
        <dsp:cNvSpPr/>
      </dsp:nvSpPr>
      <dsp:spPr>
        <a:xfrm>
          <a:off x="3714276" y="2051903"/>
          <a:ext cx="1446639" cy="26328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643" tIns="0" rIns="0" bIns="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Fast data, high call quality</a:t>
          </a:r>
          <a:endParaRPr lang="en-GB" sz="1900" kern="1200" dirty="0"/>
        </a:p>
      </dsp:txBody>
      <dsp:txXfrm>
        <a:off x="3714276" y="2051903"/>
        <a:ext cx="1446639" cy="2632808"/>
      </dsp:txXfrm>
    </dsp:sp>
    <dsp:sp modelId="{50EF03AB-9AD7-40AD-B862-442ED23C073B}">
      <dsp:nvSpPr>
        <dsp:cNvPr id="0" name=""/>
        <dsp:cNvSpPr/>
      </dsp:nvSpPr>
      <dsp:spPr>
        <a:xfrm>
          <a:off x="4928553" y="1313593"/>
          <a:ext cx="464723" cy="4647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714B65-679A-43AE-ABBA-0F6F0FB7BC87}">
      <dsp:nvSpPr>
        <dsp:cNvPr id="0" name=""/>
        <dsp:cNvSpPr/>
      </dsp:nvSpPr>
      <dsp:spPr>
        <a:xfrm>
          <a:off x="5160915" y="1545954"/>
          <a:ext cx="1499107" cy="31387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6247" tIns="0" rIns="0" bIns="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Unlimited data services</a:t>
          </a:r>
          <a:endParaRPr lang="en-GB" sz="1900" kern="1200" dirty="0"/>
        </a:p>
      </dsp:txBody>
      <dsp:txXfrm>
        <a:off x="5160915" y="1545954"/>
        <a:ext cx="1499107" cy="3138757"/>
      </dsp:txXfrm>
    </dsp:sp>
    <dsp:sp modelId="{A287CE56-7D3E-4E40-A358-9A463E96CCC3}">
      <dsp:nvSpPr>
        <dsp:cNvPr id="0" name=""/>
        <dsp:cNvSpPr/>
      </dsp:nvSpPr>
      <dsp:spPr>
        <a:xfrm>
          <a:off x="6363949" y="940690"/>
          <a:ext cx="592147" cy="5921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7FBC04-AD5B-40FC-9F6C-2AC0432BA0C5}">
      <dsp:nvSpPr>
        <dsp:cNvPr id="0" name=""/>
        <dsp:cNvSpPr/>
      </dsp:nvSpPr>
      <dsp:spPr>
        <a:xfrm>
          <a:off x="6660023" y="1236763"/>
          <a:ext cx="1499107" cy="34479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3767" tIns="0" rIns="0" bIns="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Compelling new </a:t>
          </a:r>
          <a:r>
            <a:rPr lang="en-GB" sz="1900" kern="1200" dirty="0" err="1" smtClean="0"/>
            <a:t>femtozone</a:t>
          </a:r>
          <a:r>
            <a:rPr lang="en-GB" sz="1900" kern="1200" dirty="0" smtClean="0"/>
            <a:t> services</a:t>
          </a:r>
          <a:endParaRPr lang="en-GB" sz="1900" kern="1200" dirty="0"/>
        </a:p>
      </dsp:txBody>
      <dsp:txXfrm>
        <a:off x="6660023" y="1236763"/>
        <a:ext cx="1499107" cy="344794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AC1245-3791-4985-84BF-6CD94F72B7A6}">
      <dsp:nvSpPr>
        <dsp:cNvPr id="0" name=""/>
        <dsp:cNvSpPr/>
      </dsp:nvSpPr>
      <dsp:spPr>
        <a:xfrm>
          <a:off x="252089" y="1048885"/>
          <a:ext cx="2990135" cy="2990135"/>
        </a:xfrm>
        <a:prstGeom prst="blockArc">
          <a:avLst>
            <a:gd name="adj1" fmla="val 9000000"/>
            <a:gd name="adj2" fmla="val 1620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523AB9-153E-49A7-A152-84EF384E10CB}">
      <dsp:nvSpPr>
        <dsp:cNvPr id="0" name=""/>
        <dsp:cNvSpPr/>
      </dsp:nvSpPr>
      <dsp:spPr>
        <a:xfrm>
          <a:off x="252089" y="1048885"/>
          <a:ext cx="2990135" cy="2990135"/>
        </a:xfrm>
        <a:prstGeom prst="blockArc">
          <a:avLst>
            <a:gd name="adj1" fmla="val 1800000"/>
            <a:gd name="adj2" fmla="val 900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5B27A-82CB-490E-87AD-326CC7C0473F}">
      <dsp:nvSpPr>
        <dsp:cNvPr id="0" name=""/>
        <dsp:cNvSpPr/>
      </dsp:nvSpPr>
      <dsp:spPr>
        <a:xfrm>
          <a:off x="252089" y="1048885"/>
          <a:ext cx="2990135" cy="2990135"/>
        </a:xfrm>
        <a:prstGeom prst="blockArc">
          <a:avLst>
            <a:gd name="adj1" fmla="val 16200000"/>
            <a:gd name="adj2" fmla="val 180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EDAF64-75D0-4C18-8B1B-E0859A6ECED9}">
      <dsp:nvSpPr>
        <dsp:cNvPr id="0" name=""/>
        <dsp:cNvSpPr/>
      </dsp:nvSpPr>
      <dsp:spPr>
        <a:xfrm>
          <a:off x="1059555" y="1856351"/>
          <a:ext cx="1375203" cy="13752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>
              <a:solidFill>
                <a:schemeClr val="tx1"/>
              </a:solidFill>
            </a:rPr>
            <a:t>Femto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>
              <a:solidFill>
                <a:schemeClr val="tx1"/>
              </a:solidFill>
            </a:rPr>
            <a:t>Management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059555" y="1856351"/>
        <a:ext cx="1375203" cy="1375203"/>
      </dsp:txXfrm>
    </dsp:sp>
    <dsp:sp modelId="{C1971B61-CD5F-4C05-A546-9C5725B306B6}">
      <dsp:nvSpPr>
        <dsp:cNvPr id="0" name=""/>
        <dsp:cNvSpPr/>
      </dsp:nvSpPr>
      <dsp:spPr>
        <a:xfrm>
          <a:off x="1265835" y="602219"/>
          <a:ext cx="962642" cy="9626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Femto Forum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65835" y="602219"/>
        <a:ext cx="962642" cy="962642"/>
      </dsp:txXfrm>
    </dsp:sp>
    <dsp:sp modelId="{7D05056A-0D5A-4529-AB3D-49C79BF0B6FA}">
      <dsp:nvSpPr>
        <dsp:cNvPr id="0" name=""/>
        <dsp:cNvSpPr/>
      </dsp:nvSpPr>
      <dsp:spPr>
        <a:xfrm>
          <a:off x="2530590" y="2792838"/>
          <a:ext cx="962642" cy="9626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3GPP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2530590" y="2792838"/>
        <a:ext cx="962642" cy="962642"/>
      </dsp:txXfrm>
    </dsp:sp>
    <dsp:sp modelId="{0A84D0B4-03F4-45F3-8B05-45E81501245E}">
      <dsp:nvSpPr>
        <dsp:cNvPr id="0" name=""/>
        <dsp:cNvSpPr/>
      </dsp:nvSpPr>
      <dsp:spPr>
        <a:xfrm>
          <a:off x="1081" y="2792838"/>
          <a:ext cx="962642" cy="9626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Broadband Forum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081" y="2792838"/>
        <a:ext cx="962642" cy="962642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ABB3321-ACAB-4827-8313-1A784B307E95}">
      <dsp:nvSpPr>
        <dsp:cNvPr id="0" name=""/>
        <dsp:cNvSpPr/>
      </dsp:nvSpPr>
      <dsp:spPr>
        <a:xfrm rot="16200000">
          <a:off x="788987" y="-788987"/>
          <a:ext cx="2342355" cy="3920331"/>
        </a:xfrm>
        <a:prstGeom prst="round1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>
              <a:solidFill>
                <a:schemeClr val="tx1"/>
              </a:solidFill>
            </a:rPr>
            <a:t>Performance</a:t>
          </a:r>
          <a:endParaRPr lang="en-US" sz="2000" b="1" kern="1200" dirty="0">
            <a:solidFill>
              <a:schemeClr val="tx1"/>
            </a:solidFill>
          </a:endParaRPr>
        </a:p>
      </dsp:txBody>
      <dsp:txXfrm rot="16200000">
        <a:off x="1081782" y="-1081782"/>
        <a:ext cx="1756767" cy="3920331"/>
      </dsp:txXfrm>
    </dsp:sp>
    <dsp:sp modelId="{CECC5DD3-8D1A-4489-BA95-CF9464D3D045}">
      <dsp:nvSpPr>
        <dsp:cNvPr id="0" name=""/>
        <dsp:cNvSpPr/>
      </dsp:nvSpPr>
      <dsp:spPr>
        <a:xfrm>
          <a:off x="3920331" y="0"/>
          <a:ext cx="3920331" cy="2342355"/>
        </a:xfrm>
        <a:prstGeom prst="round1Rect">
          <a:avLst/>
        </a:prstGeom>
        <a:solidFill>
          <a:schemeClr val="accent5">
            <a:hueOff val="3981183"/>
            <a:satOff val="-16393"/>
            <a:lumOff val="-15817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>
              <a:solidFill>
                <a:schemeClr val="tx1"/>
              </a:solidFill>
            </a:rPr>
            <a:t>Business Case</a:t>
          </a:r>
          <a:endParaRPr lang="en-US" sz="2000" b="1" kern="1200" dirty="0">
            <a:solidFill>
              <a:schemeClr val="tx1"/>
            </a:solidFill>
          </a:endParaRPr>
        </a:p>
      </dsp:txBody>
      <dsp:txXfrm>
        <a:off x="3920331" y="0"/>
        <a:ext cx="3920331" cy="1756767"/>
      </dsp:txXfrm>
    </dsp:sp>
    <dsp:sp modelId="{5A5CD72E-C5D9-4DDA-B089-6CC7B2A0049F}">
      <dsp:nvSpPr>
        <dsp:cNvPr id="0" name=""/>
        <dsp:cNvSpPr/>
      </dsp:nvSpPr>
      <dsp:spPr>
        <a:xfrm rot="10800000">
          <a:off x="0" y="2342355"/>
          <a:ext cx="3920331" cy="2342355"/>
        </a:xfrm>
        <a:prstGeom prst="round1Rect">
          <a:avLst/>
        </a:prstGeom>
        <a:solidFill>
          <a:schemeClr val="accent5">
            <a:hueOff val="7962365"/>
            <a:satOff val="-32787"/>
            <a:lumOff val="-31634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>
            <a:solidFill>
              <a:schemeClr val="tx1"/>
            </a:solidFill>
          </a:endParaRPr>
        </a:p>
      </dsp:txBody>
      <dsp:txXfrm rot="10800000">
        <a:off x="0" y="2927944"/>
        <a:ext cx="3920331" cy="1756767"/>
      </dsp:txXfrm>
    </dsp:sp>
    <dsp:sp modelId="{68ED0E86-C82D-4F93-8389-20C76EFF9821}">
      <dsp:nvSpPr>
        <dsp:cNvPr id="0" name=""/>
        <dsp:cNvSpPr/>
      </dsp:nvSpPr>
      <dsp:spPr>
        <a:xfrm rot="5400000">
          <a:off x="4709318" y="1553368"/>
          <a:ext cx="2342355" cy="3920331"/>
        </a:xfrm>
        <a:prstGeom prst="round1Rect">
          <a:avLst/>
        </a:prstGeom>
        <a:solidFill>
          <a:schemeClr val="accent5">
            <a:hueOff val="11943548"/>
            <a:satOff val="-49180"/>
            <a:lumOff val="-47451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>
            <a:solidFill>
              <a:schemeClr val="tx1"/>
            </a:solidFill>
          </a:endParaRPr>
        </a:p>
      </dsp:txBody>
      <dsp:txXfrm rot="5400000">
        <a:off x="5002113" y="1846163"/>
        <a:ext cx="1756767" cy="3920331"/>
      </dsp:txXfrm>
    </dsp:sp>
    <dsp:sp modelId="{C8C3C0D9-274C-45CE-AE4F-EB8DBD2E0306}">
      <dsp:nvSpPr>
        <dsp:cNvPr id="0" name=""/>
        <dsp:cNvSpPr/>
      </dsp:nvSpPr>
      <dsp:spPr>
        <a:xfrm>
          <a:off x="2891302" y="1848388"/>
          <a:ext cx="2058056" cy="987935"/>
        </a:xfrm>
        <a:prstGeom prst="roundRect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>
              <a:solidFill>
                <a:schemeClr val="tx1"/>
              </a:solidFill>
            </a:rPr>
            <a:t>Next-gen Femtocells</a:t>
          </a:r>
          <a:endParaRPr lang="en-US" sz="2000" b="1" kern="1200" dirty="0">
            <a:solidFill>
              <a:schemeClr val="tx1"/>
            </a:solidFill>
          </a:endParaRPr>
        </a:p>
      </dsp:txBody>
      <dsp:txXfrm>
        <a:off x="2891302" y="1848388"/>
        <a:ext cx="2058056" cy="98793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ACD4D02-1574-46D3-B345-0053B1997D81}">
      <dsp:nvSpPr>
        <dsp:cNvPr id="0" name=""/>
        <dsp:cNvSpPr/>
      </dsp:nvSpPr>
      <dsp:spPr>
        <a:xfrm>
          <a:off x="0" y="0"/>
          <a:ext cx="6145256" cy="11136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600" kern="1200" dirty="0" smtClean="0">
              <a:solidFill>
                <a:schemeClr val="accent2">
                  <a:lumMod val="75000"/>
                </a:schemeClr>
              </a:solidFill>
            </a:rPr>
            <a:t>Femtocells USA and FF Plenary, </a:t>
          </a:r>
        </a:p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600" kern="1200" dirty="0" smtClean="0">
              <a:solidFill>
                <a:schemeClr val="accent2">
                  <a:lumMod val="75000"/>
                </a:schemeClr>
              </a:solidFill>
            </a:rPr>
            <a:t>San Diego, 16th – 20th November</a:t>
          </a:r>
        </a:p>
      </dsp:txBody>
      <dsp:txXfrm>
        <a:off x="1340411" y="0"/>
        <a:ext cx="4804844" cy="1113601"/>
      </dsp:txXfrm>
    </dsp:sp>
    <dsp:sp modelId="{0EA7296D-9C70-4BF6-9DC4-D803033FD802}">
      <dsp:nvSpPr>
        <dsp:cNvPr id="0" name=""/>
        <dsp:cNvSpPr/>
      </dsp:nvSpPr>
      <dsp:spPr>
        <a:xfrm>
          <a:off x="186516" y="1358674"/>
          <a:ext cx="1229051" cy="89088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FE455C-D6C8-41B7-B823-53760D0D91C2}">
      <dsp:nvSpPr>
        <dsp:cNvPr id="0" name=""/>
        <dsp:cNvSpPr/>
      </dsp:nvSpPr>
      <dsp:spPr>
        <a:xfrm>
          <a:off x="0" y="1224961"/>
          <a:ext cx="6145256" cy="11136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600" kern="1200" dirty="0" smtClean="0">
              <a:solidFill>
                <a:schemeClr val="accent2">
                  <a:lumMod val="75000"/>
                </a:schemeClr>
              </a:solidFill>
            </a:rPr>
            <a:t>Femtocells Asia and FF Plenary, </a:t>
          </a:r>
        </a:p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600" kern="1200" dirty="0" smtClean="0">
              <a:solidFill>
                <a:schemeClr val="accent2">
                  <a:lumMod val="75000"/>
                </a:schemeClr>
              </a:solidFill>
            </a:rPr>
            <a:t>Singapore, 8-12</a:t>
          </a:r>
          <a:r>
            <a:rPr lang="en-GB" sz="2600" kern="1200" baseline="30000" dirty="0" smtClean="0">
              <a:solidFill>
                <a:schemeClr val="accent2">
                  <a:lumMod val="75000"/>
                </a:schemeClr>
              </a:solidFill>
            </a:rPr>
            <a:t>th</a:t>
          </a:r>
          <a:r>
            <a:rPr lang="en-GB" sz="2600" kern="1200" dirty="0" smtClean="0">
              <a:solidFill>
                <a:schemeClr val="accent2">
                  <a:lumMod val="75000"/>
                </a:schemeClr>
              </a:solidFill>
            </a:rPr>
            <a:t> March, 2010</a:t>
          </a:r>
        </a:p>
      </dsp:txBody>
      <dsp:txXfrm>
        <a:off x="1340411" y="1224961"/>
        <a:ext cx="4804844" cy="1113601"/>
      </dsp:txXfrm>
    </dsp:sp>
    <dsp:sp modelId="{4287B23F-DE2D-4A39-825F-FD6BC9856455}">
      <dsp:nvSpPr>
        <dsp:cNvPr id="0" name=""/>
        <dsp:cNvSpPr/>
      </dsp:nvSpPr>
      <dsp:spPr>
        <a:xfrm>
          <a:off x="111360" y="1336321"/>
          <a:ext cx="1229051" cy="89088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449602-7AF6-4DF8-8F2A-3322596F4606}">
      <dsp:nvSpPr>
        <dsp:cNvPr id="0" name=""/>
        <dsp:cNvSpPr/>
      </dsp:nvSpPr>
      <dsp:spPr>
        <a:xfrm>
          <a:off x="0" y="2449923"/>
          <a:ext cx="6145256" cy="11136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600" kern="1200" dirty="0" smtClean="0">
              <a:solidFill>
                <a:schemeClr val="accent2">
                  <a:lumMod val="75000"/>
                </a:schemeClr>
              </a:solidFill>
            </a:rPr>
            <a:t>US Plenary</a:t>
          </a:r>
        </a:p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600" kern="1200" dirty="0" smtClean="0">
              <a:solidFill>
                <a:schemeClr val="accent2">
                  <a:lumMod val="75000"/>
                </a:schemeClr>
              </a:solidFill>
            </a:rPr>
            <a:t>11</a:t>
          </a:r>
          <a:r>
            <a:rPr lang="en-GB" sz="2600" kern="1200" baseline="30000" dirty="0" smtClean="0">
              <a:solidFill>
                <a:schemeClr val="accent2">
                  <a:lumMod val="75000"/>
                </a:schemeClr>
              </a:solidFill>
            </a:rPr>
            <a:t>th</a:t>
          </a:r>
          <a:r>
            <a:rPr lang="en-GB" sz="2600" kern="1200" dirty="0" smtClean="0">
              <a:solidFill>
                <a:schemeClr val="accent2">
                  <a:lumMod val="75000"/>
                </a:schemeClr>
              </a:solidFill>
            </a:rPr>
            <a:t> – 14</a:t>
          </a:r>
          <a:r>
            <a:rPr lang="en-GB" sz="2600" kern="1200" baseline="30000" dirty="0" smtClean="0">
              <a:solidFill>
                <a:schemeClr val="accent2">
                  <a:lumMod val="75000"/>
                </a:schemeClr>
              </a:solidFill>
            </a:rPr>
            <a:t>th</a:t>
          </a:r>
          <a:r>
            <a:rPr lang="en-GB" sz="2600" kern="1200" dirty="0" smtClean="0">
              <a:solidFill>
                <a:schemeClr val="accent2">
                  <a:lumMod val="75000"/>
                </a:schemeClr>
              </a:solidFill>
            </a:rPr>
            <a:t> May 2010</a:t>
          </a:r>
        </a:p>
      </dsp:txBody>
      <dsp:txXfrm>
        <a:off x="1340411" y="2449923"/>
        <a:ext cx="4804844" cy="1113601"/>
      </dsp:txXfrm>
    </dsp:sp>
    <dsp:sp modelId="{05EF8D27-9C55-476A-869C-8AB4D094DAFC}">
      <dsp:nvSpPr>
        <dsp:cNvPr id="0" name=""/>
        <dsp:cNvSpPr/>
      </dsp:nvSpPr>
      <dsp:spPr>
        <a:xfrm>
          <a:off x="111360" y="2561283"/>
          <a:ext cx="1229051" cy="89088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F48F94-D13B-40CE-A285-5F1964966EED}">
      <dsp:nvSpPr>
        <dsp:cNvPr id="0" name=""/>
        <dsp:cNvSpPr/>
      </dsp:nvSpPr>
      <dsp:spPr>
        <a:xfrm>
          <a:off x="0" y="3674885"/>
          <a:ext cx="6145256" cy="11136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600" kern="1200" dirty="0" smtClean="0">
              <a:solidFill>
                <a:schemeClr val="accent2">
                  <a:lumMod val="75000"/>
                </a:schemeClr>
              </a:solidFill>
            </a:rPr>
            <a:t>Femtocells World Summit</a:t>
          </a:r>
        </a:p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600" kern="1200" dirty="0" smtClean="0">
              <a:solidFill>
                <a:schemeClr val="accent2">
                  <a:lumMod val="75000"/>
                </a:schemeClr>
              </a:solidFill>
            </a:rPr>
            <a:t>London, 22</a:t>
          </a:r>
          <a:r>
            <a:rPr lang="en-GB" sz="2600" kern="1200" baseline="30000" dirty="0" smtClean="0">
              <a:solidFill>
                <a:schemeClr val="accent2">
                  <a:lumMod val="75000"/>
                </a:schemeClr>
              </a:solidFill>
            </a:rPr>
            <a:t>nd</a:t>
          </a:r>
          <a:r>
            <a:rPr lang="en-GB" sz="2600" kern="1200" dirty="0" smtClean="0">
              <a:solidFill>
                <a:schemeClr val="accent2">
                  <a:lumMod val="75000"/>
                </a:schemeClr>
              </a:solidFill>
            </a:rPr>
            <a:t>- 24</a:t>
          </a:r>
          <a:r>
            <a:rPr lang="en-GB" sz="2600" kern="1200" baseline="30000" dirty="0" smtClean="0">
              <a:solidFill>
                <a:schemeClr val="accent2">
                  <a:lumMod val="75000"/>
                </a:schemeClr>
              </a:solidFill>
            </a:rPr>
            <a:t>th</a:t>
          </a:r>
          <a:r>
            <a:rPr lang="en-GB" sz="2600" kern="1200" dirty="0" smtClean="0">
              <a:solidFill>
                <a:schemeClr val="accent2">
                  <a:lumMod val="75000"/>
                </a:schemeClr>
              </a:solidFill>
            </a:rPr>
            <a:t> June 2010</a:t>
          </a:r>
          <a:endParaRPr lang="en-GB" sz="2600" kern="1200" dirty="0" smtClean="0">
            <a:solidFill>
              <a:schemeClr val="accent2">
                <a:lumMod val="75000"/>
              </a:schemeClr>
            </a:solidFill>
          </a:endParaRPr>
        </a:p>
      </dsp:txBody>
      <dsp:txXfrm>
        <a:off x="1340411" y="3674885"/>
        <a:ext cx="4804844" cy="1113601"/>
      </dsp:txXfrm>
    </dsp:sp>
    <dsp:sp modelId="{6D3A1803-B172-484D-B248-1B04031D5C74}">
      <dsp:nvSpPr>
        <dsp:cNvPr id="0" name=""/>
        <dsp:cNvSpPr/>
      </dsp:nvSpPr>
      <dsp:spPr>
        <a:xfrm>
          <a:off x="111360" y="3786245"/>
          <a:ext cx="1229051" cy="89088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DB622D0D-E9E9-4785-A685-4589874634A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FE50D7-F30A-4746-B6E5-C0B43E727EC7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13F40E-7591-477F-BC12-612F209BD7DF}" type="slidenum">
              <a:rPr lang="en-GB" smtClean="0">
                <a:ea typeface="ＭＳ Ｐゴシック" pitchFamily="34" charset="-128"/>
              </a:rPr>
              <a:pPr/>
              <a:t>16</a:t>
            </a:fld>
            <a:endParaRPr lang="en-GB" smtClean="0">
              <a:ea typeface="ＭＳ Ｐゴシック" pitchFamily="34" charset="-128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4DABF3-9BE2-41B4-AFE3-5152450D57F1}" type="slidenum">
              <a:rPr lang="en-GB" smtClean="0">
                <a:ea typeface="ＭＳ Ｐゴシック" pitchFamily="34" charset="-128"/>
              </a:rPr>
              <a:pPr/>
              <a:t>17</a:t>
            </a:fld>
            <a:endParaRPr lang="en-GB" smtClean="0">
              <a:ea typeface="ＭＳ Ｐゴシック" pitchFamily="34" charset="-128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-96" charset="0"/>
            </a:endParaRP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BB5930-4AF7-4047-8DC7-BCCCC5CC954F}" type="slidenum">
              <a:rPr lang="en-GB" smtClean="0"/>
              <a:pPr/>
              <a:t>21</a:t>
            </a:fld>
            <a:endParaRPr lang="en-GB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>
              <a:buFont typeface="Arial" charset="0"/>
              <a:buNone/>
            </a:pPr>
            <a:fld id="{463AFF04-669D-440A-9CA5-216032D9F53F}" type="slidenum">
              <a:rPr lang="en-GB" smtClean="0"/>
              <a:pPr>
                <a:buFont typeface="Arial" charset="0"/>
                <a:buNone/>
              </a:pPr>
              <a:t>22</a:t>
            </a:fld>
            <a:endParaRPr lang="en-GB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>
              <a:buFont typeface="Arial" charset="0"/>
              <a:buNone/>
            </a:pPr>
            <a:fld id="{70822806-F22C-409C-BD23-7BACD04F8A5D}" type="slidenum">
              <a:rPr lang="en-GB" smtClean="0"/>
              <a:pPr>
                <a:buFont typeface="Arial" charset="0"/>
                <a:buNone/>
              </a:pPr>
              <a:t>24</a:t>
            </a:fld>
            <a:endParaRPr lang="en-GB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7B0383-6C55-46D6-9700-D1CEEE557025}" type="slidenum">
              <a:rPr lang="en-GB" smtClean="0"/>
              <a:pPr/>
              <a:t>25</a:t>
            </a:fld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F31D2D-BFCC-4F23-BC50-D48748EFD2ED}" type="slidenum">
              <a:rPr lang="en-GB" smtClean="0"/>
              <a:pPr/>
              <a:t>3</a:t>
            </a:fld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38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B80D49-E139-4E05-9C83-BF56714C0500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60419" name="Text Box 1"/>
          <p:cNvSpPr txBox="1">
            <a:spLocks noChangeArrowheads="1"/>
          </p:cNvSpPr>
          <p:nvPr/>
        </p:nvSpPr>
        <p:spPr bwMode="auto">
          <a:xfrm>
            <a:off x="4143375" y="9120188"/>
            <a:ext cx="3165475" cy="474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6840" tIns="48240" rIns="96840" bIns="48240" anchor="b"/>
          <a:lstStyle/>
          <a:p>
            <a:pPr algn="r"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96692F2D-E6AB-47ED-806A-6B7558B74BDC}" type="slidenum">
              <a:rPr lang="en-GB" sz="1300">
                <a:solidFill>
                  <a:srgbClr val="000000"/>
                </a:solidFill>
                <a:latin typeface="Arial" charset="0"/>
              </a:rPr>
              <a:pPr algn="r">
                <a:buFont typeface="Aria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4</a:t>
            </a:fld>
            <a:endParaRPr lang="en-GB" sz="13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0420" name="Text Box 2"/>
          <p:cNvSpPr txBox="1">
            <a:spLocks noChangeArrowheads="1"/>
          </p:cNvSpPr>
          <p:nvPr/>
        </p:nvSpPr>
        <p:spPr bwMode="auto">
          <a:xfrm>
            <a:off x="1257300" y="720725"/>
            <a:ext cx="4800600" cy="36004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21" name="Rectangle 3"/>
          <p:cNvSpPr>
            <a:spLocks noGrp="1" noChangeArrowheads="1"/>
          </p:cNvSpPr>
          <p:nvPr>
            <p:ph type="body"/>
          </p:nvPr>
        </p:nvSpPr>
        <p:spPr>
          <a:xfrm>
            <a:off x="731838" y="4560888"/>
            <a:ext cx="5802312" cy="4270375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  <p:sp>
        <p:nvSpPr>
          <p:cNvPr id="60422" name="Text Box 4"/>
          <p:cNvSpPr txBox="1">
            <a:spLocks noChangeArrowheads="1"/>
          </p:cNvSpPr>
          <p:nvPr/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6840" tIns="48240" rIns="96840" bIns="48240" anchor="b"/>
          <a:lstStyle/>
          <a:p>
            <a:pPr algn="r"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7A1D3C3F-44C1-4606-8854-9B76736A92D5}" type="slidenum">
              <a:rPr lang="en-GB" sz="1300">
                <a:solidFill>
                  <a:srgbClr val="000000"/>
                </a:solidFill>
                <a:latin typeface="Arial" charset="0"/>
              </a:rPr>
              <a:pPr algn="r">
                <a:buFont typeface="Aria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4</a:t>
            </a:fld>
            <a:endParaRPr lang="en-GB" sz="130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8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2797B5-5BA7-4128-89B9-A659DF68E48A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61443" name="Text Box 1"/>
          <p:cNvSpPr txBox="1">
            <a:spLocks noChangeArrowheads="1"/>
          </p:cNvSpPr>
          <p:nvPr/>
        </p:nvSpPr>
        <p:spPr bwMode="auto">
          <a:xfrm>
            <a:off x="4143375" y="9120188"/>
            <a:ext cx="3165475" cy="474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6840" tIns="48240" rIns="96840" bIns="48240" anchor="b"/>
          <a:lstStyle/>
          <a:p>
            <a:pPr algn="r"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96778FA5-5EBA-497C-A48A-E8CFE9237E4D}" type="slidenum">
              <a:rPr lang="en-GB" sz="1300">
                <a:solidFill>
                  <a:srgbClr val="000000"/>
                </a:solidFill>
                <a:latin typeface="Arial" charset="0"/>
              </a:rPr>
              <a:pPr algn="r">
                <a:buFont typeface="Aria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5</a:t>
            </a:fld>
            <a:endParaRPr lang="en-GB" sz="13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1444" name="Text Box 2"/>
          <p:cNvSpPr txBox="1">
            <a:spLocks noChangeArrowheads="1"/>
          </p:cNvSpPr>
          <p:nvPr/>
        </p:nvSpPr>
        <p:spPr bwMode="auto">
          <a:xfrm>
            <a:off x="1257300" y="720725"/>
            <a:ext cx="4800600" cy="36004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445" name="Rectangle 3"/>
          <p:cNvSpPr>
            <a:spLocks noGrp="1" noChangeArrowheads="1"/>
          </p:cNvSpPr>
          <p:nvPr>
            <p:ph type="body"/>
          </p:nvPr>
        </p:nvSpPr>
        <p:spPr>
          <a:xfrm>
            <a:off x="731838" y="4560888"/>
            <a:ext cx="5802312" cy="4270375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94288A-C189-434C-B5E6-CC8D9EFC88AF}" type="slidenum">
              <a:rPr lang="en-GB" smtClean="0"/>
              <a:pPr/>
              <a:t>6</a:t>
            </a:fld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-96" charset="0"/>
            </a:endParaRP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603B50-124C-4D45-B3A6-2B016E194184}" type="slidenum">
              <a:rPr lang="en-GB" smtClean="0"/>
              <a:pPr/>
              <a:t>7</a:t>
            </a:fld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33FC84-150C-46B8-910C-36DFEF99C9C2}" type="slidenum">
              <a:rPr lang="en-GB" smtClean="0"/>
              <a:pPr/>
              <a:t>9</a:t>
            </a:fld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>
              <a:buFont typeface="Arial" charset="0"/>
              <a:buNone/>
            </a:pPr>
            <a:fld id="{10D7740A-9D0C-4BA5-A722-3B6EA9E38449}" type="slidenum">
              <a:rPr lang="en-GB" smtClean="0"/>
              <a:pPr>
                <a:buFont typeface="Arial" charset="0"/>
                <a:buNone/>
              </a:pPr>
              <a:t>11</a:t>
            </a:fld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C6F129-71F2-4893-9212-D15F9708965C}" type="slidenum">
              <a:rPr lang="en-GB" smtClean="0"/>
              <a:pPr/>
              <a:t>15</a:t>
            </a:fld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213" y="120650"/>
            <a:ext cx="1690687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174625"/>
            <a:ext cx="3675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0" y="6503988"/>
            <a:ext cx="9144000" cy="0"/>
          </a:xfrm>
          <a:prstGeom prst="line">
            <a:avLst/>
          </a:prstGeom>
          <a:noFill/>
          <a:ln w="31750" cap="rnd">
            <a:solidFill>
              <a:srgbClr val="FFCC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7" name="Line 13"/>
          <p:cNvSpPr>
            <a:spLocks noChangeShapeType="1"/>
          </p:cNvSpPr>
          <p:nvPr userDrawn="1"/>
        </p:nvSpPr>
        <p:spPr bwMode="auto">
          <a:xfrm>
            <a:off x="0" y="1579563"/>
            <a:ext cx="91440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87450" y="1978025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3232150"/>
            <a:ext cx="6400800" cy="1752600"/>
          </a:xfrm>
        </p:spPr>
        <p:txBody>
          <a:bodyPr/>
          <a:lstStyle>
            <a:lvl1pPr marL="0" indent="0">
              <a:buFont typeface="Times" charset="0"/>
              <a:buNone/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7AAA2-C092-44D1-9DDA-7AA287F3F4C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 sz="1100"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GB"/>
              <a:t>Inform NGMN, November 2007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Inform NGMN, November 2007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4DE80-27D7-4846-8440-E0A905AF26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7825" y="1057275"/>
            <a:ext cx="1958975" cy="53244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6138" y="1057275"/>
            <a:ext cx="5729287" cy="53244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Inform NGMN, November 2007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5E190-5228-47A5-9CC3-C83E293923E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450" y="1057275"/>
            <a:ext cx="7470775" cy="701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46138" y="1697038"/>
            <a:ext cx="3843337" cy="46847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1875" y="1697038"/>
            <a:ext cx="3844925" cy="46847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Inform NGMN, November 2007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660D7-2109-4075-B921-7A405409F6F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Inform NGMN, November 2007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0BF8-7F6C-45E8-B6AF-FEAA1877CD2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Inform NGMN, November 2007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21D48-A8C9-42D9-AA5E-6861C7EBA61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6138" y="1697038"/>
            <a:ext cx="3843337" cy="4684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1875" y="1697038"/>
            <a:ext cx="3844925" cy="4684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Inform NGMN, November 2007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86975-678A-4FBA-A867-8EBC60D94F6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Inform NGMN, November 2007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B21E5-DE64-4AFC-A8D4-4741BAFA315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Inform NGMN, November 2007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C0C03-5A6D-48FB-A4C0-3B200B64078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Inform NGMN, November 2007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01A08-12CF-477B-90A8-5EBDB6AF062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Inform NGMN, November 2007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51077-3BD4-4BA9-88AC-C8ABAA4A9B4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Inform NGMN, November 2007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24230-4D64-4923-8E58-3BF15611D44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7450" y="1057275"/>
            <a:ext cx="74707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6138" y="1697038"/>
            <a:ext cx="7840662" cy="468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84950"/>
            <a:ext cx="2133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accent2"/>
                </a:solidFill>
                <a:latin typeface="Gill Sans MT" pitchFamily="34" charset="0"/>
              </a:defRPr>
            </a:lvl1pPr>
          </a:lstStyle>
          <a:p>
            <a:pPr>
              <a:defRPr/>
            </a:pPr>
            <a:fld id="{9D14D598-4848-404B-A0D3-E307323D17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2053" name="Picture 11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85738" y="120650"/>
            <a:ext cx="1162050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12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292725" y="174625"/>
            <a:ext cx="3675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7" name="Line 13"/>
          <p:cNvSpPr>
            <a:spLocks noChangeShapeType="1"/>
          </p:cNvSpPr>
          <p:nvPr userDrawn="1"/>
        </p:nvSpPr>
        <p:spPr bwMode="auto">
          <a:xfrm>
            <a:off x="0" y="6503988"/>
            <a:ext cx="9144000" cy="0"/>
          </a:xfrm>
          <a:prstGeom prst="line">
            <a:avLst/>
          </a:prstGeom>
          <a:noFill/>
          <a:ln w="31750" cap="rnd">
            <a:solidFill>
              <a:srgbClr val="FFCC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84950"/>
            <a:ext cx="2895600" cy="196850"/>
          </a:xfrm>
          <a:prstGeom prst="rect">
            <a:avLst/>
          </a:prstGeom>
          <a:ln/>
        </p:spPr>
        <p:txBody>
          <a:bodyPr/>
          <a:lstStyle>
            <a:lvl1pPr>
              <a:defRPr sz="1100">
                <a:latin typeface="Gill Sans MT" pitchFamily="34" charset="0"/>
              </a:defRPr>
            </a:lvl1pPr>
          </a:lstStyle>
          <a:p>
            <a:pPr>
              <a:defRPr/>
            </a:pPr>
            <a:r>
              <a:rPr lang="en-GB"/>
              <a:t>Inform NGMN, November 2007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35" r:id="rId1"/>
    <p:sldLayoutId id="2147484636" r:id="rId2"/>
    <p:sldLayoutId id="2147484637" r:id="rId3"/>
    <p:sldLayoutId id="2147484638" r:id="rId4"/>
    <p:sldLayoutId id="2147484639" r:id="rId5"/>
    <p:sldLayoutId id="2147484640" r:id="rId6"/>
    <p:sldLayoutId id="2147484641" r:id="rId7"/>
    <p:sldLayoutId id="2147484642" r:id="rId8"/>
    <p:sldLayoutId id="2147484643" r:id="rId9"/>
    <p:sldLayoutId id="2147484644" r:id="rId10"/>
    <p:sldLayoutId id="2147484645" r:id="rId11"/>
    <p:sldLayoutId id="214748464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ill Sans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ill Sans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ill Sans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ill Sans M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CC00"/>
        </a:buClr>
        <a:buSzPct val="120000"/>
        <a:buFont typeface="Times" pitchFamily="-96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CC00"/>
        </a:buClr>
        <a:buSzPct val="120000"/>
        <a:buFont typeface="Times" pitchFamily="-96" charset="0"/>
        <a:buChar char="•"/>
        <a:defRPr sz="2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CC00"/>
        </a:buClr>
        <a:buSzPct val="120000"/>
        <a:buFont typeface="Times" pitchFamily="-96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CC00"/>
        </a:buClr>
        <a:buSzPct val="120000"/>
        <a:buFont typeface="Times" pitchFamily="-96" charset="0"/>
        <a:buChar char="•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CC00"/>
        </a:buClr>
        <a:buSzPct val="120000"/>
        <a:buFont typeface="Times" pitchFamily="-96" charset="0"/>
        <a:buChar char="•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CC00"/>
        </a:buClr>
        <a:buSzPct val="120000"/>
        <a:buFont typeface="Times" charset="0"/>
        <a:buChar char="•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CC00"/>
        </a:buClr>
        <a:buSzPct val="120000"/>
        <a:buFont typeface="Times" charset="0"/>
        <a:buChar char="•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CC00"/>
        </a:buClr>
        <a:buSzPct val="120000"/>
        <a:buFont typeface="Times" charset="0"/>
        <a:buChar char="•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CC00"/>
        </a:buClr>
        <a:buSzPct val="120000"/>
        <a:buFont typeface="Times" charset="0"/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imon%20Saunders\AppData\Local\Microsoft\Windows\Temporary%20Internet%20Files\OLK2ADD\InterferencemanagementCoverInsidefr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146.png"/><Relationship Id="rId7" Type="http://schemas.openxmlformats.org/officeDocument/2006/relationships/image" Target="../media/image150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10" Type="http://schemas.openxmlformats.org/officeDocument/2006/relationships/image" Target="../media/image153.png"/><Relationship Id="rId4" Type="http://schemas.openxmlformats.org/officeDocument/2006/relationships/image" Target="../media/image147.png"/><Relationship Id="rId9" Type="http://schemas.openxmlformats.org/officeDocument/2006/relationships/image" Target="../media/image15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jpeg"/><Relationship Id="rId3" Type="http://schemas.openxmlformats.org/officeDocument/2006/relationships/diagramLayout" Target="../diagrams/layout3.xml"/><Relationship Id="rId7" Type="http://schemas.openxmlformats.org/officeDocument/2006/relationships/hyperlink" Target="http://www.broadband-forum.org/" TargetMode="Externa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openxmlformats.org/officeDocument/2006/relationships/image" Target="../media/image154.jpeg"/><Relationship Id="rId5" Type="http://schemas.openxmlformats.org/officeDocument/2006/relationships/diagramColors" Target="../diagrams/colors3.xml"/><Relationship Id="rId10" Type="http://schemas.openxmlformats.org/officeDocument/2006/relationships/image" Target="../media/image122.jpeg"/><Relationship Id="rId4" Type="http://schemas.openxmlformats.org/officeDocument/2006/relationships/diagramQuickStyle" Target="../diagrams/quickStyle3.xml"/><Relationship Id="rId9" Type="http://schemas.openxmlformats.org/officeDocument/2006/relationships/hyperlink" Target="http://images.google.com/imgres?imgurl=http://www.soc.staffs.ac.uk/alg1/3gpp.gif&amp;imgrefurl=http://www.soc.staffs.ac.uk/alg1/links.html&amp;h=466&amp;w=800&amp;sz=11&amp;hl=en&amp;start=7&amp;um=1&amp;tbnid=lVOzRpjWH1OgkM:&amp;tbnh=83&amp;tbnw=143&amp;prev=/images?q=3GPP&amp;um=1&amp;hl=en&amp;rls=com.microsoft:*:IE-SearchBox&amp;rlz=1I7SNYK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hyperlink" Target="http://www.etsi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2.xml"/><Relationship Id="rId4" Type="http://schemas.openxmlformats.org/officeDocument/2006/relationships/image" Target="../media/image15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9.wmf"/><Relationship Id="rId4" Type="http://schemas.openxmlformats.org/officeDocument/2006/relationships/image" Target="../media/image15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3.png"/><Relationship Id="rId5" Type="http://schemas.openxmlformats.org/officeDocument/2006/relationships/image" Target="../media/image162.png"/><Relationship Id="rId4" Type="http://schemas.openxmlformats.org/officeDocument/2006/relationships/image" Target="../media/image16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5.png"/><Relationship Id="rId4" Type="http://schemas.openxmlformats.org/officeDocument/2006/relationships/image" Target="../media/image16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applications@femtoforum.org" TargetMode="External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emtoforum.org/femto/applications.php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167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6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3.jpeg"/><Relationship Id="rId4" Type="http://schemas.openxmlformats.org/officeDocument/2006/relationships/image" Target="../media/image17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openxmlformats.org/officeDocument/2006/relationships/hyperlink" Target="http://www.femtocellbook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image" Target="../media/image176.png"/><Relationship Id="rId5" Type="http://schemas.openxmlformats.org/officeDocument/2006/relationships/diagramQuickStyle" Target="../diagrams/quickStyle5.xml"/><Relationship Id="rId10" Type="http://schemas.openxmlformats.org/officeDocument/2006/relationships/hyperlink" Target="http://www.femtoforum.org/" TargetMode="External"/><Relationship Id="rId4" Type="http://schemas.openxmlformats.org/officeDocument/2006/relationships/diagramLayout" Target="../diagrams/layout5.xml"/><Relationship Id="rId9" Type="http://schemas.openxmlformats.org/officeDocument/2006/relationships/image" Target="../media/image17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jpeg"/><Relationship Id="rId18" Type="http://schemas.openxmlformats.org/officeDocument/2006/relationships/image" Target="../media/image19.jpeg"/><Relationship Id="rId26" Type="http://schemas.openxmlformats.org/officeDocument/2006/relationships/image" Target="../media/image27.jpeg"/><Relationship Id="rId39" Type="http://schemas.openxmlformats.org/officeDocument/2006/relationships/image" Target="../media/image40.png"/><Relationship Id="rId21" Type="http://schemas.openxmlformats.org/officeDocument/2006/relationships/image" Target="../media/image22.jpeg"/><Relationship Id="rId34" Type="http://schemas.openxmlformats.org/officeDocument/2006/relationships/image" Target="../media/image35.png"/><Relationship Id="rId42" Type="http://schemas.openxmlformats.org/officeDocument/2006/relationships/image" Target="../media/image43.jpeg"/><Relationship Id="rId47" Type="http://schemas.openxmlformats.org/officeDocument/2006/relationships/image" Target="../media/image48.png"/><Relationship Id="rId50" Type="http://schemas.openxmlformats.org/officeDocument/2006/relationships/image" Target="../media/image51.jpeg"/><Relationship Id="rId55" Type="http://schemas.openxmlformats.org/officeDocument/2006/relationships/image" Target="../media/image56.jpeg"/><Relationship Id="rId63" Type="http://schemas.openxmlformats.org/officeDocument/2006/relationships/image" Target="../media/image6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7.png"/><Relationship Id="rId29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24" Type="http://schemas.openxmlformats.org/officeDocument/2006/relationships/image" Target="../media/image25.jpeg"/><Relationship Id="rId32" Type="http://schemas.openxmlformats.org/officeDocument/2006/relationships/image" Target="../media/image33.jpeg"/><Relationship Id="rId37" Type="http://schemas.openxmlformats.org/officeDocument/2006/relationships/image" Target="../media/image38.jpeg"/><Relationship Id="rId40" Type="http://schemas.openxmlformats.org/officeDocument/2006/relationships/image" Target="../media/image41.jpeg"/><Relationship Id="rId45" Type="http://schemas.openxmlformats.org/officeDocument/2006/relationships/image" Target="../media/image46.jpeg"/><Relationship Id="rId53" Type="http://schemas.openxmlformats.org/officeDocument/2006/relationships/image" Target="../media/image54.jpeg"/><Relationship Id="rId58" Type="http://schemas.openxmlformats.org/officeDocument/2006/relationships/image" Target="../media/image59.jpeg"/><Relationship Id="rId66" Type="http://schemas.openxmlformats.org/officeDocument/2006/relationships/image" Target="../media/image67.jpe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23" Type="http://schemas.openxmlformats.org/officeDocument/2006/relationships/image" Target="../media/image24.jpeg"/><Relationship Id="rId28" Type="http://schemas.openxmlformats.org/officeDocument/2006/relationships/image" Target="../media/image29.jpeg"/><Relationship Id="rId36" Type="http://schemas.openxmlformats.org/officeDocument/2006/relationships/image" Target="../media/image37.jpeg"/><Relationship Id="rId49" Type="http://schemas.openxmlformats.org/officeDocument/2006/relationships/image" Target="../media/image50.jpeg"/><Relationship Id="rId57" Type="http://schemas.openxmlformats.org/officeDocument/2006/relationships/image" Target="../media/image58.jpeg"/><Relationship Id="rId61" Type="http://schemas.openxmlformats.org/officeDocument/2006/relationships/image" Target="../media/image62.jpeg"/><Relationship Id="rId10" Type="http://schemas.openxmlformats.org/officeDocument/2006/relationships/image" Target="../media/image11.jpeg"/><Relationship Id="rId19" Type="http://schemas.openxmlformats.org/officeDocument/2006/relationships/image" Target="../media/image20.png"/><Relationship Id="rId31" Type="http://schemas.openxmlformats.org/officeDocument/2006/relationships/image" Target="../media/image32.jpeg"/><Relationship Id="rId44" Type="http://schemas.openxmlformats.org/officeDocument/2006/relationships/image" Target="../media/image45.png"/><Relationship Id="rId52" Type="http://schemas.openxmlformats.org/officeDocument/2006/relationships/image" Target="../media/image53.jpeg"/><Relationship Id="rId60" Type="http://schemas.openxmlformats.org/officeDocument/2006/relationships/image" Target="../media/image61.png"/><Relationship Id="rId65" Type="http://schemas.openxmlformats.org/officeDocument/2006/relationships/image" Target="../media/image66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jpeg"/><Relationship Id="rId22" Type="http://schemas.openxmlformats.org/officeDocument/2006/relationships/image" Target="../media/image23.jpeg"/><Relationship Id="rId27" Type="http://schemas.openxmlformats.org/officeDocument/2006/relationships/image" Target="../media/image28.jpeg"/><Relationship Id="rId30" Type="http://schemas.openxmlformats.org/officeDocument/2006/relationships/image" Target="../media/image31.jpeg"/><Relationship Id="rId35" Type="http://schemas.openxmlformats.org/officeDocument/2006/relationships/image" Target="../media/image36.jpeg"/><Relationship Id="rId43" Type="http://schemas.openxmlformats.org/officeDocument/2006/relationships/image" Target="../media/image44.jpeg"/><Relationship Id="rId48" Type="http://schemas.openxmlformats.org/officeDocument/2006/relationships/image" Target="../media/image49.jpeg"/><Relationship Id="rId56" Type="http://schemas.openxmlformats.org/officeDocument/2006/relationships/image" Target="../media/image57.jpeg"/><Relationship Id="rId64" Type="http://schemas.openxmlformats.org/officeDocument/2006/relationships/image" Target="../media/image65.jpeg"/><Relationship Id="rId8" Type="http://schemas.openxmlformats.org/officeDocument/2006/relationships/image" Target="../media/image9.jpeg"/><Relationship Id="rId51" Type="http://schemas.openxmlformats.org/officeDocument/2006/relationships/image" Target="../media/image52.png"/><Relationship Id="rId3" Type="http://schemas.openxmlformats.org/officeDocument/2006/relationships/image" Target="../media/image4.jpeg"/><Relationship Id="rId12" Type="http://schemas.openxmlformats.org/officeDocument/2006/relationships/image" Target="../media/image13.jpeg"/><Relationship Id="rId17" Type="http://schemas.openxmlformats.org/officeDocument/2006/relationships/image" Target="../media/image18.jpeg"/><Relationship Id="rId25" Type="http://schemas.openxmlformats.org/officeDocument/2006/relationships/image" Target="../media/image26.jpeg"/><Relationship Id="rId33" Type="http://schemas.openxmlformats.org/officeDocument/2006/relationships/image" Target="../media/image34.jpeg"/><Relationship Id="rId38" Type="http://schemas.openxmlformats.org/officeDocument/2006/relationships/image" Target="../media/image39.jpeg"/><Relationship Id="rId46" Type="http://schemas.openxmlformats.org/officeDocument/2006/relationships/image" Target="../media/image47.jpeg"/><Relationship Id="rId59" Type="http://schemas.openxmlformats.org/officeDocument/2006/relationships/image" Target="../media/image60.jpeg"/><Relationship Id="rId67" Type="http://schemas.openxmlformats.org/officeDocument/2006/relationships/image" Target="../media/image68.jpeg"/><Relationship Id="rId20" Type="http://schemas.openxmlformats.org/officeDocument/2006/relationships/image" Target="../media/image21.jpeg"/><Relationship Id="rId41" Type="http://schemas.openxmlformats.org/officeDocument/2006/relationships/image" Target="../media/image42.jpeg"/><Relationship Id="rId54" Type="http://schemas.openxmlformats.org/officeDocument/2006/relationships/image" Target="../media/image55.jpeg"/><Relationship Id="rId62" Type="http://schemas.openxmlformats.org/officeDocument/2006/relationships/image" Target="../media/image63.jpe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9.jpeg"/><Relationship Id="rId18" Type="http://schemas.openxmlformats.org/officeDocument/2006/relationships/image" Target="../media/image84.jpeg"/><Relationship Id="rId26" Type="http://schemas.openxmlformats.org/officeDocument/2006/relationships/image" Target="../media/image92.jpeg"/><Relationship Id="rId39" Type="http://schemas.openxmlformats.org/officeDocument/2006/relationships/image" Target="../media/image105.jpeg"/><Relationship Id="rId21" Type="http://schemas.openxmlformats.org/officeDocument/2006/relationships/image" Target="../media/image87.jpeg"/><Relationship Id="rId34" Type="http://schemas.openxmlformats.org/officeDocument/2006/relationships/image" Target="../media/image100.png"/><Relationship Id="rId42" Type="http://schemas.openxmlformats.org/officeDocument/2006/relationships/image" Target="../media/image108.jpeg"/><Relationship Id="rId47" Type="http://schemas.openxmlformats.org/officeDocument/2006/relationships/image" Target="../media/image113.jpeg"/><Relationship Id="rId50" Type="http://schemas.openxmlformats.org/officeDocument/2006/relationships/image" Target="../media/image116.jpeg"/><Relationship Id="rId55" Type="http://schemas.openxmlformats.org/officeDocument/2006/relationships/comments" Target="../comments/comment1.xml"/><Relationship Id="rId7" Type="http://schemas.openxmlformats.org/officeDocument/2006/relationships/image" Target="../media/image73.jpeg"/><Relationship Id="rId12" Type="http://schemas.openxmlformats.org/officeDocument/2006/relationships/image" Target="../media/image78.jpeg"/><Relationship Id="rId17" Type="http://schemas.openxmlformats.org/officeDocument/2006/relationships/image" Target="../media/image83.jpeg"/><Relationship Id="rId25" Type="http://schemas.openxmlformats.org/officeDocument/2006/relationships/image" Target="../media/image91.jpeg"/><Relationship Id="rId33" Type="http://schemas.openxmlformats.org/officeDocument/2006/relationships/image" Target="../media/image99.jpeg"/><Relationship Id="rId38" Type="http://schemas.openxmlformats.org/officeDocument/2006/relationships/image" Target="../media/image104.jpeg"/><Relationship Id="rId46" Type="http://schemas.openxmlformats.org/officeDocument/2006/relationships/image" Target="../media/image112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82.jpeg"/><Relationship Id="rId20" Type="http://schemas.openxmlformats.org/officeDocument/2006/relationships/image" Target="../media/image86.png"/><Relationship Id="rId29" Type="http://schemas.openxmlformats.org/officeDocument/2006/relationships/image" Target="../media/image95.png"/><Relationship Id="rId41" Type="http://schemas.openxmlformats.org/officeDocument/2006/relationships/image" Target="../media/image107.jpeg"/><Relationship Id="rId54" Type="http://schemas.openxmlformats.org/officeDocument/2006/relationships/image" Target="../media/image1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11" Type="http://schemas.openxmlformats.org/officeDocument/2006/relationships/image" Target="../media/image77.jpeg"/><Relationship Id="rId24" Type="http://schemas.openxmlformats.org/officeDocument/2006/relationships/image" Target="../media/image90.jpeg"/><Relationship Id="rId32" Type="http://schemas.openxmlformats.org/officeDocument/2006/relationships/image" Target="../media/image98.jpeg"/><Relationship Id="rId37" Type="http://schemas.openxmlformats.org/officeDocument/2006/relationships/image" Target="../media/image103.jpeg"/><Relationship Id="rId40" Type="http://schemas.openxmlformats.org/officeDocument/2006/relationships/image" Target="../media/image106.jpeg"/><Relationship Id="rId45" Type="http://schemas.openxmlformats.org/officeDocument/2006/relationships/image" Target="../media/image111.jpeg"/><Relationship Id="rId53" Type="http://schemas.openxmlformats.org/officeDocument/2006/relationships/image" Target="../media/image119.jpeg"/><Relationship Id="rId5" Type="http://schemas.openxmlformats.org/officeDocument/2006/relationships/image" Target="../media/image71.jpeg"/><Relationship Id="rId15" Type="http://schemas.openxmlformats.org/officeDocument/2006/relationships/image" Target="../media/image81.jpeg"/><Relationship Id="rId23" Type="http://schemas.openxmlformats.org/officeDocument/2006/relationships/image" Target="../media/image89.jpeg"/><Relationship Id="rId28" Type="http://schemas.openxmlformats.org/officeDocument/2006/relationships/image" Target="../media/image94.jpeg"/><Relationship Id="rId36" Type="http://schemas.openxmlformats.org/officeDocument/2006/relationships/image" Target="../media/image102.jpeg"/><Relationship Id="rId49" Type="http://schemas.openxmlformats.org/officeDocument/2006/relationships/image" Target="../media/image115.jpeg"/><Relationship Id="rId10" Type="http://schemas.openxmlformats.org/officeDocument/2006/relationships/image" Target="../media/image76.jpeg"/><Relationship Id="rId19" Type="http://schemas.openxmlformats.org/officeDocument/2006/relationships/image" Target="../media/image85.png"/><Relationship Id="rId31" Type="http://schemas.openxmlformats.org/officeDocument/2006/relationships/image" Target="../media/image97.jpeg"/><Relationship Id="rId44" Type="http://schemas.openxmlformats.org/officeDocument/2006/relationships/image" Target="../media/image110.png"/><Relationship Id="rId52" Type="http://schemas.openxmlformats.org/officeDocument/2006/relationships/image" Target="../media/image118.jpeg"/><Relationship Id="rId4" Type="http://schemas.openxmlformats.org/officeDocument/2006/relationships/image" Target="../media/image70.png"/><Relationship Id="rId9" Type="http://schemas.openxmlformats.org/officeDocument/2006/relationships/image" Target="../media/image75.png"/><Relationship Id="rId14" Type="http://schemas.openxmlformats.org/officeDocument/2006/relationships/image" Target="../media/image80.jpeg"/><Relationship Id="rId22" Type="http://schemas.openxmlformats.org/officeDocument/2006/relationships/image" Target="../media/image88.jpeg"/><Relationship Id="rId27" Type="http://schemas.openxmlformats.org/officeDocument/2006/relationships/image" Target="../media/image93.png"/><Relationship Id="rId30" Type="http://schemas.openxmlformats.org/officeDocument/2006/relationships/image" Target="../media/image96.jpeg"/><Relationship Id="rId35" Type="http://schemas.openxmlformats.org/officeDocument/2006/relationships/image" Target="../media/image101.png"/><Relationship Id="rId43" Type="http://schemas.openxmlformats.org/officeDocument/2006/relationships/image" Target="../media/image109.jpeg"/><Relationship Id="rId48" Type="http://schemas.openxmlformats.org/officeDocument/2006/relationships/image" Target="../media/image114.jpeg"/><Relationship Id="rId8" Type="http://schemas.openxmlformats.org/officeDocument/2006/relationships/image" Target="../media/image74.jpeg"/><Relationship Id="rId51" Type="http://schemas.openxmlformats.org/officeDocument/2006/relationships/image" Target="../media/image117.jpeg"/><Relationship Id="rId3" Type="http://schemas.openxmlformats.org/officeDocument/2006/relationships/image" Target="../media/image6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roadband-forum.org/" TargetMode="External"/><Relationship Id="rId3" Type="http://schemas.openxmlformats.org/officeDocument/2006/relationships/hyperlink" Target="http://images.google.com/imgres?imgurl=http://www.gsminfo.ro/articole/files/Image/aaa/gsma122_whiteborder.jpg&amp;imgrefurl=http://www.blogalaxia.com/busca/fc+barcelona/7&amp;h=242&amp;w=244&amp;sz=7&amp;hl=en&amp;start=5&amp;um=1&amp;tbnid=urBHronKTW04uM:&amp;tbnh=109&amp;tbnw=110&amp;prev=/images?q=GSMA&amp;um=1&amp;hl=en&amp;rls=com.microsoft:*:IE-SearchBox&amp;rlz=1I7SNYK&amp;sa=N" TargetMode="External"/><Relationship Id="rId7" Type="http://schemas.openxmlformats.org/officeDocument/2006/relationships/image" Target="../media/image1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jpeg"/><Relationship Id="rId11" Type="http://schemas.openxmlformats.org/officeDocument/2006/relationships/image" Target="../media/image126.jpeg"/><Relationship Id="rId5" Type="http://schemas.openxmlformats.org/officeDocument/2006/relationships/hyperlink" Target="http://images.google.com/imgres?imgurl=http://www.soc.staffs.ac.uk/alg1/3gpp.gif&amp;imgrefurl=http://www.soc.staffs.ac.uk/alg1/links.html&amp;h=466&amp;w=800&amp;sz=11&amp;hl=en&amp;start=7&amp;um=1&amp;tbnid=lVOzRpjWH1OgkM:&amp;tbnh=83&amp;tbnw=143&amp;prev=/images?q=3GPP&amp;um=1&amp;hl=en&amp;rls=com.microsoft:*:IE-SearchBox&amp;rlz=1I7SNYK" TargetMode="External"/><Relationship Id="rId10" Type="http://schemas.openxmlformats.org/officeDocument/2006/relationships/image" Target="../media/image125.png"/><Relationship Id="rId4" Type="http://schemas.openxmlformats.org/officeDocument/2006/relationships/image" Target="../media/image121.jpeg"/><Relationship Id="rId9" Type="http://schemas.openxmlformats.org/officeDocument/2006/relationships/image" Target="../media/image12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3" Type="http://schemas.openxmlformats.org/officeDocument/2006/relationships/image" Target="../media/image127.png"/><Relationship Id="rId7" Type="http://schemas.openxmlformats.org/officeDocument/2006/relationships/image" Target="../media/image1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png"/><Relationship Id="rId5" Type="http://schemas.openxmlformats.org/officeDocument/2006/relationships/image" Target="../media/image129.jpeg"/><Relationship Id="rId10" Type="http://schemas.openxmlformats.org/officeDocument/2006/relationships/image" Target="../media/image134.png"/><Relationship Id="rId4" Type="http://schemas.openxmlformats.org/officeDocument/2006/relationships/image" Target="../media/image128.png"/><Relationship Id="rId9" Type="http://schemas.openxmlformats.org/officeDocument/2006/relationships/image" Target="../media/image13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7" Type="http://schemas.openxmlformats.org/officeDocument/2006/relationships/image" Target="../media/image140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png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1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65125" y="1978025"/>
            <a:ext cx="8594725" cy="1143000"/>
          </a:xfrm>
        </p:spPr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Femtocell  Market Progress &amp; Latest Achievements by the Femto Forum </a:t>
            </a:r>
            <a:br>
              <a:rPr lang="en-GB" b="1" dirty="0" smtClean="0"/>
            </a:br>
            <a:r>
              <a:rPr lang="en-GB" i="1" dirty="0" smtClean="0"/>
              <a:t>for 3GPP PCG Meeting – Denver October 2009</a:t>
            </a:r>
            <a:endParaRPr lang="en-GB" i="1" dirty="0" smtClean="0"/>
          </a:p>
        </p:txBody>
      </p:sp>
      <p:sp>
        <p:nvSpPr>
          <p:cNvPr id="1536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4257675"/>
            <a:ext cx="6400800" cy="1677988"/>
          </a:xfrm>
        </p:spPr>
        <p:txBody>
          <a:bodyPr/>
          <a:lstStyle/>
          <a:p>
            <a:pPr eaLnBrk="1" hangingPunct="1">
              <a:buFont typeface="Times" pitchFamily="-96" charset="0"/>
              <a:buNone/>
            </a:pPr>
            <a:r>
              <a:rPr lang="en-GB" dirty="0" smtClean="0">
                <a:solidFill>
                  <a:schemeClr val="tx1"/>
                </a:solidFill>
              </a:rPr>
              <a:t>Andy Germano</a:t>
            </a:r>
            <a:endParaRPr lang="en-GB" dirty="0" smtClean="0">
              <a:solidFill>
                <a:schemeClr val="tx1"/>
              </a:solidFill>
            </a:endParaRPr>
          </a:p>
          <a:p>
            <a:pPr eaLnBrk="1" hangingPunct="1">
              <a:buFont typeface="Times" pitchFamily="-96" charset="0"/>
              <a:buNone/>
            </a:pPr>
            <a:r>
              <a:rPr lang="en-GB" i="1" dirty="0" smtClean="0">
                <a:solidFill>
                  <a:schemeClr val="tx1"/>
                </a:solidFill>
              </a:rPr>
              <a:t>Vice Chairman</a:t>
            </a:r>
            <a:r>
              <a:rPr lang="en-GB" i="1" dirty="0" smtClean="0">
                <a:solidFill>
                  <a:schemeClr val="tx1"/>
                </a:solidFill>
              </a:rPr>
              <a:t>, </a:t>
            </a:r>
            <a:r>
              <a:rPr lang="en-GB" b="1" i="1" dirty="0" smtClean="0">
                <a:solidFill>
                  <a:schemeClr val="tx1"/>
                </a:solidFill>
              </a:rPr>
              <a:t>Femto Forum</a:t>
            </a:r>
          </a:p>
          <a:p>
            <a:pPr eaLnBrk="1" hangingPunct="1">
              <a:buFont typeface="Times" pitchFamily="-96" charset="0"/>
              <a:buNone/>
            </a:pPr>
            <a:endParaRPr lang="en-GB" b="1" dirty="0" smtClean="0">
              <a:solidFill>
                <a:schemeClr val="tx1"/>
              </a:solidFill>
            </a:endParaRP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2F5AE9B-199C-418E-93E2-819EE1AEF20A}" type="slidenum">
              <a:rPr lang="en-GB" smtClean="0"/>
              <a:pPr/>
              <a:t>1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4"/>
          <p:cNvSpPr>
            <a:spLocks noGrp="1"/>
          </p:cNvSpPr>
          <p:nvPr>
            <p:ph type="title"/>
          </p:nvPr>
        </p:nvSpPr>
        <p:spPr>
          <a:xfrm>
            <a:off x="1187450" y="925513"/>
            <a:ext cx="7470775" cy="701675"/>
          </a:xfrm>
        </p:spPr>
        <p:txBody>
          <a:bodyPr/>
          <a:lstStyle/>
          <a:p>
            <a:r>
              <a:rPr lang="en-GB" b="1" smtClean="0"/>
              <a:t>Femto Forum 2008 Progress</a:t>
            </a:r>
            <a:r>
              <a:rPr lang="en-GB" smtClean="0"/>
              <a:t/>
            </a:r>
            <a:br>
              <a:rPr lang="en-GB" smtClean="0"/>
            </a:br>
            <a:r>
              <a:rPr lang="en-GB" i="1" smtClean="0"/>
              <a:t>Overcame barriers to early market adoption</a:t>
            </a:r>
            <a:endParaRPr lang="en-GB" smtClean="0"/>
          </a:p>
        </p:txBody>
      </p:sp>
      <p:sp>
        <p:nvSpPr>
          <p:cNvPr id="1028" name="Content Placeholder 5"/>
          <p:cNvSpPr>
            <a:spLocks noGrp="1"/>
          </p:cNvSpPr>
          <p:nvPr>
            <p:ph idx="1"/>
          </p:nvPr>
        </p:nvSpPr>
        <p:spPr>
          <a:xfrm>
            <a:off x="342900" y="2057400"/>
            <a:ext cx="4000500" cy="4114800"/>
          </a:xfrm>
        </p:spPr>
        <p:txBody>
          <a:bodyPr/>
          <a:lstStyle/>
          <a:p>
            <a:r>
              <a:rPr lang="en-GB" sz="2000" smtClean="0"/>
              <a:t>Achieved harmonisation of architectures for WCDMA</a:t>
            </a:r>
          </a:p>
          <a:p>
            <a:r>
              <a:rPr lang="en-GB" sz="2000" smtClean="0"/>
              <a:t>Interference management study created certainty of capacity and quality enhancements</a:t>
            </a:r>
          </a:p>
          <a:p>
            <a:r>
              <a:rPr lang="en-GB" sz="2000" smtClean="0"/>
              <a:t>Achieved consensus on management protocols</a:t>
            </a:r>
          </a:p>
          <a:p>
            <a:r>
              <a:rPr lang="en-GB" sz="2000" smtClean="0"/>
              <a:t>Delivered business model, demonstrating business case in wide range of situations</a:t>
            </a:r>
          </a:p>
          <a:p>
            <a:r>
              <a:rPr lang="en-GB" sz="2000" smtClean="0"/>
              <a:t>Increased clarity of regulation</a:t>
            </a:r>
          </a:p>
          <a:p>
            <a:r>
              <a:rPr lang="en-GB" sz="2000" smtClean="0"/>
              <a:t>Supported the first femtocell standards</a:t>
            </a:r>
          </a:p>
          <a:p>
            <a:endParaRPr lang="en-GB" sz="2000" smtClean="0"/>
          </a:p>
        </p:txBody>
      </p:sp>
      <p:sp>
        <p:nvSpPr>
          <p:cNvPr id="103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A061E82-520B-4058-9A13-DAF1DC62DA36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4686300" y="1943100"/>
            <a:ext cx="4319588" cy="120015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dirty="0" err="1"/>
              <a:t>Femto</a:t>
            </a:r>
            <a:r>
              <a:rPr lang="en-GB" sz="1200" b="1" dirty="0"/>
              <a:t> Forum members see eye-to-eye on femtocell architecture</a:t>
            </a:r>
            <a:r>
              <a:rPr lang="en-GB" sz="1200" dirty="0"/>
              <a:t/>
            </a:r>
            <a:br>
              <a:rPr lang="en-GB" sz="1200" dirty="0"/>
            </a:br>
            <a:r>
              <a:rPr lang="en-GB" sz="1050" b="1" i="1" dirty="0"/>
              <a:t>London, UK – 21st May 2008</a:t>
            </a:r>
            <a:r>
              <a:rPr lang="en-GB" sz="1050" i="1" dirty="0"/>
              <a:t> </a:t>
            </a:r>
            <a:endParaRPr lang="en-GB" sz="1200" i="1" dirty="0"/>
          </a:p>
          <a:p>
            <a:pPr>
              <a:defRPr/>
            </a:pPr>
            <a:r>
              <a:rPr lang="en-GB" sz="1200" b="1" dirty="0"/>
              <a:t>…important progress towards harmonizing the integration of femtocells into mobile networks. </a:t>
            </a:r>
          </a:p>
          <a:p>
            <a:pPr>
              <a:defRPr/>
            </a:pPr>
            <a:r>
              <a:rPr lang="en-GB" sz="1200" b="1" dirty="0"/>
              <a:t>…agreed the principles </a:t>
            </a:r>
            <a:r>
              <a:rPr lang="en-GB" sz="1200" dirty="0"/>
              <a:t>for interoperability…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724400" y="3206750"/>
          <a:ext cx="1339850" cy="1897063"/>
        </p:xfrm>
        <a:graphic>
          <a:graphicData uri="http://schemas.openxmlformats.org/presentationml/2006/ole">
            <p:oleObj spid="_x0000_s1026" name="Acrobat Document" r:id="rId3" imgW="5667139" imgH="8019997" progId="AcroExch.Document.7">
              <p:link updateAutomatic="1"/>
            </p:oleObj>
          </a:graphicData>
        </a:graphic>
      </p:graphicFrame>
      <p:pic>
        <p:nvPicPr>
          <p:cNvPr id="1032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200400"/>
            <a:ext cx="1257300" cy="18335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800600" y="5257800"/>
            <a:ext cx="4229100" cy="120015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Clr>
                <a:srgbClr val="62B6DD"/>
              </a:buClr>
              <a:buSzPct val="100000"/>
              <a:buFont typeface="Times" pitchFamily="-96" charset="0"/>
              <a:buNone/>
              <a:tabLst>
                <a:tab pos="631825" algn="l"/>
                <a:tab pos="1430338" algn="l"/>
                <a:tab pos="1884363" algn="l"/>
              </a:tabLst>
              <a:defRPr/>
            </a:pPr>
            <a:r>
              <a:rPr lang="en-GB" sz="1200" b="1" dirty="0"/>
              <a:t> </a:t>
            </a:r>
            <a:r>
              <a:rPr lang="en-GB" sz="1200" b="1" dirty="0" err="1"/>
              <a:t>Femto</a:t>
            </a:r>
            <a:r>
              <a:rPr lang="en-GB" sz="1200" b="1" dirty="0"/>
              <a:t> Forum Adopts Proven Protocol for Femtocell Management</a:t>
            </a:r>
            <a:endParaRPr lang="en-US" sz="1200" b="1" dirty="0"/>
          </a:p>
          <a:p>
            <a:pPr marL="285750" indent="-285750">
              <a:buClr>
                <a:srgbClr val="62B6DD"/>
              </a:buClr>
              <a:buSzPct val="100000"/>
              <a:buFont typeface="Times" pitchFamily="-96" charset="0"/>
              <a:buNone/>
              <a:tabLst>
                <a:tab pos="631825" algn="l"/>
                <a:tab pos="1430338" algn="l"/>
                <a:tab pos="1884363" algn="l"/>
              </a:tabLst>
              <a:defRPr/>
            </a:pPr>
            <a:r>
              <a:rPr lang="en-US" sz="1050" b="1" i="1" dirty="0"/>
              <a:t> London, UK – 16th July 2008 </a:t>
            </a:r>
          </a:p>
          <a:p>
            <a:pPr marL="285750" indent="-285750">
              <a:buClr>
                <a:srgbClr val="62B6DD"/>
              </a:buClr>
              <a:buSzPct val="100000"/>
              <a:tabLst>
                <a:tab pos="631825" algn="l"/>
                <a:tab pos="1430338" algn="l"/>
                <a:tab pos="1884363" algn="l"/>
              </a:tabLst>
              <a:defRPr/>
            </a:pPr>
            <a:r>
              <a:rPr lang="en-US" sz="1200" b="1" dirty="0"/>
              <a:t>Members agreed to implement the Broadband Forum's TR-069 protocol, as the basis for the management protocol for femtocells in 3GPP standards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9825" y="3211513"/>
            <a:ext cx="1360488" cy="1860550"/>
          </a:xfrm>
          <a:prstGeom prst="rect">
            <a:avLst/>
          </a:prstGeom>
          <a:noFill/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smtClean="0"/>
              <a:t>2009 Priorities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428625" y="1606550"/>
            <a:ext cx="8715375" cy="4679950"/>
          </a:xfrm>
        </p:spPr>
        <p:txBody>
          <a:bodyPr/>
          <a:lstStyle/>
          <a:p>
            <a:pPr>
              <a:buFont typeface="Times New Roman" pitchFamily="18" charset="0"/>
              <a:buNone/>
            </a:pPr>
            <a:r>
              <a:rPr lang="en-GB" sz="2000" b="1" smtClean="0"/>
              <a:t>Main goal: </a:t>
            </a:r>
            <a:r>
              <a:rPr lang="en-GB" sz="2000" b="1" i="1" smtClean="0"/>
              <a:t>Enable rapid take-up of femtocells across a broad range of applications</a:t>
            </a:r>
            <a:endParaRPr lang="en-GB" sz="1800" i="1" smtClean="0"/>
          </a:p>
          <a:p>
            <a:pPr>
              <a:buFont typeface="Gill Sans MT" pitchFamily="34" charset="0"/>
              <a:buAutoNum type="arabicPeriod"/>
            </a:pPr>
            <a:r>
              <a:rPr lang="en-GB" sz="1800" smtClean="0"/>
              <a:t>Femto Services - Enable new business via femtocell-enhanced services </a:t>
            </a:r>
          </a:p>
          <a:p>
            <a:pPr>
              <a:buFont typeface="Gill Sans MT" pitchFamily="34" charset="0"/>
              <a:buAutoNum type="arabicPeriod"/>
            </a:pPr>
            <a:r>
              <a:rPr lang="en-GB" sz="1800" smtClean="0"/>
              <a:t>Achieve completion of 3GPP R8 and R9 with sufficient scope</a:t>
            </a:r>
          </a:p>
          <a:p>
            <a:pPr>
              <a:buFont typeface="Gill Sans MT" pitchFamily="34" charset="0"/>
              <a:buAutoNum type="arabicPeriod"/>
            </a:pPr>
            <a:r>
              <a:rPr lang="en-GB" sz="1800" smtClean="0"/>
              <a:t>Address critical factors for next-generation femtocells (LTE (TDD &amp; FDD), WiMAX)</a:t>
            </a:r>
          </a:p>
          <a:p>
            <a:pPr>
              <a:buFont typeface="Gill Sans MT" pitchFamily="34" charset="0"/>
              <a:buAutoNum type="arabicPeriod"/>
            </a:pPr>
            <a:r>
              <a:rPr lang="en-GB" sz="1800" smtClean="0"/>
              <a:t>Encourage a wider ecosystem across a broad standards base </a:t>
            </a:r>
          </a:p>
          <a:p>
            <a:pPr marL="800100" lvl="1" indent="-342900"/>
            <a:r>
              <a:rPr lang="en-GB" sz="1600" smtClean="0"/>
              <a:t>3GPP, 3GPP2,  WiMAX</a:t>
            </a:r>
          </a:p>
          <a:p>
            <a:pPr marL="800100" lvl="1" indent="-342900"/>
            <a:r>
              <a:rPr lang="en-GB" sz="1600" smtClean="0"/>
              <a:t>User equipment and application developers</a:t>
            </a:r>
          </a:p>
          <a:p>
            <a:pPr>
              <a:buFont typeface="Gill Sans MT" pitchFamily="34" charset="0"/>
              <a:buAutoNum type="arabicPeriod"/>
            </a:pPr>
            <a:r>
              <a:rPr lang="en-GB" sz="1800" smtClean="0"/>
              <a:t>Articulate and drive ‘greater femtocell’ usage (enterprise, public, rural/emerging markets)</a:t>
            </a:r>
          </a:p>
          <a:p>
            <a:pPr>
              <a:buFont typeface="Gill Sans MT" pitchFamily="34" charset="0"/>
              <a:buAutoNum type="arabicPeriod"/>
            </a:pPr>
            <a:endParaRPr lang="en-GB" sz="1800" smtClean="0"/>
          </a:p>
          <a:p>
            <a:pPr>
              <a:buFont typeface="Gill Sans MT" pitchFamily="34" charset="0"/>
              <a:buAutoNum type="arabicPeriod"/>
            </a:pPr>
            <a:r>
              <a:rPr lang="en-GB" sz="1800" smtClean="0"/>
              <a:t>Regulation - </a:t>
            </a:r>
            <a:r>
              <a:rPr lang="en-GB" sz="1600" smtClean="0"/>
              <a:t>Achieve greater certainty and avoid delays</a:t>
            </a:r>
          </a:p>
          <a:p>
            <a:pPr>
              <a:buFont typeface="Gill Sans MT" pitchFamily="34" charset="0"/>
              <a:buAutoNum type="arabicPeriod"/>
            </a:pPr>
            <a:r>
              <a:rPr lang="en-GB" sz="1800" smtClean="0"/>
              <a:t>Interoperability testing strategy defined and initial testing started</a:t>
            </a:r>
          </a:p>
          <a:p>
            <a:pPr>
              <a:buFont typeface="Gill Sans MT" pitchFamily="34" charset="0"/>
              <a:buAutoNum type="arabicPeriod"/>
            </a:pPr>
            <a:r>
              <a:rPr lang="en-GB" sz="1800" smtClean="0"/>
              <a:t>Ensure wide market  recognition and clarity on market status &amp; progress</a:t>
            </a:r>
          </a:p>
          <a:p>
            <a:pPr>
              <a:buFont typeface="Gill Sans MT" pitchFamily="34" charset="0"/>
              <a:buAutoNum type="arabicPeriod"/>
            </a:pPr>
            <a:r>
              <a:rPr lang="en-GB" sz="1800" smtClean="0"/>
              <a:t>Drive cost reduction through standards, volume, openness and reuse</a:t>
            </a:r>
          </a:p>
          <a:p>
            <a:pPr>
              <a:buFont typeface="Times" pitchFamily="-96" charset="0"/>
              <a:buNone/>
            </a:pPr>
            <a:r>
              <a:rPr lang="en-GB" sz="1800" b="1" smtClean="0"/>
              <a:t>Initiatives</a:t>
            </a:r>
            <a:r>
              <a:rPr lang="en-GB" sz="1800" smtClean="0"/>
              <a:t>: Rural / Developing Markets, Femto-friendly Handsets, Femto Awards, Research</a:t>
            </a:r>
          </a:p>
          <a:p>
            <a:endParaRPr lang="en-GB" sz="180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5A00D06-F294-4B87-AC90-F75BA600F9C1}" type="slidenum">
              <a:rPr lang="en-GB" smtClean="0"/>
              <a:pPr/>
              <a:t>11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smtClean="0"/>
              <a:t>3GPP Release 8 Completion</a:t>
            </a:r>
            <a:endParaRPr lang="en-US" b="1" smtClean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smtClean="0"/>
              <a:t>The completion of the release 8 Home Node-B (UMTS femtocell) specification was a major achievement for the industry, providing clarity on the roadmap and enabling operator deployments in the short term</a:t>
            </a:r>
          </a:p>
          <a:p>
            <a:r>
              <a:rPr lang="en-GB" sz="2000" smtClean="0"/>
              <a:t>Many vendors already announcing full support for the standard</a:t>
            </a:r>
            <a:endParaRPr lang="en-US" sz="2000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FCA6408-1526-4471-9F42-9DE0962A3FD4}" type="slidenum">
              <a:rPr lang="en-GB" smtClean="0"/>
              <a:pPr/>
              <a:t>12</a:t>
            </a:fld>
            <a:endParaRPr lang="en-GB" smtClean="0"/>
          </a:p>
        </p:txBody>
      </p:sp>
      <p:pic>
        <p:nvPicPr>
          <p:cNvPr id="2458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375" y="3382963"/>
            <a:ext cx="6429375" cy="1752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458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725" y="5338763"/>
            <a:ext cx="3752850" cy="4381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458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3" y="5354638"/>
            <a:ext cx="857250" cy="406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458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43613" y="5356225"/>
            <a:ext cx="2400300" cy="2857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4585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68875" y="5329238"/>
            <a:ext cx="1087438" cy="3825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4586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30275" y="5973763"/>
            <a:ext cx="4467225" cy="228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4587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4463" y="5881688"/>
            <a:ext cx="788987" cy="5048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76809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24500" y="6262688"/>
            <a:ext cx="36195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24589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83238" y="6142038"/>
            <a:ext cx="1208087" cy="1539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Placeholder 8"/>
          <p:cNvSpPr>
            <a:spLocks noGrp="1"/>
          </p:cNvSpPr>
          <p:nvPr>
            <p:ph type="body" idx="4294967295"/>
          </p:nvPr>
        </p:nvSpPr>
        <p:spPr>
          <a:xfrm>
            <a:off x="801688" y="1697038"/>
            <a:ext cx="4197350" cy="4684712"/>
          </a:xfrm>
        </p:spPr>
        <p:txBody>
          <a:bodyPr/>
          <a:lstStyle/>
          <a:p>
            <a:r>
              <a:rPr lang="en-GB" smtClean="0"/>
              <a:t>Unique three-way partnership</a:t>
            </a:r>
          </a:p>
          <a:p>
            <a:r>
              <a:rPr lang="en-GB" smtClean="0"/>
              <a:t>Set out operator requirements</a:t>
            </a:r>
          </a:p>
          <a:p>
            <a:r>
              <a:rPr lang="en-GB" smtClean="0"/>
              <a:t>Achieved consensus on use of TR-069 management protocol</a:t>
            </a:r>
          </a:p>
          <a:p>
            <a:r>
              <a:rPr lang="en-GB" smtClean="0"/>
              <a:t>Created femto-specific data model (TR-196) in very short time</a:t>
            </a:r>
          </a:p>
          <a:p>
            <a:r>
              <a:rPr lang="en-GB" smtClean="0"/>
              <a:t>Published by Broadband Forum</a:t>
            </a:r>
          </a:p>
          <a:p>
            <a:r>
              <a:rPr lang="en-GB" smtClean="0"/>
              <a:t>Incorporated in 3GPP standard</a:t>
            </a:r>
            <a:endParaRPr lang="en-US" smtClean="0"/>
          </a:p>
        </p:txBody>
      </p:sp>
      <p:sp>
        <p:nvSpPr>
          <p:cNvPr id="235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smtClean="0"/>
              <a:t>Completed Management Standard</a:t>
            </a:r>
            <a:endParaRPr lang="en-US" b="1" smtClean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5094512" y="1499698"/>
          <a:ext cx="3494314" cy="4830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3557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0" name="Rectangle 9"/>
          <p:cNvSpPr/>
          <p:nvPr/>
        </p:nvSpPr>
        <p:spPr>
          <a:xfrm>
            <a:off x="7756525" y="4227513"/>
            <a:ext cx="979488" cy="124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3559" name="Picture 12" descr="Broadband forum logo">
            <a:hlinkClick r:id="rId7" tooltip="Broadband Forum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29500" y="4521200"/>
            <a:ext cx="17145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6" descr="http://tbn0.google.com/images?q=tbn:lVOzRpjWH1OgkM:http://www.soc.staffs.ac.uk/alg1/3gpp.gif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81725" y="2100263"/>
            <a:ext cx="1738313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972050" y="4325938"/>
            <a:ext cx="127635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smtClean="0"/>
              <a:t>First Femtocell Plugfest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1</a:t>
            </a:r>
            <a:r>
              <a:rPr lang="en-US" baseline="30000" smtClean="0"/>
              <a:t>st</a:t>
            </a:r>
            <a:r>
              <a:rPr lang="en-US" smtClean="0"/>
              <a:t> Femto Forum UMTS Femtocell Plugfest: to take place in March 2010</a:t>
            </a:r>
          </a:p>
          <a:p>
            <a:r>
              <a:rPr lang="en-US" smtClean="0"/>
              <a:t>Collaboration with European Telecommunications Standards Institute (ETSI)I</a:t>
            </a:r>
          </a:p>
          <a:p>
            <a:r>
              <a:rPr lang="en-US" smtClean="0"/>
              <a:t>Interoperability tests between femtocell network gateways, security gateways, femtocell access points and chipsets </a:t>
            </a:r>
          </a:p>
          <a:p>
            <a:r>
              <a:rPr lang="en-US" smtClean="0"/>
              <a:t>Verifying the Release 8 Iuh interface and associated security protocols</a:t>
            </a:r>
          </a:p>
          <a:p>
            <a:r>
              <a:rPr lang="en-US" smtClean="0"/>
              <a:t>Demonstrates:</a:t>
            </a:r>
          </a:p>
          <a:p>
            <a:pPr lvl="1"/>
            <a:r>
              <a:rPr lang="en-US" smtClean="0"/>
              <a:t>Appropriateness of the standard</a:t>
            </a:r>
          </a:p>
          <a:p>
            <a:pPr lvl="1"/>
            <a:r>
              <a:rPr lang="en-US" smtClean="0"/>
              <a:t>Vendor support for the standard in commercial products</a:t>
            </a:r>
          </a:p>
          <a:p>
            <a:endParaRPr lang="en-GB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00B29C4-80AB-4D0A-ACE6-4142C9CA9B2B}" type="slidenum">
              <a:rPr lang="en-GB" smtClean="0"/>
              <a:pPr/>
              <a:t>14</a:t>
            </a:fld>
            <a:endParaRPr lang="en-GB" smtClean="0"/>
          </a:p>
        </p:txBody>
      </p:sp>
      <p:pic>
        <p:nvPicPr>
          <p:cNvPr id="35845" name="Picture 2" descr="ETSI Logo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7850" y="4816475"/>
            <a:ext cx="14954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3" descr="Plugtests 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4805363"/>
            <a:ext cx="1905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Regulation</a:t>
            </a:r>
            <a:endParaRPr lang="en-US" b="1" dirty="0" smtClean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237996" y="1697038"/>
            <a:ext cx="4784942" cy="4684712"/>
          </a:xfrm>
        </p:spPr>
        <p:txBody>
          <a:bodyPr/>
          <a:lstStyle/>
          <a:p>
            <a:r>
              <a:rPr lang="en-GB" sz="1800" dirty="0" smtClean="0"/>
              <a:t>Femto Forum regulatory white paper published</a:t>
            </a:r>
            <a:endParaRPr lang="en-US" sz="1800" dirty="0" smtClean="0"/>
          </a:p>
          <a:p>
            <a:r>
              <a:rPr lang="en-GB" sz="1800" dirty="0" smtClean="0"/>
              <a:t>Engaged in dialogue to help regulators understand the benefits – and immediacy – of femtocells</a:t>
            </a:r>
            <a:endParaRPr lang="en-US" sz="1800" dirty="0" smtClean="0"/>
          </a:p>
          <a:p>
            <a:r>
              <a:rPr lang="en-GB" sz="1800" dirty="0" smtClean="0"/>
              <a:t>Regulators recognising and acting on femtocells:</a:t>
            </a:r>
          </a:p>
          <a:p>
            <a:pPr lvl="1"/>
            <a:r>
              <a:rPr lang="en-GB" sz="1600" dirty="0" smtClean="0"/>
              <a:t>European Radio Spectrum Committee studied and concluded that existing national should support </a:t>
            </a:r>
            <a:r>
              <a:rPr lang="en-US" sz="1600" dirty="0" smtClean="0"/>
              <a:t>femtocells</a:t>
            </a:r>
            <a:endParaRPr lang="en-GB" sz="1600" dirty="0" smtClean="0"/>
          </a:p>
          <a:p>
            <a:pPr lvl="1"/>
            <a:r>
              <a:rPr lang="en-GB" sz="1600" dirty="0" smtClean="0"/>
              <a:t>Japanese Ministry – revised regulations in December 08 to be femtocell-friendly</a:t>
            </a:r>
          </a:p>
          <a:p>
            <a:pPr lvl="1"/>
            <a:r>
              <a:rPr lang="en-GB" sz="1600" dirty="0" err="1" smtClean="0"/>
              <a:t>Ofcom</a:t>
            </a:r>
            <a:r>
              <a:rPr lang="en-GB" sz="1600" dirty="0" smtClean="0"/>
              <a:t> – announced changes to spectrum regulation in June 09</a:t>
            </a:r>
          </a:p>
          <a:p>
            <a:pPr lvl="1"/>
            <a:r>
              <a:rPr lang="en-GB" sz="1600" dirty="0" smtClean="0"/>
              <a:t>ITU-R: recognised description of “Femto Access Node” in August 08</a:t>
            </a:r>
          </a:p>
          <a:p>
            <a:r>
              <a:rPr lang="en-GB" sz="1800" dirty="0" smtClean="0"/>
              <a:t>Risks of hidden hurdles and slow action remain</a:t>
            </a:r>
          </a:p>
          <a:p>
            <a:pPr lvl="1"/>
            <a:endParaRPr lang="en-GB" sz="1600" dirty="0" smtClean="0"/>
          </a:p>
          <a:p>
            <a:endParaRPr lang="en-US" sz="1800" dirty="0" smtClean="0"/>
          </a:p>
        </p:txBody>
      </p:sp>
      <p:pic>
        <p:nvPicPr>
          <p:cNvPr id="3891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2846" y="614863"/>
            <a:ext cx="1454376" cy="1990551"/>
          </a:xfrm>
          <a:prstGeom prst="rect">
            <a:avLst/>
          </a:prstGeom>
          <a:noFill/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" name="Picture 2" descr="c:\users\Simon Saunders\Documents\simon web\images\ofcom_log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8405" y="2820519"/>
            <a:ext cx="1007127" cy="489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931074" y="3306872"/>
            <a:ext cx="32129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Times" pitchFamily="-96" charset="0"/>
              <a:buNone/>
            </a:pPr>
            <a:r>
              <a:rPr lang="en-GB" sz="1600" dirty="0" smtClean="0"/>
              <a:t>“[Femtocells] form part of a vanguard of a long-promised technology that has the potential to enable new forms of competition across communications networks: fixed-mobile convergence.”</a:t>
            </a:r>
          </a:p>
        </p:txBody>
      </p:sp>
      <p:sp>
        <p:nvSpPr>
          <p:cNvPr id="8" name="Rectangle 7"/>
          <p:cNvSpPr/>
          <p:nvPr/>
        </p:nvSpPr>
        <p:spPr>
          <a:xfrm>
            <a:off x="5949862" y="5536505"/>
            <a:ext cx="28872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“the proliferation of femtocells is supported in the context of more efficient use of spectrum.”</a:t>
            </a:r>
            <a:r>
              <a:rPr lang="en-GB" sz="1600" dirty="0" smtClean="0"/>
              <a:t> </a:t>
            </a:r>
            <a:endParaRPr lang="en-US" sz="1600" dirty="0"/>
          </a:p>
        </p:txBody>
      </p:sp>
      <p:sp>
        <p:nvSpPr>
          <p:cNvPr id="9" name="Rectangle 8"/>
          <p:cNvSpPr/>
          <p:nvPr/>
        </p:nvSpPr>
        <p:spPr>
          <a:xfrm>
            <a:off x="6175332" y="4997978"/>
            <a:ext cx="2888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European Radio Spectrum Committee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8776" y="4888152"/>
            <a:ext cx="10096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6255712" y="2757906"/>
            <a:ext cx="2888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err="1" smtClean="0"/>
              <a:t>Ofcom</a:t>
            </a:r>
            <a:r>
              <a:rPr lang="en-GB" dirty="0" smtClean="0"/>
              <a:t> – UK Regulator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1" smtClean="0">
                <a:ea typeface="ＭＳ Ｐゴシック" pitchFamily="34" charset="-128"/>
              </a:rPr>
              <a:t>What are femtocell services?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7938" y="4078288"/>
            <a:ext cx="3317875" cy="227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663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27688" y="4232275"/>
            <a:ext cx="2441575" cy="201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77938" y="2016125"/>
            <a:ext cx="3611562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TextBox 205"/>
          <p:cNvSpPr txBox="1">
            <a:spLocks noChangeArrowheads="1"/>
          </p:cNvSpPr>
          <p:nvPr/>
        </p:nvSpPr>
        <p:spPr bwMode="auto">
          <a:xfrm>
            <a:off x="1382713" y="1876425"/>
            <a:ext cx="2060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Secure home access</a:t>
            </a:r>
          </a:p>
        </p:txBody>
      </p:sp>
      <p:sp>
        <p:nvSpPr>
          <p:cNvPr id="26633" name="TextBox 206"/>
          <p:cNvSpPr txBox="1">
            <a:spLocks noChangeArrowheads="1"/>
          </p:cNvSpPr>
          <p:nvPr/>
        </p:nvSpPr>
        <p:spPr bwMode="auto">
          <a:xfrm>
            <a:off x="1395413" y="3587750"/>
            <a:ext cx="1984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Virtual fridge notes</a:t>
            </a:r>
          </a:p>
        </p:txBody>
      </p:sp>
      <p:sp>
        <p:nvSpPr>
          <p:cNvPr id="26634" name="TextBox 207"/>
          <p:cNvSpPr txBox="1">
            <a:spLocks noChangeArrowheads="1"/>
          </p:cNvSpPr>
          <p:nvPr/>
        </p:nvSpPr>
        <p:spPr bwMode="auto">
          <a:xfrm>
            <a:off x="4911725" y="1898650"/>
            <a:ext cx="2055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Virtual home phone</a:t>
            </a:r>
          </a:p>
        </p:txBody>
      </p:sp>
      <p:sp>
        <p:nvSpPr>
          <p:cNvPr id="26635" name="TextBox 208"/>
          <p:cNvSpPr txBox="1">
            <a:spLocks noChangeArrowheads="1"/>
          </p:cNvSpPr>
          <p:nvPr/>
        </p:nvSpPr>
        <p:spPr bwMode="auto">
          <a:xfrm>
            <a:off x="5018088" y="3575050"/>
            <a:ext cx="23637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Picture synchronisation</a:t>
            </a:r>
            <a:br>
              <a:rPr lang="en-GB"/>
            </a:br>
            <a:r>
              <a:rPr lang="en-GB"/>
              <a:t>&amp; remote control</a:t>
            </a:r>
          </a:p>
        </p:txBody>
      </p:sp>
      <p:pic>
        <p:nvPicPr>
          <p:cNvPr id="26636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3238" y="1922463"/>
            <a:ext cx="2884487" cy="182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1" name="TextBox 210"/>
          <p:cNvSpPr txBox="1"/>
          <p:nvPr/>
        </p:nvSpPr>
        <p:spPr>
          <a:xfrm rot="16200000">
            <a:off x="-1304131" y="3779044"/>
            <a:ext cx="3829050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itchFamily="-109" charset="-18"/>
                <a:ea typeface="ＭＳ Ｐゴシック" pitchFamily="-109" charset="-128"/>
              </a:rPr>
              <a:t>Simple, useful &amp; fun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1" smtClean="0">
                <a:ea typeface="ＭＳ Ｐゴシック" pitchFamily="34" charset="-128"/>
              </a:rPr>
              <a:t>What do femtocells provide?</a:t>
            </a:r>
          </a:p>
        </p:txBody>
      </p:sp>
      <p:sp>
        <p:nvSpPr>
          <p:cNvPr id="27651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697038"/>
            <a:ext cx="4138613" cy="4684712"/>
          </a:xfrm>
        </p:spPr>
        <p:txBody>
          <a:bodyPr/>
          <a:lstStyle/>
          <a:p>
            <a:pPr eaLnBrk="1" hangingPunct="1"/>
            <a:r>
              <a:rPr lang="en-GB" sz="2000" smtClean="0">
                <a:ea typeface="ＭＳ Ｐゴシック" pitchFamily="34" charset="-128"/>
              </a:rPr>
              <a:t>Location / Presence  / Context  information</a:t>
            </a:r>
          </a:p>
          <a:p>
            <a:pPr lvl="1" eaLnBrk="1" hangingPunct="1"/>
            <a:r>
              <a:rPr lang="en-GB" sz="1800" smtClean="0">
                <a:ea typeface="ＭＳ Ｐゴシック" pitchFamily="34" charset="-128"/>
              </a:rPr>
              <a:t>When I get home, when I am at home and when I leave home.</a:t>
            </a:r>
          </a:p>
          <a:p>
            <a:pPr eaLnBrk="1" hangingPunct="1"/>
            <a:r>
              <a:rPr lang="en-GB" sz="2000" smtClean="0">
                <a:ea typeface="ＭＳ Ｐゴシック" pitchFamily="34" charset="-128"/>
              </a:rPr>
              <a:t>Capability information</a:t>
            </a:r>
          </a:p>
          <a:p>
            <a:pPr lvl="1" eaLnBrk="1" hangingPunct="1"/>
            <a:r>
              <a:rPr lang="en-GB" sz="1800" smtClean="0">
                <a:ea typeface="ＭＳ Ｐゴシック" pitchFamily="34" charset="-128"/>
              </a:rPr>
              <a:t>“14.4Mbps available here”.</a:t>
            </a:r>
          </a:p>
          <a:p>
            <a:pPr eaLnBrk="1" hangingPunct="1"/>
            <a:r>
              <a:rPr lang="en-GB" sz="2000" smtClean="0">
                <a:ea typeface="ＭＳ Ｐゴシック" pitchFamily="34" charset="-128"/>
              </a:rPr>
              <a:t>Local routeing</a:t>
            </a:r>
          </a:p>
          <a:p>
            <a:pPr lvl="1" eaLnBrk="1" hangingPunct="1"/>
            <a:r>
              <a:rPr lang="en-GB" sz="1800" smtClean="0">
                <a:ea typeface="ＭＳ Ｐゴシック" pitchFamily="34" charset="-128"/>
              </a:rPr>
              <a:t>My mobile and home PC can find each other.</a:t>
            </a:r>
          </a:p>
          <a:p>
            <a:pPr eaLnBrk="1" hangingPunct="1"/>
            <a:r>
              <a:rPr lang="en-GB" sz="2000" smtClean="0">
                <a:ea typeface="ＭＳ Ｐゴシック" pitchFamily="34" charset="-128"/>
              </a:rPr>
              <a:t>Service discovery</a:t>
            </a:r>
          </a:p>
          <a:p>
            <a:pPr lvl="1" eaLnBrk="1" hangingPunct="1"/>
            <a:r>
              <a:rPr lang="en-GB" sz="1800" smtClean="0">
                <a:ea typeface="ＭＳ Ｐゴシック" pitchFamily="34" charset="-128"/>
              </a:rPr>
              <a:t>My mobile can find my networked TV and control it.</a:t>
            </a:r>
          </a:p>
          <a:p>
            <a:pPr eaLnBrk="1" hangingPunct="1"/>
            <a:r>
              <a:rPr lang="en-GB" sz="2000" smtClean="0">
                <a:ea typeface="ＭＳ Ｐゴシック" pitchFamily="34" charset="-128"/>
              </a:rPr>
              <a:t>Secure remote access</a:t>
            </a:r>
          </a:p>
          <a:p>
            <a:pPr lvl="1" eaLnBrk="1" hangingPunct="1"/>
            <a:r>
              <a:rPr lang="en-GB" sz="1800" smtClean="0">
                <a:ea typeface="ＭＳ Ｐゴシック" pitchFamily="34" charset="-128"/>
              </a:rPr>
              <a:t>A secure tunnel from a mobile back to the home/office.</a:t>
            </a:r>
          </a:p>
          <a:p>
            <a:pPr eaLnBrk="1" hangingPunct="1"/>
            <a:endParaRPr lang="en-GB" sz="2000" smtClean="0">
              <a:ea typeface="ＭＳ Ｐゴシック" pitchFamily="34" charset="-128"/>
            </a:endParaRPr>
          </a:p>
          <a:p>
            <a:pPr eaLnBrk="1" hangingPunct="1"/>
            <a:endParaRPr lang="en-GB" sz="2000" smtClean="0">
              <a:ea typeface="ＭＳ Ｐゴシック" pitchFamily="34" charset="-128"/>
            </a:endParaRPr>
          </a:p>
        </p:txBody>
      </p:sp>
      <p:pic>
        <p:nvPicPr>
          <p:cNvPr id="27652" name="Picture 5" descr="FemtocellAccessPoint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1238" y="3201988"/>
            <a:ext cx="493712" cy="96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6" descr="3GPhon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73750" y="5381625"/>
            <a:ext cx="357188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7" descr="FemtoGateway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60963" y="3111500"/>
            <a:ext cx="744537" cy="110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own Arrow 8"/>
          <p:cNvSpPr/>
          <p:nvPr/>
        </p:nvSpPr>
        <p:spPr>
          <a:xfrm rot="10800000">
            <a:off x="5732463" y="2368550"/>
            <a:ext cx="539750" cy="6445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7656" name="TextBox 9"/>
          <p:cNvSpPr txBox="1">
            <a:spLocks noChangeArrowheads="1"/>
          </p:cNvSpPr>
          <p:nvPr/>
        </p:nvSpPr>
        <p:spPr bwMode="auto">
          <a:xfrm>
            <a:off x="5708650" y="1911350"/>
            <a:ext cx="6731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APIs</a:t>
            </a:r>
          </a:p>
        </p:txBody>
      </p:sp>
      <p:sp>
        <p:nvSpPr>
          <p:cNvPr id="11" name="Down Arrow 10"/>
          <p:cNvSpPr/>
          <p:nvPr/>
        </p:nvSpPr>
        <p:spPr>
          <a:xfrm rot="16200000">
            <a:off x="6751638" y="3341687"/>
            <a:ext cx="539750" cy="6445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7658" name="TextBox 11"/>
          <p:cNvSpPr txBox="1">
            <a:spLocks noChangeArrowheads="1"/>
          </p:cNvSpPr>
          <p:nvPr/>
        </p:nvSpPr>
        <p:spPr bwMode="auto">
          <a:xfrm>
            <a:off x="7339013" y="3200400"/>
            <a:ext cx="11969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Routeing</a:t>
            </a:r>
          </a:p>
          <a:p>
            <a:r>
              <a:rPr lang="en-GB"/>
              <a:t>&amp; Service</a:t>
            </a:r>
          </a:p>
          <a:p>
            <a:r>
              <a:rPr lang="en-GB"/>
              <a:t>Discovery</a:t>
            </a:r>
          </a:p>
        </p:txBody>
      </p:sp>
      <p:sp>
        <p:nvSpPr>
          <p:cNvPr id="27659" name="TextBox 14"/>
          <p:cNvSpPr txBox="1">
            <a:spLocks noChangeArrowheads="1"/>
          </p:cNvSpPr>
          <p:nvPr/>
        </p:nvSpPr>
        <p:spPr bwMode="auto">
          <a:xfrm>
            <a:off x="6435725" y="4513263"/>
            <a:ext cx="14033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Capability </a:t>
            </a:r>
          </a:p>
          <a:p>
            <a:r>
              <a:rPr lang="en-GB"/>
              <a:t>Information </a:t>
            </a:r>
          </a:p>
        </p:txBody>
      </p:sp>
      <p:sp>
        <p:nvSpPr>
          <p:cNvPr id="16" name="Down Arrow 15"/>
          <p:cNvSpPr/>
          <p:nvPr/>
        </p:nvSpPr>
        <p:spPr>
          <a:xfrm>
            <a:off x="5743575" y="4478338"/>
            <a:ext cx="539750" cy="6445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1187450" y="1027113"/>
            <a:ext cx="7470775" cy="701675"/>
          </a:xfrm>
        </p:spPr>
        <p:txBody>
          <a:bodyPr/>
          <a:lstStyle/>
          <a:p>
            <a:r>
              <a:rPr lang="en-GB" b="1" smtClean="0">
                <a:ea typeface="ＭＳ Ｐゴシック" pitchFamily="34" charset="-128"/>
              </a:rPr>
              <a:t>Developers And The Femto Forum</a:t>
            </a:r>
          </a:p>
        </p:txBody>
      </p:sp>
      <p:sp>
        <p:nvSpPr>
          <p:cNvPr id="29699" name="Content Placeholder 5"/>
          <p:cNvSpPr>
            <a:spLocks noGrp="1"/>
          </p:cNvSpPr>
          <p:nvPr>
            <p:ph idx="1"/>
          </p:nvPr>
        </p:nvSpPr>
        <p:spPr>
          <a:xfrm>
            <a:off x="481264" y="1697038"/>
            <a:ext cx="6352674" cy="4684712"/>
          </a:xfrm>
        </p:spPr>
        <p:txBody>
          <a:bodyPr/>
          <a:lstStyle/>
          <a:p>
            <a:pPr>
              <a:buFont typeface="Times" pitchFamily="-96" charset="0"/>
              <a:buNone/>
            </a:pPr>
            <a:r>
              <a:rPr lang="en-GB" sz="2000" dirty="0" smtClean="0">
                <a:ea typeface="ＭＳ Ｐゴシック" pitchFamily="34" charset="-128"/>
              </a:rPr>
              <a:t>Femto Forum is engaging with developers through two initiatives:</a:t>
            </a:r>
            <a:br>
              <a:rPr lang="en-GB" sz="2000" dirty="0" smtClean="0">
                <a:ea typeface="ＭＳ Ｐゴシック" pitchFamily="34" charset="-128"/>
              </a:rPr>
            </a:br>
            <a:endParaRPr lang="en-GB" sz="2000" dirty="0" smtClean="0">
              <a:ea typeface="ＭＳ Ｐゴシック" pitchFamily="34" charset="-128"/>
            </a:endParaRPr>
          </a:p>
          <a:p>
            <a:pPr>
              <a:buFont typeface="Times" pitchFamily="-96" charset="0"/>
              <a:buNone/>
            </a:pPr>
            <a:r>
              <a:rPr lang="en-GB" sz="2000" dirty="0" smtClean="0">
                <a:ea typeface="ＭＳ Ｐゴシック" pitchFamily="34" charset="-128"/>
              </a:rPr>
              <a:t>A face to face event programme – to enable contacts to be made</a:t>
            </a:r>
          </a:p>
          <a:p>
            <a:r>
              <a:rPr lang="en-GB" sz="1800" dirty="0" smtClean="0">
                <a:ea typeface="ＭＳ Ｐゴシック" pitchFamily="34" charset="-128"/>
              </a:rPr>
              <a:t>Showcase the best and most innovative femtocell applications</a:t>
            </a:r>
          </a:p>
          <a:p>
            <a:r>
              <a:rPr lang="en-GB" sz="1800" dirty="0" smtClean="0">
                <a:ea typeface="ＭＳ Ｐゴシック" pitchFamily="34" charset="-128"/>
              </a:rPr>
              <a:t>Get together developers, operators and manufacturers to explore business opportunities</a:t>
            </a:r>
            <a:br>
              <a:rPr lang="en-GB" sz="1800" dirty="0" smtClean="0">
                <a:ea typeface="ＭＳ Ｐゴシック" pitchFamily="34" charset="-128"/>
              </a:rPr>
            </a:br>
            <a:endParaRPr lang="en-GB" sz="1800" dirty="0" smtClean="0">
              <a:ea typeface="ＭＳ Ｐゴシック" pitchFamily="34" charset="-128"/>
            </a:endParaRPr>
          </a:p>
          <a:p>
            <a:pPr>
              <a:buFont typeface="Times" pitchFamily="-96" charset="0"/>
              <a:buNone/>
            </a:pPr>
            <a:r>
              <a:rPr lang="en-GB" sz="2000" dirty="0" smtClean="0">
                <a:ea typeface="ＭＳ Ｐゴシック" pitchFamily="34" charset="-128"/>
              </a:rPr>
              <a:t>An online developer programme – to provide support.</a:t>
            </a:r>
          </a:p>
          <a:p>
            <a:r>
              <a:rPr lang="en-GB" sz="1800" dirty="0" smtClean="0">
                <a:ea typeface="ＭＳ Ｐゴシック" pitchFamily="34" charset="-128"/>
              </a:rPr>
              <a:t>Channel for Femto Forum to provide support on specifications and standards</a:t>
            </a:r>
          </a:p>
          <a:p>
            <a:r>
              <a:rPr lang="en-GB" sz="1800" dirty="0" smtClean="0">
                <a:ea typeface="ＭＳ Ｐゴシック" pitchFamily="34" charset="-128"/>
              </a:rPr>
              <a:t>Community for developers and manufacturers to discuss application issues</a:t>
            </a:r>
            <a:endParaRPr lang="en-GB" sz="2000" dirty="0" smtClean="0">
              <a:ea typeface="ＭＳ Ｐゴシック" pitchFamily="34" charset="-128"/>
            </a:endParaRPr>
          </a:p>
        </p:txBody>
      </p:sp>
      <p:sp>
        <p:nvSpPr>
          <p:cNvPr id="29701" name="AutoShape 5" descr="diagram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702" name="Picture 6" descr="C:\Users\Simon Saunders\Desktop\applications diagr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9300" y="2165684"/>
            <a:ext cx="2334700" cy="2928687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3777916" y="5626041"/>
            <a:ext cx="53660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1600" dirty="0" smtClean="0">
              <a:ea typeface="ＭＳ Ｐゴシック" pitchFamily="34" charset="-128"/>
            </a:endParaRPr>
          </a:p>
          <a:p>
            <a:pPr>
              <a:buFont typeface="Times" pitchFamily="-96" charset="0"/>
              <a:buNone/>
            </a:pPr>
            <a:r>
              <a:rPr lang="en-GB" sz="1600" dirty="0" smtClean="0">
                <a:ea typeface="ＭＳ Ｐゴシック" pitchFamily="34" charset="-128"/>
              </a:rPr>
              <a:t>Contact: </a:t>
            </a:r>
            <a:r>
              <a:rPr lang="en-GB" sz="1600" dirty="0" smtClean="0">
                <a:ea typeface="ＭＳ Ｐゴシック" pitchFamily="34" charset="-128"/>
                <a:hlinkClick r:id="rId3"/>
              </a:rPr>
              <a:t>applications@femtoforum.org</a:t>
            </a:r>
            <a:endParaRPr lang="en-GB" sz="1600" dirty="0" smtClean="0">
              <a:ea typeface="ＭＳ Ｐゴシック" pitchFamily="34" charset="-128"/>
            </a:endParaRPr>
          </a:p>
          <a:p>
            <a:pPr>
              <a:buFont typeface="Times" pitchFamily="-96" charset="0"/>
              <a:buNone/>
            </a:pPr>
            <a:r>
              <a:rPr lang="en-GB" sz="1600" dirty="0" smtClean="0">
                <a:ea typeface="ＭＳ Ｐゴシック" pitchFamily="34" charset="-128"/>
              </a:rPr>
              <a:t>Web: </a:t>
            </a:r>
            <a:r>
              <a:rPr lang="en-GB" sz="1600" dirty="0" smtClean="0">
                <a:ea typeface="ＭＳ Ｐゴシック" pitchFamily="34" charset="-128"/>
                <a:hlinkClick r:id="rId4"/>
              </a:rPr>
              <a:t>http://www.femtoforum.org/femto/applications.php</a:t>
            </a:r>
            <a:endParaRPr lang="en-GB" sz="160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2"/>
          <p:cNvSpPr>
            <a:spLocks noGrp="1"/>
          </p:cNvSpPr>
          <p:nvPr>
            <p:ph type="title"/>
          </p:nvPr>
        </p:nvSpPr>
        <p:spPr>
          <a:xfrm>
            <a:off x="1187450" y="1057275"/>
            <a:ext cx="7956550" cy="701675"/>
          </a:xfrm>
        </p:spPr>
        <p:txBody>
          <a:bodyPr/>
          <a:lstStyle/>
          <a:p>
            <a:r>
              <a:rPr lang="en-GB" b="1" smtClean="0"/>
              <a:t>Femtocells in Next-Generation Systems</a:t>
            </a:r>
            <a:endParaRPr lang="en-US" b="1" smtClean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846138" y="1697038"/>
          <a:ext cx="7840662" cy="4684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1748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3124200" y="6584950"/>
            <a:ext cx="2895600" cy="196850"/>
          </a:xfrm>
          <a:noFill/>
        </p:spPr>
        <p:txBody>
          <a:bodyPr lIns="91440" tIns="45720" rIns="91440" bIns="45720"/>
          <a:lstStyle/>
          <a:p>
            <a:pPr algn="l"/>
            <a:fld id="{6896BF52-20F2-47DE-8CB8-310EECDA667C}" type="slidenum">
              <a:rPr lang="en-GB" sz="1100" smtClean="0">
                <a:solidFill>
                  <a:schemeClr val="tx1"/>
                </a:solidFill>
              </a:rPr>
              <a:pPr algn="l"/>
              <a:t>19</a:t>
            </a:fld>
            <a:endParaRPr lang="en-GB" sz="1100" smtClean="0">
              <a:solidFill>
                <a:schemeClr val="tx1"/>
              </a:solidFill>
            </a:endParaRPr>
          </a:p>
        </p:txBody>
      </p:sp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7" cstate="print"/>
          <a:srcRect t="990"/>
          <a:stretch>
            <a:fillRect/>
          </a:stretch>
        </p:blipFill>
        <p:spPr bwMode="auto">
          <a:xfrm>
            <a:off x="1158875" y="2141538"/>
            <a:ext cx="3052763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750" name="Group 5"/>
          <p:cNvGrpSpPr>
            <a:grpSpLocks/>
          </p:cNvGrpSpPr>
          <p:nvPr/>
        </p:nvGrpSpPr>
        <p:grpSpPr bwMode="auto">
          <a:xfrm>
            <a:off x="4854575" y="2149475"/>
            <a:ext cx="1611313" cy="452438"/>
            <a:chOff x="2484" y="204171"/>
            <a:chExt cx="2422326" cy="576000"/>
          </a:xfrm>
        </p:grpSpPr>
        <p:sp>
          <p:nvSpPr>
            <p:cNvPr id="7" name="Rectangle 6"/>
            <p:cNvSpPr/>
            <p:nvPr/>
          </p:nvSpPr>
          <p:spPr>
            <a:xfrm>
              <a:off x="2484" y="204171"/>
              <a:ext cx="2422326" cy="576000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2484" y="204171"/>
              <a:ext cx="2422326" cy="576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42240" tIns="81280" rIns="142240" bIns="8128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GB" sz="2000" dirty="0">
                  <a:solidFill>
                    <a:schemeClr val="tx1"/>
                  </a:solidFill>
                </a:rPr>
                <a:t>Revenue impact</a:t>
              </a:r>
            </a:p>
          </p:txBody>
        </p:sp>
      </p:grpSp>
      <p:grpSp>
        <p:nvGrpSpPr>
          <p:cNvPr id="31751" name="Group 8"/>
          <p:cNvGrpSpPr>
            <a:grpSpLocks/>
          </p:cNvGrpSpPr>
          <p:nvPr/>
        </p:nvGrpSpPr>
        <p:grpSpPr bwMode="auto">
          <a:xfrm>
            <a:off x="6065838" y="2692400"/>
            <a:ext cx="2035175" cy="560388"/>
            <a:chOff x="2655507" y="204171"/>
            <a:chExt cx="2530755" cy="618548"/>
          </a:xfrm>
        </p:grpSpPr>
        <p:sp>
          <p:nvSpPr>
            <p:cNvPr id="10" name="Rectangle 9"/>
            <p:cNvSpPr/>
            <p:nvPr/>
          </p:nvSpPr>
          <p:spPr>
            <a:xfrm>
              <a:off x="2764080" y="204171"/>
              <a:ext cx="2422182" cy="576494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2655507" y="246225"/>
              <a:ext cx="2422181" cy="57649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42240" tIns="81280" rIns="142240" bIns="8128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GB" sz="2000" dirty="0">
                  <a:solidFill>
                    <a:schemeClr val="tx1"/>
                  </a:solidFill>
                </a:rPr>
                <a:t>Time-to-market</a:t>
              </a:r>
            </a:p>
          </p:txBody>
        </p:sp>
      </p:grpSp>
      <p:grpSp>
        <p:nvGrpSpPr>
          <p:cNvPr id="31752" name="Group 12"/>
          <p:cNvGrpSpPr>
            <a:grpSpLocks/>
          </p:cNvGrpSpPr>
          <p:nvPr/>
        </p:nvGrpSpPr>
        <p:grpSpPr bwMode="auto">
          <a:xfrm>
            <a:off x="6746875" y="3321050"/>
            <a:ext cx="1803400" cy="561975"/>
            <a:chOff x="2655507" y="204171"/>
            <a:chExt cx="2530755" cy="618548"/>
          </a:xfrm>
        </p:grpSpPr>
        <p:sp>
          <p:nvSpPr>
            <p:cNvPr id="14" name="Rectangle 13"/>
            <p:cNvSpPr/>
            <p:nvPr/>
          </p:nvSpPr>
          <p:spPr>
            <a:xfrm>
              <a:off x="2764669" y="204171"/>
              <a:ext cx="2421593" cy="576613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2655507" y="246106"/>
              <a:ext cx="2421595" cy="5766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42240" tIns="81280" rIns="142240" bIns="8128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GB" sz="2000" dirty="0">
                  <a:solidFill>
                    <a:schemeClr val="tx1"/>
                  </a:solidFill>
                </a:rPr>
                <a:t>Cost savings</a:t>
              </a:r>
            </a:p>
          </p:txBody>
        </p:sp>
      </p:grpSp>
      <p:sp>
        <p:nvSpPr>
          <p:cNvPr id="16" name="Right Arrow 15"/>
          <p:cNvSpPr/>
          <p:nvPr/>
        </p:nvSpPr>
        <p:spPr>
          <a:xfrm rot="1800000">
            <a:off x="6027738" y="2524125"/>
            <a:ext cx="488950" cy="284163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ight Arrow 16"/>
          <p:cNvSpPr/>
          <p:nvPr/>
        </p:nvSpPr>
        <p:spPr>
          <a:xfrm rot="1800000">
            <a:off x="7905750" y="3114675"/>
            <a:ext cx="488950" cy="28257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175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38263" y="4462463"/>
            <a:ext cx="2616200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6" name="Rectangle 18"/>
          <p:cNvSpPr>
            <a:spLocks noChangeArrowheads="1"/>
          </p:cNvSpPr>
          <p:nvPr/>
        </p:nvSpPr>
        <p:spPr bwMode="auto">
          <a:xfrm>
            <a:off x="2228850" y="4146550"/>
            <a:ext cx="10810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Services</a:t>
            </a:r>
            <a:endParaRPr lang="en-US" b="1"/>
          </a:p>
        </p:txBody>
      </p:sp>
      <p:pic>
        <p:nvPicPr>
          <p:cNvPr id="31757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41875" y="4594225"/>
            <a:ext cx="3711575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8" name="Rectangle 48"/>
          <p:cNvSpPr>
            <a:spLocks noChangeArrowheads="1"/>
          </p:cNvSpPr>
          <p:nvPr/>
        </p:nvSpPr>
        <p:spPr bwMode="auto">
          <a:xfrm>
            <a:off x="5826125" y="4159250"/>
            <a:ext cx="28368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Deployment Approaches</a:t>
            </a:r>
            <a:endParaRPr 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smtClean="0"/>
              <a:t>Overview</a:t>
            </a:r>
            <a:endParaRPr lang="en-US" b="1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Femto Forum </a:t>
            </a:r>
          </a:p>
          <a:p>
            <a:r>
              <a:rPr lang="en-GB" dirty="0" smtClean="0"/>
              <a:t>Motivations for femtocells</a:t>
            </a:r>
          </a:p>
          <a:p>
            <a:r>
              <a:rPr lang="en-GB" dirty="0" smtClean="0"/>
              <a:t>Market Status</a:t>
            </a:r>
          </a:p>
          <a:p>
            <a:r>
              <a:rPr lang="en-GB" dirty="0" smtClean="0"/>
              <a:t>2008 achievements</a:t>
            </a:r>
          </a:p>
          <a:p>
            <a:r>
              <a:rPr lang="en-GB" smtClean="0"/>
              <a:t>2009 priorities</a:t>
            </a:r>
            <a:endParaRPr lang="en-GB" dirty="0" smtClean="0"/>
          </a:p>
          <a:p>
            <a:r>
              <a:rPr lang="en-GB" dirty="0" smtClean="0"/>
              <a:t>2009 progress so far</a:t>
            </a:r>
          </a:p>
          <a:p>
            <a:r>
              <a:rPr lang="en-GB" dirty="0" smtClean="0"/>
              <a:t>Forthcoming events</a:t>
            </a: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1638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38DA768-02AA-493C-9ACF-6302D8DB3FEC}" type="slidenum">
              <a:rPr lang="en-GB" smtClean="0"/>
              <a:pPr/>
              <a:t>2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smtClean="0"/>
              <a:t>Femto Forum Research Initiative</a:t>
            </a:r>
            <a:endParaRPr lang="en-US" b="1" smtClean="0"/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C0AD25E-9CDE-40D5-82C6-4E1CEE3A2AEC}" type="slidenum">
              <a:rPr lang="en-GB" smtClean="0"/>
              <a:pPr/>
              <a:t>20</a:t>
            </a:fld>
            <a:endParaRPr lang="en-GB" smtClean="0"/>
          </a:p>
        </p:txBody>
      </p:sp>
      <p:sp>
        <p:nvSpPr>
          <p:cNvPr id="34820" name="Content Placeholder 8"/>
          <p:cNvSpPr>
            <a:spLocks noGrp="1"/>
          </p:cNvSpPr>
          <p:nvPr>
            <p:ph idx="1"/>
          </p:nvPr>
        </p:nvSpPr>
        <p:spPr>
          <a:xfrm>
            <a:off x="312738" y="1697038"/>
            <a:ext cx="8374062" cy="4684712"/>
          </a:xfrm>
        </p:spPr>
        <p:txBody>
          <a:bodyPr/>
          <a:lstStyle/>
          <a:p>
            <a:r>
              <a:rPr lang="en-GB" sz="2000" dirty="0" smtClean="0"/>
              <a:t>Encourage high quality, precompetitive research aligned to long-term vision of the role of femtocells in the evolution of mobile networks over the long term</a:t>
            </a:r>
          </a:p>
          <a:p>
            <a:r>
              <a:rPr lang="en-GB" sz="2000" dirty="0" smtClean="0"/>
              <a:t>Interested in technical, economic, regulatory, business, management, manufacturing and environmental factors</a:t>
            </a:r>
          </a:p>
          <a:p>
            <a:r>
              <a:rPr lang="en-GB" sz="2000" dirty="0" smtClean="0"/>
              <a:t>Gathering information on credible research institutions globally who have an active programme or a strong capability to perform research in this area. </a:t>
            </a:r>
          </a:p>
          <a:p>
            <a:r>
              <a:rPr lang="en-GB" sz="2000" dirty="0" smtClean="0"/>
              <a:t>Call for capability statements, allowing us to inform members and decide how to engage more closely in future, including specific support for research proposals</a:t>
            </a:r>
          </a:p>
          <a:p>
            <a:r>
              <a:rPr lang="en-GB" sz="2000" dirty="0" smtClean="0"/>
              <a:t>Building research agenda to encourage well-directed research</a:t>
            </a:r>
          </a:p>
          <a:p>
            <a:r>
              <a:rPr lang="en-GB" sz="2000" dirty="0" smtClean="0"/>
              <a:t>Solicited research presentations at Femtocell World Summit in London on 24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June</a:t>
            </a:r>
          </a:p>
        </p:txBody>
      </p:sp>
      <p:pic>
        <p:nvPicPr>
          <p:cNvPr id="34821" name="Content Placeholder 7" descr="Femto RI Banner 1 (2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21475" y="573088"/>
            <a:ext cx="21336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1643063" y="714375"/>
            <a:ext cx="7029450" cy="701675"/>
          </a:xfrm>
        </p:spPr>
        <p:txBody>
          <a:bodyPr/>
          <a:lstStyle/>
          <a:p>
            <a:r>
              <a:rPr lang="en-GB" b="1" smtClean="0"/>
              <a:t>Recognising Progress </a:t>
            </a:r>
            <a:r>
              <a:rPr lang="en-GB" smtClean="0"/>
              <a:t/>
            </a:r>
            <a:br>
              <a:rPr lang="en-GB" smtClean="0"/>
            </a:br>
            <a:r>
              <a:rPr lang="en-GB" sz="2400" i="1" smtClean="0"/>
              <a:t>Femto Forum Femtocell Industry Awards 2009</a:t>
            </a:r>
            <a:r>
              <a:rPr lang="en-GB" i="1" smtClean="0"/>
              <a:t/>
            </a:r>
            <a:br>
              <a:rPr lang="en-GB" i="1" smtClean="0"/>
            </a:br>
            <a:endParaRPr lang="en-US" i="1" smtClean="0"/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>
          <a:xfrm>
            <a:off x="374650" y="1846263"/>
            <a:ext cx="7566025" cy="2781300"/>
          </a:xfrm>
        </p:spPr>
        <p:txBody>
          <a:bodyPr/>
          <a:lstStyle/>
          <a:p>
            <a:r>
              <a:rPr lang="en-GB" smtClean="0"/>
              <a:t>Open to everyone – vendors &amp; operators</a:t>
            </a:r>
          </a:p>
          <a:p>
            <a:r>
              <a:rPr lang="en-GB" smtClean="0"/>
              <a:t>Independent judging panel</a:t>
            </a:r>
          </a:p>
          <a:p>
            <a:r>
              <a:rPr lang="en-GB" smtClean="0"/>
              <a:t>Announced 24</a:t>
            </a:r>
            <a:r>
              <a:rPr lang="en-GB" baseline="30000" smtClean="0"/>
              <a:t>th </a:t>
            </a:r>
            <a:r>
              <a:rPr lang="en-GB" smtClean="0"/>
              <a:t>June</a:t>
            </a:r>
          </a:p>
        </p:txBody>
      </p:sp>
      <p:pic>
        <p:nvPicPr>
          <p:cNvPr id="43012" name="Picture 33" descr="award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5163" y="458788"/>
            <a:ext cx="1731962" cy="163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719138" y="3294063"/>
            <a:ext cx="3389312" cy="2462212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sz="1400" b="1" dirty="0"/>
              <a:t>Judging Panel</a:t>
            </a:r>
            <a:endParaRPr lang="en-US" sz="1400" b="1" dirty="0"/>
          </a:p>
          <a:p>
            <a:pPr>
              <a:buFont typeface="Arial" pitchFamily="34" charset="0"/>
              <a:buChar char="•"/>
              <a:defRPr/>
            </a:pPr>
            <a:r>
              <a:rPr lang="en-US" sz="1400" dirty="0"/>
              <a:t>Dean </a:t>
            </a:r>
            <a:r>
              <a:rPr lang="en-US" sz="1400" dirty="0" err="1"/>
              <a:t>Bubley</a:t>
            </a:r>
            <a:r>
              <a:rPr lang="en-US" sz="1400" dirty="0"/>
              <a:t> – </a:t>
            </a:r>
            <a:r>
              <a:rPr lang="en-US" sz="1400" i="1" dirty="0"/>
              <a:t>Disruptive Analysis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1400" dirty="0" err="1"/>
              <a:t>Aditya</a:t>
            </a:r>
            <a:r>
              <a:rPr lang="en-US" sz="1400" dirty="0"/>
              <a:t> </a:t>
            </a:r>
            <a:r>
              <a:rPr lang="en-US" sz="1400" dirty="0" err="1"/>
              <a:t>Kaul</a:t>
            </a:r>
            <a:r>
              <a:rPr lang="en-US" sz="1400" dirty="0"/>
              <a:t> – </a:t>
            </a:r>
            <a:r>
              <a:rPr lang="en-US" sz="1400" i="1" dirty="0"/>
              <a:t>ABI Research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1400" dirty="0"/>
              <a:t>Michelle </a:t>
            </a:r>
            <a:r>
              <a:rPr lang="en-US" sz="1400" dirty="0" err="1"/>
              <a:t>Donegan</a:t>
            </a:r>
            <a:r>
              <a:rPr lang="en-US" sz="1400" dirty="0"/>
              <a:t> – </a:t>
            </a:r>
            <a:r>
              <a:rPr lang="en-US" sz="1400" i="1" dirty="0"/>
              <a:t>Unstrung</a:t>
            </a:r>
            <a:r>
              <a:rPr lang="en-US" sz="1400" dirty="0"/>
              <a:t>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1400" dirty="0"/>
              <a:t>Caroline Gabriel – </a:t>
            </a:r>
            <a:r>
              <a:rPr lang="en-US" sz="1400" i="1" dirty="0"/>
              <a:t>Rethink Wireless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1400" dirty="0"/>
              <a:t>Peter </a:t>
            </a:r>
            <a:r>
              <a:rPr lang="en-US" sz="1400" dirty="0" err="1"/>
              <a:t>Jarich</a:t>
            </a:r>
            <a:r>
              <a:rPr lang="en-US" sz="1400" dirty="0"/>
              <a:t> - </a:t>
            </a:r>
            <a:r>
              <a:rPr lang="en-US" sz="1400" i="1" dirty="0"/>
              <a:t>Current Analysis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1400" dirty="0"/>
              <a:t>Dr. Phil Marshall - </a:t>
            </a:r>
            <a:r>
              <a:rPr lang="en-US" sz="1400" i="1" dirty="0"/>
              <a:t>Yankee Group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1400" dirty="0"/>
              <a:t>Mike Roberts –</a:t>
            </a:r>
            <a:r>
              <a:rPr lang="en-US" sz="1400" i="1" dirty="0" err="1"/>
              <a:t>Informa</a:t>
            </a:r>
            <a:r>
              <a:rPr lang="en-US" sz="1400" i="1" dirty="0"/>
              <a:t> Telecoms &amp; Media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1400" dirty="0"/>
              <a:t>Sam </a:t>
            </a:r>
            <a:r>
              <a:rPr lang="en-US" sz="1400" dirty="0" err="1"/>
              <a:t>Samra</a:t>
            </a:r>
            <a:r>
              <a:rPr lang="en-US" sz="1400" dirty="0"/>
              <a:t> - </a:t>
            </a:r>
            <a:r>
              <a:rPr lang="en-US" sz="1400" i="1" dirty="0"/>
              <a:t>CDMA Development Group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1400" dirty="0"/>
              <a:t>Adrian </a:t>
            </a:r>
            <a:r>
              <a:rPr lang="en-US" sz="1400" dirty="0" err="1"/>
              <a:t>Scrase</a:t>
            </a:r>
            <a:r>
              <a:rPr lang="en-US" sz="1400" dirty="0"/>
              <a:t> - </a:t>
            </a:r>
            <a:r>
              <a:rPr lang="en-US" sz="1400" i="1" dirty="0"/>
              <a:t>3GPP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1400" dirty="0"/>
              <a:t>Prof. William Webb – </a:t>
            </a:r>
            <a:r>
              <a:rPr lang="en-US" sz="1400" i="1" dirty="0" err="1"/>
              <a:t>Ofcom</a:t>
            </a:r>
            <a:r>
              <a:rPr lang="en-US" sz="1400" i="1" dirty="0"/>
              <a:t> </a:t>
            </a:r>
          </a:p>
        </p:txBody>
      </p:sp>
      <p:pic>
        <p:nvPicPr>
          <p:cNvPr id="43014" name="Picture 7" descr="Award winner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2325" y="5859463"/>
            <a:ext cx="45116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945063" y="2266950"/>
            <a:ext cx="4198937" cy="3402013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sz="1400" b="1" dirty="0"/>
              <a:t>Winners </a:t>
            </a:r>
            <a:endParaRPr lang="en-US" sz="1400" b="1" dirty="0"/>
          </a:p>
          <a:p>
            <a:pPr>
              <a:defRPr/>
            </a:pPr>
            <a:r>
              <a:rPr lang="en-GB" sz="1400" dirty="0"/>
              <a:t>1.    </a:t>
            </a:r>
            <a:r>
              <a:rPr lang="en-GB" sz="1100" dirty="0"/>
              <a:t>Femtocell or femtocell network element design and technology innovation. </a:t>
            </a:r>
            <a:r>
              <a:rPr lang="en-GB" sz="1100" b="1" dirty="0" err="1"/>
              <a:t>ip.access</a:t>
            </a:r>
            <a:r>
              <a:rPr lang="en-GB" sz="1100" b="1" dirty="0"/>
              <a:t> Ltd </a:t>
            </a:r>
            <a:r>
              <a:rPr lang="en-GB" sz="1100" dirty="0"/>
              <a:t>- nano3G Enterprise Solution.</a:t>
            </a:r>
            <a:br>
              <a:rPr lang="en-GB" sz="1100" dirty="0"/>
            </a:br>
            <a:r>
              <a:rPr lang="en-GB" sz="1100" dirty="0"/>
              <a:t>2.    Femtocell service (commercial, prototype or demo) </a:t>
            </a:r>
            <a:r>
              <a:rPr lang="en-GB" sz="1100" b="1" dirty="0" err="1"/>
              <a:t>ip.access</a:t>
            </a:r>
            <a:r>
              <a:rPr lang="en-GB" sz="1100" b="1" dirty="0"/>
              <a:t> </a:t>
            </a:r>
            <a:r>
              <a:rPr lang="en-GB" sz="1100" dirty="0"/>
              <a:t>Ltd - </a:t>
            </a:r>
            <a:r>
              <a:rPr lang="en-GB" sz="1100" dirty="0" err="1"/>
              <a:t>Facebook</a:t>
            </a:r>
            <a:r>
              <a:rPr lang="en-GB" sz="1100" dirty="0"/>
              <a:t> virtual fridge notes.</a:t>
            </a:r>
            <a:br>
              <a:rPr lang="en-GB" sz="1100" dirty="0"/>
            </a:br>
            <a:r>
              <a:rPr lang="en-GB" sz="1100" dirty="0"/>
              <a:t>3.     Progress in commercial deployment (vendor or ecosystem) </a:t>
            </a:r>
            <a:r>
              <a:rPr lang="en-GB" sz="1100" b="1" dirty="0"/>
              <a:t>NEC </a:t>
            </a:r>
            <a:r>
              <a:rPr lang="en-GB" sz="1100" dirty="0"/>
              <a:t>Corporation</a:t>
            </a:r>
            <a:br>
              <a:rPr lang="en-GB" sz="1100" dirty="0"/>
            </a:br>
            <a:r>
              <a:rPr lang="en-GB" sz="1100" dirty="0"/>
              <a:t>4.    Significant progress or commercial launch by a large carrier </a:t>
            </a:r>
            <a:r>
              <a:rPr lang="en-GB" sz="1100" b="1" dirty="0"/>
              <a:t>Sprint Nextel </a:t>
            </a:r>
            <a:r>
              <a:rPr lang="en-GB" sz="1100" dirty="0"/>
              <a:t>Corp.</a:t>
            </a:r>
            <a:br>
              <a:rPr lang="en-GB" sz="1100" dirty="0"/>
            </a:br>
            <a:r>
              <a:rPr lang="en-GB" sz="1100" dirty="0"/>
              <a:t>5.    Significant progress or commercial launch by a small carrier </a:t>
            </a:r>
            <a:r>
              <a:rPr lang="en-GB" sz="1100" b="1" dirty="0" err="1"/>
              <a:t>Cellcom</a:t>
            </a:r>
            <a:r>
              <a:rPr lang="en-GB" sz="1100" dirty="0"/>
              <a:t/>
            </a:r>
            <a:br>
              <a:rPr lang="en-GB" sz="1100" dirty="0"/>
            </a:br>
            <a:r>
              <a:rPr lang="en-GB" sz="1100" dirty="0"/>
              <a:t>6.    Contribution to femtocell standards (individual or company) Taka </a:t>
            </a:r>
            <a:r>
              <a:rPr lang="en-GB" sz="1100" dirty="0" err="1"/>
              <a:t>Yoshizawa</a:t>
            </a:r>
            <a:r>
              <a:rPr lang="en-GB" sz="1100" dirty="0"/>
              <a:t>, </a:t>
            </a:r>
            <a:r>
              <a:rPr lang="en-GB" sz="1100" b="1" dirty="0"/>
              <a:t>Thomson</a:t>
            </a:r>
            <a:r>
              <a:rPr lang="en-GB" sz="1100" dirty="0"/>
              <a:t/>
            </a:r>
            <a:br>
              <a:rPr lang="en-GB" sz="1100" dirty="0"/>
            </a:br>
            <a:r>
              <a:rPr lang="en-GB" sz="1100" dirty="0"/>
              <a:t>7.    Enabling technology (components, subsystems, modules etc.)  </a:t>
            </a:r>
            <a:r>
              <a:rPr lang="en-GB" sz="1100" b="1" dirty="0" err="1"/>
              <a:t>picoChip</a:t>
            </a:r>
            <a:r>
              <a:rPr lang="en-GB" sz="1100" b="1" dirty="0"/>
              <a:t> </a:t>
            </a:r>
            <a:r>
              <a:rPr lang="en-GB" sz="1100" dirty="0"/>
              <a:t>Designs Ltd -</a:t>
            </a:r>
            <a:r>
              <a:rPr lang="en-GB" sz="1100" dirty="0" err="1"/>
              <a:t>picoXcell</a:t>
            </a:r>
            <a:r>
              <a:rPr lang="en-GB" sz="1100" dirty="0"/>
              <a:t>™ PC302 </a:t>
            </a:r>
            <a:r>
              <a:rPr lang="en-GB" sz="1100" dirty="0" err="1"/>
              <a:t>SoC</a:t>
            </a:r>
            <a:r>
              <a:rPr lang="en-GB" sz="1100" dirty="0"/>
              <a:t>.</a:t>
            </a:r>
            <a:br>
              <a:rPr lang="en-GB" sz="1100" dirty="0"/>
            </a:br>
            <a:r>
              <a:rPr lang="en-GB" sz="1100" dirty="0"/>
              <a:t>8.    Social vision - use of femtocells for social / economic / environmental development  </a:t>
            </a:r>
            <a:r>
              <a:rPr lang="en-GB" sz="1100" b="1" dirty="0"/>
              <a:t>Softbank </a:t>
            </a:r>
            <a:r>
              <a:rPr lang="en-GB" sz="1100" dirty="0"/>
              <a:t>Mobile Corp - </a:t>
            </a:r>
            <a:r>
              <a:rPr lang="en-GB" sz="1100" dirty="0" err="1"/>
              <a:t>Niimi</a:t>
            </a:r>
            <a:r>
              <a:rPr lang="en-GB" sz="1100" dirty="0"/>
              <a:t> project.</a:t>
            </a:r>
            <a:br>
              <a:rPr lang="en-GB" sz="1100" dirty="0"/>
            </a:br>
            <a:r>
              <a:rPr lang="en-GB" sz="1100" dirty="0"/>
              <a:t>9.    Award for individual contributions to Femto Forum activities  Chris Fenton of </a:t>
            </a:r>
            <a:r>
              <a:rPr lang="en-GB" sz="1100" b="1" dirty="0"/>
              <a:t>Telefónica-O2</a:t>
            </a:r>
            <a:endParaRPr lang="en-US" sz="1100" b="1" i="1" dirty="0"/>
          </a:p>
        </p:txBody>
      </p:sp>
      <p:sp>
        <p:nvSpPr>
          <p:cNvPr id="43016" name="AutoShape 9" descr="Awards judg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3017" name="Picture 11" descr="Awards judg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868988"/>
            <a:ext cx="453548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C20B8D7-C3D5-4ABA-84AF-E8DDA1952729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smtClean="0"/>
              <a:t>2009 Priorities – </a:t>
            </a:r>
            <a:r>
              <a:rPr lang="en-GB" b="1" i="1" smtClean="0"/>
              <a:t>Report Card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428625" y="1606550"/>
            <a:ext cx="8715375" cy="4679950"/>
          </a:xfrm>
        </p:spPr>
        <p:txBody>
          <a:bodyPr/>
          <a:lstStyle/>
          <a:p>
            <a:pPr>
              <a:buFont typeface="Times New Roman" pitchFamily="18" charset="0"/>
              <a:buNone/>
            </a:pPr>
            <a:r>
              <a:rPr lang="en-GB" sz="2000" b="1" smtClean="0"/>
              <a:t>Main goal: </a:t>
            </a:r>
            <a:r>
              <a:rPr lang="en-GB" sz="2000" b="1" i="1" smtClean="0"/>
              <a:t>Enable rapid take-up of femtocells across a broad range of applications</a:t>
            </a:r>
            <a:endParaRPr lang="en-GB" sz="1800" i="1" smtClean="0"/>
          </a:p>
          <a:p>
            <a:pPr>
              <a:buFont typeface="Gill Sans MT" pitchFamily="34" charset="0"/>
              <a:buAutoNum type="arabicPeriod"/>
            </a:pPr>
            <a:r>
              <a:rPr lang="en-GB" sz="1800" smtClean="0"/>
              <a:t>Femto Services - Enable new business via femtocell-enhanced services </a:t>
            </a:r>
          </a:p>
          <a:p>
            <a:pPr>
              <a:buFont typeface="Gill Sans MT" pitchFamily="34" charset="0"/>
              <a:buAutoNum type="arabicPeriod"/>
            </a:pPr>
            <a:r>
              <a:rPr lang="en-GB" sz="1800" smtClean="0"/>
              <a:t>Achieve completion of 3GPP R8 and R9 with sufficient scope</a:t>
            </a:r>
          </a:p>
          <a:p>
            <a:pPr>
              <a:buFont typeface="Gill Sans MT" pitchFamily="34" charset="0"/>
              <a:buAutoNum type="arabicPeriod"/>
            </a:pPr>
            <a:r>
              <a:rPr lang="en-GB" sz="1800" smtClean="0"/>
              <a:t>Address critical factors for next-generation femtocells (LTE (TDD &amp; FDD), WiMAX)</a:t>
            </a:r>
          </a:p>
          <a:p>
            <a:pPr>
              <a:buFont typeface="Gill Sans MT" pitchFamily="34" charset="0"/>
              <a:buAutoNum type="arabicPeriod"/>
            </a:pPr>
            <a:r>
              <a:rPr lang="en-GB" sz="1800" smtClean="0"/>
              <a:t>Encourage a wider ecosystem across a broad standards base </a:t>
            </a:r>
          </a:p>
          <a:p>
            <a:pPr marL="800100" lvl="1" indent="-342900"/>
            <a:r>
              <a:rPr lang="en-GB" sz="1600" smtClean="0"/>
              <a:t>3GPP, 3GPP2,  WiMAX</a:t>
            </a:r>
          </a:p>
          <a:p>
            <a:pPr marL="800100" lvl="1" indent="-342900"/>
            <a:r>
              <a:rPr lang="en-GB" sz="1600" smtClean="0"/>
              <a:t>User equipment and application developers</a:t>
            </a:r>
          </a:p>
          <a:p>
            <a:pPr>
              <a:buFont typeface="Gill Sans MT" pitchFamily="34" charset="0"/>
              <a:buAutoNum type="arabicPeriod"/>
            </a:pPr>
            <a:r>
              <a:rPr lang="en-GB" sz="1800" smtClean="0"/>
              <a:t>Articulate and drive ‘greater femtocell’ usage (enterprise, public, rural/emerging markets)</a:t>
            </a:r>
          </a:p>
          <a:p>
            <a:pPr>
              <a:buFont typeface="Gill Sans MT" pitchFamily="34" charset="0"/>
              <a:buAutoNum type="arabicPeriod"/>
            </a:pPr>
            <a:endParaRPr lang="en-GB" sz="1800" smtClean="0"/>
          </a:p>
          <a:p>
            <a:pPr>
              <a:buFont typeface="Gill Sans MT" pitchFamily="34" charset="0"/>
              <a:buAutoNum type="arabicPeriod"/>
            </a:pPr>
            <a:r>
              <a:rPr lang="en-GB" sz="1800" smtClean="0"/>
              <a:t>Regulation - </a:t>
            </a:r>
            <a:r>
              <a:rPr lang="en-GB" sz="1600" smtClean="0"/>
              <a:t>Achieve greater certainty and avoid delays</a:t>
            </a:r>
          </a:p>
          <a:p>
            <a:pPr>
              <a:buFont typeface="Gill Sans MT" pitchFamily="34" charset="0"/>
              <a:buAutoNum type="arabicPeriod"/>
            </a:pPr>
            <a:r>
              <a:rPr lang="en-GB" sz="1800" smtClean="0"/>
              <a:t>Interoperability testing strategy defined and initial testing started</a:t>
            </a:r>
          </a:p>
          <a:p>
            <a:pPr>
              <a:buFont typeface="Gill Sans MT" pitchFamily="34" charset="0"/>
              <a:buAutoNum type="arabicPeriod"/>
            </a:pPr>
            <a:r>
              <a:rPr lang="en-GB" sz="1800" smtClean="0"/>
              <a:t>Ensure wide market  recognition and clarity on market status &amp; progress</a:t>
            </a:r>
          </a:p>
          <a:p>
            <a:pPr>
              <a:buFont typeface="Gill Sans MT" pitchFamily="34" charset="0"/>
              <a:buAutoNum type="arabicPeriod"/>
            </a:pPr>
            <a:r>
              <a:rPr lang="en-GB" sz="1800" smtClean="0"/>
              <a:t>Drive cost reduction through standards, volume, openness and reuse</a:t>
            </a:r>
          </a:p>
          <a:p>
            <a:pPr>
              <a:buFont typeface="Times" pitchFamily="-96" charset="0"/>
              <a:buNone/>
            </a:pPr>
            <a:r>
              <a:rPr lang="en-GB" sz="1800" b="1" smtClean="0"/>
              <a:t>Initiatives</a:t>
            </a:r>
            <a:r>
              <a:rPr lang="en-GB" sz="1800" smtClean="0"/>
              <a:t>: Rural / Developing Markets, Femto-friendly Handsets, Femto Awards, Research</a:t>
            </a:r>
          </a:p>
          <a:p>
            <a:endParaRPr lang="en-GB" sz="1800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FD23EDF-37A4-4F8E-8909-A67D0111AAD6}" type="slidenum">
              <a:rPr lang="en-GB" smtClean="0"/>
              <a:pPr/>
              <a:t>22</a:t>
            </a:fld>
            <a:endParaRPr lang="en-GB" smtClean="0"/>
          </a:p>
        </p:txBody>
      </p:sp>
      <p:sp>
        <p:nvSpPr>
          <p:cNvPr id="36869" name="TextBox 4"/>
          <p:cNvSpPr txBox="1">
            <a:spLocks noChangeArrowheads="1"/>
          </p:cNvSpPr>
          <p:nvPr/>
        </p:nvSpPr>
        <p:spPr bwMode="auto">
          <a:xfrm>
            <a:off x="7243763" y="2020888"/>
            <a:ext cx="371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00B050"/>
                </a:solidFill>
                <a:sym typeface="Wingdings" pitchFamily="2" charset="2"/>
              </a:rPr>
              <a:t></a:t>
            </a:r>
            <a:endParaRPr lang="en-US" sz="3600" b="1">
              <a:solidFill>
                <a:srgbClr val="00B050"/>
              </a:solidFill>
            </a:endParaRPr>
          </a:p>
        </p:txBody>
      </p:sp>
      <p:sp>
        <p:nvSpPr>
          <p:cNvPr id="36870" name="TextBox 5"/>
          <p:cNvSpPr txBox="1">
            <a:spLocks noChangeArrowheads="1"/>
          </p:cNvSpPr>
          <p:nvPr/>
        </p:nvSpPr>
        <p:spPr bwMode="auto">
          <a:xfrm>
            <a:off x="3665538" y="2438400"/>
            <a:ext cx="373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00B050"/>
                </a:solidFill>
                <a:sym typeface="Wingdings" pitchFamily="2" charset="2"/>
              </a:rPr>
              <a:t></a:t>
            </a:r>
            <a:endParaRPr lang="en-US" sz="3600" b="1">
              <a:solidFill>
                <a:srgbClr val="00B050"/>
              </a:solidFill>
            </a:endParaRPr>
          </a:p>
        </p:txBody>
      </p:sp>
      <p:sp>
        <p:nvSpPr>
          <p:cNvPr id="36871" name="TextBox 6"/>
          <p:cNvSpPr txBox="1">
            <a:spLocks noChangeArrowheads="1"/>
          </p:cNvSpPr>
          <p:nvPr/>
        </p:nvSpPr>
        <p:spPr bwMode="auto">
          <a:xfrm>
            <a:off x="8618538" y="2747963"/>
            <a:ext cx="373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00B050"/>
                </a:solidFill>
                <a:sym typeface="Wingdings" pitchFamily="2" charset="2"/>
              </a:rPr>
              <a:t></a:t>
            </a:r>
            <a:endParaRPr lang="en-US" sz="3600" b="1">
              <a:solidFill>
                <a:srgbClr val="00B050"/>
              </a:solidFill>
            </a:endParaRPr>
          </a:p>
        </p:txBody>
      </p:sp>
      <p:sp>
        <p:nvSpPr>
          <p:cNvPr id="36872" name="TextBox 7"/>
          <p:cNvSpPr txBox="1">
            <a:spLocks noChangeArrowheads="1"/>
          </p:cNvSpPr>
          <p:nvPr/>
        </p:nvSpPr>
        <p:spPr bwMode="auto">
          <a:xfrm>
            <a:off x="3227388" y="3389313"/>
            <a:ext cx="373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00B050"/>
                </a:solidFill>
                <a:sym typeface="Wingdings" pitchFamily="2" charset="2"/>
              </a:rPr>
              <a:t></a:t>
            </a:r>
            <a:endParaRPr lang="en-US" sz="3600" b="1">
              <a:solidFill>
                <a:srgbClr val="00B050"/>
              </a:solidFill>
            </a:endParaRPr>
          </a:p>
        </p:txBody>
      </p:sp>
      <p:sp>
        <p:nvSpPr>
          <p:cNvPr id="36873" name="TextBox 8"/>
          <p:cNvSpPr txBox="1">
            <a:spLocks noChangeArrowheads="1"/>
          </p:cNvSpPr>
          <p:nvPr/>
        </p:nvSpPr>
        <p:spPr bwMode="auto">
          <a:xfrm>
            <a:off x="4789488" y="3700463"/>
            <a:ext cx="3730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 dirty="0">
                <a:solidFill>
                  <a:srgbClr val="00B050"/>
                </a:solidFill>
                <a:sym typeface="Wingdings" pitchFamily="2" charset="2"/>
              </a:rPr>
              <a:t></a:t>
            </a:r>
            <a:endParaRPr lang="en-US" sz="3600" b="1" dirty="0">
              <a:solidFill>
                <a:srgbClr val="00B050"/>
              </a:solidFill>
            </a:endParaRPr>
          </a:p>
        </p:txBody>
      </p:sp>
      <p:sp>
        <p:nvSpPr>
          <p:cNvPr id="36874" name="TextBox 9"/>
          <p:cNvSpPr txBox="1">
            <a:spLocks noChangeArrowheads="1"/>
          </p:cNvSpPr>
          <p:nvPr/>
        </p:nvSpPr>
        <p:spPr bwMode="auto">
          <a:xfrm>
            <a:off x="8516938" y="4325938"/>
            <a:ext cx="373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00B050"/>
                </a:solidFill>
                <a:sym typeface="Wingdings" pitchFamily="2" charset="2"/>
              </a:rPr>
              <a:t></a:t>
            </a:r>
            <a:endParaRPr lang="en-US" sz="3600" b="1">
              <a:solidFill>
                <a:srgbClr val="00B050"/>
              </a:solidFill>
            </a:endParaRPr>
          </a:p>
        </p:txBody>
      </p:sp>
      <p:sp>
        <p:nvSpPr>
          <p:cNvPr id="36875" name="TextBox 10"/>
          <p:cNvSpPr txBox="1">
            <a:spLocks noChangeArrowheads="1"/>
          </p:cNvSpPr>
          <p:nvPr/>
        </p:nvSpPr>
        <p:spPr bwMode="auto">
          <a:xfrm>
            <a:off x="3848100" y="6010275"/>
            <a:ext cx="3730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00B050"/>
                </a:solidFill>
                <a:sym typeface="Wingdings" pitchFamily="2" charset="2"/>
              </a:rPr>
              <a:t></a:t>
            </a:r>
            <a:endParaRPr lang="en-US" sz="3600" b="1">
              <a:solidFill>
                <a:srgbClr val="00B050"/>
              </a:solidFill>
            </a:endParaRPr>
          </a:p>
        </p:txBody>
      </p:sp>
      <p:sp>
        <p:nvSpPr>
          <p:cNvPr id="36876" name="TextBox 11"/>
          <p:cNvSpPr txBox="1">
            <a:spLocks noChangeArrowheads="1"/>
          </p:cNvSpPr>
          <p:nvPr/>
        </p:nvSpPr>
        <p:spPr bwMode="auto">
          <a:xfrm>
            <a:off x="7254875" y="6084888"/>
            <a:ext cx="3730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00B050"/>
                </a:solidFill>
                <a:sym typeface="Wingdings" pitchFamily="2" charset="2"/>
              </a:rPr>
              <a:t></a:t>
            </a:r>
            <a:endParaRPr lang="en-US" sz="3600" b="1">
              <a:solidFill>
                <a:srgbClr val="00B050"/>
              </a:solidFill>
            </a:endParaRPr>
          </a:p>
        </p:txBody>
      </p:sp>
      <p:sp>
        <p:nvSpPr>
          <p:cNvPr id="36877" name="TextBox 12"/>
          <p:cNvSpPr txBox="1">
            <a:spLocks noChangeArrowheads="1"/>
          </p:cNvSpPr>
          <p:nvPr/>
        </p:nvSpPr>
        <p:spPr bwMode="auto">
          <a:xfrm>
            <a:off x="8489950" y="6021388"/>
            <a:ext cx="3730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00B050"/>
                </a:solidFill>
                <a:sym typeface="Wingdings" pitchFamily="2" charset="2"/>
              </a:rPr>
              <a:t></a:t>
            </a:r>
            <a:endParaRPr lang="en-US" sz="3600" b="1">
              <a:solidFill>
                <a:srgbClr val="00B050"/>
              </a:solidFill>
            </a:endParaRPr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4303060" y="4980205"/>
            <a:ext cx="3730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 dirty="0">
                <a:solidFill>
                  <a:srgbClr val="00B050"/>
                </a:solidFill>
                <a:sym typeface="Wingdings" pitchFamily="2" charset="2"/>
              </a:rPr>
              <a:t></a:t>
            </a:r>
            <a:endParaRPr lang="en-US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Support for 3GPP Standards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Femto Forum members are making many standards contributions to 3GPP based on discussions conducted within Femto Forum. Active work items include:</a:t>
            </a:r>
          </a:p>
          <a:p>
            <a:pPr lvl="1"/>
            <a:r>
              <a:rPr lang="en-GB" dirty="0" smtClean="0"/>
              <a:t>IMS HNB</a:t>
            </a:r>
          </a:p>
          <a:p>
            <a:pPr lvl="1"/>
            <a:r>
              <a:rPr lang="en-GB" dirty="0" smtClean="0"/>
              <a:t>Enterprise HNB</a:t>
            </a:r>
          </a:p>
          <a:p>
            <a:pPr lvl="1"/>
            <a:r>
              <a:rPr lang="en-GB" dirty="0" smtClean="0"/>
              <a:t>OFDMA interference management</a:t>
            </a:r>
          </a:p>
          <a:p>
            <a:pPr lvl="1"/>
            <a:r>
              <a:rPr lang="en-GB" dirty="0" err="1" smtClean="0"/>
              <a:t>QoS</a:t>
            </a:r>
            <a:r>
              <a:rPr lang="en-GB" dirty="0" smtClean="0"/>
              <a:t> for H(e)NB</a:t>
            </a:r>
          </a:p>
          <a:p>
            <a:r>
              <a:rPr lang="en-GB" dirty="0" smtClean="0"/>
              <a:t>As ever, Femto Forum stands ready to support and accelerate the standards environment for femtocells, </a:t>
            </a:r>
            <a:r>
              <a:rPr lang="en-GB" dirty="0" err="1" smtClean="0"/>
              <a:t>buuilding</a:t>
            </a:r>
            <a:r>
              <a:rPr lang="en-GB" dirty="0" smtClean="0"/>
              <a:t> on the huge achievement </a:t>
            </a:r>
            <a:r>
              <a:rPr lang="en-GB" dirty="0" err="1" smtClean="0"/>
              <a:t>embdied</a:t>
            </a:r>
            <a:r>
              <a:rPr lang="en-GB" dirty="0" smtClean="0"/>
              <a:t> in 3GPP Release 8 – the world’s first femtocell standard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F80BF8-7F6C-45E8-B6AF-FEAA1877CD2D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387885" y="1596980"/>
          <a:ext cx="6145256" cy="47912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7891" name="Title 1"/>
          <p:cNvSpPr>
            <a:spLocks noGrp="1"/>
          </p:cNvSpPr>
          <p:nvPr>
            <p:ph type="title"/>
          </p:nvPr>
        </p:nvSpPr>
        <p:spPr>
          <a:xfrm>
            <a:off x="1174750" y="954088"/>
            <a:ext cx="7470775" cy="701675"/>
          </a:xfrm>
        </p:spPr>
        <p:txBody>
          <a:bodyPr/>
          <a:lstStyle/>
          <a:p>
            <a:r>
              <a:rPr lang="en-GB" b="1" smtClean="0"/>
              <a:t>Forthcoming Events and Information</a:t>
            </a:r>
            <a:endParaRPr lang="en-US" b="1" smtClean="0"/>
          </a:p>
        </p:txBody>
      </p:sp>
      <p:sp>
        <p:nvSpPr>
          <p:cNvPr id="37892" name="AutoShape 6" descr="http://www.mobileworldcongress.com/index.shtm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898" name="AutoShape 10" descr="http://www.avrenevents.com/Images/iphone/femtocell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823" y="4296355"/>
            <a:ext cx="728662" cy="590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ounded Rectangle 16"/>
          <p:cNvSpPr/>
          <p:nvPr/>
        </p:nvSpPr>
        <p:spPr>
          <a:xfrm>
            <a:off x="496163" y="1730864"/>
            <a:ext cx="1229051" cy="824446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8" name="Picture 17" descr="C:\Users\Simon Saunders\Desktop\femtocel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2879" y="1919744"/>
            <a:ext cx="476250" cy="476250"/>
          </a:xfrm>
          <a:prstGeom prst="rect">
            <a:avLst/>
          </a:prstGeom>
          <a:noFill/>
        </p:spPr>
      </p:pic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89972" y="1947365"/>
            <a:ext cx="473981" cy="383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ounded Rectangle 19"/>
          <p:cNvSpPr/>
          <p:nvPr/>
        </p:nvSpPr>
        <p:spPr>
          <a:xfrm>
            <a:off x="6634667" y="1503123"/>
            <a:ext cx="2267942" cy="48611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Content Placeholder 7"/>
          <p:cNvSpPr txBox="1">
            <a:spLocks/>
          </p:cNvSpPr>
          <p:nvPr/>
        </p:nvSpPr>
        <p:spPr bwMode="auto">
          <a:xfrm>
            <a:off x="6568730" y="2235382"/>
            <a:ext cx="2433356" cy="422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algn="ctr" eaLnBrk="0" hangingPunct="0">
              <a:spcBef>
                <a:spcPct val="20000"/>
              </a:spcBef>
              <a:buClr>
                <a:srgbClr val="FFCC00"/>
              </a:buClr>
              <a:buSzPct val="120000"/>
              <a:buFont typeface="Times"/>
              <a:buNone/>
              <a:defRPr/>
            </a:pPr>
            <a:r>
              <a:rPr lang="en-US" sz="2000" kern="0" dirty="0" smtClean="0">
                <a:latin typeface="+mn-lt"/>
                <a:hlinkClick r:id="rId10"/>
              </a:rPr>
              <a:t>www.femtoforum.org</a:t>
            </a:r>
            <a:endParaRPr lang="en-US" sz="2000" kern="0" dirty="0" smtClean="0">
              <a:latin typeface="+mn-lt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95646" y="2905946"/>
            <a:ext cx="1379525" cy="202931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3" name="TextBox 6"/>
          <p:cNvSpPr txBox="1">
            <a:spLocks noChangeArrowheads="1"/>
          </p:cNvSpPr>
          <p:nvPr/>
        </p:nvSpPr>
        <p:spPr bwMode="auto">
          <a:xfrm>
            <a:off x="6655265" y="5436416"/>
            <a:ext cx="226028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600">
                <a:hlinkClick r:id="rId12"/>
              </a:rPr>
              <a:t>www.femtocellbook.com</a:t>
            </a:r>
            <a:r>
              <a:rPr lang="en-GB" sz="1600"/>
              <a:t> </a:t>
            </a:r>
            <a:endParaRPr lang="en-US" sz="1600"/>
          </a:p>
        </p:txBody>
      </p:sp>
      <p:sp>
        <p:nvSpPr>
          <p:cNvPr id="24" name="Title 5"/>
          <p:cNvSpPr txBox="1">
            <a:spLocks/>
          </p:cNvSpPr>
          <p:nvPr/>
        </p:nvSpPr>
        <p:spPr bwMode="auto">
          <a:xfrm>
            <a:off x="6781964" y="1600922"/>
            <a:ext cx="2157492" cy="560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defRPr/>
            </a:pPr>
            <a:r>
              <a:rPr lang="en-GB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Further Info:</a:t>
            </a:r>
          </a:p>
        </p:txBody>
      </p:sp>
      <p:pic>
        <p:nvPicPr>
          <p:cNvPr id="25" name="Picture 24" descr="C:\Users\Simon Saunders\Desktop\femtocel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2441" y="3174432"/>
            <a:ext cx="476250" cy="476250"/>
          </a:xfrm>
          <a:prstGeom prst="rect">
            <a:avLst/>
          </a:prstGeom>
          <a:noFill/>
        </p:spPr>
      </p:pic>
      <p:pic>
        <p:nvPicPr>
          <p:cNvPr id="26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79534" y="3202053"/>
            <a:ext cx="473981" cy="383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6" descr="C:\Users\Simon Saunders\Desktop\femtocel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4529" y="5619090"/>
            <a:ext cx="476250" cy="476250"/>
          </a:xfrm>
          <a:prstGeom prst="rect">
            <a:avLst/>
          </a:prstGeom>
          <a:noFill/>
        </p:spPr>
      </p:pic>
      <p:pic>
        <p:nvPicPr>
          <p:cNvPr id="28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81622" y="5646711"/>
            <a:ext cx="473981" cy="383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smtClean="0"/>
              <a:t>Conclusions</a:t>
            </a:r>
          </a:p>
        </p:txBody>
      </p:sp>
      <p:sp>
        <p:nvSpPr>
          <p:cNvPr id="38915" name="Content Placeholder 6"/>
          <p:cNvSpPr>
            <a:spLocks noGrp="1"/>
          </p:cNvSpPr>
          <p:nvPr>
            <p:ph idx="1"/>
          </p:nvPr>
        </p:nvSpPr>
        <p:spPr>
          <a:xfrm>
            <a:off x="228600" y="1597025"/>
            <a:ext cx="6700838" cy="4684713"/>
          </a:xfrm>
        </p:spPr>
        <p:txBody>
          <a:bodyPr/>
          <a:lstStyle/>
          <a:p>
            <a:r>
              <a:rPr lang="en-GB" dirty="0" smtClean="0"/>
              <a:t>In 2008 the barriers to femtocell deployment were overcome, demonstrated by real market activity</a:t>
            </a:r>
          </a:p>
          <a:p>
            <a:r>
              <a:rPr lang="en-GB" dirty="0" smtClean="0"/>
              <a:t>We have seen:</a:t>
            </a:r>
          </a:p>
          <a:p>
            <a:pPr lvl="1"/>
            <a:r>
              <a:rPr lang="en-GB" dirty="0" smtClean="0"/>
              <a:t>Huge increase in market visibility</a:t>
            </a:r>
          </a:p>
          <a:p>
            <a:pPr lvl="1"/>
            <a:r>
              <a:rPr lang="en-GB" dirty="0" smtClean="0"/>
              <a:t>Real standards progress</a:t>
            </a:r>
          </a:p>
          <a:p>
            <a:pPr lvl="1"/>
            <a:r>
              <a:rPr lang="en-GB" dirty="0" smtClean="0"/>
              <a:t>First commercial steps</a:t>
            </a:r>
          </a:p>
          <a:p>
            <a:r>
              <a:rPr lang="en-GB" dirty="0" smtClean="0"/>
              <a:t>In 2009 we are focusing on maximising potential, enabling rapid growth and expanding the range of applications for femtocells</a:t>
            </a:r>
          </a:p>
          <a:p>
            <a:r>
              <a:rPr lang="en-GB" dirty="0" smtClean="0"/>
              <a:t>We are on course to deliver on our identified priorities for </a:t>
            </a:r>
            <a:r>
              <a:rPr lang="en-GB" dirty="0" smtClean="0"/>
              <a:t>2009 and support 3GPP in R9, R10 </a:t>
            </a:r>
            <a:r>
              <a:rPr lang="en-GB" smtClean="0"/>
              <a:t>and beyond</a:t>
            </a:r>
            <a:endParaRPr lang="en-GB" dirty="0" smtClean="0"/>
          </a:p>
          <a:p>
            <a:endParaRPr lang="en-GB" dirty="0" smtClean="0"/>
          </a:p>
        </p:txBody>
      </p:sp>
      <p:pic>
        <p:nvPicPr>
          <p:cNvPr id="38916" name="Picture 7" descr="C:\Users\Simon Saunders\Documents\Femto Forum\FemtoDiagramCKHiRes.jpg"/>
          <p:cNvPicPr>
            <a:picLocks noChangeAspect="1" noChangeArrowheads="1"/>
          </p:cNvPicPr>
          <p:nvPr/>
        </p:nvPicPr>
        <p:blipFill>
          <a:blip r:embed="rId3" cstate="print"/>
          <a:srcRect r="55568" b="37848"/>
          <a:stretch>
            <a:fillRect/>
          </a:stretch>
        </p:blipFill>
        <p:spPr bwMode="auto">
          <a:xfrm>
            <a:off x="7075488" y="4446588"/>
            <a:ext cx="2068512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C351524-EEF9-4698-889C-11DA332B2C01}" type="slidenum">
              <a:rPr lang="en-GB" smtClean="0"/>
              <a:pPr/>
              <a:t>25</a:t>
            </a:fld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1308100" y="731838"/>
            <a:ext cx="7470775" cy="701675"/>
          </a:xfrm>
        </p:spPr>
        <p:txBody>
          <a:bodyPr/>
          <a:lstStyle/>
          <a:p>
            <a:r>
              <a:rPr lang="en-GB" b="1" smtClean="0"/>
              <a:t>The Femto Forum </a:t>
            </a:r>
            <a:br>
              <a:rPr lang="en-GB" b="1" smtClean="0"/>
            </a:br>
            <a:r>
              <a:rPr lang="en-GB" smtClean="0"/>
              <a:t>-</a:t>
            </a:r>
            <a:r>
              <a:rPr lang="en-GB" b="1" smtClean="0"/>
              <a:t> </a:t>
            </a:r>
            <a:r>
              <a:rPr lang="en-GB" sz="2400" smtClean="0"/>
              <a:t>Promoting &amp; enabling femtocells</a:t>
            </a:r>
            <a:br>
              <a:rPr lang="en-GB" sz="2400" smtClean="0"/>
            </a:br>
            <a:r>
              <a:rPr lang="en-GB" sz="2400" smtClean="0"/>
              <a:t>- Not-for-profit, founded in 2007</a:t>
            </a:r>
            <a:r>
              <a:rPr lang="en-GB" sz="2400" b="1" smtClean="0"/>
              <a:t/>
            </a:r>
            <a:br>
              <a:rPr lang="en-GB" sz="2400" b="1" smtClean="0"/>
            </a:br>
            <a:r>
              <a:rPr lang="en-GB" sz="2400" b="1" smtClean="0"/>
              <a:t>- </a:t>
            </a:r>
            <a:r>
              <a:rPr lang="en-GB" sz="2400" smtClean="0"/>
              <a:t>Independent, Inclusive, International </a:t>
            </a:r>
            <a:endParaRPr lang="en-GB" sz="2400" b="1" smtClean="0"/>
          </a:p>
        </p:txBody>
      </p:sp>
      <p:sp>
        <p:nvSpPr>
          <p:cNvPr id="17411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graphicFrame>
        <p:nvGraphicFramePr>
          <p:cNvPr id="5" name="Diagram 4"/>
          <p:cNvGraphicFramePr/>
          <p:nvPr/>
        </p:nvGraphicFramePr>
        <p:xfrm>
          <a:off x="216569" y="3031958"/>
          <a:ext cx="8555288" cy="32837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1585913" y="2536825"/>
            <a:ext cx="1189037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Gill Sans MT" pitchFamily="32" charset="0"/>
              </a:rPr>
              <a:t>Aims</a:t>
            </a:r>
            <a:endParaRPr lang="en-GB" sz="3200" b="1" dirty="0">
              <a:latin typeface="Gill Sans MT" pitchFamily="3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75275" y="2519363"/>
            <a:ext cx="2689225" cy="5857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Gill Sans MT" pitchFamily="32" charset="0"/>
              </a:rPr>
              <a:t>Implications </a:t>
            </a:r>
            <a:endParaRPr lang="en-GB" sz="3200" b="1" dirty="0">
              <a:latin typeface="Gill Sans MT" pitchFamily="32" charset="0"/>
            </a:endParaRPr>
          </a:p>
        </p:txBody>
      </p:sp>
      <p:pic>
        <p:nvPicPr>
          <p:cNvPr id="17415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00775" y="714375"/>
            <a:ext cx="2185988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/>
          <p:cNvSpPr txBox="1">
            <a:spLocks noChangeArrowheads="1"/>
          </p:cNvSpPr>
          <p:nvPr/>
        </p:nvSpPr>
        <p:spPr bwMode="auto">
          <a:xfrm>
            <a:off x="1433513" y="425450"/>
            <a:ext cx="6929437" cy="701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 b="1">
                <a:solidFill>
                  <a:srgbClr val="000000"/>
                </a:solidFill>
              </a:rPr>
              <a:t>Femto Forum Members 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 b="1">
                <a:solidFill>
                  <a:srgbClr val="000000"/>
                </a:solidFill>
              </a:rPr>
              <a:t>	65</a:t>
            </a:r>
            <a:r>
              <a:rPr lang="en-GB" sz="2400" b="1" i="1">
                <a:solidFill>
                  <a:srgbClr val="000000"/>
                </a:solidFill>
              </a:rPr>
              <a:t> providers of femtocell technology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4513" y="4005263"/>
            <a:ext cx="892175" cy="234950"/>
          </a:xfrm>
          <a:prstGeom prst="rect">
            <a:avLst/>
          </a:prstGeom>
          <a:noFill/>
          <a:ln w="19080">
            <a:solidFill>
              <a:srgbClr val="FFE02A"/>
            </a:solidFill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725" y="5172075"/>
            <a:ext cx="857250" cy="1412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8000" y="1274763"/>
            <a:ext cx="809625" cy="427037"/>
          </a:xfrm>
          <a:prstGeom prst="rect">
            <a:avLst/>
          </a:prstGeom>
          <a:noFill/>
          <a:ln w="19080">
            <a:solidFill>
              <a:srgbClr val="FFE02A"/>
            </a:solidFill>
            <a:miter lim="800000"/>
            <a:headEnd/>
            <a:tailEnd/>
          </a:ln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68638" y="3376613"/>
            <a:ext cx="784225" cy="214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4325" y="1857375"/>
            <a:ext cx="1196975" cy="290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0700" y="2816225"/>
            <a:ext cx="806450" cy="312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3238" y="4008438"/>
            <a:ext cx="835025" cy="228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81950" y="4411663"/>
            <a:ext cx="854075" cy="2873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87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71813" y="5521325"/>
            <a:ext cx="779462" cy="387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88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238625" y="1362075"/>
            <a:ext cx="1123950" cy="233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89" name="Picture 13"/>
          <p:cNvPicPr>
            <a:picLocks noChangeAspect="1" noChangeArrowheads="1"/>
          </p:cNvPicPr>
          <p:nvPr/>
        </p:nvPicPr>
        <p:blipFill>
          <a:blip r:embed="rId13" cstate="print"/>
          <a:srcRect r="65891" b="6075"/>
          <a:stretch>
            <a:fillRect/>
          </a:stretch>
        </p:blipFill>
        <p:spPr bwMode="auto">
          <a:xfrm>
            <a:off x="1828800" y="3370263"/>
            <a:ext cx="730250" cy="225425"/>
          </a:xfrm>
          <a:prstGeom prst="rect">
            <a:avLst/>
          </a:prstGeom>
          <a:noFill/>
          <a:ln w="19080">
            <a:solidFill>
              <a:srgbClr val="FFE02A"/>
            </a:solidFill>
            <a:miter lim="800000"/>
            <a:headEnd/>
            <a:tailEnd/>
          </a:ln>
        </p:spPr>
      </p:pic>
      <p:pic>
        <p:nvPicPr>
          <p:cNvPr id="24590" name="Picture 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464050" y="1820863"/>
            <a:ext cx="671513" cy="361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91" name="Picture 1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784975" y="2814638"/>
            <a:ext cx="849313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92" name="Picture 1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651500" y="3957638"/>
            <a:ext cx="681038" cy="330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93" name="Picture 1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720850" y="5092700"/>
            <a:ext cx="947738" cy="3000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94" name="Picture 1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889875" y="1401763"/>
            <a:ext cx="1038225" cy="225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95" name="Picture 19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010525" y="1862138"/>
            <a:ext cx="796925" cy="279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96" name="Picture 20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797675" y="2316163"/>
            <a:ext cx="822325" cy="358775"/>
          </a:xfrm>
          <a:prstGeom prst="rect">
            <a:avLst/>
          </a:prstGeom>
          <a:noFill/>
          <a:ln w="19080">
            <a:solidFill>
              <a:srgbClr val="FFE02A"/>
            </a:solidFill>
            <a:miter lim="800000"/>
            <a:headEnd/>
            <a:tailEnd/>
          </a:ln>
        </p:spPr>
      </p:pic>
      <p:pic>
        <p:nvPicPr>
          <p:cNvPr id="24597" name="Picture 21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017838" y="1330325"/>
            <a:ext cx="885825" cy="225425"/>
          </a:xfrm>
          <a:prstGeom prst="rect">
            <a:avLst/>
          </a:prstGeom>
          <a:noFill/>
          <a:ln w="19080">
            <a:solidFill>
              <a:srgbClr val="FFE02A"/>
            </a:solidFill>
            <a:miter lim="800000"/>
            <a:headEnd/>
            <a:tailEnd/>
          </a:ln>
        </p:spPr>
      </p:pic>
      <p:pic>
        <p:nvPicPr>
          <p:cNvPr id="24598" name="Picture 22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835025" y="3295650"/>
            <a:ext cx="374650" cy="376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99" name="Picture 23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233738" y="2266950"/>
            <a:ext cx="454025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00" name="Picture 24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6808788" y="3303588"/>
            <a:ext cx="800100" cy="358775"/>
          </a:xfrm>
          <a:prstGeom prst="rect">
            <a:avLst/>
          </a:prstGeom>
          <a:noFill/>
          <a:ln w="19080">
            <a:solidFill>
              <a:srgbClr val="FFE02A"/>
            </a:solidFill>
            <a:miter lim="800000"/>
            <a:headEnd/>
            <a:tailEnd/>
          </a:ln>
        </p:spPr>
      </p:pic>
      <p:pic>
        <p:nvPicPr>
          <p:cNvPr id="24601" name="Picture 25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1917700" y="4324350"/>
            <a:ext cx="552450" cy="461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02" name="Picture 2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5589588" y="5027613"/>
            <a:ext cx="804862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03" name="Picture 27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1676400" y="1357313"/>
            <a:ext cx="1035050" cy="3857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04" name="Picture 28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898650" y="6069013"/>
            <a:ext cx="590550" cy="220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05" name="Picture 29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522288" y="2346325"/>
            <a:ext cx="1000125" cy="298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06" name="Picture 30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3181350" y="5041900"/>
            <a:ext cx="558800" cy="403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07" name="Picture 3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717550" y="1366838"/>
            <a:ext cx="609600" cy="1508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08" name="Picture 32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8007350" y="2759075"/>
            <a:ext cx="803275" cy="425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09" name="Picture 33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741363" y="5857875"/>
            <a:ext cx="561975" cy="641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10" name="Picture 34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1631950" y="2266950"/>
            <a:ext cx="112395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11" name="Picture 35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715963" y="2833688"/>
            <a:ext cx="612775" cy="2778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12" name="Picture 36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5484813" y="4365625"/>
            <a:ext cx="1016000" cy="379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13" name="Picture 37"/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5591175" y="3375025"/>
            <a:ext cx="801688" cy="215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14" name="Picture 38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5453063" y="2314575"/>
            <a:ext cx="1079500" cy="360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15" name="Picture 39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6578600" y="1822450"/>
            <a:ext cx="1260475" cy="360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16" name="Picture 40"/>
          <p:cNvPicPr>
            <a:picLocks noChangeAspect="1" noChangeArrowheads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2921000" y="1912938"/>
            <a:ext cx="1079500" cy="179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17" name="Picture 41"/>
          <p:cNvPicPr>
            <a:picLocks noChangeAspect="1" noChangeArrowheads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500063" y="5584825"/>
            <a:ext cx="1000125" cy="261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18" name="Picture 42"/>
          <p:cNvPicPr>
            <a:picLocks noChangeAspect="1" noChangeArrowheads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4216400" y="2847975"/>
            <a:ext cx="1166813" cy="247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19" name="Picture 44"/>
          <p:cNvPicPr>
            <a:picLocks noChangeAspect="1" noChangeArrowheads="1"/>
          </p:cNvPicPr>
          <p:nvPr/>
        </p:nvPicPr>
        <p:blipFill>
          <a:blip r:embed="rId43" cstate="print"/>
          <a:srcRect/>
          <a:stretch>
            <a:fillRect/>
          </a:stretch>
        </p:blipFill>
        <p:spPr bwMode="auto">
          <a:xfrm>
            <a:off x="1714500" y="5535613"/>
            <a:ext cx="1035050" cy="3603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20" name="Picture 45"/>
          <p:cNvPicPr>
            <a:picLocks noChangeAspect="1" noChangeArrowheads="1"/>
          </p:cNvPicPr>
          <p:nvPr/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7889875" y="3941763"/>
            <a:ext cx="1038225" cy="3603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21" name="Picture 46"/>
          <p:cNvPicPr>
            <a:picLocks noChangeAspect="1" noChangeArrowheads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4170363" y="4284663"/>
            <a:ext cx="1260475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22" name="Picture 47"/>
          <p:cNvPicPr>
            <a:picLocks noChangeAspect="1" noChangeArrowheads="1"/>
          </p:cNvPicPr>
          <p:nvPr/>
        </p:nvPicPr>
        <p:blipFill>
          <a:blip r:embed="rId46" cstate="print"/>
          <a:srcRect/>
          <a:stretch>
            <a:fillRect/>
          </a:stretch>
        </p:blipFill>
        <p:spPr bwMode="auto">
          <a:xfrm>
            <a:off x="6669088" y="3960813"/>
            <a:ext cx="1079500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23" name="Picture 48"/>
          <p:cNvPicPr>
            <a:picLocks noChangeAspect="1" noChangeArrowheads="1"/>
          </p:cNvPicPr>
          <p:nvPr/>
        </p:nvPicPr>
        <p:blipFill>
          <a:blip r:embed="rId47" cstate="print"/>
          <a:srcRect/>
          <a:stretch>
            <a:fillRect/>
          </a:stretch>
        </p:blipFill>
        <p:spPr bwMode="auto">
          <a:xfrm>
            <a:off x="1654175" y="3862388"/>
            <a:ext cx="1081088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24" name="Picture 49"/>
          <p:cNvPicPr>
            <a:picLocks noChangeAspect="1" noChangeArrowheads="1"/>
          </p:cNvPicPr>
          <p:nvPr/>
        </p:nvPicPr>
        <p:blipFill>
          <a:blip r:embed="rId48" cstate="print"/>
          <a:srcRect/>
          <a:stretch>
            <a:fillRect/>
          </a:stretch>
        </p:blipFill>
        <p:spPr bwMode="auto">
          <a:xfrm>
            <a:off x="392113" y="1822450"/>
            <a:ext cx="1260475" cy="360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25" name="Picture 50"/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2827338" y="2776538"/>
            <a:ext cx="1266825" cy="390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26" name="Picture 51"/>
          <p:cNvPicPr>
            <a:picLocks noChangeAspect="1" noChangeArrowheads="1"/>
          </p:cNvPicPr>
          <p:nvPr/>
        </p:nvPicPr>
        <p:blipFill>
          <a:blip r:embed="rId50" cstate="print"/>
          <a:srcRect/>
          <a:stretch>
            <a:fillRect/>
          </a:stretch>
        </p:blipFill>
        <p:spPr bwMode="auto">
          <a:xfrm>
            <a:off x="7869238" y="4986338"/>
            <a:ext cx="1079500" cy="514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27" name="Picture 52"/>
          <p:cNvPicPr>
            <a:picLocks noChangeAspect="1" noChangeArrowheads="1"/>
          </p:cNvPicPr>
          <p:nvPr/>
        </p:nvPicPr>
        <p:blipFill>
          <a:blip r:embed="rId51" cstate="print"/>
          <a:srcRect/>
          <a:stretch>
            <a:fillRect/>
          </a:stretch>
        </p:blipFill>
        <p:spPr bwMode="auto">
          <a:xfrm>
            <a:off x="744538" y="4287838"/>
            <a:ext cx="555625" cy="536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28" name="Picture 53"/>
          <p:cNvPicPr>
            <a:picLocks noChangeAspect="1" noChangeArrowheads="1"/>
          </p:cNvPicPr>
          <p:nvPr/>
        </p:nvPicPr>
        <p:blipFill>
          <a:blip r:embed="rId52" cstate="print"/>
          <a:srcRect/>
          <a:stretch>
            <a:fillRect/>
          </a:stretch>
        </p:blipFill>
        <p:spPr bwMode="auto">
          <a:xfrm>
            <a:off x="5572125" y="2789238"/>
            <a:ext cx="841375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29" name="Picture 54"/>
          <p:cNvPicPr>
            <a:picLocks noChangeAspect="1" noChangeArrowheads="1"/>
          </p:cNvPicPr>
          <p:nvPr/>
        </p:nvPicPr>
        <p:blipFill>
          <a:blip r:embed="rId53" cstate="print"/>
          <a:srcRect/>
          <a:stretch>
            <a:fillRect/>
          </a:stretch>
        </p:blipFill>
        <p:spPr bwMode="auto">
          <a:xfrm>
            <a:off x="6669088" y="4284663"/>
            <a:ext cx="1079500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30" name="Picture 55"/>
          <p:cNvPicPr>
            <a:picLocks noChangeAspect="1" noChangeArrowheads="1"/>
          </p:cNvPicPr>
          <p:nvPr/>
        </p:nvPicPr>
        <p:blipFill>
          <a:blip r:embed="rId54" cstate="print"/>
          <a:srcRect/>
          <a:stretch>
            <a:fillRect/>
          </a:stretch>
        </p:blipFill>
        <p:spPr bwMode="auto">
          <a:xfrm>
            <a:off x="1744663" y="1863725"/>
            <a:ext cx="900112" cy="27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31" name="Picture 56"/>
          <p:cNvPicPr>
            <a:picLocks noChangeAspect="1" noChangeArrowheads="1"/>
          </p:cNvPicPr>
          <p:nvPr/>
        </p:nvPicPr>
        <p:blipFill>
          <a:blip r:embed="rId55" cstate="print"/>
          <a:srcRect/>
          <a:stretch>
            <a:fillRect/>
          </a:stretch>
        </p:blipFill>
        <p:spPr bwMode="auto">
          <a:xfrm>
            <a:off x="6578600" y="1357313"/>
            <a:ext cx="1260475" cy="3603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32" name="Picture 57"/>
          <p:cNvPicPr>
            <a:picLocks noChangeAspect="1" noChangeArrowheads="1"/>
          </p:cNvPicPr>
          <p:nvPr/>
        </p:nvPicPr>
        <p:blipFill>
          <a:blip r:embed="rId56" cstate="print"/>
          <a:srcRect/>
          <a:stretch>
            <a:fillRect/>
          </a:stretch>
        </p:blipFill>
        <p:spPr bwMode="auto">
          <a:xfrm>
            <a:off x="3009900" y="4284663"/>
            <a:ext cx="901700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33" name="Picture 58"/>
          <p:cNvPicPr>
            <a:picLocks noChangeAspect="1" noChangeArrowheads="1"/>
          </p:cNvPicPr>
          <p:nvPr/>
        </p:nvPicPr>
        <p:blipFill>
          <a:blip r:embed="rId57" cstate="print"/>
          <a:srcRect/>
          <a:stretch>
            <a:fillRect/>
          </a:stretch>
        </p:blipFill>
        <p:spPr bwMode="auto">
          <a:xfrm>
            <a:off x="8027988" y="3282950"/>
            <a:ext cx="762000" cy="400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4634" name="Text Box 59"/>
          <p:cNvSpPr txBox="1">
            <a:spLocks noChangeArrowheads="1"/>
          </p:cNvSpPr>
          <p:nvPr/>
        </p:nvSpPr>
        <p:spPr bwMode="auto">
          <a:xfrm>
            <a:off x="3786188" y="3233738"/>
            <a:ext cx="1565275" cy="403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lnSpc>
                <a:spcPct val="1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rgbClr val="FFFFFF"/>
                </a:solidFill>
              </a:rPr>
              <a:t>ubiquisys</a:t>
            </a:r>
          </a:p>
        </p:txBody>
      </p:sp>
      <p:pic>
        <p:nvPicPr>
          <p:cNvPr id="24635" name="Picture 60"/>
          <p:cNvPicPr>
            <a:picLocks noChangeAspect="1" noChangeArrowheads="1"/>
          </p:cNvPicPr>
          <p:nvPr/>
        </p:nvPicPr>
        <p:blipFill>
          <a:blip r:embed="rId58" cstate="print"/>
          <a:srcRect/>
          <a:stretch>
            <a:fillRect/>
          </a:stretch>
        </p:blipFill>
        <p:spPr bwMode="auto">
          <a:xfrm>
            <a:off x="6643688" y="5476875"/>
            <a:ext cx="11430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636" name="Picture 64" descr="C:\Users\Susan\Pictures\slide logos\Trac logo.jpg"/>
          <p:cNvPicPr>
            <a:picLocks noChangeAspect="1" noChangeArrowheads="1"/>
          </p:cNvPicPr>
          <p:nvPr/>
        </p:nvPicPr>
        <p:blipFill>
          <a:blip r:embed="rId59" cstate="print"/>
          <a:srcRect/>
          <a:stretch>
            <a:fillRect/>
          </a:stretch>
        </p:blipFill>
        <p:spPr bwMode="auto">
          <a:xfrm>
            <a:off x="5643563" y="5562600"/>
            <a:ext cx="6794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37" name="Picture 9"/>
          <p:cNvPicPr>
            <a:picLocks noChangeAspect="1" noChangeArrowheads="1"/>
          </p:cNvPicPr>
          <p:nvPr/>
        </p:nvPicPr>
        <p:blipFill>
          <a:blip r:embed="rId60" cstate="print"/>
          <a:srcRect/>
          <a:stretch>
            <a:fillRect/>
          </a:stretch>
        </p:blipFill>
        <p:spPr bwMode="auto">
          <a:xfrm>
            <a:off x="4240213" y="5143500"/>
            <a:ext cx="11191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38" name="Picture 18" descr="C:\Users\Susan\Pictures\slide logos\Node H logo.jpg"/>
          <p:cNvPicPr>
            <a:picLocks noChangeAspect="1" noChangeArrowheads="1"/>
          </p:cNvPicPr>
          <p:nvPr/>
        </p:nvPicPr>
        <p:blipFill>
          <a:blip r:embed="rId61" cstate="print"/>
          <a:srcRect/>
          <a:stretch>
            <a:fillRect/>
          </a:stretch>
        </p:blipFill>
        <p:spPr bwMode="auto">
          <a:xfrm>
            <a:off x="4264025" y="3252788"/>
            <a:ext cx="10715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39" name="Picture 13" descr="C:\Users\Susan\Pictures\slide logos\p3_solutions_rgb.jpg"/>
          <p:cNvPicPr>
            <a:picLocks noChangeAspect="1" noChangeArrowheads="1"/>
          </p:cNvPicPr>
          <p:nvPr/>
        </p:nvPicPr>
        <p:blipFill>
          <a:blip r:embed="rId62" cstate="print"/>
          <a:srcRect/>
          <a:stretch>
            <a:fillRect/>
          </a:stretch>
        </p:blipFill>
        <p:spPr bwMode="auto">
          <a:xfrm>
            <a:off x="525463" y="3903663"/>
            <a:ext cx="9937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40" name="Picture 11" descr="C:\Users\Susan\Pictures\slide logos\Toshiba-Logo.jpg"/>
          <p:cNvPicPr>
            <a:picLocks noChangeAspect="1" noChangeArrowheads="1"/>
          </p:cNvPicPr>
          <p:nvPr/>
        </p:nvPicPr>
        <p:blipFill>
          <a:blip r:embed="rId63" cstate="print"/>
          <a:srcRect/>
          <a:stretch>
            <a:fillRect/>
          </a:stretch>
        </p:blipFill>
        <p:spPr bwMode="auto">
          <a:xfrm>
            <a:off x="4143375" y="5532438"/>
            <a:ext cx="12779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41" name="Picture 69" descr="C:\Users\Susan\Pictures\slide logos\Sumitomo logo half.jpg"/>
          <p:cNvPicPr>
            <a:picLocks noChangeAspect="1" noChangeArrowheads="1"/>
          </p:cNvPicPr>
          <p:nvPr/>
        </p:nvPicPr>
        <p:blipFill>
          <a:blip r:embed="rId64" cstate="print"/>
          <a:srcRect/>
          <a:stretch>
            <a:fillRect/>
          </a:stretch>
        </p:blipFill>
        <p:spPr bwMode="auto">
          <a:xfrm>
            <a:off x="6632575" y="5110163"/>
            <a:ext cx="11525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42" name="Picture 2" descr="C:\Users\Susan\Pictures\slide logos\Intelibs logo.jpg"/>
          <p:cNvPicPr>
            <a:picLocks noChangeAspect="1" noChangeArrowheads="1"/>
          </p:cNvPicPr>
          <p:nvPr/>
        </p:nvPicPr>
        <p:blipFill>
          <a:blip r:embed="rId65" cstate="print"/>
          <a:srcRect/>
          <a:stretch>
            <a:fillRect/>
          </a:stretch>
        </p:blipFill>
        <p:spPr bwMode="auto">
          <a:xfrm>
            <a:off x="4530725" y="2249488"/>
            <a:ext cx="538163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43" name="Picture 2" descr="C:\Users\Susan\Pictures\slide logos\ITRI logo.jpg"/>
          <p:cNvPicPr>
            <a:picLocks noChangeAspect="1" noChangeArrowheads="1"/>
          </p:cNvPicPr>
          <p:nvPr/>
        </p:nvPicPr>
        <p:blipFill>
          <a:blip r:embed="rId66" cstate="print"/>
          <a:srcRect/>
          <a:stretch>
            <a:fillRect/>
          </a:stretch>
        </p:blipFill>
        <p:spPr bwMode="auto">
          <a:xfrm>
            <a:off x="7800975" y="2338388"/>
            <a:ext cx="1214438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44" name="Picture 4" descr="C:\Users\Susan\Pictures\slide logos\wintegra no tag.jpg"/>
          <p:cNvPicPr>
            <a:picLocks noChangeAspect="1" noChangeArrowheads="1"/>
          </p:cNvPicPr>
          <p:nvPr/>
        </p:nvPicPr>
        <p:blipFill>
          <a:blip r:embed="rId67" cstate="print"/>
          <a:srcRect/>
          <a:stretch>
            <a:fillRect/>
          </a:stretch>
        </p:blipFill>
        <p:spPr bwMode="auto">
          <a:xfrm>
            <a:off x="8072438" y="5465763"/>
            <a:ext cx="66833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645" name="Slide Number Placeholder 68"/>
          <p:cNvSpPr>
            <a:spLocks noGrp="1"/>
          </p:cNvSpPr>
          <p:nvPr>
            <p:ph type="sldNum" sz="quarter" idx="12"/>
          </p:nvPr>
        </p:nvSpPr>
        <p:spPr>
          <a:xfrm>
            <a:off x="457200" y="6584950"/>
            <a:ext cx="2133600" cy="176213"/>
          </a:xfrm>
          <a:noFill/>
        </p:spPr>
        <p:txBody>
          <a:bodyPr lIns="91440" tIns="45720" rIns="91440" bIns="45720"/>
          <a:lstStyle/>
          <a:p>
            <a:pPr algn="l"/>
            <a:fld id="{ADA182C6-677F-4DC1-B98E-D31383BCDBA3}" type="slidenum">
              <a:rPr lang="en-GB" sz="1800" smtClean="0">
                <a:solidFill>
                  <a:schemeClr val="tx1"/>
                </a:solidFill>
              </a:rPr>
              <a:pPr algn="l"/>
              <a:t>4</a:t>
            </a:fld>
            <a:endParaRPr lang="en-GB" sz="1800" smtClean="0">
              <a:solidFill>
                <a:schemeClr val="tx1"/>
              </a:solidFill>
            </a:endParaRPr>
          </a:p>
        </p:txBody>
      </p:sp>
      <p:sp>
        <p:nvSpPr>
          <p:cNvPr id="70" name="Rectangle 68"/>
          <p:cNvSpPr>
            <a:spLocks noChangeArrowheads="1"/>
          </p:cNvSpPr>
          <p:nvPr/>
        </p:nvSpPr>
        <p:spPr bwMode="auto">
          <a:xfrm>
            <a:off x="2832100" y="5913438"/>
            <a:ext cx="6311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GB" b="1">
                <a:solidFill>
                  <a:srgbClr val="000000"/>
                </a:solidFill>
              </a:rPr>
              <a:t>All of the top 5 mobile infrastructure vendors</a:t>
            </a:r>
          </a:p>
          <a:p>
            <a:pPr>
              <a:buFont typeface="Arial" charset="0"/>
              <a:buChar char="•"/>
            </a:pPr>
            <a:r>
              <a:rPr lang="en-GB" b="1">
                <a:solidFill>
                  <a:srgbClr val="000000"/>
                </a:solidFill>
              </a:rPr>
              <a:t>Representative of all parts of the femtocell ecosystem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"/>
          <p:cNvSpPr txBox="1">
            <a:spLocks noChangeArrowheads="1"/>
          </p:cNvSpPr>
          <p:nvPr/>
        </p:nvSpPr>
        <p:spPr bwMode="auto">
          <a:xfrm>
            <a:off x="1500188" y="357188"/>
            <a:ext cx="6929437" cy="473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 b="1">
                <a:solidFill>
                  <a:srgbClr val="000000"/>
                </a:solidFill>
              </a:rPr>
              <a:t>Femto Forum Members </a:t>
            </a:r>
          </a:p>
          <a:p>
            <a:pPr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 b="1" i="1">
                <a:solidFill>
                  <a:srgbClr val="000000"/>
                </a:solidFill>
              </a:rPr>
              <a:t>52 operators covering 1.404 billion subscribers</a:t>
            </a: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4550" y="1141413"/>
            <a:ext cx="1012825" cy="476250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 w="18000">
            <a:solidFill>
              <a:srgbClr val="E6E64C"/>
            </a:solidFill>
            <a:round/>
            <a:headEnd/>
            <a:tailEnd/>
          </a:ln>
        </p:spPr>
      </p:pic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62663" y="2390775"/>
            <a:ext cx="1085850" cy="320675"/>
          </a:xfrm>
          <a:prstGeom prst="rect">
            <a:avLst/>
          </a:prstGeom>
          <a:noFill/>
          <a:ln w="18000">
            <a:solidFill>
              <a:srgbClr val="E6E64C"/>
            </a:solidFill>
            <a:round/>
            <a:headEnd/>
            <a:tailEnd/>
          </a:ln>
        </p:spPr>
      </p:pic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4563" y="5857875"/>
            <a:ext cx="812800" cy="666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6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51388" y="4938713"/>
            <a:ext cx="1333500" cy="258762"/>
          </a:xfrm>
          <a:prstGeom prst="rect">
            <a:avLst/>
          </a:prstGeom>
          <a:noFill/>
          <a:ln w="1908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25607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2125" y="1814513"/>
            <a:ext cx="1063625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8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51550" y="2930525"/>
            <a:ext cx="1108075" cy="466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9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987550" y="4310063"/>
            <a:ext cx="1266825" cy="352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10" name="Picture 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054225" y="5508625"/>
            <a:ext cx="1133475" cy="282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11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76950" y="1863725"/>
            <a:ext cx="1057275" cy="333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12" name="Picture 1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397750" y="4319588"/>
            <a:ext cx="911225" cy="333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13" name="Picture 1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57875" y="5497513"/>
            <a:ext cx="1495425" cy="30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14" name="Picture 1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472363" y="1076325"/>
            <a:ext cx="760412" cy="6080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15" name="Picture 14"/>
          <p:cNvPicPr>
            <a:picLocks noChangeAspect="1" noChangeArrowheads="1"/>
          </p:cNvPicPr>
          <p:nvPr/>
        </p:nvPicPr>
        <p:blipFill>
          <a:blip r:embed="rId16" cstate="print"/>
          <a:srcRect r="60889" b="-3845"/>
          <a:stretch>
            <a:fillRect/>
          </a:stretch>
        </p:blipFill>
        <p:spPr bwMode="auto">
          <a:xfrm>
            <a:off x="2227263" y="2857500"/>
            <a:ext cx="787400" cy="612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16" name="Picture 15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527316" y="5946427"/>
            <a:ext cx="825500" cy="539750"/>
          </a:xfrm>
          <a:prstGeom prst="rect">
            <a:avLst/>
          </a:prstGeom>
          <a:noFill/>
          <a:ln w="1908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25617" name="Picture 16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28625" y="4308475"/>
            <a:ext cx="1190625" cy="355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18" name="Picture 17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838700" y="1849438"/>
            <a:ext cx="1158875" cy="361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19" name="Picture 18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063750" y="3665538"/>
            <a:ext cx="1114425" cy="320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20" name="Picture 19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110288" y="4283075"/>
            <a:ext cx="9906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21" name="Picture 20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230438" y="1825625"/>
            <a:ext cx="781050" cy="409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22" name="Picture 21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57225" y="3530600"/>
            <a:ext cx="733425" cy="590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23" name="Picture 22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4841875" y="4341813"/>
            <a:ext cx="1152525" cy="288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24" name="Picture 24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203950" y="4837113"/>
            <a:ext cx="803275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25" name="Picture 25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558088" y="3529013"/>
            <a:ext cx="590550" cy="593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26" name="Picture 26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3330575" y="5394325"/>
            <a:ext cx="1196975" cy="511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27" name="Picture 27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4927600" y="5500688"/>
            <a:ext cx="981075" cy="298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28" name="Picture 28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7378700" y="2979738"/>
            <a:ext cx="949325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29" name="Picture 30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3475038" y="4875213"/>
            <a:ext cx="908050" cy="384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30" name="Picture 31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4872038" y="2860675"/>
            <a:ext cx="1092200" cy="604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31" name="Picture 32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7313613" y="1789113"/>
            <a:ext cx="1079500" cy="48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32" name="Picture 33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3365500" y="4214813"/>
            <a:ext cx="1127125" cy="542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33" name="Picture 34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3167063" y="3556000"/>
            <a:ext cx="1524000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34" name="Picture 35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2112963" y="2430463"/>
            <a:ext cx="1016000" cy="24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35" name="Picture 36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6281738" y="3500438"/>
            <a:ext cx="649287" cy="649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36" name="Picture 37"/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3219189" y="2431622"/>
            <a:ext cx="1567124" cy="26554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37" name="Picture 38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4718050" y="3668713"/>
            <a:ext cx="1400175" cy="314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38" name="Picture 39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214313" y="2371725"/>
            <a:ext cx="1619250" cy="360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39" name="Picture 40"/>
          <p:cNvPicPr>
            <a:picLocks noChangeAspect="1" noChangeArrowheads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4932363" y="1055688"/>
            <a:ext cx="971550" cy="647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40" name="Picture 41"/>
          <p:cNvPicPr>
            <a:picLocks noChangeAspect="1" noChangeArrowheads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6157913" y="1117600"/>
            <a:ext cx="895350" cy="523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41" name="Picture 43" descr="C:\Users\Susan\Pictures\slide logos\SFR-logo-sms.jpg"/>
          <p:cNvPicPr>
            <a:picLocks noChangeAspect="1" noChangeArrowheads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690563" y="4714875"/>
            <a:ext cx="6667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2" name="Picture 7" descr="C:\Users\Susan\Pictures\slide logos\CW logo temp2.jpg"/>
          <p:cNvPicPr>
            <a:picLocks noChangeAspect="1" noChangeArrowheads="1"/>
          </p:cNvPicPr>
          <p:nvPr/>
        </p:nvPicPr>
        <p:blipFill>
          <a:blip r:embed="rId43" cstate="print"/>
          <a:srcRect/>
          <a:stretch>
            <a:fillRect/>
          </a:stretch>
        </p:blipFill>
        <p:spPr bwMode="auto">
          <a:xfrm>
            <a:off x="3430588" y="1749425"/>
            <a:ext cx="9969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3" name="Picture 45"/>
          <p:cNvPicPr>
            <a:picLocks noChangeAspect="1" noChangeArrowheads="1"/>
          </p:cNvPicPr>
          <p:nvPr/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4767263" y="2286000"/>
            <a:ext cx="1300162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4" name="Picture 8" descr="C:\Users\Susan\Pictures\slide logos\New-Logo-TrueMove-Nov18.jpg"/>
          <p:cNvPicPr>
            <a:picLocks noChangeAspect="1" noChangeArrowheads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385763" y="6015038"/>
            <a:ext cx="12763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5" name="Picture 15" descr="C:\Users\Susan\Pictures\slide logos\TMN temp logo.jpg"/>
          <p:cNvPicPr>
            <a:picLocks noChangeAspect="1" noChangeArrowheads="1"/>
          </p:cNvPicPr>
          <p:nvPr/>
        </p:nvPicPr>
        <p:blipFill>
          <a:blip r:embed="rId46" cstate="print"/>
          <a:srcRect/>
          <a:stretch>
            <a:fillRect/>
          </a:stretch>
        </p:blipFill>
        <p:spPr bwMode="auto">
          <a:xfrm>
            <a:off x="7323138" y="5389563"/>
            <a:ext cx="106045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6" name="Picture 12" descr="C:\Users\Susan\Pictures\slide logos\Tatung logo.jpg"/>
          <p:cNvPicPr>
            <a:picLocks noChangeAspect="1" noChangeArrowheads="1"/>
          </p:cNvPicPr>
          <p:nvPr/>
        </p:nvPicPr>
        <p:blipFill>
          <a:blip r:embed="rId47" cstate="print"/>
          <a:srcRect/>
          <a:stretch>
            <a:fillRect/>
          </a:stretch>
        </p:blipFill>
        <p:spPr bwMode="auto">
          <a:xfrm>
            <a:off x="7215188" y="4868863"/>
            <a:ext cx="12747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7" name="Picture 16" descr="C:\Users\Susan\Pictures\slide logos\Cosmo Globul temp logo.jpg"/>
          <p:cNvPicPr>
            <a:picLocks noChangeAspect="1" noChangeArrowheads="1"/>
          </p:cNvPicPr>
          <p:nvPr/>
        </p:nvPicPr>
        <p:blipFill>
          <a:blip r:embed="rId48" cstate="print"/>
          <a:srcRect/>
          <a:stretch>
            <a:fillRect/>
          </a:stretch>
        </p:blipFill>
        <p:spPr bwMode="auto">
          <a:xfrm>
            <a:off x="3459163" y="2911475"/>
            <a:ext cx="93821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8" name="Picture 17" descr="C:\Users\Susan\Pictures\slide logos\Avea temp logo.jpg"/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3214688" y="1201738"/>
            <a:ext cx="142875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49" name="Picture 51" descr="C:\Users\Susan\Pictures\slide logos\SingTel Logo (2).jpg"/>
          <p:cNvPicPr>
            <a:picLocks noChangeAspect="1" noChangeArrowheads="1"/>
          </p:cNvPicPr>
          <p:nvPr/>
        </p:nvPicPr>
        <p:blipFill>
          <a:blip r:embed="rId50" cstate="print"/>
          <a:srcRect/>
          <a:stretch>
            <a:fillRect/>
          </a:stretch>
        </p:blipFill>
        <p:spPr bwMode="auto">
          <a:xfrm>
            <a:off x="2087563" y="4862513"/>
            <a:ext cx="10668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50" name="Picture 52" descr="C:\Users\Susan\Pictures\slide logos\cyta logo temp.jpg"/>
          <p:cNvPicPr>
            <a:picLocks noChangeAspect="1" noChangeArrowheads="1"/>
          </p:cNvPicPr>
          <p:nvPr/>
        </p:nvPicPr>
        <p:blipFill>
          <a:blip r:embed="rId51" cstate="print"/>
          <a:srcRect/>
          <a:stretch>
            <a:fillRect/>
          </a:stretch>
        </p:blipFill>
        <p:spPr bwMode="auto">
          <a:xfrm>
            <a:off x="7283450" y="2351088"/>
            <a:ext cx="113823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51" name="Picture 53" descr="C:\Users\Susan\Pictures\slide logos\TDC logo temp.jpg"/>
          <p:cNvPicPr>
            <a:picLocks noChangeAspect="1" noChangeArrowheads="1"/>
          </p:cNvPicPr>
          <p:nvPr/>
        </p:nvPicPr>
        <p:blipFill>
          <a:blip r:embed="rId52" cstate="print"/>
          <a:srcRect/>
          <a:stretch>
            <a:fillRect/>
          </a:stretch>
        </p:blipFill>
        <p:spPr bwMode="auto">
          <a:xfrm>
            <a:off x="766763" y="5440363"/>
            <a:ext cx="5143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52" name="Picture 54" descr="C:\Users\Susan\Pictures\slide logos\T_Kurzform_weiss_3C.jpg"/>
          <p:cNvPicPr>
            <a:picLocks noChangeAspect="1" noChangeArrowheads="1"/>
          </p:cNvPicPr>
          <p:nvPr/>
        </p:nvPicPr>
        <p:blipFill>
          <a:blip r:embed="rId53" cstate="print"/>
          <a:srcRect/>
          <a:stretch>
            <a:fillRect/>
          </a:stretch>
        </p:blipFill>
        <p:spPr bwMode="auto">
          <a:xfrm>
            <a:off x="495300" y="2987675"/>
            <a:ext cx="10572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53" name="Picture 2" descr="C:\Users\Susan\Pictures\arqiva logo temp.jpg"/>
          <p:cNvPicPr>
            <a:picLocks noChangeAspect="1" noChangeArrowheads="1"/>
          </p:cNvPicPr>
          <p:nvPr/>
        </p:nvPicPr>
        <p:blipFill>
          <a:blip r:embed="rId54" cstate="print"/>
          <a:srcRect/>
          <a:stretch>
            <a:fillRect/>
          </a:stretch>
        </p:blipFill>
        <p:spPr bwMode="auto">
          <a:xfrm>
            <a:off x="344488" y="1143000"/>
            <a:ext cx="1357312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55" name="Slide Number Placeholder 54"/>
          <p:cNvSpPr>
            <a:spLocks noGrp="1"/>
          </p:cNvSpPr>
          <p:nvPr>
            <p:ph type="sldNum" sz="quarter" idx="12"/>
          </p:nvPr>
        </p:nvSpPr>
        <p:spPr>
          <a:xfrm>
            <a:off x="457200" y="6584950"/>
            <a:ext cx="2133600" cy="176213"/>
          </a:xfrm>
          <a:noFill/>
        </p:spPr>
        <p:txBody>
          <a:bodyPr lIns="91440" tIns="45720" rIns="91440" bIns="45720"/>
          <a:lstStyle/>
          <a:p>
            <a:pPr algn="l"/>
            <a:fld id="{5D868BB9-54F2-45A8-A728-8144C2BF743C}" type="slidenum">
              <a:rPr lang="en-GB" sz="1800" smtClean="0">
                <a:solidFill>
                  <a:schemeClr val="tx1"/>
                </a:solidFill>
              </a:rPr>
              <a:pPr algn="l"/>
              <a:t>5</a:t>
            </a:fld>
            <a:endParaRPr lang="en-GB" sz="1800" smtClean="0">
              <a:solidFill>
                <a:schemeClr val="tx1"/>
              </a:solidFill>
            </a:endParaRPr>
          </a:p>
        </p:txBody>
      </p:sp>
      <p:sp>
        <p:nvSpPr>
          <p:cNvPr id="56" name="Rectangle 52"/>
          <p:cNvSpPr>
            <a:spLocks noChangeArrowheads="1"/>
          </p:cNvSpPr>
          <p:nvPr/>
        </p:nvSpPr>
        <p:spPr bwMode="auto">
          <a:xfrm>
            <a:off x="4610143" y="6054203"/>
            <a:ext cx="38846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b="1" dirty="0">
                <a:solidFill>
                  <a:srgbClr val="000000"/>
                </a:solidFill>
              </a:rPr>
              <a:t>17 of the top 20 mobile operators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2"/>
          <p:cNvSpPr>
            <a:spLocks noGrp="1"/>
          </p:cNvSpPr>
          <p:nvPr>
            <p:ph type="title" idx="4294967295"/>
          </p:nvPr>
        </p:nvSpPr>
        <p:spPr>
          <a:xfrm>
            <a:off x="1552575" y="585788"/>
            <a:ext cx="7212013" cy="701675"/>
          </a:xfrm>
        </p:spPr>
        <p:txBody>
          <a:bodyPr/>
          <a:lstStyle/>
          <a:p>
            <a:r>
              <a:rPr lang="en-GB" b="1" smtClean="0"/>
              <a:t>Relationships with other key bodies</a:t>
            </a:r>
            <a:br>
              <a:rPr lang="en-GB" b="1" smtClean="0"/>
            </a:br>
            <a:endParaRPr lang="en-US" b="1" smtClean="0"/>
          </a:p>
        </p:txBody>
      </p:sp>
      <p:pic>
        <p:nvPicPr>
          <p:cNvPr id="20483" name="Picture 2" descr="http://tbn0.google.com/images?q=tbn:urBHronKTW04uM:http://www.gsminfo.ro/articole/files/Image/aaa/gsma122_whiteborder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73613" y="1684338"/>
            <a:ext cx="1276350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6" descr="http://tbn0.google.com/images?q=tbn:lVOzRpjWH1OgkM:http://www.soc.staffs.ac.uk/alg1/3gpp.gif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713" y="1627188"/>
            <a:ext cx="1916112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5575" y="3654425"/>
            <a:ext cx="2122488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Box 9"/>
          <p:cNvSpPr txBox="1">
            <a:spLocks noChangeArrowheads="1"/>
          </p:cNvSpPr>
          <p:nvPr/>
        </p:nvSpPr>
        <p:spPr bwMode="auto">
          <a:xfrm>
            <a:off x="2505075" y="1754188"/>
            <a:ext cx="19335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000"/>
              <a:t>Market Representation Partner</a:t>
            </a:r>
            <a:endParaRPr lang="en-US" sz="2000"/>
          </a:p>
        </p:txBody>
      </p:sp>
      <p:sp>
        <p:nvSpPr>
          <p:cNvPr id="20487" name="TextBox 10"/>
          <p:cNvSpPr txBox="1">
            <a:spLocks noChangeArrowheads="1"/>
          </p:cNvSpPr>
          <p:nvPr/>
        </p:nvSpPr>
        <p:spPr bwMode="auto">
          <a:xfrm>
            <a:off x="2505075" y="3476625"/>
            <a:ext cx="19335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000"/>
              <a:t>Market Representation Partner</a:t>
            </a:r>
            <a:endParaRPr lang="en-US" sz="2000"/>
          </a:p>
        </p:txBody>
      </p:sp>
      <p:sp>
        <p:nvSpPr>
          <p:cNvPr id="20488" name="TextBox 11"/>
          <p:cNvSpPr txBox="1">
            <a:spLocks noChangeArrowheads="1"/>
          </p:cNvSpPr>
          <p:nvPr/>
        </p:nvSpPr>
        <p:spPr bwMode="auto">
          <a:xfrm>
            <a:off x="6613525" y="3751263"/>
            <a:ext cx="25304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000"/>
              <a:t>Cooperation Agreement</a:t>
            </a:r>
          </a:p>
          <a:p>
            <a:endParaRPr lang="en-US" sz="2000"/>
          </a:p>
        </p:txBody>
      </p:sp>
      <p:sp>
        <p:nvSpPr>
          <p:cNvPr id="20489" name="TextBox 13"/>
          <p:cNvSpPr txBox="1">
            <a:spLocks noChangeArrowheads="1"/>
          </p:cNvSpPr>
          <p:nvPr/>
        </p:nvSpPr>
        <p:spPr bwMode="auto">
          <a:xfrm>
            <a:off x="6621463" y="1906588"/>
            <a:ext cx="19335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000"/>
              <a:t>Liaison agreement</a:t>
            </a:r>
            <a:endParaRPr lang="en-US" sz="2000"/>
          </a:p>
        </p:txBody>
      </p:sp>
      <p:pic>
        <p:nvPicPr>
          <p:cNvPr id="20490" name="Picture 12" descr="Broadband forum logo">
            <a:hlinkClick r:id="rId8" tooltip="Broadband Forum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46625" y="3846513"/>
            <a:ext cx="1714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1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719888" y="6661150"/>
            <a:ext cx="2133600" cy="196850"/>
          </a:xfrm>
          <a:noFill/>
        </p:spPr>
        <p:txBody>
          <a:bodyPr/>
          <a:lstStyle/>
          <a:p>
            <a:fld id="{CFB432BF-E046-45D4-AECF-14FF1FC2E526}" type="slidenum">
              <a:rPr lang="en-GB" smtClean="0"/>
              <a:pPr/>
              <a:t>6</a:t>
            </a:fld>
            <a:endParaRPr lang="en-GB" smtClean="0"/>
          </a:p>
        </p:txBody>
      </p:sp>
      <p:pic>
        <p:nvPicPr>
          <p:cNvPr id="20492" name="Picture 3"/>
          <p:cNvPicPr>
            <a:picLocks noChangeAspect="1" noChangeArrowheads="1"/>
          </p:cNvPicPr>
          <p:nvPr/>
        </p:nvPicPr>
        <p:blipFill>
          <a:blip r:embed="rId10" cstate="print"/>
          <a:srcRect l="45540" t="79126" r="45290" b="10446"/>
          <a:stretch>
            <a:fillRect/>
          </a:stretch>
        </p:blipFill>
        <p:spPr bwMode="auto">
          <a:xfrm>
            <a:off x="569913" y="4949825"/>
            <a:ext cx="1490662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3" name="TextBox 10"/>
          <p:cNvSpPr txBox="1">
            <a:spLocks noChangeArrowheads="1"/>
          </p:cNvSpPr>
          <p:nvPr/>
        </p:nvSpPr>
        <p:spPr bwMode="auto">
          <a:xfrm>
            <a:off x="2505075" y="5265738"/>
            <a:ext cx="19335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000"/>
              <a:t>Partnership Agreement</a:t>
            </a:r>
            <a:endParaRPr lang="en-US" sz="2000"/>
          </a:p>
        </p:txBody>
      </p:sp>
      <p:pic>
        <p:nvPicPr>
          <p:cNvPr id="20494" name="Picture 15" descr="ngnm-logo-2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65675" y="5214938"/>
            <a:ext cx="1465263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5" name="TextBox 11"/>
          <p:cNvSpPr txBox="1">
            <a:spLocks noChangeArrowheads="1"/>
          </p:cNvSpPr>
          <p:nvPr/>
        </p:nvSpPr>
        <p:spPr bwMode="auto">
          <a:xfrm>
            <a:off x="6611938" y="5370513"/>
            <a:ext cx="25304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000"/>
              <a:t>Partnership Agreement</a:t>
            </a:r>
          </a:p>
          <a:p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2"/>
          <p:cNvSpPr>
            <a:spLocks noGrp="1"/>
          </p:cNvSpPr>
          <p:nvPr>
            <p:ph type="title" idx="4294967295"/>
          </p:nvPr>
        </p:nvSpPr>
        <p:spPr>
          <a:xfrm>
            <a:off x="1187450" y="793750"/>
            <a:ext cx="4949825" cy="701675"/>
          </a:xfrm>
        </p:spPr>
        <p:txBody>
          <a:bodyPr/>
          <a:lstStyle/>
          <a:p>
            <a:r>
              <a:rPr lang="en-US" b="1" smtClean="0"/>
              <a:t>Market Developments on Course</a:t>
            </a:r>
          </a:p>
        </p:txBody>
      </p:sp>
      <p:sp>
        <p:nvSpPr>
          <p:cNvPr id="21507" name="Text Placeholder 3"/>
          <p:cNvSpPr>
            <a:spLocks noGrp="1"/>
          </p:cNvSpPr>
          <p:nvPr>
            <p:ph type="body" idx="4294967295"/>
          </p:nvPr>
        </p:nvSpPr>
        <p:spPr>
          <a:xfrm>
            <a:off x="225425" y="1781175"/>
            <a:ext cx="5626100" cy="4616450"/>
          </a:xfrm>
        </p:spPr>
        <p:txBody>
          <a:bodyPr/>
          <a:lstStyle/>
          <a:p>
            <a:r>
              <a:rPr lang="en-GB" sz="2000" smtClean="0"/>
              <a:t>In June 2007 we said:</a:t>
            </a:r>
          </a:p>
          <a:p>
            <a:pPr lvl="1"/>
            <a:r>
              <a:rPr lang="en-GB" sz="1800" smtClean="0"/>
              <a:t>Femtocell technology would be ready for detailed technical evaluation in the first half of 2008…</a:t>
            </a:r>
          </a:p>
          <a:p>
            <a:pPr lvl="1"/>
            <a:r>
              <a:rPr lang="en-GB" sz="1800" smtClean="0"/>
              <a:t>…ready for customer trials in mid-2008</a:t>
            </a:r>
          </a:p>
          <a:p>
            <a:pPr lvl="1"/>
            <a:r>
              <a:rPr lang="en-GB" sz="1800" smtClean="0"/>
              <a:t>…with technology ready for commercial deployment in late 2008 and early 2009</a:t>
            </a:r>
          </a:p>
          <a:p>
            <a:pPr lvl="1"/>
            <a:r>
              <a:rPr lang="en-GB" sz="1800" smtClean="0"/>
              <a:t>..with more launches occurring during the course of 2009…</a:t>
            </a:r>
          </a:p>
          <a:p>
            <a:pPr lvl="1"/>
            <a:r>
              <a:rPr lang="en-GB" sz="1800" smtClean="0"/>
              <a:t>… and volumes building onwards into 2010, supported by standards-based products</a:t>
            </a:r>
          </a:p>
          <a:p>
            <a:r>
              <a:rPr lang="en-GB" sz="2000" smtClean="0"/>
              <a:t>All on course, with more launch announcements widely anticipated</a:t>
            </a:r>
          </a:p>
          <a:p>
            <a:r>
              <a:rPr lang="en-GB" sz="2000" smtClean="0"/>
              <a:t>In future we will explicitly track and regularly update market status</a:t>
            </a:r>
          </a:p>
          <a:p>
            <a:pPr lvl="1"/>
            <a:endParaRPr lang="en-US" sz="1800" smtClean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6184900" y="2247898"/>
            <a:ext cx="2706688" cy="104909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noAutofit/>
          </a:bodyPr>
          <a:lstStyle/>
          <a:p>
            <a:r>
              <a:rPr lang="en-GB" sz="1200" b="1" dirty="0" err="1"/>
              <a:t>StarHub</a:t>
            </a:r>
            <a:r>
              <a:rPr lang="en-GB" sz="1200" b="1" dirty="0"/>
              <a:t> launches world's first 3G femtocell </a:t>
            </a:r>
            <a:r>
              <a:rPr lang="en-GB" sz="1200" b="1" dirty="0" smtClean="0"/>
              <a:t>service</a:t>
            </a:r>
            <a:endParaRPr lang="en-GB" sz="1200" dirty="0"/>
          </a:p>
        </p:txBody>
      </p:sp>
      <p:pic>
        <p:nvPicPr>
          <p:cNvPr id="21510" name="Picture 3"/>
          <p:cNvPicPr>
            <a:picLocks noChangeAspect="1" noChangeArrowheads="1"/>
          </p:cNvPicPr>
          <p:nvPr/>
        </p:nvPicPr>
        <p:blipFill>
          <a:blip r:embed="rId3" cstate="print"/>
          <a:srcRect r="41241" b="7507"/>
          <a:stretch>
            <a:fillRect/>
          </a:stretch>
        </p:blipFill>
        <p:spPr bwMode="auto">
          <a:xfrm>
            <a:off x="6372225" y="774700"/>
            <a:ext cx="2411413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3"/>
          <p:cNvPicPr>
            <a:picLocks noChangeAspect="1" noChangeArrowheads="1"/>
          </p:cNvPicPr>
          <p:nvPr/>
        </p:nvPicPr>
        <p:blipFill>
          <a:blip r:embed="rId3" cstate="print"/>
          <a:srcRect l="61436" b="11279"/>
          <a:stretch>
            <a:fillRect/>
          </a:stretch>
        </p:blipFill>
        <p:spPr bwMode="auto">
          <a:xfrm>
            <a:off x="6543675" y="1362075"/>
            <a:ext cx="207168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0216" y="5672066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5943600" y="5366085"/>
            <a:ext cx="3200400" cy="111893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>
              <a:defRPr/>
            </a:pPr>
            <a:endParaRPr lang="en-GB" sz="1050" b="1" dirty="0"/>
          </a:p>
        </p:txBody>
      </p:sp>
      <p:pic>
        <p:nvPicPr>
          <p:cNvPr id="21515" name="Picture 8" descr="89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61996" y="4042611"/>
            <a:ext cx="482004" cy="695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6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553200" y="6236035"/>
            <a:ext cx="2133600" cy="196850"/>
          </a:xfrm>
          <a:noFill/>
        </p:spPr>
        <p:txBody>
          <a:bodyPr/>
          <a:lstStyle/>
          <a:p>
            <a:fld id="{B72AE424-CADE-40B8-BC28-58E13361429E}" type="slidenum">
              <a:rPr lang="en-GB" smtClean="0"/>
              <a:pPr/>
              <a:t>7</a:t>
            </a:fld>
            <a:endParaRPr lang="en-GB" dirty="0" smtClean="0"/>
          </a:p>
        </p:txBody>
      </p:sp>
      <p:pic>
        <p:nvPicPr>
          <p:cNvPr id="21517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31768" y="5433011"/>
            <a:ext cx="1347537" cy="980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18924" y="4816642"/>
            <a:ext cx="1965325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02974" y="4740443"/>
            <a:ext cx="31591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9" name="AutoShape 15" descr="http://asia.cnet.com/i/r/2008/crave/hp/63007649/starhubfemtocell_sc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1520" name="Picture 16" descr="C:\Users\Simon Saunders\Desktop\starhubfemtocell_sc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74997" y="2434107"/>
            <a:ext cx="1012182" cy="759137"/>
          </a:xfrm>
          <a:prstGeom prst="rect">
            <a:avLst/>
          </a:prstGeom>
          <a:noFill/>
        </p:spPr>
      </p:pic>
      <p:pic>
        <p:nvPicPr>
          <p:cNvPr id="21509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0744277">
            <a:off x="5767193" y="3225487"/>
            <a:ext cx="3354387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Rectangle 9"/>
          <p:cNvSpPr>
            <a:spLocks noChangeArrowheads="1"/>
          </p:cNvSpPr>
          <p:nvPr/>
        </p:nvSpPr>
        <p:spPr bwMode="auto">
          <a:xfrm>
            <a:off x="5969000" y="4063750"/>
            <a:ext cx="2555875" cy="64611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/>
              <a:t>Verizon Wireless Network Extender Enhances In-Home Call Capabilities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2"/>
          <p:cNvSpPr>
            <a:spLocks noGrp="1"/>
          </p:cNvSpPr>
          <p:nvPr>
            <p:ph idx="1"/>
          </p:nvPr>
        </p:nvSpPr>
        <p:spPr>
          <a:xfrm>
            <a:off x="846138" y="1649413"/>
            <a:ext cx="7840662" cy="4684712"/>
          </a:xfrm>
        </p:spPr>
        <p:txBody>
          <a:bodyPr/>
          <a:lstStyle/>
          <a:p>
            <a:r>
              <a:rPr lang="en-GB" sz="2000" smtClean="0"/>
              <a:t>Not only for the home!</a:t>
            </a:r>
          </a:p>
          <a:p>
            <a:r>
              <a:rPr lang="en-GB" sz="2000" smtClean="0"/>
              <a:t>Femtocell economies of scale can deliver cost-effective deployments in offices and in high-traffic or low coverage locations</a:t>
            </a:r>
          </a:p>
          <a:p>
            <a:r>
              <a:rPr lang="en-GB" sz="2000" smtClean="0"/>
              <a:t>Femtos in the enterprise and metrozone</a:t>
            </a:r>
          </a:p>
          <a:p>
            <a:r>
              <a:rPr lang="en-GB" sz="2000" smtClean="0"/>
              <a:t>Scope for cost-effective access to rural and developing markets via appropriate backhaul solutions</a:t>
            </a:r>
            <a:endParaRPr lang="en-US" sz="2000" smtClean="0"/>
          </a:p>
        </p:txBody>
      </p:sp>
      <p:sp>
        <p:nvSpPr>
          <p:cNvPr id="36" name="Oval 35"/>
          <p:cNvSpPr/>
          <p:nvPr/>
        </p:nvSpPr>
        <p:spPr>
          <a:xfrm>
            <a:off x="1155700" y="3644900"/>
            <a:ext cx="6207125" cy="3381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Macrocells – wide area coverage and mobility</a:t>
            </a:r>
            <a:endParaRPr lang="en-US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072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smtClean="0"/>
              <a:t>‘Greater’ Femtocells</a:t>
            </a:r>
            <a:endParaRPr lang="en-US" b="1" smtClean="0"/>
          </a:p>
        </p:txBody>
      </p:sp>
      <p:sp>
        <p:nvSpPr>
          <p:cNvPr id="11" name="Freeform 10"/>
          <p:cNvSpPr/>
          <p:nvPr/>
        </p:nvSpPr>
        <p:spPr>
          <a:xfrm>
            <a:off x="1404938" y="5051425"/>
            <a:ext cx="5199062" cy="1460500"/>
          </a:xfrm>
          <a:custGeom>
            <a:avLst/>
            <a:gdLst>
              <a:gd name="connsiteX0" fmla="*/ 0 w 5811253"/>
              <a:gd name="connsiteY0" fmla="*/ 1937085 h 1937085"/>
              <a:gd name="connsiteX1" fmla="*/ 2959769 w 5811253"/>
              <a:gd name="connsiteY1" fmla="*/ 0 h 1937085"/>
              <a:gd name="connsiteX2" fmla="*/ 3633537 w 5811253"/>
              <a:gd name="connsiteY2" fmla="*/ 0 h 1937085"/>
              <a:gd name="connsiteX3" fmla="*/ 5811253 w 5811253"/>
              <a:gd name="connsiteY3" fmla="*/ 1864895 h 1937085"/>
              <a:gd name="connsiteX4" fmla="*/ 5811253 w 5811253"/>
              <a:gd name="connsiteY4" fmla="*/ 1864895 h 193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11253" h="1937085">
                <a:moveTo>
                  <a:pt x="0" y="1937085"/>
                </a:moveTo>
                <a:lnTo>
                  <a:pt x="2959769" y="0"/>
                </a:lnTo>
                <a:lnTo>
                  <a:pt x="3633537" y="0"/>
                </a:lnTo>
                <a:lnTo>
                  <a:pt x="5811253" y="1864895"/>
                </a:lnTo>
                <a:lnTo>
                  <a:pt x="5811253" y="1864895"/>
                </a:lnTo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072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4168775"/>
            <a:ext cx="2081213" cy="156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3975" y="5694363"/>
            <a:ext cx="779463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50175" y="5911850"/>
            <a:ext cx="779463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05688" y="5124450"/>
            <a:ext cx="779462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Picture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3838575"/>
            <a:ext cx="9525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3563" y="4125913"/>
            <a:ext cx="207962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2" name="Picture 3"/>
          <p:cNvPicPr>
            <a:picLocks noChangeAspect="1" noChangeArrowheads="1"/>
          </p:cNvPicPr>
          <p:nvPr/>
        </p:nvPicPr>
        <p:blipFill>
          <a:blip r:embed="rId5" cstate="print"/>
          <a:srcRect r="47952"/>
          <a:stretch>
            <a:fillRect/>
          </a:stretch>
        </p:blipFill>
        <p:spPr bwMode="auto">
          <a:xfrm>
            <a:off x="1287463" y="4548188"/>
            <a:ext cx="1082675" cy="156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Oval 36"/>
          <p:cNvSpPr/>
          <p:nvPr/>
        </p:nvSpPr>
        <p:spPr>
          <a:xfrm>
            <a:off x="5822950" y="4752975"/>
            <a:ext cx="1106488" cy="17938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32820" y="4635518"/>
            <a:ext cx="244873" cy="402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Oval 37"/>
          <p:cNvSpPr/>
          <p:nvPr/>
        </p:nvSpPr>
        <p:spPr>
          <a:xfrm>
            <a:off x="4700588" y="5013325"/>
            <a:ext cx="1106487" cy="18097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199054" y="4958725"/>
            <a:ext cx="244873" cy="402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Oval 38"/>
          <p:cNvSpPr/>
          <p:nvPr/>
        </p:nvSpPr>
        <p:spPr>
          <a:xfrm>
            <a:off x="1279525" y="5021263"/>
            <a:ext cx="1106488" cy="18097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0" name="Picture 11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403089" y="4898314"/>
            <a:ext cx="244873" cy="402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Oval 39"/>
          <p:cNvSpPr/>
          <p:nvPr/>
        </p:nvSpPr>
        <p:spPr>
          <a:xfrm>
            <a:off x="1925638" y="4451350"/>
            <a:ext cx="1106487" cy="18097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497094" y="4386961"/>
            <a:ext cx="244873" cy="402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Oval 40"/>
          <p:cNvSpPr/>
          <p:nvPr/>
        </p:nvSpPr>
        <p:spPr>
          <a:xfrm>
            <a:off x="2798763" y="4832350"/>
            <a:ext cx="1108075" cy="18097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28883" y="4723982"/>
            <a:ext cx="244873" cy="402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Oval 41"/>
          <p:cNvSpPr/>
          <p:nvPr/>
        </p:nvSpPr>
        <p:spPr>
          <a:xfrm>
            <a:off x="5759450" y="4387850"/>
            <a:ext cx="1106488" cy="17938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43" name="Picture 11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68651" y="4270561"/>
            <a:ext cx="244873" cy="402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Oval 43"/>
          <p:cNvSpPr/>
          <p:nvPr/>
        </p:nvSpPr>
        <p:spPr>
          <a:xfrm>
            <a:off x="6424613" y="6075363"/>
            <a:ext cx="854075" cy="13335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0746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26213" y="6084888"/>
            <a:ext cx="123825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Oval 44"/>
          <p:cNvSpPr/>
          <p:nvPr/>
        </p:nvSpPr>
        <p:spPr>
          <a:xfrm>
            <a:off x="7310438" y="5470525"/>
            <a:ext cx="855662" cy="13176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0748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46975" y="5492750"/>
            <a:ext cx="122238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Oval 45"/>
          <p:cNvSpPr/>
          <p:nvPr/>
        </p:nvSpPr>
        <p:spPr>
          <a:xfrm>
            <a:off x="7716838" y="6224588"/>
            <a:ext cx="854075" cy="13176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0750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29563" y="6261100"/>
            <a:ext cx="123825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Oval 46"/>
          <p:cNvSpPr/>
          <p:nvPr/>
        </p:nvSpPr>
        <p:spPr>
          <a:xfrm>
            <a:off x="1865313" y="6159500"/>
            <a:ext cx="1708150" cy="277813"/>
          </a:xfrm>
          <a:prstGeom prst="ellipse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2438400" y="5842000"/>
            <a:ext cx="1708150" cy="279400"/>
          </a:xfrm>
          <a:prstGeom prst="ellipse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 rot="5400000">
            <a:off x="2711451" y="5670550"/>
            <a:ext cx="608012" cy="1587"/>
          </a:xfrm>
          <a:prstGeom prst="line">
            <a:avLst/>
          </a:prstGeom>
          <a:ln w="73025" cap="rnd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11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2887586" y="5107158"/>
            <a:ext cx="244873" cy="402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Straight Connector 28"/>
          <p:cNvCxnSpPr/>
          <p:nvPr/>
        </p:nvCxnSpPr>
        <p:spPr>
          <a:xfrm rot="5400000">
            <a:off x="2410619" y="6023769"/>
            <a:ext cx="608012" cy="0"/>
          </a:xfrm>
          <a:prstGeom prst="line">
            <a:avLst/>
          </a:prstGeom>
          <a:ln w="73025" cap="rnd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11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2586792" y="5459282"/>
            <a:ext cx="244873" cy="402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Oval 48"/>
          <p:cNvSpPr/>
          <p:nvPr/>
        </p:nvSpPr>
        <p:spPr>
          <a:xfrm>
            <a:off x="4779963" y="5910263"/>
            <a:ext cx="1709737" cy="279400"/>
          </a:xfrm>
          <a:prstGeom prst="ellipse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5880101" y="5772150"/>
            <a:ext cx="608012" cy="1587"/>
          </a:xfrm>
          <a:prstGeom prst="line">
            <a:avLst/>
          </a:prstGeom>
          <a:ln w="73025" cap="rnd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11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056261" y="5208571"/>
            <a:ext cx="244873" cy="402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0" name="TextBox 49"/>
          <p:cNvSpPr txBox="1">
            <a:spLocks noChangeArrowheads="1"/>
          </p:cNvSpPr>
          <p:nvPr/>
        </p:nvSpPr>
        <p:spPr bwMode="auto">
          <a:xfrm>
            <a:off x="6991350" y="3970338"/>
            <a:ext cx="2273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/>
              <a:t>Enterprise femtocells</a:t>
            </a:r>
            <a:endParaRPr lang="en-US"/>
          </a:p>
        </p:txBody>
      </p:sp>
      <p:cxnSp>
        <p:nvCxnSpPr>
          <p:cNvPr id="52" name="Straight Arrow Connector 51"/>
          <p:cNvCxnSpPr>
            <a:endCxn id="42" idx="6"/>
          </p:cNvCxnSpPr>
          <p:nvPr/>
        </p:nvCxnSpPr>
        <p:spPr>
          <a:xfrm rot="10800000" flipV="1">
            <a:off x="6865938" y="4319588"/>
            <a:ext cx="593725" cy="157162"/>
          </a:xfrm>
          <a:prstGeom prst="straightConnector1">
            <a:avLst/>
          </a:prstGeom>
          <a:ln w="41275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endCxn id="37" idx="6"/>
          </p:cNvCxnSpPr>
          <p:nvPr/>
        </p:nvCxnSpPr>
        <p:spPr>
          <a:xfrm rot="10800000" flipV="1">
            <a:off x="6929438" y="4295775"/>
            <a:ext cx="590550" cy="546100"/>
          </a:xfrm>
          <a:prstGeom prst="straightConnector1">
            <a:avLst/>
          </a:prstGeom>
          <a:ln w="41275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3" name="TextBox 54"/>
          <p:cNvSpPr txBox="1">
            <a:spLocks noChangeArrowheads="1"/>
          </p:cNvSpPr>
          <p:nvPr/>
        </p:nvSpPr>
        <p:spPr bwMode="auto">
          <a:xfrm>
            <a:off x="7023100" y="4700588"/>
            <a:ext cx="22733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/>
              <a:t>Domestic femtocells</a:t>
            </a:r>
            <a:endParaRPr lang="en-US"/>
          </a:p>
        </p:txBody>
      </p:sp>
      <p:cxnSp>
        <p:nvCxnSpPr>
          <p:cNvPr id="58" name="Straight Arrow Connector 57"/>
          <p:cNvCxnSpPr>
            <a:endCxn id="45" idx="6"/>
          </p:cNvCxnSpPr>
          <p:nvPr/>
        </p:nvCxnSpPr>
        <p:spPr>
          <a:xfrm rot="10800000" flipV="1">
            <a:off x="8166100" y="5016500"/>
            <a:ext cx="520700" cy="520700"/>
          </a:xfrm>
          <a:prstGeom prst="straightConnector1">
            <a:avLst/>
          </a:prstGeom>
          <a:ln w="31750">
            <a:solidFill>
              <a:schemeClr val="accent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rot="5400000">
            <a:off x="8036719" y="5426869"/>
            <a:ext cx="1071563" cy="276225"/>
          </a:xfrm>
          <a:prstGeom prst="straightConnector1">
            <a:avLst/>
          </a:prstGeom>
          <a:ln w="31750">
            <a:solidFill>
              <a:schemeClr val="accent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6" name="TextBox 60"/>
          <p:cNvSpPr txBox="1">
            <a:spLocks noChangeArrowheads="1"/>
          </p:cNvSpPr>
          <p:nvPr/>
        </p:nvSpPr>
        <p:spPr bwMode="auto">
          <a:xfrm>
            <a:off x="3438525" y="6488113"/>
            <a:ext cx="2273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/>
              <a:t>Outdoor femtocells</a:t>
            </a:r>
            <a:endParaRPr lang="en-US"/>
          </a:p>
        </p:txBody>
      </p:sp>
      <p:cxnSp>
        <p:nvCxnSpPr>
          <p:cNvPr id="63" name="Straight Arrow Connector 62"/>
          <p:cNvCxnSpPr>
            <a:stCxn id="30766" idx="0"/>
            <a:endCxn id="48" idx="5"/>
          </p:cNvCxnSpPr>
          <p:nvPr/>
        </p:nvCxnSpPr>
        <p:spPr>
          <a:xfrm rot="16200000" flipV="1">
            <a:off x="4031456" y="5944394"/>
            <a:ext cx="407988" cy="679450"/>
          </a:xfrm>
          <a:prstGeom prst="straightConnector1">
            <a:avLst/>
          </a:prstGeom>
          <a:ln w="41275">
            <a:solidFill>
              <a:srgbClr val="FFCC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30766" idx="0"/>
            <a:endCxn id="49" idx="3"/>
          </p:cNvCxnSpPr>
          <p:nvPr/>
        </p:nvCxnSpPr>
        <p:spPr>
          <a:xfrm rot="5400000" flipH="1" flipV="1">
            <a:off x="4633119" y="6090444"/>
            <a:ext cx="339725" cy="455613"/>
          </a:xfrm>
          <a:prstGeom prst="straightConnector1">
            <a:avLst/>
          </a:prstGeom>
          <a:ln w="41275">
            <a:solidFill>
              <a:srgbClr val="FFCC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9" name="Rectangle 55"/>
          <p:cNvSpPr>
            <a:spLocks noChangeArrowheads="1"/>
          </p:cNvSpPr>
          <p:nvPr/>
        </p:nvSpPr>
        <p:spPr bwMode="auto">
          <a:xfrm>
            <a:off x="8728075" y="6488113"/>
            <a:ext cx="3397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fld id="{ADEACBDA-67C1-41BE-A76B-4CEC06B0C62C}" type="slidenum">
              <a:rPr lang="en-GB" sz="1200"/>
              <a:pPr/>
              <a:t>8</a:t>
            </a:fld>
            <a:endParaRPr lang="en-GB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617538" y="1082675"/>
            <a:ext cx="8526462" cy="701675"/>
          </a:xfrm>
        </p:spPr>
        <p:txBody>
          <a:bodyPr/>
          <a:lstStyle/>
          <a:p>
            <a:r>
              <a:rPr lang="en-GB" b="1" smtClean="0"/>
              <a:t>Femtocells Enabling Customer Propositions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2"/>
          </p:nvPr>
        </p:nvGraphicFramePr>
        <p:xfrm>
          <a:off x="321276" y="1610541"/>
          <a:ext cx="8822723" cy="4684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8436" name="TextBox 8"/>
          <p:cNvSpPr txBox="1">
            <a:spLocks noChangeArrowheads="1"/>
          </p:cNvSpPr>
          <p:nvPr/>
        </p:nvSpPr>
        <p:spPr bwMode="auto">
          <a:xfrm>
            <a:off x="3929063" y="5176838"/>
            <a:ext cx="47450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/>
              <a:t>With full operator management, in existing spectrum, at reduced cost-per-bit</a:t>
            </a:r>
          </a:p>
        </p:txBody>
      </p:sp>
      <p:pic>
        <p:nvPicPr>
          <p:cNvPr id="18437" name="Picture 4" descr="socials couple 200290149-00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2438" y="1939925"/>
            <a:ext cx="2324100" cy="1903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438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00750" y="4022725"/>
            <a:ext cx="617538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D006"/>
      </a:accent1>
      <a:accent2>
        <a:srgbClr val="333399"/>
      </a:accent2>
      <a:accent3>
        <a:srgbClr val="FFFFFF"/>
      </a:accent3>
      <a:accent4>
        <a:srgbClr val="000000"/>
      </a:accent4>
      <a:accent5>
        <a:srgbClr val="FFE4AA"/>
      </a:accent5>
      <a:accent6>
        <a:srgbClr val="2D2D8A"/>
      </a:accent6>
      <a:hlink>
        <a:srgbClr val="333399"/>
      </a:hlink>
      <a:folHlink>
        <a:srgbClr val="333399"/>
      </a:folHlink>
    </a:clrScheme>
    <a:fontScheme name="Default Design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9500</TotalTime>
  <Words>1546</Words>
  <Application>Microsoft Office PowerPoint</Application>
  <PresentationFormat>On-screen Show (4:3)</PresentationFormat>
  <Paragraphs>284</Paragraphs>
  <Slides>25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Gill Sans MT</vt:lpstr>
      <vt:lpstr>Times</vt:lpstr>
      <vt:lpstr>Times New Roman</vt:lpstr>
      <vt:lpstr>ＭＳ Ｐゴシック</vt:lpstr>
      <vt:lpstr>Wingdings</vt:lpstr>
      <vt:lpstr>Default Design</vt:lpstr>
      <vt:lpstr>C:\Users\Simon Saunders\AppData\Local\Microsoft\Windows\Temporary Internet Files\OLK2ADD\InterferencemanagementCoverInsidefr.pdf</vt:lpstr>
      <vt:lpstr> Femtocell  Market Progress &amp; Latest Achievements by the Femto Forum  for 3GPP PCG Meeting – Denver October 2009</vt:lpstr>
      <vt:lpstr>Overview</vt:lpstr>
      <vt:lpstr>The Femto Forum  - Promoting &amp; enabling femtocells - Not-for-profit, founded in 2007 - Independent, Inclusive, International </vt:lpstr>
      <vt:lpstr>Slide 4</vt:lpstr>
      <vt:lpstr>Slide 5</vt:lpstr>
      <vt:lpstr>Relationships with other key bodies </vt:lpstr>
      <vt:lpstr>Market Developments on Course</vt:lpstr>
      <vt:lpstr>‘Greater’ Femtocells</vt:lpstr>
      <vt:lpstr>Femtocells Enabling Customer Propositions</vt:lpstr>
      <vt:lpstr>Femto Forum 2008 Progress Overcame barriers to early market adoption</vt:lpstr>
      <vt:lpstr>2009 Priorities</vt:lpstr>
      <vt:lpstr>3GPP Release 8 Completion</vt:lpstr>
      <vt:lpstr>Completed Management Standard</vt:lpstr>
      <vt:lpstr>First Femtocell Plugfest</vt:lpstr>
      <vt:lpstr>Regulation</vt:lpstr>
      <vt:lpstr>What are femtocell services?</vt:lpstr>
      <vt:lpstr>What do femtocells provide?</vt:lpstr>
      <vt:lpstr>Developers And The Femto Forum</vt:lpstr>
      <vt:lpstr>Femtocells in Next-Generation Systems</vt:lpstr>
      <vt:lpstr>Femto Forum Research Initiative</vt:lpstr>
      <vt:lpstr>Recognising Progress  Femto Forum Femtocell Industry Awards 2009 </vt:lpstr>
      <vt:lpstr>2009 Priorities – Report Card</vt:lpstr>
      <vt:lpstr>Support for 3GPP Standards</vt:lpstr>
      <vt:lpstr>Forthcoming Events and Information</vt:lpstr>
      <vt:lpstr>Conclusions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Simon Saunders</dc:creator>
  <cp:lastModifiedBy>Simon Saunders</cp:lastModifiedBy>
  <cp:revision>282</cp:revision>
  <dcterms:created xsi:type="dcterms:W3CDTF">2007-05-16T14:00:23Z</dcterms:created>
  <dcterms:modified xsi:type="dcterms:W3CDTF">2009-10-27T07:09:46Z</dcterms:modified>
</cp:coreProperties>
</file>