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0"/>
  </p:notesMasterIdLst>
  <p:handoutMasterIdLst>
    <p:handoutMasterId r:id="rId11"/>
  </p:handoutMasterIdLst>
  <p:sldIdLst>
    <p:sldId id="365" r:id="rId9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598" autoAdjust="0"/>
    <p:restoredTop sz="96327" autoAdjust="0"/>
  </p:normalViewPr>
  <p:slideViewPr>
    <p:cSldViewPr snapToGrid="0">
      <p:cViewPr varScale="1">
        <p:scale>
          <a:sx n="105" d="100"/>
          <a:sy n="105" d="100"/>
        </p:scale>
        <p:origin x="200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3/22/2022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3/22/2022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95892"/>
            <a:ext cx="8227648" cy="3828730"/>
          </a:xfrm>
        </p:spPr>
        <p:txBody>
          <a:bodyPr/>
          <a:lstStyle/>
          <a:p>
            <a:r>
              <a:rPr lang="en-US" sz="1400" dirty="0"/>
              <a:t>Mixed calendar</a:t>
            </a:r>
          </a:p>
          <a:p>
            <a:pPr lvl="1"/>
            <a:r>
              <a:rPr lang="en-US" sz="1050" dirty="0"/>
              <a:t>Recommend as a preferred way forward for 3GPP for the transition period</a:t>
            </a:r>
          </a:p>
          <a:p>
            <a:r>
              <a:rPr lang="en-US" sz="1400" dirty="0"/>
              <a:t>Multi hub 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[ETSI &gt;&gt; For all contents about multi-hub, please refer to ETSI’s contribution about multi-hub]</a:t>
            </a:r>
          </a:p>
          <a:p>
            <a:pPr lvl="1"/>
            <a:r>
              <a:rPr lang="en-US" sz="1050" dirty="0">
                <a:highlight>
                  <a:srgbClr val="FFFF00"/>
                </a:highlight>
              </a:rPr>
              <a:t>More than 2 hubs is not practically possible with current technology and shall not be considered</a:t>
            </a:r>
          </a:p>
          <a:p>
            <a:pPr lvl="1"/>
            <a:r>
              <a:rPr lang="en-US" sz="1050" dirty="0">
                <a:highlight>
                  <a:srgbClr val="FFFF00"/>
                </a:highlight>
              </a:rPr>
              <a:t>Dual hub is possible, but not a desirable meeting setup</a:t>
            </a:r>
          </a:p>
          <a:p>
            <a:pPr lvl="1"/>
            <a:r>
              <a:rPr lang="en-US" sz="1050" dirty="0">
                <a:highlight>
                  <a:srgbClr val="FFFF00"/>
                </a:highlight>
              </a:rPr>
              <a:t>Only in case travel hardship continues, consider a possible trial of dual hub at a later stage</a:t>
            </a:r>
          </a:p>
          <a:p>
            <a:pPr lvl="1"/>
            <a:r>
              <a:rPr lang="en-US" sz="1050" dirty="0">
                <a:highlight>
                  <a:srgbClr val="FFFF00"/>
                </a:highlight>
              </a:rPr>
              <a:t>Check if dual hub runs into any WP passages (</a:t>
            </a:r>
            <a:r>
              <a:rPr lang="en-US" sz="1050" dirty="0" err="1">
                <a:highlight>
                  <a:srgbClr val="FFFF00"/>
                </a:highlight>
              </a:rPr>
              <a:t>StephenH</a:t>
            </a:r>
            <a:r>
              <a:rPr lang="en-US" sz="1050" dirty="0">
                <a:highlight>
                  <a:srgbClr val="FFFF00"/>
                </a:highlight>
              </a:rPr>
              <a:t>)</a:t>
            </a:r>
          </a:p>
          <a:p>
            <a:pPr lvl="2"/>
            <a:r>
              <a:rPr lang="en-US" sz="1000" dirty="0">
                <a:highlight>
                  <a:srgbClr val="FFFF00"/>
                </a:highlight>
              </a:rPr>
              <a:t>Current understanding is that no changes are needed in WP for dual hub</a:t>
            </a:r>
          </a:p>
          <a:p>
            <a:r>
              <a:rPr lang="en-US" sz="1400" dirty="0"/>
              <a:t>Delegate friendly E-meetings</a:t>
            </a:r>
          </a:p>
          <a:p>
            <a:pPr lvl="1"/>
            <a:r>
              <a:rPr lang="en-US" sz="1050" dirty="0"/>
              <a:t>Define practical and useful meeting day limit</a:t>
            </a:r>
          </a:p>
          <a:p>
            <a:pPr lvl="2"/>
            <a:r>
              <a:rPr lang="en-US" sz="1000" dirty="0"/>
              <a:t>E-only quarter: 16 days</a:t>
            </a:r>
          </a:p>
          <a:p>
            <a:pPr lvl="2"/>
            <a:r>
              <a:rPr lang="en-US" sz="1000" dirty="0"/>
              <a:t>Mixed quarter: 13 days</a:t>
            </a:r>
          </a:p>
          <a:p>
            <a:pPr lvl="2"/>
            <a:r>
              <a:rPr lang="en-US" sz="1000" dirty="0"/>
              <a:t>F2F-only quarter: 10 days</a:t>
            </a:r>
          </a:p>
          <a:p>
            <a:pPr lvl="1"/>
            <a:r>
              <a:rPr lang="en-US" sz="1050" dirty="0"/>
              <a:t>Mandate a break period of at least 5 consecutive working days between E-meetings.</a:t>
            </a:r>
          </a:p>
          <a:p>
            <a:r>
              <a:rPr lang="en-US" sz="1400" dirty="0"/>
              <a:t>These are strong guidelines. If broken, please report to parent TSG and to PCG to justify</a:t>
            </a:r>
          </a:p>
          <a:p>
            <a:r>
              <a:rPr lang="en-US" sz="1400" strike="dblStrike" dirty="0">
                <a:solidFill>
                  <a:srgbClr val="FF0000"/>
                </a:solidFill>
              </a:rPr>
              <a:t>Applicability of Mixed Calendar and Multi Hub </a:t>
            </a:r>
            <a:r>
              <a:rPr lang="en-US" sz="1400" dirty="0">
                <a:solidFill>
                  <a:srgbClr val="FF0000"/>
                </a:solidFill>
              </a:rPr>
              <a:t>Any arrangements </a:t>
            </a:r>
            <a:r>
              <a:rPr lang="en-US" sz="1400" dirty="0"/>
              <a:t>post Annex-I </a:t>
            </a:r>
            <a:r>
              <a:rPr lang="en-US" sz="1400" strike="dblStrike" dirty="0">
                <a:solidFill>
                  <a:srgbClr val="FF0000"/>
                </a:solidFill>
              </a:rPr>
              <a:t>is </a:t>
            </a:r>
            <a:r>
              <a:rPr lang="en-US" sz="1400" dirty="0">
                <a:solidFill>
                  <a:srgbClr val="FF0000"/>
                </a:solidFill>
              </a:rPr>
              <a:t>are </a:t>
            </a:r>
            <a:r>
              <a:rPr lang="en-US" sz="1400" dirty="0"/>
              <a:t>for future discussion and decision </a:t>
            </a:r>
            <a:r>
              <a:rPr lang="en-US" sz="1400" dirty="0">
                <a:solidFill>
                  <a:srgbClr val="FF0000"/>
                </a:solidFill>
                <a:highlight>
                  <a:srgbClr val="FFFF00"/>
                </a:highlight>
              </a:rPr>
              <a:t>[ETSI &gt;&gt; Instead of detailing what the situation will look like post Annex I, we suggest to leave it open (furthermore, we believe this is not something for the MHSG to tackle)]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Draft high level conclusions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924391470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181</TotalTime>
  <Words>219</Words>
  <Application>Microsoft Office PowerPoint</Application>
  <PresentationFormat>On-screen Show (16:9)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Draft high level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Luis Jorge Romero</cp:lastModifiedBy>
  <cp:revision>69</cp:revision>
  <dcterms:created xsi:type="dcterms:W3CDTF">2021-04-28T06:02:25Z</dcterms:created>
  <dcterms:modified xsi:type="dcterms:W3CDTF">2022-03-22T22:20:53Z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