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810" r:id="rId5"/>
    <p:sldId id="823" r:id="rId6"/>
    <p:sldId id="818" r:id="rId7"/>
    <p:sldId id="816" r:id="rId8"/>
    <p:sldId id="305" r:id="rId9"/>
    <p:sldId id="817" r:id="rId10"/>
    <p:sldId id="819" r:id="rId11"/>
    <p:sldId id="820" r:id="rId12"/>
    <p:sldId id="822" r:id="rId13"/>
  </p:sldIdLst>
  <p:sldSz cx="12192000" cy="6858000"/>
  <p:notesSz cx="7053263" cy="10180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510800"/>
          </a:xfrm>
          <a:prstGeom prst="rect">
            <a:avLst/>
          </a:prstGeom>
        </p:spPr>
        <p:txBody>
          <a:bodyPr vert="horz" lIns="98472" tIns="49236" rIns="98472" bIns="49236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510800"/>
          </a:xfrm>
          <a:prstGeom prst="rect">
            <a:avLst/>
          </a:prstGeom>
        </p:spPr>
        <p:txBody>
          <a:bodyPr vert="horz" lIns="98472" tIns="49236" rIns="98472" bIns="49236" rtlCol="0"/>
          <a:lstStyle>
            <a:lvl1pPr algn="r">
              <a:defRPr sz="1300"/>
            </a:lvl1pPr>
          </a:lstStyle>
          <a:p>
            <a:fld id="{9C395941-45A8-48FF-B15F-44E65E560486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3075" y="1273175"/>
            <a:ext cx="6107113" cy="3435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8472" tIns="49236" rIns="98472" bIns="4923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4899432"/>
            <a:ext cx="5642610" cy="4008626"/>
          </a:xfrm>
          <a:prstGeom prst="rect">
            <a:avLst/>
          </a:prstGeom>
        </p:spPr>
        <p:txBody>
          <a:bodyPr vert="horz" lIns="98472" tIns="49236" rIns="98472" bIns="49236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69840"/>
            <a:ext cx="3056414" cy="510799"/>
          </a:xfrm>
          <a:prstGeom prst="rect">
            <a:avLst/>
          </a:prstGeom>
        </p:spPr>
        <p:txBody>
          <a:bodyPr vert="horz" lIns="98472" tIns="49236" rIns="98472" bIns="49236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7" y="9669840"/>
            <a:ext cx="3056414" cy="510799"/>
          </a:xfrm>
          <a:prstGeom prst="rect">
            <a:avLst/>
          </a:prstGeom>
        </p:spPr>
        <p:txBody>
          <a:bodyPr vert="horz" lIns="98472" tIns="49236" rIns="98472" bIns="49236" rtlCol="0" anchor="b"/>
          <a:lstStyle>
            <a:lvl1pPr algn="r">
              <a:defRPr sz="1300"/>
            </a:lvl1pPr>
          </a:lstStyle>
          <a:p>
            <a:fld id="{DF227083-A56C-4503-A4E7-2BCA4D20A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751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03025D65-B132-4391-A6FC-1F4939ABBC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875B1284-0ADF-4312-9D1D-60DA44DF5D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4E52B703-CA5E-435D-B13B-CD624A5F90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00083" indent="-307724"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30897" indent="-246179"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23255" indent="-246179"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15614" indent="-246179"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07973" indent="-246179" defTabSz="10018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331" indent="-246179" defTabSz="10018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92690" indent="-246179" defTabSz="10018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85049" indent="-246179" defTabSz="10018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928D813-753C-4074-9652-4D63C8A738DF}" type="slidenum">
              <a:rPr lang="en-GB" altLang="en-US" sz="1300">
                <a:latin typeface="Times New Roman" panose="02020603050405020304" pitchFamily="18" charset="0"/>
              </a:rPr>
              <a:pPr/>
              <a:t>5</a:t>
            </a:fld>
            <a:endParaRPr lang="en-GB" altLang="en-US" sz="13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470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01516-337C-4E19-8B8F-F294991EA9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6B86B7-F021-4FDF-8BD2-EC153FEAD1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4232E-CCAA-4C4A-879E-64A40CAA7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FCA65A-F17F-4157-968F-9179A1115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54AC8-4892-484D-862B-D8926F326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787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3D487-C174-4100-8BE8-A78D85557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3D434-E4B5-4D5E-838B-2F8EFF59CD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10170-1842-4922-B5E2-C3D9BA9A9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98A57-62F4-4370-9EF2-3501BB9FA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11C88-1097-471B-9E78-88BC21A4E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057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15A8E5-FAA2-4BCA-8AC1-CDA9C4C91F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619AB9-893B-455A-888E-70CC098160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78F53-EE90-48D7-AD9A-310AAC094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DEC511-CDBB-4685-B08B-63F4EC9B0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BC047-2905-423A-AC92-42968D73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846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E2238-7F5C-46E5-BEF6-EBC82D31F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84F9F-31B5-4F32-AD6D-B2858C520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34030-68D3-4664-9444-ACA7BFE8D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52D2E-F7CE-4C3E-864A-F43EE213B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19ADD-E22F-4755-8571-748E93209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90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01933-3CA7-4DE0-A87B-8E41D6C91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E68B55-A799-4895-950F-EF37FF6954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46283-FB2E-443B-9ADE-514A4D26D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339D0F-2DA7-4A3C-ADDE-201AC7388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EF2D78-F3FC-4CD0-849D-6ECF4D558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28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A6903-3CC4-4CC3-BEF7-0893FEF44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9A8F8A-FF36-493B-8428-049AF3FFD7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3095A9-6181-48EC-8B1B-E8E8D0AC07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6DA5E-83CA-4F15-A131-ACE52C1C0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07957-C0D0-4C75-A488-4122FB5E6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33096-492C-43EE-A60E-DED09238E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05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E1198-C92C-4AB2-977A-B33180678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3CD18E-3136-427A-818D-C5B5EA485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15E44B-6994-4800-A4BB-6C3513FE14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2AD6A-8EC1-4B37-8A32-B4818A5A64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C7EBD8-ECB8-4712-B0B7-F5E60A5370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33894-93CA-42E7-A60B-6359C58DE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5B3A74-938D-451D-8D84-7D8CEEB9A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CD5403-8C42-4BFE-858A-FAA63E98E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8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E6844-B437-404E-91A1-B65EE69FF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38B5B2-4B97-4E1C-9355-87A3C226A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8F8419-B0B6-47C8-99E0-7B3A96902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57F4A9-640F-4F8F-B97A-38CD5ADE3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170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A14A1B-508A-437A-9107-C3584E2EC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3563FB-B147-4815-A3CB-EEF4FEF98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156DED-138D-4589-B5A4-191D97D55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070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6F82E-EA2B-4516-9503-44152135C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6975D-4C83-492A-B963-228B3DB78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43A07D-F944-4D0B-965F-2F00DEA195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9F8EDC-7B72-488C-953D-BD5B8574B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3B7194-DE83-4D29-93DF-E9C4869BE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A5AFF0-807D-4E86-8F54-B97047914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175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A5FF6-1569-4D5C-BF42-601FD8A29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6AA52B-EFAB-45CE-BE8E-110954BD63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95A5D6-DC8F-40A2-A28C-9B85183A61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96F7F6-2CD9-403D-9E7B-42F0BBE26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DADD50-6128-4239-BE6C-F1B0E7246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37573D-906A-493B-9D16-0500DBAAA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773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700FDB-78A3-4FE2-8580-6F1655C25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B9AE13-9373-430E-AE33-70F7E78BEB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54EA02-00B6-4F73-994D-AC002D1478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33FF0-1BA5-4C3B-A176-A3EF57118968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53AE9-B115-4B11-8A34-73BEADEEB0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2BD44-4F0B-494B-B5FA-2900D9B50E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63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8B2F6-EE5D-4818-838E-01BA68699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661" y="1561224"/>
            <a:ext cx="10998678" cy="2387600"/>
          </a:xfrm>
        </p:spPr>
        <p:txBody>
          <a:bodyPr>
            <a:normAutofit/>
          </a:bodyPr>
          <a:lstStyle/>
          <a:p>
            <a:r>
              <a:rPr lang="en-US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hosting </a:t>
            </a:r>
            <a:r>
              <a:rPr lang="en-US" sz="6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endParaRPr lang="en-US" sz="6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560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Even though re-evaluating the </a:t>
            </a:r>
            <a:r>
              <a:rPr lang="en-US" sz="2600" dirty="0" err="1"/>
              <a:t>rota</a:t>
            </a:r>
            <a:r>
              <a:rPr lang="en-US" sz="2600" dirty="0"/>
              <a:t> of meeting locations across regions and countries has not been a motivation for triggering the Meeting Hosting Study, it seems that it is a sensitive element that needs clarification in order to make better progress on Funding, Service Level and Decision Making</a:t>
            </a:r>
          </a:p>
          <a:p>
            <a:r>
              <a:rPr lang="en-US" sz="2600" dirty="0"/>
              <a:t>Maintaining the current de facto </a:t>
            </a:r>
            <a:r>
              <a:rPr lang="en-US" sz="2600" dirty="0" err="1"/>
              <a:t>rota</a:t>
            </a:r>
            <a:r>
              <a:rPr lang="en-US" sz="2600" dirty="0"/>
              <a:t> would remove this sensitive element from further discussions</a:t>
            </a:r>
          </a:p>
          <a:p>
            <a:r>
              <a:rPr lang="en-US" sz="2600" dirty="0"/>
              <a:t>These slides describe the current </a:t>
            </a:r>
            <a:r>
              <a:rPr lang="en-US" sz="2600" dirty="0" err="1"/>
              <a:t>rota</a:t>
            </a:r>
            <a:r>
              <a:rPr lang="en-US" sz="2600" dirty="0"/>
              <a:t> in a more formalized manner</a:t>
            </a:r>
          </a:p>
          <a:p>
            <a:r>
              <a:rPr lang="en-US" sz="2600" dirty="0"/>
              <a:t>It is proposed to document the current </a:t>
            </a:r>
            <a:r>
              <a:rPr lang="en-US" sz="2600" dirty="0" err="1"/>
              <a:t>rota</a:t>
            </a:r>
            <a:r>
              <a:rPr lang="en-US" sz="2600" dirty="0"/>
              <a:t> in a formalized manner, and preferably use as a basis also for the future </a:t>
            </a:r>
            <a:r>
              <a:rPr lang="en-US" sz="2200" dirty="0"/>
              <a:t>  	</a:t>
            </a:r>
          </a:p>
        </p:txBody>
      </p:sp>
    </p:spTree>
    <p:extLst>
      <p:ext uri="{BB962C8B-B14F-4D97-AF65-F5344CB8AC3E}">
        <p14:creationId xmlns:p14="http://schemas.microsoft.com/office/powerpoint/2010/main" val="2340984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8B2F6-EE5D-4818-838E-01BA68699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661" y="1561224"/>
            <a:ext cx="10998678" cy="2387600"/>
          </a:xfrm>
        </p:spPr>
        <p:txBody>
          <a:bodyPr>
            <a:normAutofit/>
          </a:bodyPr>
          <a:lstStyle/>
          <a:p>
            <a:r>
              <a:rPr lang="en-US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1) TSG hosting </a:t>
            </a:r>
            <a:r>
              <a:rPr lang="en-US" sz="6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endParaRPr lang="en-US" sz="6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17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hosting </a:t>
            </a:r>
            <a:r>
              <a:rPr lang="en-US" sz="4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600" dirty="0"/>
              <a:t>3GPP TSG venues have always had a balanced rotation across the main regions </a:t>
            </a:r>
          </a:p>
          <a:p>
            <a:r>
              <a:rPr lang="en-US" sz="2600" dirty="0"/>
              <a:t>The interest in hosting 3GPP TSGs is expanding</a:t>
            </a:r>
          </a:p>
          <a:p>
            <a:pPr lvl="1"/>
            <a:r>
              <a:rPr lang="en-US" sz="2200" dirty="0"/>
              <a:t>There is a need to adopt a transparent way for rotating TSG venues across regions in a balanced manner</a:t>
            </a:r>
          </a:p>
          <a:p>
            <a:r>
              <a:rPr lang="en-US" sz="2600" dirty="0"/>
              <a:t>Rotation principles</a:t>
            </a:r>
          </a:p>
          <a:p>
            <a:pPr lvl="1"/>
            <a:r>
              <a:rPr lang="en-US" sz="2200" dirty="0"/>
              <a:t>Each year the 4 TSGs rotate across the 3 main regions (EU, NA, Asia). </a:t>
            </a:r>
          </a:p>
          <a:p>
            <a:pPr lvl="1"/>
            <a:r>
              <a:rPr lang="en-US" sz="2200" dirty="0"/>
              <a:t>Each year one of the regions is hosting 2 TSGs. This rotates on a 3-year basis.</a:t>
            </a:r>
          </a:p>
          <a:p>
            <a:pPr lvl="1"/>
            <a:r>
              <a:rPr lang="en-US" sz="2200" dirty="0"/>
              <a:t>Asian region TSGs rotate across CN, KR, JP</a:t>
            </a:r>
            <a:r>
              <a:rPr lang="en-US" altLang="ja-JP" sz="2200" dirty="0"/>
              <a:t>,</a:t>
            </a:r>
            <a:r>
              <a:rPr lang="ja-JP" altLang="en-US" sz="2200" dirty="0"/>
              <a:t> </a:t>
            </a:r>
            <a:r>
              <a:rPr lang="en-US" altLang="ja-JP" sz="2200" dirty="0"/>
              <a:t>IN,</a:t>
            </a:r>
            <a:r>
              <a:rPr lang="ja-JP" altLang="en-US" sz="2200" dirty="0"/>
              <a:t> </a:t>
            </a:r>
            <a:r>
              <a:rPr lang="en-US" altLang="ja-JP" sz="2200" dirty="0"/>
              <a:t>CN, KR, JP,</a:t>
            </a:r>
            <a:r>
              <a:rPr lang="ja-JP" altLang="en-US" sz="2200" dirty="0"/>
              <a:t> </a:t>
            </a:r>
            <a:r>
              <a:rPr lang="en-US" altLang="ja-JP" sz="2200" dirty="0"/>
              <a:t>IN,</a:t>
            </a:r>
            <a:r>
              <a:rPr lang="ja-JP" altLang="en-US" sz="2200" dirty="0"/>
              <a:t> </a:t>
            </a:r>
            <a:r>
              <a:rPr lang="en-US" altLang="ja-JP" sz="2200" dirty="0"/>
              <a:t>AU(or new exploratory venues)</a:t>
            </a:r>
            <a:endParaRPr lang="en-US" sz="2200" dirty="0"/>
          </a:p>
          <a:p>
            <a:pPr lvl="1"/>
            <a:r>
              <a:rPr lang="en-US" sz="2200" dirty="0"/>
              <a:t>Meetings cannot be held twice in the same country per calendar year</a:t>
            </a:r>
          </a:p>
          <a:p>
            <a:pPr lvl="1"/>
            <a:r>
              <a:rPr lang="en-US" sz="2200" dirty="0"/>
              <a:t>US meetings to be spaced out by at least 6 months</a:t>
            </a:r>
          </a:p>
          <a:p>
            <a:pPr lvl="1"/>
            <a:r>
              <a:rPr lang="en-US" sz="2200" dirty="0"/>
              <a:t>For the years with 2 NA or 2 EU TSGs the second TSG is slotted towards potential “new exploratory venues” outside of the regular hosting regions/venues</a:t>
            </a:r>
          </a:p>
          <a:p>
            <a:pPr lvl="1"/>
            <a:r>
              <a:rPr lang="en-US" sz="2200" dirty="0"/>
              <a:t>The March TSG in every odd year hosts TSG elections. Venues for these “election TSGs” rotate in a balanced manner  	</a:t>
            </a:r>
          </a:p>
        </p:txBody>
      </p:sp>
    </p:spTree>
    <p:extLst>
      <p:ext uri="{BB962C8B-B14F-4D97-AF65-F5344CB8AC3E}">
        <p14:creationId xmlns:p14="http://schemas.microsoft.com/office/powerpoint/2010/main" val="2385329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2">
            <a:extLst>
              <a:ext uri="{FF2B5EF4-FFF2-40B4-BE49-F238E27FC236}">
                <a16:creationId xmlns:a16="http://schemas.microsoft.com/office/drawing/2014/main" id="{76471C08-82B5-40E4-AAAE-DC7C38375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fi-FI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hosting </a:t>
            </a:r>
            <a:r>
              <a:rPr lang="en-US" altLang="fi-FI" sz="4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r>
              <a:rPr lang="en-US" altLang="fi-FI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proposal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A462195-E36B-48C4-B549-199F465B80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4765380"/>
              </p:ext>
            </p:extLst>
          </p:nvPr>
        </p:nvGraphicFramePr>
        <p:xfrm>
          <a:off x="2392417" y="1478017"/>
          <a:ext cx="7291550" cy="42029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3009">
                  <a:extLst>
                    <a:ext uri="{9D8B030D-6E8A-4147-A177-3AD203B41FA5}">
                      <a16:colId xmlns:a16="http://schemas.microsoft.com/office/drawing/2014/main" val="4292024674"/>
                    </a:ext>
                  </a:extLst>
                </a:gridCol>
                <a:gridCol w="845397">
                  <a:extLst>
                    <a:ext uri="{9D8B030D-6E8A-4147-A177-3AD203B41FA5}">
                      <a16:colId xmlns:a16="http://schemas.microsoft.com/office/drawing/2014/main" val="2885197267"/>
                    </a:ext>
                  </a:extLst>
                </a:gridCol>
                <a:gridCol w="845397">
                  <a:extLst>
                    <a:ext uri="{9D8B030D-6E8A-4147-A177-3AD203B41FA5}">
                      <a16:colId xmlns:a16="http://schemas.microsoft.com/office/drawing/2014/main" val="57836042"/>
                    </a:ext>
                  </a:extLst>
                </a:gridCol>
                <a:gridCol w="845397">
                  <a:extLst>
                    <a:ext uri="{9D8B030D-6E8A-4147-A177-3AD203B41FA5}">
                      <a16:colId xmlns:a16="http://schemas.microsoft.com/office/drawing/2014/main" val="202049680"/>
                    </a:ext>
                  </a:extLst>
                </a:gridCol>
                <a:gridCol w="845397">
                  <a:extLst>
                    <a:ext uri="{9D8B030D-6E8A-4147-A177-3AD203B41FA5}">
                      <a16:colId xmlns:a16="http://schemas.microsoft.com/office/drawing/2014/main" val="2074032487"/>
                    </a:ext>
                  </a:extLst>
                </a:gridCol>
                <a:gridCol w="1549896">
                  <a:extLst>
                    <a:ext uri="{9D8B030D-6E8A-4147-A177-3AD203B41FA5}">
                      <a16:colId xmlns:a16="http://schemas.microsoft.com/office/drawing/2014/main" val="3015209594"/>
                    </a:ext>
                  </a:extLst>
                </a:gridCol>
                <a:gridCol w="1497057">
                  <a:extLst>
                    <a:ext uri="{9D8B030D-6E8A-4147-A177-3AD203B41FA5}">
                      <a16:colId xmlns:a16="http://schemas.microsoft.com/office/drawing/2014/main" val="3590803821"/>
                    </a:ext>
                  </a:extLst>
                </a:gridCol>
              </a:tblGrid>
              <a:tr h="2794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Year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1Q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2Q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3Q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4Q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Global Rotation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Asian Rotation 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44826584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2017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EU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US 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JP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EU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2EU, 1AS, 1EU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JP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54622026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2018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IN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US 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EU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1EU, 2AS, 1US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IN, AU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796283007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2019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CN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US 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US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EU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1EU, 1AS, 2US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CN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40185574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2020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KR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2EU, 1AS, 1NA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KR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28971877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2021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NA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JP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AU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2AS, 1NA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JP, AU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713522433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2022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NA*</a:t>
                      </a:r>
                      <a:r>
                        <a:rPr lang="en-US" sz="1100" u="none" strike="noStrike" baseline="20000" dirty="0"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1AS, 2NA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CN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391608518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>
                          <a:effectLst/>
                        </a:rPr>
                        <a:t>2023</a:t>
                      </a:r>
                      <a:endParaRPr lang="en-US" sz="1600" b="1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KR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EU</a:t>
                      </a:r>
                      <a:r>
                        <a:rPr lang="en-US" sz="1100" u="none" strike="noStrike" baseline="20000" dirty="0"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2EU, 1AS, 1NA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KR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48161377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2024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JP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IN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2AS, 1NA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JP, IN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75737745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2025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EU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NA*</a:t>
                      </a:r>
                      <a:r>
                        <a:rPr lang="en-US" sz="1100" u="none" strike="noStrike" baseline="20000" dirty="0"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1AS, 2NA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CN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06055901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2026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 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NA 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KR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EU</a:t>
                      </a:r>
                      <a:r>
                        <a:rPr lang="en-US" sz="1100" u="none" strike="noStrike" baseline="20000" dirty="0"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2EU, 1AS, 1NA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KR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3192508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2027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JP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AU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2AS, 1NA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JP, AU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56710223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2028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NA*</a:t>
                      </a:r>
                      <a:r>
                        <a:rPr lang="en-US" sz="1100" u="none" strike="noStrike" baseline="20000" dirty="0"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1AS, 2NA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CN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53632107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2029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EU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US" sz="1100" u="none" strike="noStrike" dirty="0">
                          <a:effectLst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NA 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KR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EU</a:t>
                      </a:r>
                      <a:r>
                        <a:rPr lang="en-US" sz="1100" u="none" strike="noStrike" baseline="20000" dirty="0"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2EU, 1AS, 1NA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KR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8709947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2030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IN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JP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2AS, 1NA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JP, IN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7351674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2757990-0B2A-4826-A3C2-66B02A6A8693}"/>
              </a:ext>
            </a:extLst>
          </p:cNvPr>
          <p:cNvSpPr txBox="1"/>
          <p:nvPr/>
        </p:nvSpPr>
        <p:spPr>
          <a:xfrm>
            <a:off x="2455479" y="5947541"/>
            <a:ext cx="51635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aseline="20000" dirty="0">
                <a:solidFill>
                  <a:srgbClr val="FF0000"/>
                </a:solidFill>
              </a:rPr>
              <a:t>1</a:t>
            </a:r>
            <a:r>
              <a:rPr lang="en-US" dirty="0">
                <a:solidFill>
                  <a:srgbClr val="FF0000"/>
                </a:solidFill>
              </a:rPr>
              <a:t>TSGs holding elections</a:t>
            </a:r>
          </a:p>
          <a:p>
            <a:r>
              <a:rPr lang="en-US" baseline="20000" dirty="0">
                <a:solidFill>
                  <a:srgbClr val="00B050"/>
                </a:solidFill>
              </a:rPr>
              <a:t>2</a:t>
            </a:r>
            <a:r>
              <a:rPr lang="en-US" dirty="0">
                <a:solidFill>
                  <a:srgbClr val="00B050"/>
                </a:solidFill>
              </a:rPr>
              <a:t>TSGs slotted towards potential “exploratory” venues</a:t>
            </a:r>
          </a:p>
          <a:p>
            <a:r>
              <a:rPr lang="en-US" dirty="0">
                <a:solidFill>
                  <a:srgbClr val="00B050"/>
                </a:solidFill>
              </a:rPr>
              <a:t>NA*: Non-US North America</a:t>
            </a:r>
          </a:p>
        </p:txBody>
      </p:sp>
    </p:spTree>
    <p:extLst>
      <p:ext uri="{BB962C8B-B14F-4D97-AF65-F5344CB8AC3E}">
        <p14:creationId xmlns:p14="http://schemas.microsoft.com/office/powerpoint/2010/main" val="380154629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hosting </a:t>
            </a:r>
            <a:r>
              <a:rPr lang="en-US" sz="4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9990"/>
            <a:ext cx="10745514" cy="3266638"/>
          </a:xfrm>
        </p:spPr>
        <p:txBody>
          <a:bodyPr>
            <a:normAutofit/>
          </a:bodyPr>
          <a:lstStyle/>
          <a:p>
            <a:r>
              <a:rPr lang="en-US" sz="2600" dirty="0"/>
              <a:t>Adopt the “Overall Rota” as a basis for TSG venue rotation</a:t>
            </a:r>
          </a:p>
          <a:p>
            <a:endParaRPr lang="en-US" sz="2600" dirty="0"/>
          </a:p>
          <a:p>
            <a:r>
              <a:rPr lang="en-US" sz="2400" dirty="0"/>
              <a:t>Dates for TSGs in Year(X) should be finalized latest in March Year(X-2)</a:t>
            </a:r>
          </a:p>
          <a:p>
            <a:r>
              <a:rPr lang="en-US" sz="2400" dirty="0"/>
              <a:t>Potential “exploratory venues” for Year(X) should be fixed latest in June Year(X-2)</a:t>
            </a:r>
          </a:p>
          <a:p>
            <a:pPr marL="0" indent="0">
              <a:buNone/>
            </a:pPr>
            <a:r>
              <a:rPr lang="en-US" sz="2400" dirty="0">
                <a:sym typeface="Wingdings" panose="05000000000000000000" pitchFamily="2" charset="2"/>
              </a:rPr>
              <a:t> </a:t>
            </a:r>
            <a:r>
              <a:rPr lang="en-US" sz="2400" dirty="0"/>
              <a:t>Both dates and regional venue distribution for Year(X) are stable by June Year(X-2) </a:t>
            </a:r>
          </a:p>
          <a:p>
            <a:pPr marL="0" indent="0">
              <a:buNone/>
            </a:pPr>
            <a:r>
              <a:rPr lang="en-US" sz="2400" dirty="0">
                <a:sym typeface="Wingdings" panose="05000000000000000000" pitchFamily="2" charset="2"/>
              </a:rPr>
              <a:t> </a:t>
            </a:r>
            <a:r>
              <a:rPr lang="en-US" sz="2400" dirty="0"/>
              <a:t>Hosting contracts for Year(X) can be confirmed starting July Year(X-2) </a:t>
            </a:r>
          </a:p>
        </p:txBody>
      </p:sp>
    </p:spTree>
    <p:extLst>
      <p:ext uri="{BB962C8B-B14F-4D97-AF65-F5344CB8AC3E}">
        <p14:creationId xmlns:p14="http://schemas.microsoft.com/office/powerpoint/2010/main" val="2572741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8B2F6-EE5D-4818-838E-01BA68699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661" y="1561224"/>
            <a:ext cx="10998678" cy="2387600"/>
          </a:xfrm>
        </p:spPr>
        <p:txBody>
          <a:bodyPr>
            <a:normAutofit/>
          </a:bodyPr>
          <a:lstStyle/>
          <a:p>
            <a:r>
              <a:rPr lang="en-US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2) WG/SWG hosting </a:t>
            </a:r>
            <a:r>
              <a:rPr lang="en-US" sz="6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endParaRPr lang="en-US" sz="6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13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973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 and SWG hosting </a:t>
            </a:r>
            <a:r>
              <a:rPr lang="en-US" sz="4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2976"/>
            <a:ext cx="10515600" cy="5426015"/>
          </a:xfrm>
        </p:spPr>
        <p:txBody>
          <a:bodyPr>
            <a:normAutofit fontScale="92500" lnSpcReduction="20000"/>
          </a:bodyPr>
          <a:lstStyle/>
          <a:p>
            <a:r>
              <a:rPr lang="en-US" sz="2600" dirty="0"/>
              <a:t>General principles: evenly distributed across the 3 main regions</a:t>
            </a:r>
          </a:p>
          <a:p>
            <a:pPr lvl="1"/>
            <a:r>
              <a:rPr lang="en-US" sz="2200" dirty="0"/>
              <a:t>1/3 of meetings to be held in EU, 1/3 in Asia, 1/3 in North America </a:t>
            </a:r>
          </a:p>
          <a:p>
            <a:r>
              <a:rPr lang="en-US" sz="2600" dirty="0"/>
              <a:t>Restrictions due to current geo-political situation</a:t>
            </a:r>
          </a:p>
          <a:p>
            <a:pPr lvl="1"/>
            <a:r>
              <a:rPr lang="en-US" sz="2200" dirty="0"/>
              <a:t>Maximum of 1 meeting per calendar year to be held in US and CN, respectively, for a given WG or SWG</a:t>
            </a:r>
          </a:p>
          <a:p>
            <a:pPr lvl="1"/>
            <a:r>
              <a:rPr lang="en-US" sz="2200" dirty="0"/>
              <a:t>US meetings to be spaced out by at least 6 months</a:t>
            </a:r>
          </a:p>
          <a:p>
            <a:pPr lvl="2"/>
            <a:r>
              <a:rPr lang="en-US" sz="1800" dirty="0"/>
              <a:t>This applies across WG and its parent TSG</a:t>
            </a:r>
          </a:p>
          <a:p>
            <a:pPr lvl="1"/>
            <a:r>
              <a:rPr lang="en-US" sz="2200" dirty="0"/>
              <a:t>Release-critical meetings to be held in non-US and non-CN locations</a:t>
            </a:r>
          </a:p>
          <a:p>
            <a:pPr lvl="2"/>
            <a:r>
              <a:rPr lang="en-US" sz="1800" dirty="0"/>
              <a:t>Release-critical meeting: Last WG meeting before release freeze, TSG meeting determining release package, </a:t>
            </a:r>
            <a:r>
              <a:rPr lang="en-US" sz="1800" dirty="0" err="1"/>
              <a:t>etc</a:t>
            </a:r>
            <a:r>
              <a:rPr lang="en-US" sz="1800" dirty="0"/>
              <a:t>…(Not sure about this one)</a:t>
            </a:r>
          </a:p>
          <a:p>
            <a:r>
              <a:rPr lang="en-US" sz="2600" dirty="0"/>
              <a:t>Rotation principles for 4 meetings per year to follow same logic as TSG </a:t>
            </a:r>
            <a:r>
              <a:rPr lang="en-US" sz="2600" dirty="0" err="1"/>
              <a:t>rota</a:t>
            </a:r>
            <a:endParaRPr lang="en-US" sz="2600" dirty="0"/>
          </a:p>
          <a:p>
            <a:r>
              <a:rPr lang="en-US" sz="2600" dirty="0"/>
              <a:t>Rotation principles for 6 meetings per year</a:t>
            </a:r>
          </a:p>
          <a:p>
            <a:pPr lvl="1"/>
            <a:r>
              <a:rPr lang="en-US" sz="2200" dirty="0"/>
              <a:t>2 meetings in EU, 1 meeting in CN, 1 meeting in Asia (non-CN), 1 meeting in NA, 1 meeting in NA* (non-US) </a:t>
            </a:r>
          </a:p>
          <a:p>
            <a:pPr lvl="1"/>
            <a:r>
              <a:rPr lang="en-US" sz="2200" dirty="0"/>
              <a:t>Non-CN Asia meetings to rotate (JP, KR, IN) in a balance manner across the years</a:t>
            </a:r>
            <a:endParaRPr lang="en-US" sz="2200" dirty="0">
              <a:solidFill>
                <a:srgbClr val="FF0000"/>
              </a:solidFill>
            </a:endParaRPr>
          </a:p>
          <a:p>
            <a:r>
              <a:rPr lang="en-US" sz="2600" dirty="0"/>
              <a:t>Rotation principles for 5 meetings per year </a:t>
            </a:r>
          </a:p>
          <a:p>
            <a:pPr lvl="1"/>
            <a:r>
              <a:rPr lang="en-US" sz="2200" dirty="0"/>
              <a:t>to follow logic as 6 meetings per year, but may delete one location of choice</a:t>
            </a:r>
          </a:p>
        </p:txBody>
      </p:sp>
    </p:spTree>
    <p:extLst>
      <p:ext uri="{BB962C8B-B14F-4D97-AF65-F5344CB8AC3E}">
        <p14:creationId xmlns:p14="http://schemas.microsoft.com/office/powerpoint/2010/main" val="485254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973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Example 2021 Rotation</a:t>
            </a: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0A519124-3C37-4705-A9B8-D872CE2E45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2843928"/>
              </p:ext>
            </p:extLst>
          </p:nvPr>
        </p:nvGraphicFramePr>
        <p:xfrm>
          <a:off x="946205" y="1509536"/>
          <a:ext cx="9613128" cy="46624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1691">
                  <a:extLst>
                    <a:ext uri="{9D8B030D-6E8A-4147-A177-3AD203B41FA5}">
                      <a16:colId xmlns:a16="http://schemas.microsoft.com/office/drawing/2014/main" val="1743376305"/>
                    </a:ext>
                  </a:extLst>
                </a:gridCol>
                <a:gridCol w="1965620">
                  <a:extLst>
                    <a:ext uri="{9D8B030D-6E8A-4147-A177-3AD203B41FA5}">
                      <a16:colId xmlns:a16="http://schemas.microsoft.com/office/drawing/2014/main" val="3777934935"/>
                    </a:ext>
                  </a:extLst>
                </a:gridCol>
                <a:gridCol w="2015383">
                  <a:extLst>
                    <a:ext uri="{9D8B030D-6E8A-4147-A177-3AD203B41FA5}">
                      <a16:colId xmlns:a16="http://schemas.microsoft.com/office/drawing/2014/main" val="2934671998"/>
                    </a:ext>
                  </a:extLst>
                </a:gridCol>
                <a:gridCol w="2050217">
                  <a:extLst>
                    <a:ext uri="{9D8B030D-6E8A-4147-A177-3AD203B41FA5}">
                      <a16:colId xmlns:a16="http://schemas.microsoft.com/office/drawing/2014/main" val="1403216460"/>
                    </a:ext>
                  </a:extLst>
                </a:gridCol>
                <a:gridCol w="2050217">
                  <a:extLst>
                    <a:ext uri="{9D8B030D-6E8A-4147-A177-3AD203B41FA5}">
                      <a16:colId xmlns:a16="http://schemas.microsoft.com/office/drawing/2014/main" val="4287630445"/>
                    </a:ext>
                  </a:extLst>
                </a:gridCol>
              </a:tblGrid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</a:rPr>
                        <a:t>Month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>
                          <a:effectLst/>
                        </a:rPr>
                        <a:t>TSG Location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</a:rPr>
                        <a:t>WG 4 mtgs/Year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</a:rPr>
                        <a:t>WG 5 mtgs/Year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</a:rPr>
                        <a:t>WG 6 mtgs/Year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5101201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Jan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7061156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Feb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2201717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Mar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800151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April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Asia (non China)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Asia (non China)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562217"/>
                  </a:ext>
                </a:extLst>
              </a:tr>
              <a:tr h="3656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May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NA*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382387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June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Japan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064039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July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3424729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Aug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3511685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Sept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250091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Oct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3984393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Nov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4432631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Dec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393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2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4C8F31E74DF74E8FCFF284B4431CE2" ma:contentTypeVersion="10" ma:contentTypeDescription="Create a new document." ma:contentTypeScope="" ma:versionID="15f3376f38f357e45fb2e161684d7d8c">
  <xsd:schema xmlns:xsd="http://www.w3.org/2001/XMLSchema" xmlns:xs="http://www.w3.org/2001/XMLSchema" xmlns:p="http://schemas.microsoft.com/office/2006/metadata/properties" xmlns:ns3="f0c1c198-6772-4070-9fed-c99b54821fd3" targetNamespace="http://schemas.microsoft.com/office/2006/metadata/properties" ma:root="true" ma:fieldsID="ce94362b87f24fcc3c2dd63c5aa2715c" ns3:_="">
    <xsd:import namespace="f0c1c198-6772-4070-9fed-c99b54821fd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c1c198-6772-4070-9fed-c99b54821f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B9E82D-7733-4C8E-A813-77D5D8C4AC2E}">
  <ds:schemaRefs>
    <ds:schemaRef ds:uri="f0c1c198-6772-4070-9fed-c99b54821fd3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6600DDD-F7C2-4276-80A6-6C1D3EE2AB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0c1c198-6772-4070-9fed-c99b54821f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AFB21F1-C375-41C2-AB3F-F44E1E990E8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2061</TotalTime>
  <Words>861</Words>
  <Application>Microsoft Office PowerPoint</Application>
  <PresentationFormat>Widescreen</PresentationFormat>
  <Paragraphs>196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3GPP hosting rota</vt:lpstr>
      <vt:lpstr>Introduction</vt:lpstr>
      <vt:lpstr>1) TSG hosting rota</vt:lpstr>
      <vt:lpstr>TSG hosting rota principles</vt:lpstr>
      <vt:lpstr>TSG hosting rota proposal</vt:lpstr>
      <vt:lpstr>TSG hosting rota proposal</vt:lpstr>
      <vt:lpstr>2) WG/SWG hosting rota</vt:lpstr>
      <vt:lpstr>WG and SWG hosting rota principles</vt:lpstr>
      <vt:lpstr>Example 2021 Rotation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IMT2020 schedule</dc:title>
  <dc:creator>Bertenyi, Balazs (Nokia - HU/Budapest)</dc:creator>
  <cp:lastModifiedBy>Bertenyi, Balazs (Nokia - HU/Budapest)</cp:lastModifiedBy>
  <cp:revision>85</cp:revision>
  <cp:lastPrinted>2019-05-09T05:34:35Z</cp:lastPrinted>
  <dcterms:created xsi:type="dcterms:W3CDTF">2019-01-17T16:56:11Z</dcterms:created>
  <dcterms:modified xsi:type="dcterms:W3CDTF">2019-11-21T02:18:37Z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0x0101003C4C8F31E74DF74E8FCFF284B4431CE2</vt:lpwstr>
  </property>
</Properties>
</file>