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77" r:id="rId10"/>
    <p:sldId id="380" r:id="rId11"/>
    <p:sldId id="381" r:id="rId12"/>
    <p:sldId id="379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6327" autoAdjust="0"/>
  </p:normalViewPr>
  <p:slideViewPr>
    <p:cSldViewPr snapToGrid="0">
      <p:cViewPr varScale="1">
        <p:scale>
          <a:sx n="140" d="100"/>
          <a:sy n="140" d="100"/>
        </p:scale>
        <p:origin x="1290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7B889000-A368-4E8B-8CE4-956788354FCE}"/>
    <pc:docChg chg="modSld">
      <pc:chgData name="Issam Toufik" userId="910a7b8e-d50d-42b5-8a90-c9aaeb763a91" providerId="ADAL" clId="{7B889000-A368-4E8B-8CE4-956788354FCE}" dt="2023-08-29T07:39:41.129" v="3" actId="20577"/>
      <pc:docMkLst>
        <pc:docMk/>
      </pc:docMkLst>
      <pc:sldChg chg="modSp mod">
        <pc:chgData name="Issam Toufik" userId="910a7b8e-d50d-42b5-8a90-c9aaeb763a91" providerId="ADAL" clId="{7B889000-A368-4E8B-8CE4-956788354FCE}" dt="2023-08-29T07:39:41.129" v="3" actId="20577"/>
        <pc:sldMkLst>
          <pc:docMk/>
          <pc:sldMk cId="0" sldId="311"/>
        </pc:sldMkLst>
        <pc:spChg chg="mod">
          <ac:chgData name="Issam Toufik" userId="910a7b8e-d50d-42b5-8a90-c9aaeb763a91" providerId="ADAL" clId="{7B889000-A368-4E8B-8CE4-956788354FCE}" dt="2023-08-29T07:39:41.129" v="3" actId="20577"/>
          <ac:spMkLst>
            <pc:docMk/>
            <pc:sldMk cId="0" sldId="311"/>
            <ac:spMk id="2" creationId="{1D6E4B32-D2FE-4E95-8B26-997AE087F0C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816599"/>
            <a:ext cx="8244000" cy="2390411"/>
          </a:xfrm>
        </p:spPr>
        <p:txBody>
          <a:bodyPr/>
          <a:lstStyle/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2024 and 2025 meeting plan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Input to MHPG#8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29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August 2023</a:t>
            </a:r>
          </a:p>
          <a:p>
            <a:pPr eaLnBrk="1" hangingPunct="1"/>
            <a:r>
              <a:rPr lang="en-GB" sz="1800" i="1" dirty="0">
                <a:ea typeface="ヒラギノ角ゴ Pro W3"/>
                <a:cs typeface="ヒラギノ角ゴ Pro W3"/>
              </a:rPr>
              <a:t>Source: Convenor (Balazs </a:t>
            </a:r>
            <a:r>
              <a:rPr lang="en-GB" sz="1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1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0737" y="170268"/>
            <a:ext cx="162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   OPmp230059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4067038"/>
          </a:xfrm>
        </p:spPr>
        <p:txBody>
          <a:bodyPr/>
          <a:lstStyle/>
          <a:p>
            <a:r>
              <a:rPr lang="en-US" dirty="0"/>
              <a:t>Proposed 2024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endParaRPr lang="en-US" b="0" dirty="0">
              <a:highlight>
                <a:srgbClr val="00FF00"/>
              </a:highlight>
            </a:endParaRP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Jan/February ordinary WGs: 	F2F in Europe (SA4 in ETSI)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		F2F in Europe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		F2F (RAN in Japan, SA in Korea, CT in India)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		F2F in Australia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		F2F </a:t>
            </a:r>
            <a:r>
              <a:rPr lang="en-US" dirty="0">
                <a:highlight>
                  <a:srgbClr val="00FF00"/>
                </a:highlight>
              </a:rPr>
              <a:t>(RAN in China, SA in India, CT in China)</a:t>
            </a:r>
            <a:endParaRPr lang="en-US" b="0" dirty="0">
              <a:highlight>
                <a:srgbClr val="00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		F2F in NA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December TSGs:			F2F in NA / Electronic (TBC in May 2023)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2024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4089492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4067038"/>
          </a:xfrm>
        </p:spPr>
        <p:txBody>
          <a:bodyPr/>
          <a:lstStyle/>
          <a:p>
            <a:r>
              <a:rPr lang="en-US" dirty="0"/>
              <a:t>Proposed 2025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endParaRPr lang="en-US" b="0" dirty="0">
              <a:highlight>
                <a:srgbClr val="00FF00"/>
              </a:highlight>
            </a:endParaRP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Feb WGs (CT WGs, SA WGs, RAN WGs): 	F2F in xx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March TSGs: 						F2F in Korea?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April SA2, RAN 1/2/3/4 WGs</a:t>
            </a:r>
            <a:r>
              <a:rPr lang="en-US" dirty="0">
                <a:highlight>
                  <a:srgbClr val="FFFF00"/>
                </a:highlight>
              </a:rPr>
              <a:t>: 			F2F in xx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May WGs:</a:t>
            </a:r>
            <a:r>
              <a:rPr lang="en-US" b="0" dirty="0">
                <a:highlight>
                  <a:srgbClr val="FFFF00"/>
                </a:highlight>
              </a:rPr>
              <a:t> (CT WGs, SA WGs, RAN WGs): 	F2F in xx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>
                <a:highlight>
                  <a:srgbClr val="FFFF00"/>
                </a:highlight>
              </a:rPr>
              <a:t>June TSGs:						F2F in xx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Aug WGs:	</a:t>
            </a:r>
            <a:r>
              <a:rPr lang="en-US" b="0" dirty="0">
                <a:highlight>
                  <a:srgbClr val="FFFF00"/>
                </a:highlight>
              </a:rPr>
              <a:t>(CT WGs, SA WGs, RAN WGs): </a:t>
            </a:r>
            <a:r>
              <a:rPr lang="en-US" dirty="0">
                <a:highlight>
                  <a:srgbClr val="FFFF00"/>
                </a:highlight>
              </a:rPr>
              <a:t>	F2F in xx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September TSGs:					F2F in xx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October SA2, RAN 1/2/3/4 WGs:		F2F in xx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Nov WGs:	</a:t>
            </a:r>
            <a:r>
              <a:rPr lang="en-US" b="0" dirty="0">
                <a:highlight>
                  <a:srgbClr val="FFFF00"/>
                </a:highlight>
              </a:rPr>
              <a:t>(CT WGs, SA WGs, RAN WGs):    </a:t>
            </a:r>
            <a:r>
              <a:rPr lang="en-US" dirty="0">
                <a:highlight>
                  <a:srgbClr val="FFFF00"/>
                </a:highlight>
              </a:rPr>
              <a:t>	F2F in NA?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Dec TSGs</a:t>
            </a:r>
            <a:r>
              <a:rPr lang="en-US" dirty="0">
                <a:highlight>
                  <a:srgbClr val="FFFF00"/>
                </a:highlight>
              </a:rPr>
              <a:t>:							F2F in xx</a:t>
            </a:r>
            <a:endParaRPr lang="en-US" b="0" dirty="0">
              <a:highlight>
                <a:srgbClr val="FF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2025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3399733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938915"/>
            <a:ext cx="8227648" cy="3656332"/>
          </a:xfrm>
        </p:spPr>
        <p:txBody>
          <a:bodyPr/>
          <a:lstStyle/>
          <a:p>
            <a:r>
              <a:rPr lang="en-US" b="0" dirty="0">
                <a:highlight>
                  <a:srgbClr val="FFFF00"/>
                </a:highlight>
              </a:rPr>
              <a:t>In case hosting offers are received from individual companies or other organizations, these offers would need to be worked into the overall plan. </a:t>
            </a:r>
            <a:br>
              <a:rPr lang="en-US" b="0" dirty="0">
                <a:highlight>
                  <a:srgbClr val="FFFF00"/>
                </a:highlight>
              </a:rPr>
            </a:br>
            <a:r>
              <a:rPr lang="en-US" b="0" dirty="0">
                <a:highlight>
                  <a:srgbClr val="FFFF00"/>
                </a:highlight>
              </a:rPr>
              <a:t>I.e. these offers would </a:t>
            </a:r>
            <a:r>
              <a:rPr lang="en-US" u="sng" dirty="0">
                <a:highlight>
                  <a:srgbClr val="FFFF00"/>
                </a:highlight>
              </a:rPr>
              <a:t>NOT</a:t>
            </a:r>
            <a:r>
              <a:rPr lang="en-US" b="0" dirty="0">
                <a:highlight>
                  <a:srgbClr val="FFFF00"/>
                </a:highlight>
              </a:rPr>
              <a:t> entail additional F2F meetings.</a:t>
            </a:r>
          </a:p>
          <a:p>
            <a:r>
              <a:rPr lang="en-US" b="0" dirty="0">
                <a:highlight>
                  <a:srgbClr val="FFFF00"/>
                </a:highlight>
              </a:rPr>
              <a:t>The list of F2F meetings shown is considered as an </a:t>
            </a:r>
            <a:r>
              <a:rPr lang="en-US" u="sng" dirty="0">
                <a:highlight>
                  <a:srgbClr val="FFFF00"/>
                </a:highlight>
              </a:rPr>
              <a:t>upper bound</a:t>
            </a:r>
            <a:r>
              <a:rPr lang="en-US" b="0" dirty="0">
                <a:highlight>
                  <a:srgbClr val="FFFF00"/>
                </a:highlight>
              </a:rPr>
              <a:t>. </a:t>
            </a:r>
            <a:br>
              <a:rPr lang="en-US" b="0" dirty="0">
                <a:highlight>
                  <a:srgbClr val="FFFF00"/>
                </a:highlight>
              </a:rPr>
            </a:br>
            <a:r>
              <a:rPr lang="en-US" b="0" dirty="0">
                <a:highlight>
                  <a:srgbClr val="FFFF00"/>
                </a:highlight>
              </a:rPr>
              <a:t>WGs may decide to have less F2F meetings, in which case these WGs shall inform MHPG as soon </a:t>
            </a:r>
            <a:r>
              <a:rPr lang="en-US" b="0">
                <a:highlight>
                  <a:srgbClr val="FFFF00"/>
                </a:highlight>
              </a:rPr>
              <a:t>as possible.</a:t>
            </a:r>
            <a:endParaRPr lang="en-US" b="0" dirty="0">
              <a:highlight>
                <a:srgbClr val="FFFF00"/>
              </a:highlight>
            </a:endParaRPr>
          </a:p>
          <a:p>
            <a:r>
              <a:rPr lang="en-US" b="0" dirty="0">
                <a:highlight>
                  <a:srgbClr val="FFFF00"/>
                </a:highlight>
              </a:rPr>
              <a:t>Some SA and CT WGs may decide to hold ad-hoc meetings on top of the depicted meeting plan, but these shall all be Electronic.</a:t>
            </a:r>
          </a:p>
          <a:p>
            <a:r>
              <a:rPr lang="en-US" b="0" dirty="0">
                <a:highlight>
                  <a:srgbClr val="FFFF00"/>
                </a:highlight>
              </a:rPr>
              <a:t>RAN WGs will not hold any ad-hoc meeting in 2025.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2025 – points to note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3464192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89B5C9-78B1-6DB3-1016-F454860BC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3" y="895295"/>
            <a:ext cx="8229600" cy="3968955"/>
          </a:xfrm>
        </p:spPr>
        <p:txBody>
          <a:bodyPr/>
          <a:lstStyle/>
          <a:p>
            <a:pPr marL="0" indent="0">
              <a:buNone/>
            </a:pPr>
            <a:endParaRPr lang="en-HU" u="sng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HU" u="sng" dirty="0">
                <a:highlight>
                  <a:srgbClr val="00FF00"/>
                </a:highlight>
              </a:rPr>
              <a:t>Agreed earlier: </a:t>
            </a:r>
            <a:br>
              <a:rPr lang="en-HU" b="0" dirty="0">
                <a:highlight>
                  <a:srgbClr val="00FF00"/>
                </a:highlight>
              </a:rPr>
            </a:br>
            <a:r>
              <a:rPr lang="en-HU" b="0" dirty="0">
                <a:highlight>
                  <a:srgbClr val="00FF00"/>
                </a:highlight>
              </a:rPr>
              <a:t>All F2F WGs and TSGs to provide </a:t>
            </a:r>
            <a:r>
              <a:rPr lang="en-HU" i="1" dirty="0">
                <a:highlight>
                  <a:srgbClr val="00FF00"/>
                </a:highlight>
              </a:rPr>
              <a:t>1-way remote access</a:t>
            </a:r>
            <a:br>
              <a:rPr lang="en-HU" i="1" dirty="0">
                <a:highlight>
                  <a:srgbClr val="00FF00"/>
                </a:highlight>
              </a:rPr>
            </a:br>
            <a:r>
              <a:rPr lang="en-HU" i="1" dirty="0">
                <a:highlight>
                  <a:srgbClr val="00FF00"/>
                </a:highlight>
              </a:rPr>
              <a:t>A</a:t>
            </a:r>
            <a:r>
              <a:rPr lang="en-GB" i="1" dirty="0" err="1">
                <a:highlight>
                  <a:srgbClr val="00FF00"/>
                </a:highlight>
              </a:rPr>
              <a:t>ssuming</a:t>
            </a:r>
            <a:r>
              <a:rPr lang="en-GB" i="1" dirty="0">
                <a:highlight>
                  <a:srgbClr val="00FF00"/>
                </a:highlight>
              </a:rPr>
              <a:t> all meeting locations are well accessible to all IMs (e.g. visa, etc…)</a:t>
            </a:r>
          </a:p>
          <a:p>
            <a:pPr marL="0" indent="0">
              <a:buNone/>
            </a:pPr>
            <a:endParaRPr lang="en-HU" u="sng" dirty="0"/>
          </a:p>
          <a:p>
            <a:pPr marL="0" indent="0">
              <a:buNone/>
            </a:pPr>
            <a:r>
              <a:rPr lang="en-HU" u="sng" dirty="0">
                <a:highlight>
                  <a:srgbClr val="FFFF00"/>
                </a:highlight>
              </a:rPr>
              <a:t>Proposal for 2024 and beyond:</a:t>
            </a:r>
          </a:p>
          <a:p>
            <a:pPr marL="342900" indent="-342900">
              <a:buFont typeface="+mj-lt"/>
              <a:buAutoNum type="arabicPeriod"/>
            </a:pPr>
            <a:r>
              <a:rPr lang="en-HU" b="0" dirty="0">
                <a:highlight>
                  <a:srgbClr val="FFFF00"/>
                </a:highlight>
              </a:rPr>
              <a:t>No remote access for meetings held in Europe, Korea, Japan, Australia </a:t>
            </a:r>
          </a:p>
          <a:p>
            <a:pPr marL="342900" indent="-342900">
              <a:buFont typeface="+mj-lt"/>
              <a:buAutoNum type="arabicPeriod"/>
            </a:pPr>
            <a:r>
              <a:rPr lang="en-HU" b="0" dirty="0">
                <a:highlight>
                  <a:srgbClr val="FFFF00"/>
                </a:highlight>
              </a:rPr>
              <a:t>1-way remote access for meetings held in North America, China, India due to some sporadic difficulties to access these meeting locations from some regions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358944-89C9-03C6-9E06-00B1EE67F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sz="2800" dirty="0"/>
              <a:t>Remote Access</a:t>
            </a:r>
          </a:p>
        </p:txBody>
      </p:sp>
    </p:spTree>
    <p:extLst>
      <p:ext uri="{BB962C8B-B14F-4D97-AF65-F5344CB8AC3E}">
        <p14:creationId xmlns:p14="http://schemas.microsoft.com/office/powerpoint/2010/main" val="630135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2006C09-D9AD-49CD-95D4-E9B4D315244F}">
  <ds:schemaRefs>
    <ds:schemaRef ds:uri="8a721af7-6211-45bb-a226-4c61e052e8c0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www.w3.org/XML/1998/namespace"/>
    <ds:schemaRef ds:uri="71c5aaf6-e6ce-465b-b873-5148d2a4c105"/>
    <ds:schemaRef ds:uri="3b34c8f0-1ef5-4d1e-bb66-517ce7fe7356"/>
    <ds:schemaRef ds:uri="http://schemas.microsoft.com/office/2006/metadata/properties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5255</TotalTime>
  <Words>532</Words>
  <Application>Microsoft Office PowerPoint</Application>
  <PresentationFormat>On-screen Show (16:9)</PresentationFormat>
  <Paragraphs>47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Detailed Planning for 2024</vt:lpstr>
      <vt:lpstr>Detailed Planning for 2025</vt:lpstr>
      <vt:lpstr>Detailed Planning for 2025 – points to note</vt:lpstr>
      <vt:lpstr>Remote Access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Issam Toufik</cp:lastModifiedBy>
  <cp:revision>129</cp:revision>
  <dcterms:created xsi:type="dcterms:W3CDTF">2021-04-28T06:02:25Z</dcterms:created>
  <dcterms:modified xsi:type="dcterms:W3CDTF">2023-08-29T07:39:42Z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