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48" r:id="rId1"/>
  </p:sldMasterIdLst>
  <p:notesMasterIdLst>
    <p:notesMasterId r:id="rId8"/>
  </p:notesMasterIdLst>
  <p:sldIdLst>
    <p:sldId id="256" r:id="rId2"/>
    <p:sldId id="264" r:id="rId3"/>
    <p:sldId id="268" r:id="rId4"/>
    <p:sldId id="266" r:id="rId5"/>
    <p:sldId id="267" r:id="rId6"/>
    <p:sldId id="263" r:id="rId7"/>
  </p:sldIdLst>
  <p:sldSz cx="12192000" cy="6858000"/>
  <p:notesSz cx="6858000" cy="9144000"/>
  <p:embeddedFontLst>
    <p:embeddedFont>
      <p:font typeface="Calibri" panose="020F0502020204030204" pitchFamily="34" charset="0"/>
      <p:regular r:id="rId9"/>
      <p:bold r:id="rId10"/>
      <p:italic r:id="rId11"/>
      <p:boldItalic r:id="rId12"/>
    </p:embeddedFont>
    <p:embeddedFont>
      <p:font typeface="Poppins" panose="020B0604020202020204" charset="0"/>
      <p:regular r:id="rId13"/>
      <p:bold r:id="rId14"/>
      <p:italic r:id="rId15"/>
      <p:boldItalic r:id="rId1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9" roundtripDataSignature="AMtx7migKOZxwgyc1OcVNNnB6qquD8vqC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0F4CC6C-0D74-48D4-9113-7031FD033279}" v="26" dt="2022-05-19T13:08:41.883"/>
  </p1510:revLst>
</p1510:revInfo>
</file>

<file path=ppt/tableStyles.xml><?xml version="1.0" encoding="utf-8"?>
<a:tblStyleLst xmlns:a="http://schemas.openxmlformats.org/drawingml/2006/main" def="{75DD7C9F-B6D5-4565-B4C0-3AE4E164340B}">
  <a:tblStyle styleId="{75DD7C9F-B6D5-4565-B4C0-3AE4E164340B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tableStyles" Target="tableStyles.xml"/><Relationship Id="rId10" Type="http://schemas.openxmlformats.org/officeDocument/2006/relationships/font" Target="fonts/font2.fntdata"/><Relationship Id="rId19" Type="http://customschemas.google.com/relationships/presentationmetadata" Target="meta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rsh Kumar" userId="8037736a01bd0278" providerId="LiveId" clId="{F0F4CC6C-0D74-48D4-9113-7031FD033279}"/>
    <pc:docChg chg="undo custSel modSld">
      <pc:chgData name="Harsh Kumar" userId="8037736a01bd0278" providerId="LiveId" clId="{F0F4CC6C-0D74-48D4-9113-7031FD033279}" dt="2022-05-20T03:12:53.122" v="271" actId="20577"/>
      <pc:docMkLst>
        <pc:docMk/>
      </pc:docMkLst>
      <pc:sldChg chg="modSp mod">
        <pc:chgData name="Harsh Kumar" userId="8037736a01bd0278" providerId="LiveId" clId="{F0F4CC6C-0D74-48D4-9113-7031FD033279}" dt="2022-05-20T03:01:03.862" v="124" actId="20577"/>
        <pc:sldMkLst>
          <pc:docMk/>
          <pc:sldMk cId="0" sldId="257"/>
        </pc:sldMkLst>
        <pc:spChg chg="mod">
          <ac:chgData name="Harsh Kumar" userId="8037736a01bd0278" providerId="LiveId" clId="{F0F4CC6C-0D74-48D4-9113-7031FD033279}" dt="2022-05-20T03:01:03.862" v="124" actId="20577"/>
          <ac:spMkLst>
            <pc:docMk/>
            <pc:sldMk cId="0" sldId="257"/>
            <ac:spMk id="100" creationId="{00000000-0000-0000-0000-000000000000}"/>
          </ac:spMkLst>
        </pc:spChg>
      </pc:sldChg>
      <pc:sldChg chg="modSp mod">
        <pc:chgData name="Harsh Kumar" userId="8037736a01bd0278" providerId="LiveId" clId="{F0F4CC6C-0D74-48D4-9113-7031FD033279}" dt="2022-05-20T03:12:53.122" v="271" actId="20577"/>
        <pc:sldMkLst>
          <pc:docMk/>
          <pc:sldMk cId="0" sldId="258"/>
        </pc:sldMkLst>
        <pc:spChg chg="mod">
          <ac:chgData name="Harsh Kumar" userId="8037736a01bd0278" providerId="LiveId" clId="{F0F4CC6C-0D74-48D4-9113-7031FD033279}" dt="2022-05-20T03:05:03.709" v="148"/>
          <ac:spMkLst>
            <pc:docMk/>
            <pc:sldMk cId="0" sldId="258"/>
            <ac:spMk id="106" creationId="{00000000-0000-0000-0000-000000000000}"/>
          </ac:spMkLst>
        </pc:spChg>
        <pc:spChg chg="mod">
          <ac:chgData name="Harsh Kumar" userId="8037736a01bd0278" providerId="LiveId" clId="{F0F4CC6C-0D74-48D4-9113-7031FD033279}" dt="2022-05-20T03:12:53.122" v="271" actId="20577"/>
          <ac:spMkLst>
            <pc:docMk/>
            <pc:sldMk cId="0" sldId="258"/>
            <ac:spMk id="107" creationId="{00000000-0000-0000-0000-000000000000}"/>
          </ac:spMkLst>
        </pc:spChg>
      </pc:sldChg>
      <pc:sldChg chg="modSp mod">
        <pc:chgData name="Harsh Kumar" userId="8037736a01bd0278" providerId="LiveId" clId="{F0F4CC6C-0D74-48D4-9113-7031FD033279}" dt="2022-05-19T13:09:56.163" v="123" actId="1076"/>
        <pc:sldMkLst>
          <pc:docMk/>
          <pc:sldMk cId="0" sldId="259"/>
        </pc:sldMkLst>
        <pc:graphicFrameChg chg="mod">
          <ac:chgData name="Harsh Kumar" userId="8037736a01bd0278" providerId="LiveId" clId="{F0F4CC6C-0D74-48D4-9113-7031FD033279}" dt="2022-05-19T13:09:56.163" v="123" actId="1076"/>
          <ac:graphicFrameMkLst>
            <pc:docMk/>
            <pc:sldMk cId="0" sldId="259"/>
            <ac:graphicFrameMk id="113" creationId="{00000000-0000-0000-0000-000000000000}"/>
          </ac:graphicFrameMkLst>
        </pc:graphicFrameChg>
        <pc:graphicFrameChg chg="mod">
          <ac:chgData name="Harsh Kumar" userId="8037736a01bd0278" providerId="LiveId" clId="{F0F4CC6C-0D74-48D4-9113-7031FD033279}" dt="2022-05-19T13:09:56.163" v="123" actId="1076"/>
          <ac:graphicFrameMkLst>
            <pc:docMk/>
            <pc:sldMk cId="0" sldId="259"/>
            <ac:graphicFrameMk id="118" creationId="{00000000-0000-0000-0000-000000000000}"/>
          </ac:graphicFrameMkLst>
        </pc:graphicFrameChg>
      </pc:sldChg>
      <pc:sldChg chg="modSp mod">
        <pc:chgData name="Harsh Kumar" userId="8037736a01bd0278" providerId="LiveId" clId="{F0F4CC6C-0D74-48D4-9113-7031FD033279}" dt="2022-05-19T09:03:45.492" v="94"/>
        <pc:sldMkLst>
          <pc:docMk/>
          <pc:sldMk cId="0" sldId="263"/>
        </pc:sldMkLst>
        <pc:spChg chg="mod">
          <ac:chgData name="Harsh Kumar" userId="8037736a01bd0278" providerId="LiveId" clId="{F0F4CC6C-0D74-48D4-9113-7031FD033279}" dt="2022-05-19T09:03:45.492" v="94"/>
          <ac:spMkLst>
            <pc:docMk/>
            <pc:sldMk cId="0" sldId="263"/>
            <ac:spMk id="163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IN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9" name="Google Shape;89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3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1" name="Google Shape;161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2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9949774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73D78"/>
              </a:buClr>
              <a:buSzPts val="4000"/>
              <a:buFont typeface="Calibri"/>
              <a:buNone/>
              <a:defRPr sz="4000"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23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73D78"/>
              </a:buClr>
              <a:buSzPts val="2800"/>
              <a:buChar char="•"/>
              <a:defRPr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2400"/>
              <a:buChar char="•"/>
              <a:defRPr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2000"/>
              <a:buChar char="•"/>
              <a:defRPr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1800"/>
              <a:buChar char="•"/>
              <a:defRPr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1800"/>
              <a:buChar char="•"/>
              <a:defRPr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8" name="Google Shape;78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24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73D78"/>
              </a:buClr>
              <a:buSzPts val="4000"/>
              <a:buFont typeface="Calibri"/>
              <a:buNone/>
              <a:defRPr sz="4000"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24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73D78"/>
              </a:buClr>
              <a:buSzPts val="2800"/>
              <a:buChar char="•"/>
              <a:defRPr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2400"/>
              <a:buChar char="•"/>
              <a:defRPr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2000"/>
              <a:buChar char="•"/>
              <a:defRPr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1800"/>
              <a:buChar char="•"/>
              <a:defRPr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1800"/>
              <a:buChar char="•"/>
              <a:defRPr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4" name="Google Shape;84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1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73D78"/>
              </a:buClr>
              <a:buSzPts val="1800"/>
              <a:buChar char="•"/>
              <a:defRPr sz="1800"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1800"/>
              <a:buChar char="•"/>
              <a:defRPr sz="1800"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1800"/>
              <a:buChar char="•"/>
              <a:defRPr sz="1800"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1800"/>
              <a:buChar char="•"/>
              <a:defRPr sz="1800"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1800"/>
              <a:buChar char="•"/>
              <a:defRPr sz="1800"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1" name="Google Shape;21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N"/>
              <a:t>‹#›</a:t>
            </a:fld>
            <a:endParaRPr/>
          </a:p>
        </p:txBody>
      </p:sp>
      <p:sp>
        <p:nvSpPr>
          <p:cNvPr id="24" name="Google Shape;24;p1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9932377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73D78"/>
              </a:buClr>
              <a:buSzPts val="4000"/>
              <a:buFont typeface="Calibri"/>
              <a:buNone/>
              <a:defRPr sz="4000"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16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73D78"/>
              </a:buClr>
              <a:buSzPts val="5400"/>
              <a:buFont typeface="Calibri"/>
              <a:buNone/>
              <a:defRPr sz="5400"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16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73D78"/>
              </a:buClr>
              <a:buSzPts val="2400"/>
              <a:buNone/>
              <a:defRPr sz="2400"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4" name="Google Shape;34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>
  <p:cSld name="Two Content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73D78"/>
              </a:buClr>
              <a:buSzPts val="2800"/>
              <a:buChar char="•"/>
              <a:defRPr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2400"/>
              <a:buChar char="•"/>
              <a:defRPr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2000"/>
              <a:buChar char="•"/>
              <a:defRPr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1800"/>
              <a:buChar char="•"/>
              <a:defRPr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1800"/>
              <a:buChar char="•"/>
              <a:defRPr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17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73D78"/>
              </a:buClr>
              <a:buSzPts val="2800"/>
              <a:buChar char="•"/>
              <a:defRPr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2400"/>
              <a:buChar char="•"/>
              <a:defRPr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2000"/>
              <a:buChar char="•"/>
              <a:defRPr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1800"/>
              <a:buChar char="•"/>
              <a:defRPr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1800"/>
              <a:buChar char="•"/>
              <a:defRPr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N"/>
              <a:t>‹#›</a:t>
            </a:fld>
            <a:endParaRPr/>
          </a:p>
        </p:txBody>
      </p:sp>
      <p:sp>
        <p:nvSpPr>
          <p:cNvPr id="43" name="Google Shape;43;p1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9976338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73D78"/>
              </a:buClr>
              <a:buSzPts val="4000"/>
              <a:buFont typeface="Calibri"/>
              <a:buNone/>
              <a:defRPr sz="4000"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>
  <p:cSld name="Comparison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8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73D78"/>
              </a:buClr>
              <a:buSzPts val="2400"/>
              <a:buNone/>
              <a:defRPr sz="2400" b="1"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6" name="Google Shape;46;p18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73D78"/>
              </a:buClr>
              <a:buSzPts val="2800"/>
              <a:buChar char="•"/>
              <a:defRPr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2400"/>
              <a:buChar char="•"/>
              <a:defRPr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2000"/>
              <a:buChar char="•"/>
              <a:defRPr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1800"/>
              <a:buChar char="•"/>
              <a:defRPr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1800"/>
              <a:buChar char="•"/>
              <a:defRPr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7" name="Google Shape;47;p18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73D78"/>
              </a:buClr>
              <a:buSzPts val="2400"/>
              <a:buNone/>
              <a:defRPr sz="2400" b="1"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8" name="Google Shape;48;p18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73D78"/>
              </a:buClr>
              <a:buSzPts val="2800"/>
              <a:buChar char="•"/>
              <a:defRPr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2400"/>
              <a:buChar char="•"/>
              <a:defRPr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2000"/>
              <a:buChar char="•"/>
              <a:defRPr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1800"/>
              <a:buChar char="•"/>
              <a:defRPr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1800"/>
              <a:buChar char="•"/>
              <a:defRPr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9" name="Google Shape;49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N"/>
              <a:t>‹#›</a:t>
            </a:fld>
            <a:endParaRPr/>
          </a:p>
        </p:txBody>
      </p:sp>
      <p:sp>
        <p:nvSpPr>
          <p:cNvPr id="56" name="Google Shape;56;p1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9976338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73D78"/>
              </a:buClr>
              <a:buSzPts val="4000"/>
              <a:buFont typeface="Calibri"/>
              <a:buNone/>
              <a:defRPr sz="4000"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1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73D78"/>
              </a:buClr>
              <a:buSzPts val="3200"/>
              <a:buFont typeface="Calibri"/>
              <a:buNone/>
              <a:defRPr sz="3200"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1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73D78"/>
              </a:buClr>
              <a:buSzPts val="3200"/>
              <a:buChar char="•"/>
              <a:defRPr sz="3200"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2800"/>
              <a:buChar char="•"/>
              <a:defRPr sz="2800"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2400"/>
              <a:buChar char="•"/>
              <a:defRPr sz="2400"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2000"/>
              <a:buChar char="•"/>
              <a:defRPr sz="2000"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2000"/>
              <a:buChar char="•"/>
              <a:defRPr sz="2000"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4" name="Google Shape;64;p21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73D78"/>
              </a:buClr>
              <a:buSzPts val="1600"/>
              <a:buNone/>
              <a:defRPr sz="1600"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2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73D78"/>
              </a:buClr>
              <a:buSzPts val="3200"/>
              <a:buFont typeface="Calibri"/>
              <a:buNone/>
              <a:defRPr sz="3200"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2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71" name="Google Shape;71;p22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73D78"/>
              </a:buClr>
              <a:buSzPts val="1600"/>
              <a:buNone/>
              <a:defRPr sz="1600"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2" name="Google Shape;72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73D78"/>
              </a:buClr>
              <a:buSzPts val="4400"/>
              <a:buFont typeface="Poppins"/>
              <a:buNone/>
              <a:defRPr sz="4400" b="0" i="0" u="none" strike="noStrike" cap="none">
                <a:solidFill>
                  <a:srgbClr val="273D78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273D78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273D78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73D78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73D78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73D78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73D78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73D78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I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"/>
          <p:cNvSpPr txBox="1"/>
          <p:nvPr/>
        </p:nvSpPr>
        <p:spPr>
          <a:xfrm>
            <a:off x="487438" y="2867800"/>
            <a:ext cx="5423400" cy="112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7500" lnSpcReduction="20000"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None/>
            </a:pPr>
            <a:r>
              <a:rPr lang="en-IN" sz="4000" b="1" i="0" u="none" strike="noStrike" cap="none" dirty="0" smtClean="0"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rPr>
              <a:t>Hosting TSG 2023 F2F Meeting in India</a:t>
            </a:r>
          </a:p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None/>
            </a:pP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Google Shape;92;p1"/>
          <p:cNvSpPr txBox="1"/>
          <p:nvPr/>
        </p:nvSpPr>
        <p:spPr>
          <a:xfrm>
            <a:off x="448574" y="5561483"/>
            <a:ext cx="3896100" cy="47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en-IN" sz="2500" b="0" i="0" u="none" strike="noStrike" cap="none" dirty="0" smtClean="0"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rPr>
              <a:t>Suresh </a:t>
            </a:r>
            <a:r>
              <a:rPr lang="en-IN" sz="2500" b="0" i="0" u="none" strike="noStrike" cap="none" dirty="0" err="1" smtClean="0"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rPr>
              <a:t>Chitturi</a:t>
            </a:r>
            <a:r>
              <a:rPr lang="en-IN" sz="2500" b="0" i="0" u="none" strike="noStrike" cap="none" dirty="0" smtClean="0">
                <a:solidFill>
                  <a:srgbClr val="273D78"/>
                </a:solidFill>
                <a:latin typeface="Calibri"/>
                <a:ea typeface="Calibri"/>
                <a:cs typeface="Calibri"/>
                <a:sym typeface="Calibri"/>
              </a:rPr>
              <a:t>, TSDSI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" name="Google Shape;93;p1"/>
          <p:cNvSpPr txBox="1"/>
          <p:nvPr/>
        </p:nvSpPr>
        <p:spPr>
          <a:xfrm>
            <a:off x="448574" y="6038483"/>
            <a:ext cx="17568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IN" sz="1500" dirty="0" smtClean="0">
                <a:solidFill>
                  <a:srgbClr val="273D78"/>
                </a:solidFill>
                <a:latin typeface="Poppins"/>
                <a:ea typeface="Poppins"/>
                <a:cs typeface="Poppins"/>
                <a:sym typeface="Poppins"/>
              </a:rPr>
              <a:t>22</a:t>
            </a:r>
            <a:r>
              <a:rPr lang="en-IN" sz="1500" b="0" i="0" u="none" strike="noStrike" cap="none" dirty="0" smtClean="0">
                <a:solidFill>
                  <a:srgbClr val="273D78"/>
                </a:solidFill>
                <a:latin typeface="Poppins"/>
                <a:ea typeface="Poppins"/>
                <a:cs typeface="Poppins"/>
                <a:sym typeface="Poppins"/>
              </a:rPr>
              <a:t> Dec </a:t>
            </a:r>
            <a:r>
              <a:rPr lang="en-IN" sz="1500" b="0" i="0" u="none" strike="noStrike" cap="none" dirty="0">
                <a:solidFill>
                  <a:srgbClr val="273D78"/>
                </a:solidFill>
                <a:latin typeface="Poppins"/>
                <a:ea typeface="Poppins"/>
                <a:cs typeface="Poppins"/>
                <a:sym typeface="Poppins"/>
              </a:rPr>
              <a:t>2022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lvl="0" indent="-381000">
              <a:buSzPts val="2400"/>
            </a:pPr>
            <a:r>
              <a:rPr lang="en-IN" sz="3200" dirty="0"/>
              <a:t>TSDSI </a:t>
            </a:r>
            <a:r>
              <a:rPr lang="en-IN" sz="3200" dirty="0" smtClean="0"/>
              <a:t>continues to be very keen </a:t>
            </a:r>
            <a:r>
              <a:rPr lang="en-IN" sz="3200" dirty="0"/>
              <a:t>to host 3GPP </a:t>
            </a:r>
            <a:r>
              <a:rPr lang="en-IN" sz="3200" dirty="0" smtClean="0"/>
              <a:t>TSG meetings </a:t>
            </a:r>
            <a:r>
              <a:rPr lang="en-IN" sz="3200" dirty="0"/>
              <a:t>in </a:t>
            </a:r>
            <a:r>
              <a:rPr lang="en-IN" sz="3200" dirty="0" smtClean="0"/>
              <a:t>2023</a:t>
            </a:r>
            <a:endParaRPr lang="en-IN" sz="3200" dirty="0"/>
          </a:p>
          <a:p>
            <a:pPr lvl="0" indent="-381000">
              <a:buSzPts val="2400"/>
            </a:pPr>
            <a:r>
              <a:rPr lang="en-IN" sz="3200" dirty="0" smtClean="0"/>
              <a:t>Based on the plan outlined during MHPG#01, India is tentatively marked for hosting TSG meetings in Sep or Dec 2023</a:t>
            </a:r>
          </a:p>
          <a:p>
            <a:pPr lvl="0" indent="-381000">
              <a:buSzPts val="2400"/>
            </a:pPr>
            <a:r>
              <a:rPr lang="en-IN" sz="3200" dirty="0" smtClean="0"/>
              <a:t>TSDSI preference is to host Sep 2023 TSGs, but open to alternatively hosting them in Dec 2023.</a:t>
            </a:r>
            <a:endParaRPr lang="en-IN" sz="3200" dirty="0"/>
          </a:p>
          <a:p>
            <a:pPr marL="76200" lvl="0" indent="0">
              <a:buSzPts val="2400"/>
              <a:buNone/>
            </a:pPr>
            <a:r>
              <a:rPr lang="en-IN" sz="3200" dirty="0" smtClean="0"/>
              <a:t>Note: There are no known Covid-19 restrictions for inbound travellers to India</a:t>
            </a:r>
            <a:endParaRPr lang="en-IN" sz="3200" dirty="0"/>
          </a:p>
          <a:p>
            <a:endParaRPr lang="en-IN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Background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1801324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908628" y="1496547"/>
            <a:ext cx="10515600" cy="4351338"/>
          </a:xfrm>
        </p:spPr>
        <p:txBody>
          <a:bodyPr>
            <a:normAutofit fontScale="77500" lnSpcReduction="20000"/>
          </a:bodyPr>
          <a:lstStyle/>
          <a:p>
            <a:r>
              <a:rPr lang="en-IN" sz="2800" dirty="0"/>
              <a:t>There are no </a:t>
            </a:r>
            <a:r>
              <a:rPr lang="en-IN" sz="2800" dirty="0" smtClean="0"/>
              <a:t>official visa restrictions for travelling </a:t>
            </a:r>
            <a:r>
              <a:rPr lang="en-IN" sz="2800" dirty="0"/>
              <a:t>to India for any </a:t>
            </a:r>
            <a:r>
              <a:rPr lang="en-IN" sz="2800" dirty="0" smtClean="0"/>
              <a:t>particular country nationals.</a:t>
            </a:r>
          </a:p>
          <a:p>
            <a:r>
              <a:rPr lang="en-IN" sz="2800" dirty="0" smtClean="0"/>
              <a:t>Very positive feedback from </a:t>
            </a:r>
            <a:r>
              <a:rPr lang="en-IN" sz="2800" dirty="0" smtClean="0"/>
              <a:t>Administration - Ministry </a:t>
            </a:r>
            <a:r>
              <a:rPr lang="en-IN" sz="2800" dirty="0" smtClean="0"/>
              <a:t>of </a:t>
            </a:r>
            <a:r>
              <a:rPr lang="en-IN" sz="2800" dirty="0" smtClean="0"/>
              <a:t>Communications &amp; IT to </a:t>
            </a:r>
            <a:r>
              <a:rPr lang="en-IN" sz="2800" dirty="0" smtClean="0"/>
              <a:t>host 3GPP meetings in </a:t>
            </a:r>
            <a:r>
              <a:rPr lang="en-IN" sz="2800" dirty="0" smtClean="0"/>
              <a:t>India</a:t>
            </a:r>
            <a:r>
              <a:rPr lang="en-IN" sz="2800" dirty="0" smtClean="0"/>
              <a:t>, with support from other ministries - </a:t>
            </a:r>
            <a:r>
              <a:rPr lang="en-IN" sz="2800" dirty="0"/>
              <a:t>and Ministry of External Affairs (MEA</a:t>
            </a:r>
            <a:r>
              <a:rPr lang="en-IN" sz="2800" dirty="0" smtClean="0"/>
              <a:t>), Home Affairs (MHA)</a:t>
            </a:r>
            <a:endParaRPr lang="en-IN" sz="2800" dirty="0" smtClean="0"/>
          </a:p>
          <a:p>
            <a:r>
              <a:rPr lang="en-IN" sz="2800" dirty="0" smtClean="0"/>
              <a:t>Administrative approval </a:t>
            </a:r>
            <a:r>
              <a:rPr lang="en-IN" sz="2800" dirty="0"/>
              <a:t>for </a:t>
            </a:r>
            <a:r>
              <a:rPr lang="en-IN" sz="2800" dirty="0" smtClean="0"/>
              <a:t>hosting international meetings is recommended to smoothen the visa process. </a:t>
            </a:r>
          </a:p>
          <a:p>
            <a:r>
              <a:rPr lang="en-IN" sz="2800" dirty="0"/>
              <a:t>After securing </a:t>
            </a:r>
            <a:r>
              <a:rPr lang="en-IN" sz="2800" dirty="0" smtClean="0"/>
              <a:t>approval, </a:t>
            </a:r>
            <a:r>
              <a:rPr lang="en-IN" sz="2800" dirty="0"/>
              <a:t>to expedite the visa process, </a:t>
            </a:r>
            <a:r>
              <a:rPr lang="en-IN" sz="2800" dirty="0" smtClean="0"/>
              <a:t>TSDSI is asked </a:t>
            </a:r>
            <a:r>
              <a:rPr lang="en-IN" sz="2800" dirty="0"/>
              <a:t>to provide the following list of details (for example</a:t>
            </a:r>
            <a:r>
              <a:rPr lang="en-IN" sz="2800" dirty="0" smtClean="0"/>
              <a:t>);</a:t>
            </a:r>
            <a:endParaRPr lang="en-IN" sz="2800" dirty="0"/>
          </a:p>
          <a:p>
            <a:pPr lvl="1"/>
            <a:r>
              <a:rPr lang="en-IN" sz="2200" dirty="0" smtClean="0"/>
              <a:t>List </a:t>
            </a:r>
            <a:r>
              <a:rPr lang="en-IN" sz="2200" dirty="0"/>
              <a:t>of </a:t>
            </a:r>
            <a:r>
              <a:rPr lang="en-IN" sz="2200" dirty="0" smtClean="0"/>
              <a:t>delegates </a:t>
            </a:r>
            <a:r>
              <a:rPr lang="en-IN" sz="2200" dirty="0"/>
              <a:t>at least </a:t>
            </a:r>
            <a:r>
              <a:rPr lang="en-IN" sz="2200" dirty="0" smtClean="0"/>
              <a:t>4 </a:t>
            </a:r>
            <a:r>
              <a:rPr lang="en-IN" sz="2200" dirty="0"/>
              <a:t>months' in-advance &amp; their organization details, and originating country of </a:t>
            </a:r>
            <a:r>
              <a:rPr lang="en-IN" sz="2200" dirty="0" smtClean="0"/>
              <a:t>travel</a:t>
            </a:r>
          </a:p>
          <a:p>
            <a:pPr lvl="1"/>
            <a:r>
              <a:rPr lang="en-IN" sz="2200" dirty="0" smtClean="0"/>
              <a:t>Purpose </a:t>
            </a:r>
            <a:r>
              <a:rPr lang="en-IN" sz="2200" dirty="0"/>
              <a:t>of </a:t>
            </a:r>
            <a:r>
              <a:rPr lang="en-IN" sz="2200" dirty="0" smtClean="0"/>
              <a:t>traveling</a:t>
            </a:r>
          </a:p>
          <a:p>
            <a:pPr lvl="1"/>
            <a:r>
              <a:rPr lang="en-IN" sz="2200" dirty="0" smtClean="0"/>
              <a:t>Information related to delegate’s association with </a:t>
            </a:r>
            <a:r>
              <a:rPr lang="en-IN" sz="2200" dirty="0"/>
              <a:t>international standards body &amp; their area of contributions in its </a:t>
            </a:r>
            <a:r>
              <a:rPr lang="en-IN" sz="2200" dirty="0" smtClean="0"/>
              <a:t>development</a:t>
            </a:r>
          </a:p>
          <a:p>
            <a:pPr lvl="1"/>
            <a:r>
              <a:rPr lang="en-IN" sz="2200" dirty="0" smtClean="0"/>
              <a:t>Passport information of the delegate</a:t>
            </a:r>
            <a:endParaRPr lang="en-IN" sz="2200" dirty="0"/>
          </a:p>
          <a:p>
            <a:pPr marL="114300" indent="0">
              <a:buNone/>
            </a:pPr>
            <a:endParaRPr lang="en-IN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Visa-related aspects (re-cap/update)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4214882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908628" y="1496547"/>
            <a:ext cx="10515600" cy="4351338"/>
          </a:xfrm>
        </p:spPr>
        <p:txBody>
          <a:bodyPr>
            <a:normAutofit/>
          </a:bodyPr>
          <a:lstStyle/>
          <a:p>
            <a:r>
              <a:rPr lang="en-IN" sz="2800" dirty="0" smtClean="0"/>
              <a:t>Budget has been </a:t>
            </a:r>
            <a:r>
              <a:rPr lang="en-IN" sz="2800" dirty="0" smtClean="0"/>
              <a:t>provisioned </a:t>
            </a:r>
            <a:r>
              <a:rPr lang="en-IN" sz="2800" dirty="0" smtClean="0"/>
              <a:t>to </a:t>
            </a:r>
            <a:r>
              <a:rPr lang="en-IN" sz="2800" dirty="0" smtClean="0"/>
              <a:t>host TSG meetings in 2023.</a:t>
            </a:r>
          </a:p>
          <a:p>
            <a:r>
              <a:rPr lang="en-IN" sz="2800" dirty="0" smtClean="0"/>
              <a:t>Initial survey of locations completed</a:t>
            </a:r>
          </a:p>
          <a:p>
            <a:pPr lvl="1"/>
            <a:r>
              <a:rPr lang="en-IN" sz="2800" dirty="0" smtClean="0"/>
              <a:t>Candidate cities: New Delhi, Hyderabad, Bangalore, Chennai</a:t>
            </a:r>
          </a:p>
          <a:p>
            <a:r>
              <a:rPr lang="en-IN" sz="2800" dirty="0"/>
              <a:t>Subject to MHPG </a:t>
            </a:r>
            <a:r>
              <a:rPr lang="en-IN" sz="2800" dirty="0" smtClean="0"/>
              <a:t>approval, TSDSI will:</a:t>
            </a:r>
          </a:p>
          <a:p>
            <a:pPr lvl="1"/>
            <a:r>
              <a:rPr lang="en-IN" sz="2800" dirty="0" smtClean="0"/>
              <a:t>Secure administrative approval (Feb, 2023)</a:t>
            </a:r>
          </a:p>
          <a:p>
            <a:pPr lvl="1"/>
            <a:r>
              <a:rPr lang="en-IN" sz="2800" dirty="0"/>
              <a:t>M</a:t>
            </a:r>
            <a:r>
              <a:rPr lang="en-IN" sz="2800" dirty="0" smtClean="0"/>
              <a:t>eeting  </a:t>
            </a:r>
            <a:r>
              <a:rPr lang="en-IN" sz="2800" dirty="0" smtClean="0"/>
              <a:t>venue and contract </a:t>
            </a:r>
            <a:r>
              <a:rPr lang="en-IN" sz="2800" dirty="0" smtClean="0"/>
              <a:t>finalization (March</a:t>
            </a:r>
            <a:r>
              <a:rPr lang="en-IN" sz="2800" dirty="0" smtClean="0"/>
              <a:t>, 2023)</a:t>
            </a:r>
          </a:p>
          <a:p>
            <a:pPr lvl="1"/>
            <a:r>
              <a:rPr lang="en-IN" sz="2800" dirty="0" smtClean="0"/>
              <a:t>Circulation of </a:t>
            </a:r>
            <a:r>
              <a:rPr lang="en-IN" sz="2800" dirty="0" smtClean="0"/>
              <a:t>meeting invitation </a:t>
            </a:r>
            <a:r>
              <a:rPr lang="en-IN" sz="2800" dirty="0" smtClean="0"/>
              <a:t>letter </a:t>
            </a:r>
            <a:r>
              <a:rPr lang="en-IN" sz="2800" dirty="0" smtClean="0"/>
              <a:t>(April 2023)</a:t>
            </a:r>
            <a:endParaRPr lang="en-IN" sz="2800" dirty="0"/>
          </a:p>
          <a:p>
            <a:pPr marL="114300" indent="0">
              <a:buNone/>
            </a:pPr>
            <a:endParaRPr lang="en-IN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Preparations and next steps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8114588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908628" y="1496547"/>
            <a:ext cx="10515600" cy="4351338"/>
          </a:xfrm>
        </p:spPr>
        <p:txBody>
          <a:bodyPr>
            <a:normAutofit/>
          </a:bodyPr>
          <a:lstStyle/>
          <a:p>
            <a:r>
              <a:rPr lang="en-IN" sz="2800" dirty="0" smtClean="0"/>
              <a:t>Based on the information provided, TSDSI believes there are no major hurdles in hosting the meetings in India</a:t>
            </a:r>
            <a:endParaRPr lang="en-IN" sz="2000" dirty="0"/>
          </a:p>
          <a:p>
            <a:r>
              <a:rPr lang="en-IN" sz="2800" dirty="0" smtClean="0"/>
              <a:t>MHPG is kindly requested to take this information into account and  confirm hosting of 2023 Sep/Dec TSG meetings in India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Proposal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293104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36"/>
          <p:cNvSpPr txBox="1">
            <a:spLocks noGrp="1"/>
          </p:cNvSpPr>
          <p:nvPr>
            <p:ph type="title"/>
          </p:nvPr>
        </p:nvSpPr>
        <p:spPr>
          <a:xfrm>
            <a:off x="838200" y="1969062"/>
            <a:ext cx="10515600" cy="1848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73D78"/>
              </a:buClr>
              <a:buSzPct val="100000"/>
              <a:buFont typeface="Calibri"/>
              <a:buNone/>
            </a:pPr>
            <a:r>
              <a:rPr lang="en-IN" dirty="0"/>
              <a:t>Thank </a:t>
            </a:r>
            <a:r>
              <a:rPr lang="en-IN" dirty="0" smtClean="0"/>
              <a:t>You</a:t>
            </a:r>
            <a:endParaRPr dirty="0"/>
          </a:p>
        </p:txBody>
      </p:sp>
      <p:sp>
        <p:nvSpPr>
          <p:cNvPr id="164" name="Google Shape;164;p3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IN"/>
              <a:t>20 May 2022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332</Words>
  <Application>Microsoft Office PowerPoint</Application>
  <PresentationFormat>Widescreen</PresentationFormat>
  <Paragraphs>30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Calibri</vt:lpstr>
      <vt:lpstr>Arial</vt:lpstr>
      <vt:lpstr>Poppins</vt:lpstr>
      <vt:lpstr>Office Theme</vt:lpstr>
      <vt:lpstr>PowerPoint Presentation</vt:lpstr>
      <vt:lpstr>Background</vt:lpstr>
      <vt:lpstr>Visa-related aspects (re-cap/update)</vt:lpstr>
      <vt:lpstr>Preparations and next steps</vt:lpstr>
      <vt:lpstr>Proposal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Shefali Sinha</dc:creator>
  <cp:lastModifiedBy>Suresh Chitturi</cp:lastModifiedBy>
  <cp:revision>52</cp:revision>
  <dcterms:created xsi:type="dcterms:W3CDTF">2022-01-18T07:00:58Z</dcterms:created>
  <dcterms:modified xsi:type="dcterms:W3CDTF">2022-12-22T08:39:47Z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