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8"/>
  </p:notesMasterIdLst>
  <p:handoutMasterIdLst>
    <p:handoutMasterId r:id="rId19"/>
  </p:handoutMasterIdLst>
  <p:sldIdLst>
    <p:sldId id="311" r:id="rId9"/>
    <p:sldId id="375" r:id="rId10"/>
    <p:sldId id="376" r:id="rId11"/>
    <p:sldId id="373" r:id="rId12"/>
    <p:sldId id="372" r:id="rId13"/>
    <p:sldId id="374" r:id="rId14"/>
    <p:sldId id="377" r:id="rId15"/>
    <p:sldId id="364" r:id="rId16"/>
    <p:sldId id="366" r:id="rId1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97" d="100"/>
          <a:sy n="97" d="100"/>
        </p:scale>
        <p:origin x="180" y="29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solidFill>
                  <a:srgbClr val="FFFF00"/>
                </a:solidFill>
                <a:ea typeface="ヒラギノ角ゴ Pro W3"/>
                <a:cs typeface="ヒラギノ角ゴ Pro W3"/>
              </a:rPr>
              <a:t>DRAFT</a:t>
            </a:r>
            <a:r>
              <a:rPr lang="en-GB" sz="5400" dirty="0">
                <a:ea typeface="ヒラギノ角ゴ Pro W3"/>
                <a:cs typeface="ヒラギノ角ゴ Pro W3"/>
              </a:rPr>
              <a:t> Report from F2F_DM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21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st</a:t>
            </a:r>
            <a:r>
              <a:rPr lang="en-GB" sz="2800" i="1" dirty="0">
                <a:ea typeface="ヒラギノ角ゴ Pro W3"/>
                <a:cs typeface="ヒラギノ角ゴ Pro W3"/>
              </a:rPr>
              <a:t> September 2022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OPf220057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57914"/>
            <a:ext cx="8227648" cy="3227672"/>
          </a:xfrm>
        </p:spPr>
        <p:txBody>
          <a:bodyPr/>
          <a:lstStyle/>
          <a:p>
            <a:r>
              <a:rPr lang="en-US" sz="2000" b="0" dirty="0"/>
              <a:t>F2F_DM meetings</a:t>
            </a:r>
          </a:p>
          <a:p>
            <a:endParaRPr lang="en-US" sz="2000" b="0" dirty="0"/>
          </a:p>
          <a:p>
            <a:r>
              <a:rPr lang="en-US" sz="2000" b="0" dirty="0"/>
              <a:t>3GPP meeting plan for the remainder of 2022</a:t>
            </a:r>
          </a:p>
          <a:p>
            <a:endParaRPr lang="en-US" sz="2000" b="0" dirty="0"/>
          </a:p>
          <a:p>
            <a:r>
              <a:rPr lang="en-US" sz="2000" b="0" dirty="0"/>
              <a:t>3GPP meeting plan for 2023</a:t>
            </a:r>
          </a:p>
          <a:p>
            <a:endParaRPr lang="en-US" sz="2000" b="0" dirty="0"/>
          </a:p>
          <a:p>
            <a:r>
              <a:rPr lang="en-US" sz="2000" b="0" dirty="0"/>
              <a:t>3GPP meeting plan for 2024</a:t>
            </a:r>
          </a:p>
          <a:p>
            <a:endParaRPr lang="en-US" sz="2000" b="0" dirty="0"/>
          </a:p>
          <a:p>
            <a:r>
              <a:rPr lang="en-US" sz="2000" b="0" dirty="0"/>
              <a:t>Next steps</a:t>
            </a:r>
          </a:p>
          <a:p>
            <a:endParaRPr lang="en-US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Outline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2656849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14030"/>
            <a:ext cx="8227648" cy="3376193"/>
          </a:xfrm>
        </p:spPr>
        <p:txBody>
          <a:bodyPr/>
          <a:lstStyle/>
          <a:p>
            <a:r>
              <a:rPr lang="en-US" sz="2000" b="0" dirty="0"/>
              <a:t>F2F_DM#3 held 10</a:t>
            </a:r>
            <a:r>
              <a:rPr lang="en-US" sz="2000" b="0" baseline="30000" dirty="0"/>
              <a:t>th</a:t>
            </a:r>
            <a:r>
              <a:rPr lang="en-US" sz="2000" b="0" dirty="0"/>
              <a:t> May 13-15h UTC</a:t>
            </a:r>
          </a:p>
          <a:p>
            <a:r>
              <a:rPr lang="en-US" sz="2000" b="0" dirty="0"/>
              <a:t>F2F_DM#3bis held 13</a:t>
            </a:r>
            <a:r>
              <a:rPr lang="en-US" sz="2000" b="0" baseline="30000" dirty="0"/>
              <a:t>th</a:t>
            </a:r>
            <a:r>
              <a:rPr lang="en-US" sz="2000" b="0" dirty="0"/>
              <a:t> June 13-15h UTC</a:t>
            </a:r>
          </a:p>
          <a:p>
            <a:r>
              <a:rPr lang="en-US" sz="2000" b="0" dirty="0"/>
              <a:t>F2F_DM#4 held 16</a:t>
            </a:r>
            <a:r>
              <a:rPr lang="en-US" sz="2000" b="0" baseline="30000" dirty="0"/>
              <a:t>th</a:t>
            </a:r>
            <a:r>
              <a:rPr lang="en-US" sz="2000" b="0" dirty="0"/>
              <a:t> August 13-15h UTC</a:t>
            </a:r>
          </a:p>
          <a:p>
            <a:r>
              <a:rPr lang="en-US" sz="2000" b="0" dirty="0"/>
              <a:t>F2F_DM#5 held 29</a:t>
            </a:r>
            <a:r>
              <a:rPr lang="en-US" sz="2000" b="0" baseline="30000" dirty="0"/>
              <a:t>th</a:t>
            </a:r>
            <a:r>
              <a:rPr lang="en-US" sz="2000" b="0" dirty="0"/>
              <a:t> August 13-15h UTC</a:t>
            </a:r>
          </a:p>
          <a:p>
            <a:r>
              <a:rPr lang="en-US" sz="2000" b="0" dirty="0"/>
              <a:t>F2F_DM#6 held 21</a:t>
            </a:r>
            <a:r>
              <a:rPr lang="en-US" sz="2000" b="0" baseline="30000" dirty="0"/>
              <a:t>st</a:t>
            </a:r>
            <a:r>
              <a:rPr lang="en-US" sz="2000" b="0" dirty="0"/>
              <a:t> September 13-15h UTC</a:t>
            </a:r>
          </a:p>
          <a:p>
            <a:endParaRPr lang="en-US" sz="2000" b="0" dirty="0"/>
          </a:p>
          <a:p>
            <a:r>
              <a:rPr lang="en-US" sz="2000" b="0" dirty="0"/>
              <a:t>F2F_DM#7 to be held F2F on 16</a:t>
            </a:r>
            <a:r>
              <a:rPr lang="en-US" sz="2000" b="0" baseline="30000" dirty="0"/>
              <a:t>th</a:t>
            </a:r>
            <a:r>
              <a:rPr lang="en-US" sz="2000" b="0" dirty="0"/>
              <a:t> November 9-13h UTC in Toulouse</a:t>
            </a:r>
          </a:p>
          <a:p>
            <a:pPr lvl="1"/>
            <a:r>
              <a:rPr lang="en-US" sz="1800" dirty="0"/>
              <a:t>Remote participation will also be supported</a:t>
            </a:r>
          </a:p>
          <a:p>
            <a:r>
              <a:rPr lang="en-US" sz="2000" b="0" dirty="0"/>
              <a:t>Further F2_DM meetings TBD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F2F_DM meetings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1802807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98284"/>
            <a:ext cx="8227648" cy="3175631"/>
          </a:xfrm>
        </p:spPr>
        <p:txBody>
          <a:bodyPr/>
          <a:lstStyle/>
          <a:p>
            <a:r>
              <a:rPr lang="en-US" sz="2000" dirty="0"/>
              <a:t>October WGs to be held Electronically</a:t>
            </a:r>
          </a:p>
          <a:p>
            <a:endParaRPr lang="en-US" sz="2000" dirty="0"/>
          </a:p>
          <a:p>
            <a:r>
              <a:rPr lang="en-US" sz="2000" dirty="0"/>
              <a:t>November WG meetings to be held F2F in Toulouse/FR co-hosted by EF3 and NAF3</a:t>
            </a:r>
          </a:p>
          <a:p>
            <a:pPr lvl="1"/>
            <a:r>
              <a:rPr lang="en-US" sz="1800" dirty="0"/>
              <a:t>2-way remote access confirmed for all WGs’ main session and official break-out sessions</a:t>
            </a:r>
          </a:p>
          <a:p>
            <a:pPr lvl="2"/>
            <a:r>
              <a:rPr lang="en-US" sz="1800" dirty="0"/>
              <a:t>Remote access for </a:t>
            </a:r>
            <a:r>
              <a:rPr lang="en-US" sz="1800" i="1" dirty="0"/>
              <a:t>offline</a:t>
            </a:r>
            <a:r>
              <a:rPr lang="en-US" sz="1800" dirty="0"/>
              <a:t> sessions will be arranged on a best-effort basis</a:t>
            </a:r>
          </a:p>
          <a:p>
            <a:pPr lvl="3"/>
            <a:r>
              <a:rPr lang="en-US" sz="1600" dirty="0"/>
              <a:t>WG chairs and MCC will discuss and announce the details well in-advance of the meeting</a:t>
            </a:r>
          </a:p>
          <a:p>
            <a:endParaRPr lang="en-US" sz="2000" dirty="0"/>
          </a:p>
          <a:p>
            <a:r>
              <a:rPr lang="en-US" sz="2000" dirty="0"/>
              <a:t>December TSGs to be held Electronically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Meeting planning for 2022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06435"/>
            <a:ext cx="8227648" cy="3160765"/>
          </a:xfrm>
        </p:spPr>
        <p:txBody>
          <a:bodyPr/>
          <a:lstStyle/>
          <a:p>
            <a:r>
              <a:rPr lang="en-US" sz="2000" dirty="0"/>
              <a:t>Goal is for 4 F2F WG meetings and 2 F2F TSGs. All other meetings planned as Electronic</a:t>
            </a:r>
          </a:p>
          <a:p>
            <a:endParaRPr lang="en-US" sz="2000" dirty="0"/>
          </a:p>
          <a:p>
            <a:r>
              <a:rPr lang="en-US" sz="200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Overall Planning for 2023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TBD (SA/CT)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 (</a:t>
            </a:r>
            <a:r>
              <a:rPr lang="en-US" dirty="0">
                <a:highlight>
                  <a:srgbClr val="FFFF00"/>
                </a:highlight>
              </a:rPr>
              <a:t>check Singapore option latest by end of November)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Europe/India </a:t>
            </a:r>
            <a:r>
              <a:rPr lang="en-US" dirty="0">
                <a:highlight>
                  <a:srgbClr val="FFFF00"/>
                </a:highlight>
              </a:rPr>
              <a:t>[location TBD latest by end of November]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Electronic / India [TBC, next check end of November 2022]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2023 – to be updated at F2F_DM#6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Initial 2024 meeting plan</a:t>
            </a:r>
            <a:endParaRPr lang="en-US" b="0" dirty="0"/>
          </a:p>
          <a:p>
            <a:pPr lvl="1"/>
            <a:r>
              <a:rPr lang="en-US" b="0" dirty="0"/>
              <a:t>February WGs: 		F2F in Europe</a:t>
            </a:r>
          </a:p>
          <a:p>
            <a:pPr lvl="1"/>
            <a:r>
              <a:rPr lang="en-US" dirty="0"/>
              <a:t>March TSGs: 		F2F in Europe</a:t>
            </a:r>
          </a:p>
          <a:p>
            <a:pPr lvl="1"/>
            <a:r>
              <a:rPr lang="en-US" b="0" dirty="0"/>
              <a:t>April WGs</a:t>
            </a:r>
            <a:r>
              <a:rPr lang="en-US" dirty="0"/>
              <a:t>: 		TBD</a:t>
            </a:r>
          </a:p>
          <a:p>
            <a:pPr lvl="1"/>
            <a:r>
              <a:rPr lang="en-US" dirty="0"/>
              <a:t>May WGs:			F2F in Asia</a:t>
            </a:r>
          </a:p>
          <a:p>
            <a:pPr lvl="1"/>
            <a:r>
              <a:rPr lang="en-US" dirty="0"/>
              <a:t>June TSGs:		F2F in Australia</a:t>
            </a:r>
          </a:p>
          <a:p>
            <a:pPr lvl="1"/>
            <a:r>
              <a:rPr lang="en-US" dirty="0"/>
              <a:t>August WGs:		F2F in Europe</a:t>
            </a:r>
          </a:p>
          <a:p>
            <a:pPr lvl="1"/>
            <a:r>
              <a:rPr lang="en-US" dirty="0"/>
              <a:t>September TSGs:	F2F in Asia</a:t>
            </a:r>
          </a:p>
          <a:p>
            <a:pPr lvl="1"/>
            <a:r>
              <a:rPr lang="en-US" b="0" dirty="0"/>
              <a:t>October WGs:		F2F in Asia</a:t>
            </a:r>
          </a:p>
          <a:p>
            <a:pPr lvl="1"/>
            <a:r>
              <a:rPr lang="en-US" dirty="0"/>
              <a:t>November WGs:	F2F in NA</a:t>
            </a:r>
          </a:p>
          <a:p>
            <a:pPr lvl="1"/>
            <a:r>
              <a:rPr lang="en-US" b="0" dirty="0"/>
              <a:t>December TSGs:	F2F in NA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Initial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Overall meeting calendar make-up (</a:t>
            </a:r>
            <a:r>
              <a:rPr lang="en-US" sz="1600" dirty="0" err="1"/>
              <a:t>wrt</a:t>
            </a:r>
            <a:r>
              <a:rPr lang="en-US" sz="1600" dirty="0"/>
              <a:t>. F2F and E-meetings) post-Covid</a:t>
            </a:r>
          </a:p>
          <a:p>
            <a:endParaRPr lang="en-US" sz="1600" dirty="0"/>
          </a:p>
          <a:p>
            <a:r>
              <a:rPr lang="en-US" sz="1600" dirty="0"/>
              <a:t>Potential need to re-evaluate funding for 3GPP meetings given the 2x-3x hosting cost observed post-Covid</a:t>
            </a:r>
          </a:p>
          <a:p>
            <a:endParaRPr lang="en-US" sz="1600" dirty="0"/>
          </a:p>
          <a:p>
            <a:r>
              <a:rPr lang="en-US" sz="1600" dirty="0"/>
              <a:t>Potential need to review and revise F2F_DM’s meeting planning process and deadlines</a:t>
            </a:r>
          </a:p>
          <a:p>
            <a:endParaRPr lang="en-US" sz="1600" dirty="0"/>
          </a:p>
          <a:p>
            <a:r>
              <a:rPr lang="en-US" sz="1600" dirty="0"/>
              <a:t>Continuation of F2F_DM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 for PCG/OP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3b34c8f0-1ef5-4d1e-bb66-517ce7fe7356"/>
    <ds:schemaRef ds:uri="8a721af7-6211-45bb-a226-4c61e052e8c0"/>
    <ds:schemaRef ds:uri="http://purl.org/dc/elements/1.1/"/>
    <ds:schemaRef ds:uri="http://purl.org/dc/dcmitype/"/>
    <ds:schemaRef ds:uri="http://schemas.microsoft.com/office/infopath/2007/PartnerControls"/>
    <ds:schemaRef ds:uri="71c5aaf6-e6ce-465b-b873-5148d2a4c10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2002</TotalTime>
  <Words>543</Words>
  <Application>Microsoft Office PowerPoint</Application>
  <PresentationFormat>On-screen Show (16:9)</PresentationFormat>
  <Paragraphs>73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Outline</vt:lpstr>
      <vt:lpstr>F2F_DM meetings</vt:lpstr>
      <vt:lpstr>Meeting planning for 2022</vt:lpstr>
      <vt:lpstr>Overall Planning for 2023</vt:lpstr>
      <vt:lpstr>Detailed Planning for 2023 – to be updated at F2F_DM#6</vt:lpstr>
      <vt:lpstr>Initial Planning for 2024</vt:lpstr>
      <vt:lpstr>Issues for PCG/OP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MCC Update</cp:lastModifiedBy>
  <cp:revision>98</cp:revision>
  <dcterms:created xsi:type="dcterms:W3CDTF">2021-04-28T06:02:25Z</dcterms:created>
  <dcterms:modified xsi:type="dcterms:W3CDTF">2022-09-21T12:11:37Z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