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5"/>
  </p:notesMasterIdLst>
  <p:sldIdLst>
    <p:sldId id="256" r:id="rId5"/>
    <p:sldId id="272" r:id="rId6"/>
    <p:sldId id="275" r:id="rId7"/>
    <p:sldId id="270" r:id="rId8"/>
    <p:sldId id="276" r:id="rId9"/>
    <p:sldId id="273" r:id="rId10"/>
    <p:sldId id="277" r:id="rId11"/>
    <p:sldId id="268" r:id="rId12"/>
    <p:sldId id="274" r:id="rId13"/>
    <p:sldId id="278" r:id="rId14"/>
  </p:sldIdLst>
  <p:sldSz cx="12192000" cy="6858000"/>
  <p:notesSz cx="6807200"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99"/>
    <a:srgbClr val="FCE4E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0A1B5D5-9B99-4C35-A422-299274C87663}" styleName="中間スタイル 1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9DCAF9ED-07DC-4A11-8D7F-57B35C25682E}" styleName="中間スタイル 1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409" autoAdjust="0"/>
    <p:restoredTop sz="94660"/>
  </p:normalViewPr>
  <p:slideViewPr>
    <p:cSldViewPr snapToGrid="0">
      <p:cViewPr varScale="1">
        <p:scale>
          <a:sx n="115" d="100"/>
          <a:sy n="115" d="100"/>
        </p:scale>
        <p:origin x="636" y="1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5838" y="0"/>
            <a:ext cx="2949787" cy="498693"/>
          </a:xfrm>
          <a:prstGeom prst="rect">
            <a:avLst/>
          </a:prstGeom>
        </p:spPr>
        <p:txBody>
          <a:bodyPr vert="horz" lIns="91440" tIns="45720" rIns="91440" bIns="45720" rtlCol="0"/>
          <a:lstStyle>
            <a:lvl1pPr algn="r">
              <a:defRPr sz="1200"/>
            </a:lvl1pPr>
          </a:lstStyle>
          <a:p>
            <a:fld id="{E15EB79A-F854-4B1A-8A9F-DFD3AF996FBA}" type="datetimeFigureOut">
              <a:rPr kumimoji="1" lang="ja-JP" altLang="en-US" smtClean="0"/>
              <a:t>2022/8/16</a:t>
            </a:fld>
            <a:endParaRPr kumimoji="1" lang="ja-JP" altLang="en-US"/>
          </a:p>
        </p:txBody>
      </p:sp>
      <p:sp>
        <p:nvSpPr>
          <p:cNvPr id="4" name="スライド イメージ プレースホルダー 3"/>
          <p:cNvSpPr>
            <a:spLocks noGrp="1" noRot="1" noChangeAspect="1"/>
          </p:cNvSpPr>
          <p:nvPr>
            <p:ph type="sldImg" idx="2"/>
          </p:nvPr>
        </p:nvSpPr>
        <p:spPr>
          <a:xfrm>
            <a:off x="422275" y="1243013"/>
            <a:ext cx="5962650"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0720" y="4783307"/>
            <a:ext cx="5445760" cy="3913614"/>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647"/>
            <a:ext cx="2949787" cy="498692"/>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5838" y="9440647"/>
            <a:ext cx="2949787" cy="498692"/>
          </a:xfrm>
          <a:prstGeom prst="rect">
            <a:avLst/>
          </a:prstGeom>
        </p:spPr>
        <p:txBody>
          <a:bodyPr vert="horz" lIns="91440" tIns="45720" rIns="91440" bIns="45720" rtlCol="0" anchor="b"/>
          <a:lstStyle>
            <a:lvl1pPr algn="r">
              <a:defRPr sz="1200"/>
            </a:lvl1pPr>
          </a:lstStyle>
          <a:p>
            <a:fld id="{B4D12FDE-E9E3-4008-BA8B-02340056F22B}" type="slidenum">
              <a:rPr kumimoji="1" lang="ja-JP" altLang="en-US" smtClean="0"/>
              <a:t>‹#›</a:t>
            </a:fld>
            <a:endParaRPr kumimoji="1" lang="ja-JP" altLang="en-US"/>
          </a:p>
        </p:txBody>
      </p:sp>
    </p:spTree>
    <p:extLst>
      <p:ext uri="{BB962C8B-B14F-4D97-AF65-F5344CB8AC3E}">
        <p14:creationId xmlns:p14="http://schemas.microsoft.com/office/powerpoint/2010/main" val="1321345089"/>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A5ACF4F-0878-9E36-B97F-787F2FCA84FA}"/>
              </a:ext>
            </a:extLst>
          </p:cNvPr>
          <p:cNvSpPr>
            <a:spLocks noGrp="1"/>
          </p:cNvSpPr>
          <p:nvPr>
            <p:ph type="ctrTitle"/>
          </p:nvPr>
        </p:nvSpPr>
        <p:spPr>
          <a:xfrm>
            <a:off x="1524000" y="1122363"/>
            <a:ext cx="9144000" cy="2387600"/>
          </a:xfrm>
        </p:spPr>
        <p:txBody>
          <a:bodyPr anchor="b"/>
          <a:lstStyle>
            <a:lvl1pPr algn="ctr">
              <a:defRPr sz="6000">
                <a:latin typeface="BIZ UDPゴシック" panose="020B0400000000000000" pitchFamily="50" charset="-128"/>
                <a:ea typeface="BIZ UDPゴシック" panose="020B0400000000000000" pitchFamily="50" charset="-128"/>
              </a:defRPr>
            </a:lvl1pPr>
          </a:lstStyle>
          <a:p>
            <a:r>
              <a:rPr kumimoji="1" lang="ja-JP" altLang="en-US"/>
              <a:t>マスター タイトルの書式設定</a:t>
            </a:r>
          </a:p>
        </p:txBody>
      </p:sp>
      <p:sp>
        <p:nvSpPr>
          <p:cNvPr id="3" name="字幕 2">
            <a:extLst>
              <a:ext uri="{FF2B5EF4-FFF2-40B4-BE49-F238E27FC236}">
                <a16:creationId xmlns:a16="http://schemas.microsoft.com/office/drawing/2014/main" id="{912A67F1-C85B-CB0F-9E06-01747D0DD09D}"/>
              </a:ext>
            </a:extLst>
          </p:cNvPr>
          <p:cNvSpPr>
            <a:spLocks noGrp="1"/>
          </p:cNvSpPr>
          <p:nvPr>
            <p:ph type="subTitle" idx="1"/>
          </p:nvPr>
        </p:nvSpPr>
        <p:spPr>
          <a:xfrm>
            <a:off x="1524000" y="3602038"/>
            <a:ext cx="9144000" cy="1655762"/>
          </a:xfrm>
        </p:spPr>
        <p:txBody>
          <a:bodyPr/>
          <a:lstStyle>
            <a:lvl1pPr marL="0" indent="0" algn="ctr">
              <a:buNone/>
              <a:defRPr sz="2400">
                <a:latin typeface="BIZ UDPゴシック" panose="020B0400000000000000" pitchFamily="50" charset="-128"/>
                <a:ea typeface="BIZ UDPゴシック" panose="020B0400000000000000"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C4C0A7A0-4CA4-14A2-BE24-680913DD0634}"/>
              </a:ext>
            </a:extLst>
          </p:cNvPr>
          <p:cNvSpPr>
            <a:spLocks noGrp="1"/>
          </p:cNvSpPr>
          <p:nvPr>
            <p:ph type="dt" sz="half" idx="10"/>
          </p:nvPr>
        </p:nvSpPr>
        <p:spPr/>
        <p:txBody>
          <a:bodyPr/>
          <a:lstStyle>
            <a:lvl1pPr>
              <a:defRPr>
                <a:latin typeface="BIZ UDPゴシック" panose="020B0400000000000000" pitchFamily="50" charset="-128"/>
                <a:ea typeface="BIZ UDPゴシック" panose="020B0400000000000000" pitchFamily="50" charset="-128"/>
              </a:defRPr>
            </a:lvl1pPr>
          </a:lstStyle>
          <a:p>
            <a:fld id="{742D5CC6-CF0D-4C68-B8F4-2A5402004B6D}" type="datetime1">
              <a:rPr lang="ja-JP" altLang="en-US" smtClean="0"/>
              <a:t>2022/8/16</a:t>
            </a:fld>
            <a:endParaRPr lang="ja-JP" altLang="en-US"/>
          </a:p>
        </p:txBody>
      </p:sp>
      <p:sp>
        <p:nvSpPr>
          <p:cNvPr id="5" name="フッター プレースホルダー 4">
            <a:extLst>
              <a:ext uri="{FF2B5EF4-FFF2-40B4-BE49-F238E27FC236}">
                <a16:creationId xmlns:a16="http://schemas.microsoft.com/office/drawing/2014/main" id="{78DF0544-8986-91FD-BFD9-613F49E39B9A}"/>
              </a:ext>
            </a:extLst>
          </p:cNvPr>
          <p:cNvSpPr>
            <a:spLocks noGrp="1"/>
          </p:cNvSpPr>
          <p:nvPr>
            <p:ph type="ftr" sz="quarter" idx="11"/>
          </p:nvPr>
        </p:nvSpPr>
        <p:spPr/>
        <p:txBody>
          <a:bodyPr/>
          <a:lstStyle>
            <a:lvl1pPr>
              <a:defRPr>
                <a:latin typeface="BIZ UDPゴシック" panose="020B0400000000000000" pitchFamily="50" charset="-128"/>
                <a:ea typeface="BIZ UDPゴシック" panose="020B0400000000000000" pitchFamily="50" charset="-128"/>
              </a:defRPr>
            </a:lvl1pPr>
          </a:lstStyle>
          <a:p>
            <a:endParaRPr lang="ja-JP" altLang="en-US"/>
          </a:p>
        </p:txBody>
      </p:sp>
      <p:sp>
        <p:nvSpPr>
          <p:cNvPr id="6" name="スライド番号プレースホルダー 5">
            <a:extLst>
              <a:ext uri="{FF2B5EF4-FFF2-40B4-BE49-F238E27FC236}">
                <a16:creationId xmlns:a16="http://schemas.microsoft.com/office/drawing/2014/main" id="{F1EC8759-6469-FE1E-13EB-94A44A574222}"/>
              </a:ext>
            </a:extLst>
          </p:cNvPr>
          <p:cNvSpPr>
            <a:spLocks noGrp="1"/>
          </p:cNvSpPr>
          <p:nvPr>
            <p:ph type="sldNum" sz="quarter" idx="12"/>
          </p:nvPr>
        </p:nvSpPr>
        <p:spPr/>
        <p:txBody>
          <a:bodyPr/>
          <a:lstStyle>
            <a:lvl1pPr>
              <a:defRPr>
                <a:latin typeface="BIZ UDPゴシック" panose="020B0400000000000000" pitchFamily="50" charset="-128"/>
                <a:ea typeface="BIZ UDPゴシック" panose="020B0400000000000000" pitchFamily="50" charset="-128"/>
              </a:defRPr>
            </a:lvl1pPr>
          </a:lstStyle>
          <a:p>
            <a:fld id="{D438B933-CAE9-4E21-B953-F4BFB6FE4742}" type="slidenum">
              <a:rPr lang="ja-JP" altLang="en-US" smtClean="0"/>
              <a:pPr/>
              <a:t>‹#›</a:t>
            </a:fld>
            <a:endParaRPr lang="ja-JP" altLang="en-US"/>
          </a:p>
        </p:txBody>
      </p:sp>
    </p:spTree>
    <p:extLst>
      <p:ext uri="{BB962C8B-B14F-4D97-AF65-F5344CB8AC3E}">
        <p14:creationId xmlns:p14="http://schemas.microsoft.com/office/powerpoint/2010/main" val="39658932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EE873CE-9ADB-0EB1-CF19-A29EFD2D5B02}"/>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CF2D4A17-82E9-1882-ABF5-7CC1E69F90A2}"/>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4C8D9F6E-7DBF-030B-87FF-A811A7215235}"/>
              </a:ext>
            </a:extLst>
          </p:cNvPr>
          <p:cNvSpPr>
            <a:spLocks noGrp="1"/>
          </p:cNvSpPr>
          <p:nvPr>
            <p:ph type="dt" sz="half" idx="10"/>
          </p:nvPr>
        </p:nvSpPr>
        <p:spPr/>
        <p:txBody>
          <a:bodyPr/>
          <a:lstStyle/>
          <a:p>
            <a:fld id="{1DADF0B7-3C2C-4A18-93D6-107C4695D4D3}" type="datetime1">
              <a:rPr kumimoji="1" lang="ja-JP" altLang="en-US" smtClean="0"/>
              <a:t>2022/8/16</a:t>
            </a:fld>
            <a:endParaRPr kumimoji="1" lang="ja-JP" altLang="en-US"/>
          </a:p>
        </p:txBody>
      </p:sp>
      <p:sp>
        <p:nvSpPr>
          <p:cNvPr id="5" name="フッター プレースホルダー 4">
            <a:extLst>
              <a:ext uri="{FF2B5EF4-FFF2-40B4-BE49-F238E27FC236}">
                <a16:creationId xmlns:a16="http://schemas.microsoft.com/office/drawing/2014/main" id="{C25BE4BF-DE6E-A6E6-BEE6-F07167679BE8}"/>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2819EAE4-15C1-EA7F-CCAE-46AA1F3C76FC}"/>
              </a:ext>
            </a:extLst>
          </p:cNvPr>
          <p:cNvSpPr>
            <a:spLocks noGrp="1"/>
          </p:cNvSpPr>
          <p:nvPr>
            <p:ph type="sldNum" sz="quarter" idx="12"/>
          </p:nvPr>
        </p:nvSpPr>
        <p:spPr/>
        <p:txBody>
          <a:bodyPr/>
          <a:lstStyle/>
          <a:p>
            <a:fld id="{D438B933-CAE9-4E21-B953-F4BFB6FE4742}" type="slidenum">
              <a:rPr kumimoji="1" lang="ja-JP" altLang="en-US" smtClean="0"/>
              <a:t>‹#›</a:t>
            </a:fld>
            <a:endParaRPr kumimoji="1" lang="ja-JP" altLang="en-US"/>
          </a:p>
        </p:txBody>
      </p:sp>
    </p:spTree>
    <p:extLst>
      <p:ext uri="{BB962C8B-B14F-4D97-AF65-F5344CB8AC3E}">
        <p14:creationId xmlns:p14="http://schemas.microsoft.com/office/powerpoint/2010/main" val="20989742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1CBEB0CE-F5FA-A3C7-B1F1-612A61FE4040}"/>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5B452489-A45D-1C91-2958-A1CD2AD93F5B}"/>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8F3BFA33-1EBB-7F13-B4BA-A4B0D565D014}"/>
              </a:ext>
            </a:extLst>
          </p:cNvPr>
          <p:cNvSpPr>
            <a:spLocks noGrp="1"/>
          </p:cNvSpPr>
          <p:nvPr>
            <p:ph type="dt" sz="half" idx="10"/>
          </p:nvPr>
        </p:nvSpPr>
        <p:spPr/>
        <p:txBody>
          <a:bodyPr/>
          <a:lstStyle/>
          <a:p>
            <a:fld id="{41527C6A-BAE4-4E28-98DD-A452CE2F9ECF}" type="datetime1">
              <a:rPr kumimoji="1" lang="ja-JP" altLang="en-US" smtClean="0"/>
              <a:t>2022/8/16</a:t>
            </a:fld>
            <a:endParaRPr kumimoji="1" lang="ja-JP" altLang="en-US"/>
          </a:p>
        </p:txBody>
      </p:sp>
      <p:sp>
        <p:nvSpPr>
          <p:cNvPr id="5" name="フッター プレースホルダー 4">
            <a:extLst>
              <a:ext uri="{FF2B5EF4-FFF2-40B4-BE49-F238E27FC236}">
                <a16:creationId xmlns:a16="http://schemas.microsoft.com/office/drawing/2014/main" id="{3994BD5A-00DB-822F-ECD5-9A8A5C324426}"/>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48AA2A68-7F9D-7B18-523F-6227128DF01C}"/>
              </a:ext>
            </a:extLst>
          </p:cNvPr>
          <p:cNvSpPr>
            <a:spLocks noGrp="1"/>
          </p:cNvSpPr>
          <p:nvPr>
            <p:ph type="sldNum" sz="quarter" idx="12"/>
          </p:nvPr>
        </p:nvSpPr>
        <p:spPr/>
        <p:txBody>
          <a:bodyPr/>
          <a:lstStyle/>
          <a:p>
            <a:fld id="{D438B933-CAE9-4E21-B953-F4BFB6FE4742}" type="slidenum">
              <a:rPr kumimoji="1" lang="ja-JP" altLang="en-US" smtClean="0"/>
              <a:t>‹#›</a:t>
            </a:fld>
            <a:endParaRPr kumimoji="1" lang="ja-JP" altLang="en-US"/>
          </a:p>
        </p:txBody>
      </p:sp>
    </p:spTree>
    <p:extLst>
      <p:ext uri="{BB962C8B-B14F-4D97-AF65-F5344CB8AC3E}">
        <p14:creationId xmlns:p14="http://schemas.microsoft.com/office/powerpoint/2010/main" val="10824778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CC172DC-34BF-D21B-3846-45F86474124A}"/>
              </a:ext>
            </a:extLst>
          </p:cNvPr>
          <p:cNvSpPr>
            <a:spLocks noGrp="1"/>
          </p:cNvSpPr>
          <p:nvPr>
            <p:ph type="title"/>
          </p:nvPr>
        </p:nvSpPr>
        <p:spPr/>
        <p:txBody>
          <a:bodyPr/>
          <a:lstStyle>
            <a:lvl1pPr>
              <a:defRPr>
                <a:latin typeface="BIZ UDPゴシック" panose="020B0400000000000000" pitchFamily="50" charset="-128"/>
                <a:ea typeface="BIZ UDPゴシック" panose="020B0400000000000000" pitchFamily="50" charset="-128"/>
              </a:defRPr>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6232CBF7-1CBF-C87A-4A8A-0FAC9CDFD1FB}"/>
              </a:ext>
            </a:extLst>
          </p:cNvPr>
          <p:cNvSpPr>
            <a:spLocks noGrp="1"/>
          </p:cNvSpPr>
          <p:nvPr>
            <p:ph idx="1"/>
          </p:nvPr>
        </p:nvSpPr>
        <p:spPr/>
        <p:txBody>
          <a:bodyPr/>
          <a:lstStyle>
            <a:lvl1pPr>
              <a:defRPr>
                <a:latin typeface="BIZ UDPゴシック" panose="020B0400000000000000" pitchFamily="50" charset="-128"/>
                <a:ea typeface="BIZ UDPゴシック" panose="020B0400000000000000" pitchFamily="50" charset="-128"/>
              </a:defRPr>
            </a:lvl1pPr>
            <a:lvl2pPr>
              <a:defRPr>
                <a:latin typeface="BIZ UDPゴシック" panose="020B0400000000000000" pitchFamily="50" charset="-128"/>
                <a:ea typeface="BIZ UDPゴシック" panose="020B0400000000000000" pitchFamily="50" charset="-128"/>
              </a:defRPr>
            </a:lvl2pPr>
            <a:lvl3pPr>
              <a:defRPr>
                <a:latin typeface="BIZ UDPゴシック" panose="020B0400000000000000" pitchFamily="50" charset="-128"/>
                <a:ea typeface="BIZ UDPゴシック" panose="020B0400000000000000" pitchFamily="50" charset="-128"/>
              </a:defRPr>
            </a:lvl3pPr>
            <a:lvl4pPr>
              <a:defRPr>
                <a:latin typeface="BIZ UDPゴシック" panose="020B0400000000000000" pitchFamily="50" charset="-128"/>
                <a:ea typeface="BIZ UDPゴシック" panose="020B0400000000000000" pitchFamily="50" charset="-128"/>
              </a:defRPr>
            </a:lvl4pPr>
            <a:lvl5pPr>
              <a:defRPr>
                <a:latin typeface="BIZ UDPゴシック" panose="020B0400000000000000" pitchFamily="50" charset="-128"/>
                <a:ea typeface="BIZ UDPゴシック" panose="020B0400000000000000" pitchFamily="50" charset="-128"/>
              </a:defRPr>
            </a:lvl5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34ED5FEE-3B3B-1E66-CF84-EB0A691DFDA5}"/>
              </a:ext>
            </a:extLst>
          </p:cNvPr>
          <p:cNvSpPr>
            <a:spLocks noGrp="1"/>
          </p:cNvSpPr>
          <p:nvPr>
            <p:ph type="dt" sz="half" idx="10"/>
          </p:nvPr>
        </p:nvSpPr>
        <p:spPr/>
        <p:txBody>
          <a:bodyPr/>
          <a:lstStyle>
            <a:lvl1pPr>
              <a:defRPr>
                <a:latin typeface="BIZ UDPゴシック" panose="020B0400000000000000" pitchFamily="50" charset="-128"/>
                <a:ea typeface="BIZ UDPゴシック" panose="020B0400000000000000" pitchFamily="50" charset="-128"/>
              </a:defRPr>
            </a:lvl1pPr>
          </a:lstStyle>
          <a:p>
            <a:fld id="{B19903B1-825A-4F57-BAFC-63BEF021EA80}" type="datetime1">
              <a:rPr lang="ja-JP" altLang="en-US" smtClean="0"/>
              <a:t>2022/8/16</a:t>
            </a:fld>
            <a:endParaRPr lang="ja-JP" altLang="en-US"/>
          </a:p>
        </p:txBody>
      </p:sp>
      <p:sp>
        <p:nvSpPr>
          <p:cNvPr id="5" name="フッター プレースホルダー 4">
            <a:extLst>
              <a:ext uri="{FF2B5EF4-FFF2-40B4-BE49-F238E27FC236}">
                <a16:creationId xmlns:a16="http://schemas.microsoft.com/office/drawing/2014/main" id="{D9B284C2-8CA0-97E0-C713-66D91E7EC882}"/>
              </a:ext>
            </a:extLst>
          </p:cNvPr>
          <p:cNvSpPr>
            <a:spLocks noGrp="1"/>
          </p:cNvSpPr>
          <p:nvPr>
            <p:ph type="ftr" sz="quarter" idx="11"/>
          </p:nvPr>
        </p:nvSpPr>
        <p:spPr/>
        <p:txBody>
          <a:bodyPr/>
          <a:lstStyle>
            <a:lvl1pPr>
              <a:defRPr>
                <a:latin typeface="BIZ UDPゴシック" panose="020B0400000000000000" pitchFamily="50" charset="-128"/>
                <a:ea typeface="BIZ UDPゴシック" panose="020B0400000000000000" pitchFamily="50" charset="-128"/>
              </a:defRPr>
            </a:lvl1pPr>
          </a:lstStyle>
          <a:p>
            <a:endParaRPr lang="ja-JP" altLang="en-US"/>
          </a:p>
        </p:txBody>
      </p:sp>
      <p:sp>
        <p:nvSpPr>
          <p:cNvPr id="6" name="スライド番号プレースホルダー 5">
            <a:extLst>
              <a:ext uri="{FF2B5EF4-FFF2-40B4-BE49-F238E27FC236}">
                <a16:creationId xmlns:a16="http://schemas.microsoft.com/office/drawing/2014/main" id="{1FF7BD57-207F-72B3-5D6D-CA99A717B738}"/>
              </a:ext>
            </a:extLst>
          </p:cNvPr>
          <p:cNvSpPr>
            <a:spLocks noGrp="1"/>
          </p:cNvSpPr>
          <p:nvPr>
            <p:ph type="sldNum" sz="quarter" idx="12"/>
          </p:nvPr>
        </p:nvSpPr>
        <p:spPr/>
        <p:txBody>
          <a:bodyPr/>
          <a:lstStyle>
            <a:lvl1pPr>
              <a:defRPr>
                <a:latin typeface="BIZ UDPゴシック" panose="020B0400000000000000" pitchFamily="50" charset="-128"/>
                <a:ea typeface="BIZ UDPゴシック" panose="020B0400000000000000" pitchFamily="50" charset="-128"/>
              </a:defRPr>
            </a:lvl1pPr>
          </a:lstStyle>
          <a:p>
            <a:fld id="{D438B933-CAE9-4E21-B953-F4BFB6FE4742}" type="slidenum">
              <a:rPr lang="ja-JP" altLang="en-US" smtClean="0"/>
              <a:pPr/>
              <a:t>‹#›</a:t>
            </a:fld>
            <a:endParaRPr lang="ja-JP" altLang="en-US"/>
          </a:p>
        </p:txBody>
      </p:sp>
    </p:spTree>
    <p:extLst>
      <p:ext uri="{BB962C8B-B14F-4D97-AF65-F5344CB8AC3E}">
        <p14:creationId xmlns:p14="http://schemas.microsoft.com/office/powerpoint/2010/main" val="884900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F31F995-0B58-AECF-D19B-DA8A0F17E539}"/>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FA28F941-09AC-EB00-C4EA-3C244F68B82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7F9E117C-25F2-5166-8723-916CF3D6D239}"/>
              </a:ext>
            </a:extLst>
          </p:cNvPr>
          <p:cNvSpPr>
            <a:spLocks noGrp="1"/>
          </p:cNvSpPr>
          <p:nvPr>
            <p:ph type="dt" sz="half" idx="10"/>
          </p:nvPr>
        </p:nvSpPr>
        <p:spPr/>
        <p:txBody>
          <a:bodyPr/>
          <a:lstStyle/>
          <a:p>
            <a:fld id="{46D90C43-526F-4625-AF68-9685C3BC5200}" type="datetime1">
              <a:rPr kumimoji="1" lang="ja-JP" altLang="en-US" smtClean="0"/>
              <a:t>2022/8/16</a:t>
            </a:fld>
            <a:endParaRPr kumimoji="1" lang="ja-JP" altLang="en-US"/>
          </a:p>
        </p:txBody>
      </p:sp>
      <p:sp>
        <p:nvSpPr>
          <p:cNvPr id="5" name="フッター プレースホルダー 4">
            <a:extLst>
              <a:ext uri="{FF2B5EF4-FFF2-40B4-BE49-F238E27FC236}">
                <a16:creationId xmlns:a16="http://schemas.microsoft.com/office/drawing/2014/main" id="{8158B3C1-15A5-D8C9-71F6-058DCE62F899}"/>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CFBFF708-A068-8609-B8D0-30E520590DFF}"/>
              </a:ext>
            </a:extLst>
          </p:cNvPr>
          <p:cNvSpPr>
            <a:spLocks noGrp="1"/>
          </p:cNvSpPr>
          <p:nvPr>
            <p:ph type="sldNum" sz="quarter" idx="12"/>
          </p:nvPr>
        </p:nvSpPr>
        <p:spPr/>
        <p:txBody>
          <a:bodyPr/>
          <a:lstStyle/>
          <a:p>
            <a:fld id="{D438B933-CAE9-4E21-B953-F4BFB6FE4742}" type="slidenum">
              <a:rPr kumimoji="1" lang="ja-JP" altLang="en-US" smtClean="0"/>
              <a:t>‹#›</a:t>
            </a:fld>
            <a:endParaRPr kumimoji="1" lang="ja-JP" altLang="en-US"/>
          </a:p>
        </p:txBody>
      </p:sp>
    </p:spTree>
    <p:extLst>
      <p:ext uri="{BB962C8B-B14F-4D97-AF65-F5344CB8AC3E}">
        <p14:creationId xmlns:p14="http://schemas.microsoft.com/office/powerpoint/2010/main" val="27433896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4AA9703-1401-28FA-1DDA-042B5DE5571B}"/>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B3114F64-1725-1058-6389-E7F822DB9B42}"/>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8965459D-2F21-83DC-2CA2-20DF3F897D4B}"/>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15B7723B-63BA-43E6-7A64-D9D80A36BAFE}"/>
              </a:ext>
            </a:extLst>
          </p:cNvPr>
          <p:cNvSpPr>
            <a:spLocks noGrp="1"/>
          </p:cNvSpPr>
          <p:nvPr>
            <p:ph type="dt" sz="half" idx="10"/>
          </p:nvPr>
        </p:nvSpPr>
        <p:spPr/>
        <p:txBody>
          <a:bodyPr/>
          <a:lstStyle/>
          <a:p>
            <a:fld id="{E30B3402-07CD-4126-9A07-A407E2F584F3}" type="datetime1">
              <a:rPr kumimoji="1" lang="ja-JP" altLang="en-US" smtClean="0"/>
              <a:t>2022/8/16</a:t>
            </a:fld>
            <a:endParaRPr kumimoji="1" lang="ja-JP" altLang="en-US"/>
          </a:p>
        </p:txBody>
      </p:sp>
      <p:sp>
        <p:nvSpPr>
          <p:cNvPr id="6" name="フッター プレースホルダー 5">
            <a:extLst>
              <a:ext uri="{FF2B5EF4-FFF2-40B4-BE49-F238E27FC236}">
                <a16:creationId xmlns:a16="http://schemas.microsoft.com/office/drawing/2014/main" id="{BC2C346D-38B3-2EC7-710D-1B66D8575798}"/>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D3A369F6-3FD9-7D49-92D9-7601F7F8AD84}"/>
              </a:ext>
            </a:extLst>
          </p:cNvPr>
          <p:cNvSpPr>
            <a:spLocks noGrp="1"/>
          </p:cNvSpPr>
          <p:nvPr>
            <p:ph type="sldNum" sz="quarter" idx="12"/>
          </p:nvPr>
        </p:nvSpPr>
        <p:spPr/>
        <p:txBody>
          <a:bodyPr/>
          <a:lstStyle/>
          <a:p>
            <a:fld id="{D438B933-CAE9-4E21-B953-F4BFB6FE4742}" type="slidenum">
              <a:rPr kumimoji="1" lang="ja-JP" altLang="en-US" smtClean="0"/>
              <a:t>‹#›</a:t>
            </a:fld>
            <a:endParaRPr kumimoji="1" lang="ja-JP" altLang="en-US"/>
          </a:p>
        </p:txBody>
      </p:sp>
    </p:spTree>
    <p:extLst>
      <p:ext uri="{BB962C8B-B14F-4D97-AF65-F5344CB8AC3E}">
        <p14:creationId xmlns:p14="http://schemas.microsoft.com/office/powerpoint/2010/main" val="30558606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AE3EBF3-4B1F-CBBD-A196-45C4CC8E78B6}"/>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76C57C8D-DBE2-634D-29EE-5FC11B5CC46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8EBD6446-FE38-230E-9652-380F7B114496}"/>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81D387E9-BB5F-4A3B-95FB-540483979E5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11C69738-B7B5-1FCF-B037-6A9847223132}"/>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FE23CC54-CAF8-BCB3-E25E-2029436BD1C2}"/>
              </a:ext>
            </a:extLst>
          </p:cNvPr>
          <p:cNvSpPr>
            <a:spLocks noGrp="1"/>
          </p:cNvSpPr>
          <p:nvPr>
            <p:ph type="dt" sz="half" idx="10"/>
          </p:nvPr>
        </p:nvSpPr>
        <p:spPr/>
        <p:txBody>
          <a:bodyPr/>
          <a:lstStyle/>
          <a:p>
            <a:fld id="{B1A11E97-E912-426A-AD27-5D5AF3A8E247}" type="datetime1">
              <a:rPr kumimoji="1" lang="ja-JP" altLang="en-US" smtClean="0"/>
              <a:t>2022/8/16</a:t>
            </a:fld>
            <a:endParaRPr kumimoji="1" lang="ja-JP" altLang="en-US"/>
          </a:p>
        </p:txBody>
      </p:sp>
      <p:sp>
        <p:nvSpPr>
          <p:cNvPr id="8" name="フッター プレースホルダー 7">
            <a:extLst>
              <a:ext uri="{FF2B5EF4-FFF2-40B4-BE49-F238E27FC236}">
                <a16:creationId xmlns:a16="http://schemas.microsoft.com/office/drawing/2014/main" id="{F2561BF8-9D08-E299-ABC7-686BCB7FE86A}"/>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ACB8A07E-2EE0-8DFF-A826-C651450BD208}"/>
              </a:ext>
            </a:extLst>
          </p:cNvPr>
          <p:cNvSpPr>
            <a:spLocks noGrp="1"/>
          </p:cNvSpPr>
          <p:nvPr>
            <p:ph type="sldNum" sz="quarter" idx="12"/>
          </p:nvPr>
        </p:nvSpPr>
        <p:spPr/>
        <p:txBody>
          <a:bodyPr/>
          <a:lstStyle/>
          <a:p>
            <a:fld id="{D438B933-CAE9-4E21-B953-F4BFB6FE4742}" type="slidenum">
              <a:rPr kumimoji="1" lang="ja-JP" altLang="en-US" smtClean="0"/>
              <a:t>‹#›</a:t>
            </a:fld>
            <a:endParaRPr kumimoji="1" lang="ja-JP" altLang="en-US"/>
          </a:p>
        </p:txBody>
      </p:sp>
    </p:spTree>
    <p:extLst>
      <p:ext uri="{BB962C8B-B14F-4D97-AF65-F5344CB8AC3E}">
        <p14:creationId xmlns:p14="http://schemas.microsoft.com/office/powerpoint/2010/main" val="21306763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7DC90D1-905F-CADF-587D-112F0A0372A5}"/>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46D95B71-4D2D-0C7B-3BE8-6E00CB489149}"/>
              </a:ext>
            </a:extLst>
          </p:cNvPr>
          <p:cNvSpPr>
            <a:spLocks noGrp="1"/>
          </p:cNvSpPr>
          <p:nvPr>
            <p:ph type="dt" sz="half" idx="10"/>
          </p:nvPr>
        </p:nvSpPr>
        <p:spPr/>
        <p:txBody>
          <a:bodyPr/>
          <a:lstStyle/>
          <a:p>
            <a:fld id="{EB94DBBE-ECCA-4EB6-AC32-1D70A6271F17}" type="datetime1">
              <a:rPr kumimoji="1" lang="ja-JP" altLang="en-US" smtClean="0"/>
              <a:t>2022/8/16</a:t>
            </a:fld>
            <a:endParaRPr kumimoji="1" lang="ja-JP" altLang="en-US"/>
          </a:p>
        </p:txBody>
      </p:sp>
      <p:sp>
        <p:nvSpPr>
          <p:cNvPr id="4" name="フッター プレースホルダー 3">
            <a:extLst>
              <a:ext uri="{FF2B5EF4-FFF2-40B4-BE49-F238E27FC236}">
                <a16:creationId xmlns:a16="http://schemas.microsoft.com/office/drawing/2014/main" id="{84649B3B-FE76-4270-B754-BF1F8D3D6CD4}"/>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A328DEC0-548F-C422-091A-324EDA1E6D3A}"/>
              </a:ext>
            </a:extLst>
          </p:cNvPr>
          <p:cNvSpPr>
            <a:spLocks noGrp="1"/>
          </p:cNvSpPr>
          <p:nvPr>
            <p:ph type="sldNum" sz="quarter" idx="12"/>
          </p:nvPr>
        </p:nvSpPr>
        <p:spPr/>
        <p:txBody>
          <a:bodyPr/>
          <a:lstStyle/>
          <a:p>
            <a:fld id="{D438B933-CAE9-4E21-B953-F4BFB6FE4742}" type="slidenum">
              <a:rPr kumimoji="1" lang="ja-JP" altLang="en-US" smtClean="0"/>
              <a:t>‹#›</a:t>
            </a:fld>
            <a:endParaRPr kumimoji="1" lang="ja-JP" altLang="en-US"/>
          </a:p>
        </p:txBody>
      </p:sp>
    </p:spTree>
    <p:extLst>
      <p:ext uri="{BB962C8B-B14F-4D97-AF65-F5344CB8AC3E}">
        <p14:creationId xmlns:p14="http://schemas.microsoft.com/office/powerpoint/2010/main" val="26515775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F4BD7C90-1156-7E12-BCD6-6A8FE3FDA759}"/>
              </a:ext>
            </a:extLst>
          </p:cNvPr>
          <p:cNvSpPr>
            <a:spLocks noGrp="1"/>
          </p:cNvSpPr>
          <p:nvPr>
            <p:ph type="dt" sz="half" idx="10"/>
          </p:nvPr>
        </p:nvSpPr>
        <p:spPr/>
        <p:txBody>
          <a:bodyPr/>
          <a:lstStyle/>
          <a:p>
            <a:fld id="{4187479E-8F73-4B95-BA59-9F5D44C61A80}" type="datetime1">
              <a:rPr kumimoji="1" lang="ja-JP" altLang="en-US" smtClean="0"/>
              <a:t>2022/8/16</a:t>
            </a:fld>
            <a:endParaRPr kumimoji="1" lang="ja-JP" altLang="en-US"/>
          </a:p>
        </p:txBody>
      </p:sp>
      <p:sp>
        <p:nvSpPr>
          <p:cNvPr id="3" name="フッター プレースホルダー 2">
            <a:extLst>
              <a:ext uri="{FF2B5EF4-FFF2-40B4-BE49-F238E27FC236}">
                <a16:creationId xmlns:a16="http://schemas.microsoft.com/office/drawing/2014/main" id="{606DF58E-03AB-121A-BC36-31B46351E7A2}"/>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BBE18A1C-D401-80B0-14C0-9F15365B0943}"/>
              </a:ext>
            </a:extLst>
          </p:cNvPr>
          <p:cNvSpPr>
            <a:spLocks noGrp="1"/>
          </p:cNvSpPr>
          <p:nvPr>
            <p:ph type="sldNum" sz="quarter" idx="12"/>
          </p:nvPr>
        </p:nvSpPr>
        <p:spPr/>
        <p:txBody>
          <a:bodyPr/>
          <a:lstStyle/>
          <a:p>
            <a:fld id="{D438B933-CAE9-4E21-B953-F4BFB6FE4742}" type="slidenum">
              <a:rPr kumimoji="1" lang="ja-JP" altLang="en-US" smtClean="0"/>
              <a:t>‹#›</a:t>
            </a:fld>
            <a:endParaRPr kumimoji="1" lang="ja-JP" altLang="en-US"/>
          </a:p>
        </p:txBody>
      </p:sp>
    </p:spTree>
    <p:extLst>
      <p:ext uri="{BB962C8B-B14F-4D97-AF65-F5344CB8AC3E}">
        <p14:creationId xmlns:p14="http://schemas.microsoft.com/office/powerpoint/2010/main" val="26249946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A1B1008-4EF6-8039-F73C-AEB5DA6D46CA}"/>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6B21C579-9355-0D4C-9262-9C5BBB0284C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8A16026E-EECE-CBC6-14C1-390C2CB7DA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7FB0FC67-F815-880D-7B36-018C526EDE06}"/>
              </a:ext>
            </a:extLst>
          </p:cNvPr>
          <p:cNvSpPr>
            <a:spLocks noGrp="1"/>
          </p:cNvSpPr>
          <p:nvPr>
            <p:ph type="dt" sz="half" idx="10"/>
          </p:nvPr>
        </p:nvSpPr>
        <p:spPr/>
        <p:txBody>
          <a:bodyPr/>
          <a:lstStyle/>
          <a:p>
            <a:fld id="{32AF2042-57D8-42ED-94D1-8A9C69954940}" type="datetime1">
              <a:rPr kumimoji="1" lang="ja-JP" altLang="en-US" smtClean="0"/>
              <a:t>2022/8/16</a:t>
            </a:fld>
            <a:endParaRPr kumimoji="1" lang="ja-JP" altLang="en-US"/>
          </a:p>
        </p:txBody>
      </p:sp>
      <p:sp>
        <p:nvSpPr>
          <p:cNvPr id="6" name="フッター プレースホルダー 5">
            <a:extLst>
              <a:ext uri="{FF2B5EF4-FFF2-40B4-BE49-F238E27FC236}">
                <a16:creationId xmlns:a16="http://schemas.microsoft.com/office/drawing/2014/main" id="{5F06ADED-AC9A-34EA-DF5C-B3D55927C8B9}"/>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7B42BDD2-FBD5-744F-13A8-D121D9CDA6A4}"/>
              </a:ext>
            </a:extLst>
          </p:cNvPr>
          <p:cNvSpPr>
            <a:spLocks noGrp="1"/>
          </p:cNvSpPr>
          <p:nvPr>
            <p:ph type="sldNum" sz="quarter" idx="12"/>
          </p:nvPr>
        </p:nvSpPr>
        <p:spPr/>
        <p:txBody>
          <a:bodyPr/>
          <a:lstStyle/>
          <a:p>
            <a:fld id="{D438B933-CAE9-4E21-B953-F4BFB6FE4742}" type="slidenum">
              <a:rPr kumimoji="1" lang="ja-JP" altLang="en-US" smtClean="0"/>
              <a:t>‹#›</a:t>
            </a:fld>
            <a:endParaRPr kumimoji="1" lang="ja-JP" altLang="en-US"/>
          </a:p>
        </p:txBody>
      </p:sp>
    </p:spTree>
    <p:extLst>
      <p:ext uri="{BB962C8B-B14F-4D97-AF65-F5344CB8AC3E}">
        <p14:creationId xmlns:p14="http://schemas.microsoft.com/office/powerpoint/2010/main" val="25104311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376152D-BFA5-764C-E029-1AE9A39ED1C8}"/>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B83AF744-4988-51E5-D015-3022247ACC9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E19B056C-92CA-D9F3-A61A-0A3233F4382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0BCD2237-80A4-2CBD-E5DF-DC7179B3D1F1}"/>
              </a:ext>
            </a:extLst>
          </p:cNvPr>
          <p:cNvSpPr>
            <a:spLocks noGrp="1"/>
          </p:cNvSpPr>
          <p:nvPr>
            <p:ph type="dt" sz="half" idx="10"/>
          </p:nvPr>
        </p:nvSpPr>
        <p:spPr/>
        <p:txBody>
          <a:bodyPr/>
          <a:lstStyle/>
          <a:p>
            <a:fld id="{F7AA7812-AA87-4795-93F4-3984583B6459}" type="datetime1">
              <a:rPr kumimoji="1" lang="ja-JP" altLang="en-US" smtClean="0"/>
              <a:t>2022/8/16</a:t>
            </a:fld>
            <a:endParaRPr kumimoji="1" lang="ja-JP" altLang="en-US"/>
          </a:p>
        </p:txBody>
      </p:sp>
      <p:sp>
        <p:nvSpPr>
          <p:cNvPr id="6" name="フッター プレースホルダー 5">
            <a:extLst>
              <a:ext uri="{FF2B5EF4-FFF2-40B4-BE49-F238E27FC236}">
                <a16:creationId xmlns:a16="http://schemas.microsoft.com/office/drawing/2014/main" id="{6C2F5636-7FF7-C27D-E6D3-A25B57E34F8B}"/>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48203E76-B2AC-986A-4447-7D983DAFE586}"/>
              </a:ext>
            </a:extLst>
          </p:cNvPr>
          <p:cNvSpPr>
            <a:spLocks noGrp="1"/>
          </p:cNvSpPr>
          <p:nvPr>
            <p:ph type="sldNum" sz="quarter" idx="12"/>
          </p:nvPr>
        </p:nvSpPr>
        <p:spPr/>
        <p:txBody>
          <a:bodyPr/>
          <a:lstStyle/>
          <a:p>
            <a:fld id="{D438B933-CAE9-4E21-B953-F4BFB6FE4742}" type="slidenum">
              <a:rPr kumimoji="1" lang="ja-JP" altLang="en-US" smtClean="0"/>
              <a:t>‹#›</a:t>
            </a:fld>
            <a:endParaRPr kumimoji="1" lang="ja-JP" altLang="en-US"/>
          </a:p>
        </p:txBody>
      </p:sp>
    </p:spTree>
    <p:extLst>
      <p:ext uri="{BB962C8B-B14F-4D97-AF65-F5344CB8AC3E}">
        <p14:creationId xmlns:p14="http://schemas.microsoft.com/office/powerpoint/2010/main" val="1043822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BF390896-A7A0-D479-5924-DA959274485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F655E15C-3113-E23F-2AF0-F74A6FCAA95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130C987-FCA3-B275-6A9F-FA63AEBFD80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2E9B97-6FBE-4CA3-B225-4ED0EF5EFD03}" type="datetime1">
              <a:rPr kumimoji="1" lang="ja-JP" altLang="en-US" smtClean="0"/>
              <a:t>2022/8/16</a:t>
            </a:fld>
            <a:endParaRPr kumimoji="1" lang="ja-JP" altLang="en-US"/>
          </a:p>
        </p:txBody>
      </p:sp>
      <p:sp>
        <p:nvSpPr>
          <p:cNvPr id="5" name="フッター プレースホルダー 4">
            <a:extLst>
              <a:ext uri="{FF2B5EF4-FFF2-40B4-BE49-F238E27FC236}">
                <a16:creationId xmlns:a16="http://schemas.microsoft.com/office/drawing/2014/main" id="{3478E386-6B07-F406-197F-F88D7BFFD43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2C2102C0-C9F6-BEEC-8489-492D5D259E9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38B933-CAE9-4E21-B953-F4BFB6FE4742}" type="slidenum">
              <a:rPr kumimoji="1" lang="ja-JP" altLang="en-US" smtClean="0"/>
              <a:t>‹#›</a:t>
            </a:fld>
            <a:endParaRPr kumimoji="1" lang="ja-JP" altLang="en-US"/>
          </a:p>
        </p:txBody>
      </p:sp>
    </p:spTree>
    <p:extLst>
      <p:ext uri="{BB962C8B-B14F-4D97-AF65-F5344CB8AC3E}">
        <p14:creationId xmlns:p14="http://schemas.microsoft.com/office/powerpoint/2010/main" val="8307372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64DD4BF-E393-E854-5433-DECD88F1B00B}"/>
              </a:ext>
            </a:extLst>
          </p:cNvPr>
          <p:cNvSpPr>
            <a:spLocks noGrp="1"/>
          </p:cNvSpPr>
          <p:nvPr>
            <p:ph type="ctrTitle"/>
          </p:nvPr>
        </p:nvSpPr>
        <p:spPr>
          <a:xfrm>
            <a:off x="1072735" y="1689431"/>
            <a:ext cx="10458203" cy="2387600"/>
          </a:xfrm>
        </p:spPr>
        <p:txBody>
          <a:bodyPr>
            <a:noAutofit/>
          </a:bodyPr>
          <a:lstStyle/>
          <a:p>
            <a:r>
              <a:rPr lang="en-US" altLang="ja-JP" sz="4400" b="1" dirty="0">
                <a:latin typeface="Arial" panose="020B0604020202020204" pitchFamily="34" charset="0"/>
                <a:cs typeface="Arial" panose="020B0604020202020204" pitchFamily="34" charset="0"/>
              </a:rPr>
              <a:t>Potential Concerns for holding TSG/SA</a:t>
            </a:r>
            <a:r>
              <a:rPr lang="ja-JP" altLang="en-US" sz="4400" b="1" dirty="0">
                <a:latin typeface="Arial" panose="020B0604020202020204" pitchFamily="34" charset="0"/>
                <a:cs typeface="Arial" panose="020B0604020202020204" pitchFamily="34" charset="0"/>
              </a:rPr>
              <a:t> </a:t>
            </a:r>
            <a:r>
              <a:rPr lang="en-US" altLang="ja-JP" sz="4400" b="1" dirty="0">
                <a:latin typeface="Arial" panose="020B0604020202020204" pitchFamily="34" charset="0"/>
                <a:cs typeface="Arial" panose="020B0604020202020204" pitchFamily="34" charset="0"/>
              </a:rPr>
              <a:t>WG in Japan </a:t>
            </a:r>
            <a:endParaRPr kumimoji="1" lang="ja-JP" altLang="en-US" sz="4400" b="1" dirty="0">
              <a:latin typeface="Arial" panose="020B0604020202020204" pitchFamily="34" charset="0"/>
              <a:cs typeface="Arial" panose="020B0604020202020204" pitchFamily="34" charset="0"/>
            </a:endParaRPr>
          </a:p>
        </p:txBody>
      </p:sp>
      <p:sp>
        <p:nvSpPr>
          <p:cNvPr id="3" name="字幕 2">
            <a:extLst>
              <a:ext uri="{FF2B5EF4-FFF2-40B4-BE49-F238E27FC236}">
                <a16:creationId xmlns:a16="http://schemas.microsoft.com/office/drawing/2014/main" id="{BCEBF657-65BA-9CAD-D478-18D7E8698C96}"/>
              </a:ext>
            </a:extLst>
          </p:cNvPr>
          <p:cNvSpPr>
            <a:spLocks noGrp="1"/>
          </p:cNvSpPr>
          <p:nvPr>
            <p:ph type="subTitle" idx="1"/>
          </p:nvPr>
        </p:nvSpPr>
        <p:spPr>
          <a:xfrm>
            <a:off x="1729837" y="5065713"/>
            <a:ext cx="9144000" cy="1655762"/>
          </a:xfrm>
        </p:spPr>
        <p:txBody>
          <a:bodyPr>
            <a:normAutofit/>
          </a:bodyPr>
          <a:lstStyle/>
          <a:p>
            <a:r>
              <a:rPr kumimoji="1" lang="en-US" altLang="ja-JP" dirty="0">
                <a:latin typeface="Arial" panose="020B0604020202020204" pitchFamily="34" charset="0"/>
                <a:cs typeface="Arial" panose="020B0604020202020204" pitchFamily="34" charset="0"/>
              </a:rPr>
              <a:t>ARIB/TTC</a:t>
            </a:r>
          </a:p>
        </p:txBody>
      </p:sp>
      <p:sp>
        <p:nvSpPr>
          <p:cNvPr id="4" name="スライド番号プレースホルダー 3">
            <a:extLst>
              <a:ext uri="{FF2B5EF4-FFF2-40B4-BE49-F238E27FC236}">
                <a16:creationId xmlns:a16="http://schemas.microsoft.com/office/drawing/2014/main" id="{7F425B3A-CC26-1548-BB14-5DA7FB0378E3}"/>
              </a:ext>
            </a:extLst>
          </p:cNvPr>
          <p:cNvSpPr>
            <a:spLocks noGrp="1"/>
          </p:cNvSpPr>
          <p:nvPr>
            <p:ph type="sldNum" sz="quarter" idx="12"/>
          </p:nvPr>
        </p:nvSpPr>
        <p:spPr/>
        <p:txBody>
          <a:bodyPr/>
          <a:lstStyle/>
          <a:p>
            <a:fld id="{D438B933-CAE9-4E21-B953-F4BFB6FE4742}" type="slidenum">
              <a:rPr lang="ja-JP" altLang="en-US" smtClean="0"/>
              <a:pPr/>
              <a:t>1</a:t>
            </a:fld>
            <a:endParaRPr lang="ja-JP" altLang="en-US"/>
          </a:p>
        </p:txBody>
      </p:sp>
      <p:sp>
        <p:nvSpPr>
          <p:cNvPr id="5" name="Title 3">
            <a:extLst>
              <a:ext uri="{FF2B5EF4-FFF2-40B4-BE49-F238E27FC236}">
                <a16:creationId xmlns:a16="http://schemas.microsoft.com/office/drawing/2014/main" id="{70528B7C-7585-D213-6EA6-1F757A403C93}"/>
              </a:ext>
            </a:extLst>
          </p:cNvPr>
          <p:cNvSpPr txBox="1">
            <a:spLocks/>
          </p:cNvSpPr>
          <p:nvPr/>
        </p:nvSpPr>
        <p:spPr>
          <a:xfrm>
            <a:off x="10189028" y="292355"/>
            <a:ext cx="1745784" cy="408394"/>
          </a:xfrm>
          <a:prstGeom prst="rect">
            <a:avLst/>
          </a:prstGeom>
        </p:spPr>
        <p:txBody>
          <a:bodyPr lIns="0" tIns="0" rIns="0" bIns="0" anchor="t">
            <a:noAutofit/>
          </a:bodyPr>
          <a:lstStyle>
            <a:lvl1pPr algn="l" defTabSz="914400" rtl="0" eaLnBrk="1" latinLnBrk="0" hangingPunct="1">
              <a:lnSpc>
                <a:spcPts val="3440"/>
              </a:lnSpc>
              <a:spcBef>
                <a:spcPct val="0"/>
              </a:spcBef>
              <a:buNone/>
              <a:defRPr sz="3200" b="0" i="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stStyle>
          <a:p>
            <a:pPr>
              <a:lnSpc>
                <a:spcPct val="100000"/>
              </a:lnSpc>
            </a:pPr>
            <a:r>
              <a:rPr kumimoji="0" lang="en-US" altLang="zh-CN" sz="1800" b="1" dirty="0">
                <a:solidFill>
                  <a:prstClr val="black"/>
                </a:solidFill>
                <a:ea typeface="微软雅黑" panose="020B0503020204020204" pitchFamily="34" charset="-122"/>
              </a:rPr>
              <a:t>OPf220037</a:t>
            </a:r>
          </a:p>
        </p:txBody>
      </p:sp>
      <p:sp>
        <p:nvSpPr>
          <p:cNvPr id="7" name="テキスト ボックス 6">
            <a:extLst>
              <a:ext uri="{FF2B5EF4-FFF2-40B4-BE49-F238E27FC236}">
                <a16:creationId xmlns:a16="http://schemas.microsoft.com/office/drawing/2014/main" id="{F915CF1E-E788-0A55-F251-4CEAEA29CFCE}"/>
              </a:ext>
            </a:extLst>
          </p:cNvPr>
          <p:cNvSpPr txBox="1"/>
          <p:nvPr/>
        </p:nvSpPr>
        <p:spPr>
          <a:xfrm>
            <a:off x="733301" y="381340"/>
            <a:ext cx="3993078" cy="1200329"/>
          </a:xfrm>
          <a:prstGeom prst="rect">
            <a:avLst/>
          </a:prstGeom>
          <a:noFill/>
        </p:spPr>
        <p:txBody>
          <a:bodyPr wrap="square">
            <a:spAutoFit/>
          </a:bodyPr>
          <a:lstStyle/>
          <a:p>
            <a:r>
              <a:rPr lang="en-GB" altLang="ja-JP" b="1" kern="0" dirty="0">
                <a:effectLst/>
                <a:latin typeface="Arial" panose="020B0604020202020204" pitchFamily="34" charset="0"/>
                <a:cs typeface="Arial" panose="020B0604020202020204" pitchFamily="34" charset="0"/>
              </a:rPr>
              <a:t>3GPP F2F Decision Meeting</a:t>
            </a:r>
          </a:p>
          <a:p>
            <a:r>
              <a:rPr lang="en-US" altLang="ja-JP" b="1" dirty="0">
                <a:latin typeface="Arial" panose="020B0604020202020204" pitchFamily="34" charset="0"/>
                <a:cs typeface="Arial" panose="020B0604020202020204" pitchFamily="34" charset="0"/>
              </a:rPr>
              <a:t>E-Meeting, 16th August 2022 Document for Information</a:t>
            </a:r>
          </a:p>
          <a:p>
            <a:endParaRPr lang="ja-JP"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34995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四角形: 角を丸くする 5">
            <a:extLst>
              <a:ext uri="{FF2B5EF4-FFF2-40B4-BE49-F238E27FC236}">
                <a16:creationId xmlns:a16="http://schemas.microsoft.com/office/drawing/2014/main" id="{57E3CF99-9DC0-CD2A-D344-11F527A3C70A}"/>
              </a:ext>
            </a:extLst>
          </p:cNvPr>
          <p:cNvSpPr/>
          <p:nvPr/>
        </p:nvSpPr>
        <p:spPr>
          <a:xfrm>
            <a:off x="612559" y="1044944"/>
            <a:ext cx="11203619" cy="321292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2F6D13E-E708-5E7E-918A-55010FA322A4}"/>
              </a:ext>
            </a:extLst>
          </p:cNvPr>
          <p:cNvSpPr>
            <a:spLocks noGrp="1"/>
          </p:cNvSpPr>
          <p:nvPr>
            <p:ph type="title"/>
          </p:nvPr>
        </p:nvSpPr>
        <p:spPr>
          <a:xfrm>
            <a:off x="740546" y="-140169"/>
            <a:ext cx="10515600" cy="1325563"/>
          </a:xfrm>
        </p:spPr>
        <p:txBody>
          <a:bodyPr/>
          <a:lstStyle/>
          <a:p>
            <a:pPr algn="ctr"/>
            <a:r>
              <a:rPr kumimoji="1" lang="en-US" altLang="ja-JP" b="1" dirty="0">
                <a:latin typeface="Arial" panose="020B0604020202020204" pitchFamily="34" charset="0"/>
                <a:cs typeface="Arial" panose="020B0604020202020204" pitchFamily="34" charset="0"/>
              </a:rPr>
              <a:t>Conclusion</a:t>
            </a:r>
            <a:endParaRPr kumimoji="1" lang="ja-JP" altLang="en-US" b="1" dirty="0">
              <a:latin typeface="Arial" panose="020B0604020202020204" pitchFamily="34" charset="0"/>
              <a:cs typeface="Arial" panose="020B0604020202020204" pitchFamily="34" charset="0"/>
            </a:endParaRPr>
          </a:p>
        </p:txBody>
      </p:sp>
      <p:sp>
        <p:nvSpPr>
          <p:cNvPr id="3" name="コンテンツ プレースホルダー 2">
            <a:extLst>
              <a:ext uri="{FF2B5EF4-FFF2-40B4-BE49-F238E27FC236}">
                <a16:creationId xmlns:a16="http://schemas.microsoft.com/office/drawing/2014/main" id="{8B9A0F50-CA3E-B333-9F10-E9BA7542E27F}"/>
              </a:ext>
            </a:extLst>
          </p:cNvPr>
          <p:cNvSpPr>
            <a:spLocks noGrp="1"/>
          </p:cNvSpPr>
          <p:nvPr>
            <p:ph idx="1"/>
          </p:nvPr>
        </p:nvSpPr>
        <p:spPr>
          <a:xfrm>
            <a:off x="838200" y="1325844"/>
            <a:ext cx="10906496" cy="5395631"/>
          </a:xfrm>
        </p:spPr>
        <p:txBody>
          <a:bodyPr>
            <a:normAutofit fontScale="85000" lnSpcReduction="20000"/>
          </a:bodyPr>
          <a:lstStyle/>
          <a:p>
            <a:r>
              <a:rPr lang="en-US" altLang="ja-JP" dirty="0">
                <a:latin typeface="Arial" panose="020B0604020202020204" pitchFamily="34" charset="0"/>
                <a:cs typeface="Arial" panose="020B0604020202020204" pitchFamily="34" charset="0"/>
              </a:rPr>
              <a:t>Th</a:t>
            </a:r>
            <a:r>
              <a:rPr kumimoji="1" lang="en-US" altLang="ja-JP" dirty="0">
                <a:latin typeface="Arial" panose="020B0604020202020204" pitchFamily="34" charset="0"/>
                <a:cs typeface="Arial" panose="020B0604020202020204" pitchFamily="34" charset="0"/>
              </a:rPr>
              <a:t>ere are several potential concerns for holding TSG or SA</a:t>
            </a:r>
            <a:r>
              <a:rPr kumimoji="1" lang="ja-JP" altLang="en-US" dirty="0">
                <a:latin typeface="Arial" panose="020B0604020202020204" pitchFamily="34" charset="0"/>
                <a:cs typeface="Arial" panose="020B0604020202020204" pitchFamily="34" charset="0"/>
              </a:rPr>
              <a:t> </a:t>
            </a:r>
            <a:r>
              <a:rPr kumimoji="1" lang="en-US" altLang="ja-JP" dirty="0">
                <a:latin typeface="Arial" panose="020B0604020202020204" pitchFamily="34" charset="0"/>
                <a:cs typeface="Arial" panose="020B0604020202020204" pitchFamily="34" charset="0"/>
              </a:rPr>
              <a:t>WG in Japan for overseas participants and host. </a:t>
            </a:r>
          </a:p>
          <a:p>
            <a:endParaRPr lang="en-US" altLang="ja-JP" dirty="0">
              <a:latin typeface="Arial" panose="020B0604020202020204" pitchFamily="34" charset="0"/>
              <a:cs typeface="Arial" panose="020B0604020202020204" pitchFamily="34" charset="0"/>
            </a:endParaRPr>
          </a:p>
          <a:p>
            <a:r>
              <a:rPr lang="en-US" altLang="ja-JP" dirty="0">
                <a:latin typeface="Arial" panose="020B0604020202020204" pitchFamily="34" charset="0"/>
                <a:cs typeface="Arial" panose="020B0604020202020204" pitchFamily="34" charset="0"/>
              </a:rPr>
              <a:t>The regulations on entry have been relaxed but slowly; the further loosening is not in sight in the current situations.   </a:t>
            </a:r>
          </a:p>
          <a:p>
            <a:pPr marL="0" indent="0">
              <a:buNone/>
            </a:pPr>
            <a:r>
              <a:rPr lang="en-US" altLang="ja-JP" dirty="0">
                <a:latin typeface="Arial" panose="020B0604020202020204" pitchFamily="34" charset="0"/>
                <a:cs typeface="Arial" panose="020B0604020202020204" pitchFamily="34" charset="0"/>
              </a:rPr>
              <a:t> </a:t>
            </a:r>
            <a:endParaRPr kumimoji="1" lang="en-US" altLang="ja-JP" dirty="0">
              <a:latin typeface="Arial" panose="020B0604020202020204" pitchFamily="34" charset="0"/>
              <a:cs typeface="Arial" panose="020B0604020202020204" pitchFamily="34" charset="0"/>
            </a:endParaRPr>
          </a:p>
          <a:p>
            <a:r>
              <a:rPr lang="en-US" altLang="ja-JP" dirty="0">
                <a:latin typeface="Arial" panose="020B0604020202020204" pitchFamily="34" charset="0"/>
                <a:cs typeface="Arial" panose="020B0604020202020204" pitchFamily="34" charset="0"/>
              </a:rPr>
              <a:t>If</a:t>
            </a:r>
            <a:r>
              <a:rPr lang="ja-JP" altLang="en-US" dirty="0">
                <a:latin typeface="Arial" panose="020B0604020202020204" pitchFamily="34" charset="0"/>
                <a:cs typeface="Arial" panose="020B0604020202020204" pitchFamily="34" charset="0"/>
              </a:rPr>
              <a:t> </a:t>
            </a:r>
            <a:r>
              <a:rPr lang="en-US" altLang="ja-JP" dirty="0">
                <a:latin typeface="Arial" panose="020B0604020202020204" pitchFamily="34" charset="0"/>
                <a:cs typeface="Arial" panose="020B0604020202020204" pitchFamily="34" charset="0"/>
              </a:rPr>
              <a:t>we</a:t>
            </a:r>
            <a:r>
              <a:rPr lang="ja-JP" altLang="en-US" dirty="0">
                <a:latin typeface="Arial" panose="020B0604020202020204" pitchFamily="34" charset="0"/>
                <a:cs typeface="Arial" panose="020B0604020202020204" pitchFamily="34" charset="0"/>
              </a:rPr>
              <a:t> </a:t>
            </a:r>
            <a:r>
              <a:rPr lang="en-US" altLang="ja-JP" dirty="0">
                <a:latin typeface="Arial" panose="020B0604020202020204" pitchFamily="34" charset="0"/>
                <a:cs typeface="Arial" panose="020B0604020202020204" pitchFamily="34" charset="0"/>
              </a:rPr>
              <a:t>have</a:t>
            </a:r>
            <a:r>
              <a:rPr lang="ja-JP" altLang="en-US" dirty="0">
                <a:latin typeface="Arial" panose="020B0604020202020204" pitchFamily="34" charset="0"/>
                <a:cs typeface="Arial" panose="020B0604020202020204" pitchFamily="34" charset="0"/>
              </a:rPr>
              <a:t> </a:t>
            </a:r>
            <a:r>
              <a:rPr lang="en-US" altLang="ja-JP" dirty="0">
                <a:latin typeface="Arial" panose="020B0604020202020204" pitchFamily="34" charset="0"/>
                <a:cs typeface="Arial" panose="020B0604020202020204" pitchFamily="34" charset="0"/>
              </a:rPr>
              <a:t>TSG</a:t>
            </a:r>
            <a:r>
              <a:rPr lang="ja-JP" altLang="en-US" dirty="0">
                <a:latin typeface="Arial" panose="020B0604020202020204" pitchFamily="34" charset="0"/>
                <a:cs typeface="Arial" panose="020B0604020202020204" pitchFamily="34" charset="0"/>
              </a:rPr>
              <a:t> </a:t>
            </a:r>
            <a:r>
              <a:rPr lang="en-US" altLang="ja-JP" dirty="0">
                <a:latin typeface="Arial" panose="020B0604020202020204" pitchFamily="34" charset="0"/>
                <a:cs typeface="Arial" panose="020B0604020202020204" pitchFamily="34" charset="0"/>
              </a:rPr>
              <a:t>or</a:t>
            </a:r>
            <a:r>
              <a:rPr lang="ja-JP" altLang="en-US" dirty="0">
                <a:latin typeface="Arial" panose="020B0604020202020204" pitchFamily="34" charset="0"/>
                <a:cs typeface="Arial" panose="020B0604020202020204" pitchFamily="34" charset="0"/>
              </a:rPr>
              <a:t> </a:t>
            </a:r>
            <a:r>
              <a:rPr lang="en-US" altLang="ja-JP" dirty="0">
                <a:latin typeface="Arial" panose="020B0604020202020204" pitchFamily="34" charset="0"/>
                <a:cs typeface="Arial" panose="020B0604020202020204" pitchFamily="34" charset="0"/>
              </a:rPr>
              <a:t>SA</a:t>
            </a:r>
            <a:r>
              <a:rPr lang="ja-JP" altLang="en-US" dirty="0">
                <a:latin typeface="Arial" panose="020B0604020202020204" pitchFamily="34" charset="0"/>
                <a:cs typeface="Arial" panose="020B0604020202020204" pitchFamily="34" charset="0"/>
              </a:rPr>
              <a:t> </a:t>
            </a:r>
            <a:r>
              <a:rPr lang="en-US" altLang="ja-JP" dirty="0">
                <a:latin typeface="Arial" panose="020B0604020202020204" pitchFamily="34" charset="0"/>
                <a:cs typeface="Arial" panose="020B0604020202020204" pitchFamily="34" charset="0"/>
              </a:rPr>
              <a:t>WG</a:t>
            </a:r>
            <a:r>
              <a:rPr lang="ja-JP" altLang="en-US" dirty="0">
                <a:latin typeface="Arial" panose="020B0604020202020204" pitchFamily="34" charset="0"/>
                <a:cs typeface="Arial" panose="020B0604020202020204" pitchFamily="34" charset="0"/>
              </a:rPr>
              <a:t> </a:t>
            </a:r>
            <a:r>
              <a:rPr lang="en-US" altLang="ja-JP" dirty="0">
                <a:latin typeface="Arial" panose="020B0604020202020204" pitchFamily="34" charset="0"/>
                <a:cs typeface="Arial" panose="020B0604020202020204" pitchFamily="34" charset="0"/>
              </a:rPr>
              <a:t>in</a:t>
            </a:r>
            <a:r>
              <a:rPr lang="ja-JP" altLang="en-US" dirty="0">
                <a:latin typeface="Arial" panose="020B0604020202020204" pitchFamily="34" charset="0"/>
                <a:cs typeface="Arial" panose="020B0604020202020204" pitchFamily="34" charset="0"/>
              </a:rPr>
              <a:t> </a:t>
            </a:r>
            <a:r>
              <a:rPr lang="en-US" altLang="ja-JP" dirty="0">
                <a:latin typeface="Arial" panose="020B0604020202020204" pitchFamily="34" charset="0"/>
                <a:cs typeface="Arial" panose="020B0604020202020204" pitchFamily="34" charset="0"/>
              </a:rPr>
              <a:t>2023,</a:t>
            </a:r>
            <a:r>
              <a:rPr lang="ja-JP" altLang="en-US" dirty="0">
                <a:latin typeface="Arial" panose="020B0604020202020204" pitchFamily="34" charset="0"/>
                <a:cs typeface="Arial" panose="020B0604020202020204" pitchFamily="34" charset="0"/>
              </a:rPr>
              <a:t> </a:t>
            </a:r>
            <a:r>
              <a:rPr lang="en-US" altLang="ja-JP" dirty="0">
                <a:latin typeface="Arial" panose="020B0604020202020204" pitchFamily="34" charset="0"/>
                <a:cs typeface="Arial" panose="020B0604020202020204" pitchFamily="34" charset="0"/>
              </a:rPr>
              <a:t>the meeting</a:t>
            </a:r>
            <a:r>
              <a:rPr lang="ja-JP" altLang="en-US" dirty="0">
                <a:latin typeface="Arial" panose="020B0604020202020204" pitchFamily="34" charset="0"/>
                <a:cs typeface="Arial" panose="020B0604020202020204" pitchFamily="34" charset="0"/>
              </a:rPr>
              <a:t> </a:t>
            </a:r>
            <a:r>
              <a:rPr lang="en-US" altLang="ja-JP" dirty="0">
                <a:latin typeface="Arial" panose="020B0604020202020204" pitchFamily="34" charset="0"/>
                <a:cs typeface="Arial" panose="020B0604020202020204" pitchFamily="34" charset="0"/>
              </a:rPr>
              <a:t>venues need to be reserved soon, but cancellation fees will be charged just</a:t>
            </a:r>
            <a:r>
              <a:rPr lang="ja-JP" altLang="en-US" dirty="0">
                <a:latin typeface="Arial" panose="020B0604020202020204" pitchFamily="34" charset="0"/>
                <a:cs typeface="Arial" panose="020B0604020202020204" pitchFamily="34" charset="0"/>
              </a:rPr>
              <a:t> </a:t>
            </a:r>
            <a:r>
              <a:rPr lang="en-US" altLang="ja-JP" dirty="0">
                <a:latin typeface="Arial" panose="020B0604020202020204" pitchFamily="34" charset="0"/>
                <a:cs typeface="Arial" panose="020B0604020202020204" pitchFamily="34" charset="0"/>
              </a:rPr>
              <a:t>after the reservation.</a:t>
            </a:r>
          </a:p>
          <a:p>
            <a:endParaRPr lang="en-US" altLang="ja-JP" dirty="0">
              <a:latin typeface="Arial" panose="020B0604020202020204" pitchFamily="34" charset="0"/>
              <a:cs typeface="Arial" panose="020B0604020202020204" pitchFamily="34" charset="0"/>
            </a:endParaRPr>
          </a:p>
          <a:p>
            <a:endParaRPr lang="en-US" altLang="ja-JP" dirty="0">
              <a:latin typeface="Arial" panose="020B0604020202020204" pitchFamily="34" charset="0"/>
              <a:cs typeface="Arial" panose="020B0604020202020204" pitchFamily="34" charset="0"/>
            </a:endParaRPr>
          </a:p>
          <a:p>
            <a:endParaRPr lang="en-US" altLang="ja-JP" dirty="0">
              <a:solidFill>
                <a:srgbClr val="FF0000"/>
              </a:solidFill>
              <a:latin typeface="Arial" panose="020B0604020202020204" pitchFamily="34" charset="0"/>
              <a:cs typeface="Arial" panose="020B0604020202020204" pitchFamily="34" charset="0"/>
            </a:endParaRPr>
          </a:p>
          <a:p>
            <a:pPr marL="0" indent="0">
              <a:lnSpc>
                <a:spcPct val="120000"/>
              </a:lnSpc>
              <a:buNone/>
            </a:pPr>
            <a:r>
              <a:rPr lang="en-US" altLang="ja-JP" b="1" dirty="0">
                <a:latin typeface="Arial" panose="020B0604020202020204" pitchFamily="34" charset="0"/>
                <a:cs typeface="Arial" panose="020B0604020202020204" pitchFamily="34" charset="0"/>
              </a:rPr>
              <a:t>In the light of these considerations, we suggest that Japanese hosting of TSG and WG, currently scheduled in 2023, be postponed, aiming for 2024 or later, provided that the regulations are relaxed.</a:t>
            </a:r>
          </a:p>
          <a:p>
            <a:endParaRPr lang="en-US" altLang="ja-JP" dirty="0">
              <a:solidFill>
                <a:srgbClr val="FF0000"/>
              </a:solidFill>
              <a:latin typeface="Arial" panose="020B0604020202020204" pitchFamily="34" charset="0"/>
              <a:cs typeface="Arial" panose="020B0604020202020204" pitchFamily="34" charset="0"/>
            </a:endParaRPr>
          </a:p>
        </p:txBody>
      </p:sp>
      <p:sp>
        <p:nvSpPr>
          <p:cNvPr id="4" name="スライド番号プレースホルダー 3">
            <a:extLst>
              <a:ext uri="{FF2B5EF4-FFF2-40B4-BE49-F238E27FC236}">
                <a16:creationId xmlns:a16="http://schemas.microsoft.com/office/drawing/2014/main" id="{100C8F6D-CD2C-67BA-5E9B-0EC569F6AD49}"/>
              </a:ext>
            </a:extLst>
          </p:cNvPr>
          <p:cNvSpPr>
            <a:spLocks noGrp="1"/>
          </p:cNvSpPr>
          <p:nvPr>
            <p:ph type="sldNum" sz="quarter" idx="12"/>
          </p:nvPr>
        </p:nvSpPr>
        <p:spPr/>
        <p:txBody>
          <a:bodyPr/>
          <a:lstStyle/>
          <a:p>
            <a:fld id="{D438B933-CAE9-4E21-B953-F4BFB6FE4742}" type="slidenum">
              <a:rPr lang="ja-JP" altLang="en-US" smtClean="0"/>
              <a:pPr/>
              <a:t>10</a:t>
            </a:fld>
            <a:endParaRPr lang="ja-JP" altLang="en-US"/>
          </a:p>
        </p:txBody>
      </p:sp>
      <p:sp>
        <p:nvSpPr>
          <p:cNvPr id="5" name="矢印: 下 4">
            <a:extLst>
              <a:ext uri="{FF2B5EF4-FFF2-40B4-BE49-F238E27FC236}">
                <a16:creationId xmlns:a16="http://schemas.microsoft.com/office/drawing/2014/main" id="{7845920C-9C81-658E-880F-FD7EB992E3B7}"/>
              </a:ext>
            </a:extLst>
          </p:cNvPr>
          <p:cNvSpPr/>
          <p:nvPr/>
        </p:nvSpPr>
        <p:spPr>
          <a:xfrm>
            <a:off x="5269282" y="4398319"/>
            <a:ext cx="1653436" cy="57619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7696671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四角形: 角を丸くする 4">
            <a:extLst>
              <a:ext uri="{FF2B5EF4-FFF2-40B4-BE49-F238E27FC236}">
                <a16:creationId xmlns:a16="http://schemas.microsoft.com/office/drawing/2014/main" id="{83330923-6CCA-4961-229E-447C35405052}"/>
              </a:ext>
            </a:extLst>
          </p:cNvPr>
          <p:cNvSpPr/>
          <p:nvPr/>
        </p:nvSpPr>
        <p:spPr>
          <a:xfrm>
            <a:off x="320634" y="859869"/>
            <a:ext cx="11507190" cy="3135933"/>
          </a:xfrm>
          <a:prstGeom prst="roundRect">
            <a:avLst/>
          </a:prstGeom>
          <a:solidFill>
            <a:schemeClr val="accent4">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EC665C1-8AAE-997F-1DA3-0C954F8D30E1}"/>
              </a:ext>
            </a:extLst>
          </p:cNvPr>
          <p:cNvSpPr>
            <a:spLocks noGrp="1"/>
          </p:cNvSpPr>
          <p:nvPr>
            <p:ph type="title"/>
          </p:nvPr>
        </p:nvSpPr>
        <p:spPr>
          <a:xfrm>
            <a:off x="475012" y="-5306"/>
            <a:ext cx="11507190" cy="945544"/>
          </a:xfrm>
        </p:spPr>
        <p:txBody>
          <a:bodyPr>
            <a:noAutofit/>
          </a:bodyPr>
          <a:lstStyle/>
          <a:p>
            <a:pPr algn="ctr"/>
            <a:r>
              <a:rPr kumimoji="1" lang="en-US" altLang="ja-JP" sz="3600" b="1" dirty="0">
                <a:latin typeface="Arial" panose="020B0604020202020204" pitchFamily="34" charset="0"/>
                <a:cs typeface="Arial" panose="020B0604020202020204" pitchFamily="34" charset="0"/>
              </a:rPr>
              <a:t>Potential Concerns</a:t>
            </a:r>
            <a:endParaRPr kumimoji="1" lang="ja-JP" altLang="en-US" sz="3600" b="1" dirty="0">
              <a:latin typeface="Arial" panose="020B0604020202020204" pitchFamily="34" charset="0"/>
              <a:cs typeface="Arial" panose="020B0604020202020204" pitchFamily="34" charset="0"/>
            </a:endParaRPr>
          </a:p>
        </p:txBody>
      </p:sp>
      <p:sp>
        <p:nvSpPr>
          <p:cNvPr id="3" name="コンテンツ プレースホルダー 2">
            <a:extLst>
              <a:ext uri="{FF2B5EF4-FFF2-40B4-BE49-F238E27FC236}">
                <a16:creationId xmlns:a16="http://schemas.microsoft.com/office/drawing/2014/main" id="{EF3E589D-E216-A5CE-E88C-6CAFF5868CDA}"/>
              </a:ext>
            </a:extLst>
          </p:cNvPr>
          <p:cNvSpPr>
            <a:spLocks noGrp="1"/>
          </p:cNvSpPr>
          <p:nvPr>
            <p:ph idx="1"/>
          </p:nvPr>
        </p:nvSpPr>
        <p:spPr>
          <a:xfrm>
            <a:off x="438286" y="1004285"/>
            <a:ext cx="11580641" cy="2847100"/>
          </a:xfrm>
        </p:spPr>
        <p:txBody>
          <a:bodyPr>
            <a:noAutofit/>
          </a:bodyPr>
          <a:lstStyle/>
          <a:p>
            <a:pPr>
              <a:lnSpc>
                <a:spcPct val="120000"/>
              </a:lnSpc>
            </a:pPr>
            <a:r>
              <a:rPr lang="en-US" altLang="ja-JP" sz="2400" dirty="0">
                <a:latin typeface="Arial" panose="020B0604020202020204" pitchFamily="34" charset="0"/>
                <a:cs typeface="Arial" panose="020B0604020202020204" pitchFamily="34" charset="0"/>
              </a:rPr>
              <a:t>TSG#101 and SA</a:t>
            </a:r>
            <a:r>
              <a:rPr lang="ja-JP" altLang="en-US" sz="2400" dirty="0">
                <a:latin typeface="Arial" panose="020B0604020202020204" pitchFamily="34" charset="0"/>
                <a:cs typeface="Arial" panose="020B0604020202020204" pitchFamily="34" charset="0"/>
              </a:rPr>
              <a:t> </a:t>
            </a:r>
            <a:r>
              <a:rPr lang="en-US" altLang="ja-JP" sz="2400" dirty="0">
                <a:latin typeface="Arial" panose="020B0604020202020204" pitchFamily="34" charset="0"/>
                <a:cs typeface="Arial" panose="020B0604020202020204" pitchFamily="34" charset="0"/>
              </a:rPr>
              <a:t>WG are scheduled to be held in Japan in the fall 2023. </a:t>
            </a:r>
          </a:p>
          <a:p>
            <a:pPr>
              <a:lnSpc>
                <a:spcPct val="100000"/>
              </a:lnSpc>
            </a:pPr>
            <a:r>
              <a:rPr lang="en-US" altLang="ja-JP" sz="2400" dirty="0">
                <a:latin typeface="Arial" panose="020B0604020202020204" pitchFamily="34" charset="0"/>
                <a:cs typeface="Arial" panose="020B0604020202020204" pitchFamily="34" charset="0"/>
              </a:rPr>
              <a:t>Currently, there are COVID-19-related regulations on entry to Japan, which would affect both meeting</a:t>
            </a:r>
            <a:r>
              <a:rPr lang="ja-JP" altLang="en-US" sz="2400" dirty="0">
                <a:latin typeface="Arial" panose="020B0604020202020204" pitchFamily="34" charset="0"/>
                <a:cs typeface="Arial" panose="020B0604020202020204" pitchFamily="34" charset="0"/>
              </a:rPr>
              <a:t> </a:t>
            </a:r>
            <a:r>
              <a:rPr lang="en-US" altLang="ja-JP" sz="2400" dirty="0">
                <a:latin typeface="Arial" panose="020B0604020202020204" pitchFamily="34" charset="0"/>
                <a:cs typeface="Arial" panose="020B0604020202020204" pitchFamily="34" charset="0"/>
              </a:rPr>
              <a:t>participants from overseas and the host. </a:t>
            </a:r>
          </a:p>
          <a:p>
            <a:pPr>
              <a:lnSpc>
                <a:spcPct val="100000"/>
              </a:lnSpc>
            </a:pPr>
            <a:r>
              <a:rPr lang="en-US" altLang="ja-JP" sz="2400" dirty="0">
                <a:latin typeface="Arial" panose="020B0604020202020204" pitchFamily="34" charset="0"/>
                <a:cs typeface="Arial" panose="020B0604020202020204" pitchFamily="34" charset="0"/>
              </a:rPr>
              <a:t>Those regulations may be loosened as the situation improves, but there is no guarantee.  Also, costs for the host are higher.</a:t>
            </a:r>
          </a:p>
          <a:p>
            <a:pPr>
              <a:lnSpc>
                <a:spcPct val="120000"/>
              </a:lnSpc>
            </a:pPr>
            <a:r>
              <a:rPr lang="en-US" altLang="ja-JP" sz="2400" dirty="0">
                <a:latin typeface="Arial" panose="020B0604020202020204" pitchFamily="34" charset="0"/>
                <a:cs typeface="Arial" panose="020B0604020202020204" pitchFamily="34" charset="0"/>
              </a:rPr>
              <a:t>Below are potential concerns for holding TSG or SA</a:t>
            </a:r>
            <a:r>
              <a:rPr lang="ja-JP" altLang="en-US" sz="2400" dirty="0">
                <a:latin typeface="Arial" panose="020B0604020202020204" pitchFamily="34" charset="0"/>
                <a:cs typeface="Arial" panose="020B0604020202020204" pitchFamily="34" charset="0"/>
              </a:rPr>
              <a:t> </a:t>
            </a:r>
            <a:r>
              <a:rPr lang="en-US" altLang="ja-JP" sz="2400" dirty="0">
                <a:latin typeface="Arial" panose="020B0604020202020204" pitchFamily="34" charset="0"/>
                <a:cs typeface="Arial" panose="020B0604020202020204" pitchFamily="34" charset="0"/>
              </a:rPr>
              <a:t>WG in Japan:</a:t>
            </a:r>
            <a:endParaRPr lang="en-US" altLang="ja-JP" sz="1800" dirty="0">
              <a:latin typeface="Arial" panose="020B0604020202020204" pitchFamily="34" charset="0"/>
              <a:cs typeface="Arial" panose="020B0604020202020204" pitchFamily="34" charset="0"/>
            </a:endParaRPr>
          </a:p>
        </p:txBody>
      </p:sp>
      <p:sp>
        <p:nvSpPr>
          <p:cNvPr id="4" name="スライド番号プレースホルダー 3">
            <a:extLst>
              <a:ext uri="{FF2B5EF4-FFF2-40B4-BE49-F238E27FC236}">
                <a16:creationId xmlns:a16="http://schemas.microsoft.com/office/drawing/2014/main" id="{36BD6DC7-8672-BCFB-D1D1-ADF3989AB6D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438B933-CAE9-4E21-B953-F4BFB6FE4742}" type="slidenum">
              <a:rPr kumimoji="1" lang="ja-JP" altLang="en-US" sz="1200" b="0" i="0" u="none" strike="noStrike" kern="1200" cap="none" spc="0" normalizeH="0" baseline="0" noProof="0" smtClean="0">
                <a:ln>
                  <a:noFill/>
                </a:ln>
                <a:solidFill>
                  <a:prstClr val="black">
                    <a:tint val="75000"/>
                  </a:prstClr>
                </a:solidFill>
                <a:effectLst/>
                <a:uLnTx/>
                <a:uFillTx/>
                <a:latin typeface="BIZ UDPゴシック" panose="020B0400000000000000" pitchFamily="50" charset="-128"/>
                <a:ea typeface="BIZ UDP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1" lang="ja-JP" altLang="en-US" sz="1200" b="0" i="0" u="none" strike="noStrike" kern="1200" cap="none" spc="0" normalizeH="0" baseline="0" noProof="0">
              <a:ln>
                <a:noFill/>
              </a:ln>
              <a:solidFill>
                <a:prstClr val="black">
                  <a:tint val="75000"/>
                </a:prstClr>
              </a:solidFill>
              <a:effectLst/>
              <a:uLnTx/>
              <a:uFillTx/>
              <a:latin typeface="BIZ UDPゴシック" panose="020B0400000000000000" pitchFamily="50" charset="-128"/>
              <a:ea typeface="BIZ UDPゴシック" panose="020B0400000000000000" pitchFamily="50" charset="-128"/>
              <a:cs typeface="+mn-cs"/>
            </a:endParaRPr>
          </a:p>
        </p:txBody>
      </p:sp>
      <p:sp>
        <p:nvSpPr>
          <p:cNvPr id="7" name="テキスト ボックス 6">
            <a:extLst>
              <a:ext uri="{FF2B5EF4-FFF2-40B4-BE49-F238E27FC236}">
                <a16:creationId xmlns:a16="http://schemas.microsoft.com/office/drawing/2014/main" id="{3591D9DB-2B64-B8F3-969F-D08853CC5237}"/>
              </a:ext>
            </a:extLst>
          </p:cNvPr>
          <p:cNvSpPr txBox="1"/>
          <p:nvPr/>
        </p:nvSpPr>
        <p:spPr>
          <a:xfrm>
            <a:off x="838200" y="4452135"/>
            <a:ext cx="11300741" cy="3447098"/>
          </a:xfrm>
          <a:prstGeom prst="rect">
            <a:avLst/>
          </a:prstGeom>
          <a:noFill/>
        </p:spPr>
        <p:txBody>
          <a:bodyPr wrap="square" numCol="2">
            <a:spAutoFit/>
          </a:bodyPr>
          <a:lstStyle/>
          <a:p>
            <a:pPr marL="0" marR="0" lvl="0" indent="0" algn="l" defTabSz="914400" rtl="0" eaLnBrk="1" fontAlgn="auto" latinLnBrk="0" hangingPunct="1">
              <a:spcBef>
                <a:spcPts val="1000"/>
              </a:spcBef>
              <a:spcAft>
                <a:spcPts val="0"/>
              </a:spcAft>
              <a:buClrTx/>
              <a:buSzTx/>
              <a:buFont typeface="Arial" panose="020B0604020202020204" pitchFamily="34" charset="0"/>
              <a:buNone/>
              <a:tabLst/>
              <a:defRPr/>
            </a:pPr>
            <a:r>
              <a:rPr kumimoji="1" lang="en-US" altLang="ja-JP" sz="2000" b="1" i="0" u="sng" strike="noStrike" kern="1200" cap="none" spc="0" normalizeH="0" baseline="0" noProof="0" dirty="0">
                <a:ln>
                  <a:noFill/>
                </a:ln>
                <a:effectLst/>
                <a:uLnTx/>
                <a:uFillTx/>
                <a:latin typeface="Arial" panose="020B0604020202020204" pitchFamily="34" charset="0"/>
                <a:ea typeface="BIZ UDPゴシック" panose="020B0400000000000000" pitchFamily="50" charset="-128"/>
                <a:cs typeface="Arial" panose="020B0604020202020204" pitchFamily="34" charset="0"/>
              </a:rPr>
              <a:t>Restrictions for overseas participants</a:t>
            </a:r>
          </a:p>
          <a:p>
            <a:pPr marL="0" marR="0" lvl="0" indent="0" algn="l" defTabSz="914400" rtl="0" eaLnBrk="1" fontAlgn="auto" latinLnBrk="0" hangingPunct="1">
              <a:spcBef>
                <a:spcPts val="1000"/>
              </a:spcBef>
              <a:spcAft>
                <a:spcPts val="0"/>
              </a:spcAft>
              <a:buClrTx/>
              <a:buSzTx/>
              <a:buFont typeface="Arial" panose="020B0604020202020204" pitchFamily="34" charset="0"/>
              <a:buNone/>
              <a:tabLst/>
              <a:defRPr/>
            </a:pPr>
            <a:r>
              <a:rPr kumimoji="1" lang="en-US" altLang="ja-JP" sz="2000" i="0" u="none" strike="noStrike" kern="1200" cap="none" spc="0" normalizeH="0" baseline="0" noProof="0" dirty="0">
                <a:ln>
                  <a:noFill/>
                </a:ln>
                <a:effectLst/>
                <a:uLnTx/>
                <a:uFillTx/>
                <a:latin typeface="Arial" panose="020B0604020202020204" pitchFamily="34" charset="0"/>
                <a:ea typeface="BIZ UDPゴシック" panose="020B0400000000000000" pitchFamily="50" charset="-128"/>
                <a:cs typeface="Arial" panose="020B0604020202020204" pitchFamily="34" charset="0"/>
              </a:rPr>
              <a:t>   -  Visa</a:t>
            </a:r>
          </a:p>
          <a:p>
            <a:pPr marL="0" marR="0" lvl="0" indent="0" algn="l" defTabSz="914400" rtl="0" eaLnBrk="1" fontAlgn="auto" latinLnBrk="0" hangingPunct="1">
              <a:spcBef>
                <a:spcPts val="1000"/>
              </a:spcBef>
              <a:spcAft>
                <a:spcPts val="0"/>
              </a:spcAft>
              <a:buClrTx/>
              <a:buSzTx/>
              <a:buFont typeface="Arial" panose="020B0604020202020204" pitchFamily="34" charset="0"/>
              <a:buNone/>
              <a:tabLst/>
              <a:defRPr/>
            </a:pPr>
            <a:r>
              <a:rPr kumimoji="1" lang="en-US" altLang="ja-JP" sz="2000" i="0" u="none" strike="noStrike" kern="1200" cap="none" spc="0" normalizeH="0" baseline="0" noProof="0" dirty="0">
                <a:ln>
                  <a:noFill/>
                </a:ln>
                <a:effectLst/>
                <a:uLnTx/>
                <a:uFillTx/>
                <a:latin typeface="Arial" panose="020B0604020202020204" pitchFamily="34" charset="0"/>
                <a:ea typeface="BIZ UDPゴシック" panose="020B0400000000000000" pitchFamily="50" charset="-128"/>
                <a:cs typeface="Arial" panose="020B0604020202020204" pitchFamily="34" charset="0"/>
              </a:rPr>
              <a:t>   -  COVID-19 Negative Test Result</a:t>
            </a:r>
          </a:p>
          <a:p>
            <a:pPr marL="0" marR="0" lvl="0" indent="0" algn="l" defTabSz="914400" rtl="0" eaLnBrk="1" fontAlgn="auto" latinLnBrk="0" hangingPunct="1">
              <a:spcBef>
                <a:spcPts val="1000"/>
              </a:spcBef>
              <a:spcAft>
                <a:spcPts val="0"/>
              </a:spcAft>
              <a:buClrTx/>
              <a:buSzTx/>
              <a:buFont typeface="Arial" panose="020B0604020202020204" pitchFamily="34" charset="0"/>
              <a:buNone/>
              <a:tabLst/>
              <a:defRPr/>
            </a:pPr>
            <a:r>
              <a:rPr kumimoji="1" lang="en-US" altLang="ja-JP" sz="2000" i="0" u="none" strike="noStrike" kern="1200" cap="none" spc="0" normalizeH="0" baseline="0" noProof="0" dirty="0">
                <a:ln>
                  <a:noFill/>
                </a:ln>
                <a:effectLst/>
                <a:uLnTx/>
                <a:uFillTx/>
                <a:latin typeface="Arial" panose="020B0604020202020204" pitchFamily="34" charset="0"/>
                <a:ea typeface="BIZ UDPゴシック" panose="020B0400000000000000" pitchFamily="50" charset="-128"/>
                <a:cs typeface="Arial" panose="020B0604020202020204" pitchFamily="34" charset="0"/>
              </a:rPr>
              <a:t>   -  Proof of Vaccination</a:t>
            </a:r>
          </a:p>
          <a:p>
            <a:pPr marR="0" lvl="0" algn="l" defTabSz="914400" rtl="0" eaLnBrk="1" fontAlgn="auto" latinLnBrk="0" hangingPunct="1">
              <a:spcBef>
                <a:spcPts val="1000"/>
              </a:spcBef>
              <a:spcAft>
                <a:spcPts val="0"/>
              </a:spcAft>
              <a:buClrTx/>
              <a:buSzTx/>
              <a:tabLst/>
              <a:defRPr/>
            </a:pPr>
            <a:r>
              <a:rPr kumimoji="1" lang="en-US" altLang="ja-JP" sz="2000" i="0" u="none" strike="noStrike" kern="1200" cap="none" spc="0" normalizeH="0" baseline="0" noProof="0" dirty="0">
                <a:ln>
                  <a:noFill/>
                </a:ln>
                <a:effectLst/>
                <a:uLnTx/>
                <a:uFillTx/>
                <a:latin typeface="Arial" panose="020B0604020202020204" pitchFamily="34" charset="0"/>
                <a:ea typeface="BIZ UDPゴシック" panose="020B0400000000000000" pitchFamily="50" charset="-128"/>
                <a:cs typeface="Arial" panose="020B0604020202020204" pitchFamily="34" charset="0"/>
              </a:rPr>
              <a:t>   -  Written Pledge </a:t>
            </a:r>
          </a:p>
          <a:p>
            <a:pPr marR="0" lvl="0" algn="l" defTabSz="914400" rtl="0" eaLnBrk="1" fontAlgn="auto" latinLnBrk="0" hangingPunct="1">
              <a:spcBef>
                <a:spcPts val="1000"/>
              </a:spcBef>
              <a:spcAft>
                <a:spcPts val="0"/>
              </a:spcAft>
              <a:buClrTx/>
              <a:buSzTx/>
              <a:tabLst/>
              <a:defRPr/>
            </a:pPr>
            <a:endParaRPr lang="en-US" altLang="ja-JP" sz="2000" b="1" dirty="0">
              <a:latin typeface="Arial" panose="020B0604020202020204" pitchFamily="34" charset="0"/>
              <a:ea typeface="BIZ UDPゴシック" panose="020B0400000000000000" pitchFamily="50" charset="-128"/>
              <a:cs typeface="Arial" panose="020B0604020202020204" pitchFamily="34" charset="0"/>
            </a:endParaRPr>
          </a:p>
          <a:p>
            <a:pPr marR="0" lvl="0" algn="l" defTabSz="914400" rtl="0" eaLnBrk="1" fontAlgn="auto" latinLnBrk="0" hangingPunct="1">
              <a:spcBef>
                <a:spcPts val="1000"/>
              </a:spcBef>
              <a:spcAft>
                <a:spcPts val="0"/>
              </a:spcAft>
              <a:buClrTx/>
              <a:buSzTx/>
              <a:tabLst/>
              <a:defRPr/>
            </a:pPr>
            <a:endParaRPr lang="en-US" altLang="ja-JP" sz="2000" b="1" dirty="0">
              <a:latin typeface="Arial" panose="020B0604020202020204" pitchFamily="34" charset="0"/>
              <a:ea typeface="BIZ UDPゴシック" panose="020B0400000000000000" pitchFamily="50" charset="-128"/>
              <a:cs typeface="Arial" panose="020B0604020202020204" pitchFamily="34" charset="0"/>
            </a:endParaRPr>
          </a:p>
          <a:p>
            <a:pPr marR="0" lvl="0" algn="l" defTabSz="914400" rtl="0" eaLnBrk="1" fontAlgn="auto" latinLnBrk="0" hangingPunct="1">
              <a:spcBef>
                <a:spcPts val="1000"/>
              </a:spcBef>
              <a:spcAft>
                <a:spcPts val="0"/>
              </a:spcAft>
              <a:buClrTx/>
              <a:buSzTx/>
              <a:tabLst/>
              <a:defRPr/>
            </a:pPr>
            <a:endParaRPr lang="en-US" altLang="ja-JP" sz="2000" b="1" dirty="0">
              <a:latin typeface="Arial" panose="020B0604020202020204" pitchFamily="34" charset="0"/>
              <a:ea typeface="BIZ UDPゴシック" panose="020B0400000000000000" pitchFamily="50" charset="-128"/>
              <a:cs typeface="Arial" panose="020B0604020202020204" pitchFamily="34" charset="0"/>
            </a:endParaRPr>
          </a:p>
          <a:p>
            <a:pPr marR="0" lvl="0" algn="l" defTabSz="914400" rtl="0" eaLnBrk="1" fontAlgn="auto" latinLnBrk="0" hangingPunct="1">
              <a:spcBef>
                <a:spcPts val="1000"/>
              </a:spcBef>
              <a:spcAft>
                <a:spcPts val="0"/>
              </a:spcAft>
              <a:buClrTx/>
              <a:buSzTx/>
              <a:tabLst/>
              <a:defRPr/>
            </a:pPr>
            <a:r>
              <a:rPr lang="en-US" altLang="ja-JP" sz="2000" b="1" dirty="0">
                <a:latin typeface="Arial" panose="020B0604020202020204" pitchFamily="34" charset="0"/>
                <a:ea typeface="BIZ UDPゴシック" panose="020B0400000000000000" pitchFamily="50" charset="-128"/>
                <a:cs typeface="Arial" panose="020B0604020202020204" pitchFamily="34" charset="0"/>
              </a:rPr>
              <a:t>      </a:t>
            </a:r>
            <a:r>
              <a:rPr lang="en-US" altLang="ja-JP" sz="2000" b="1" u="sng" dirty="0">
                <a:latin typeface="Arial" panose="020B0604020202020204" pitchFamily="34" charset="0"/>
                <a:ea typeface="BIZ UDPゴシック" panose="020B0400000000000000" pitchFamily="50" charset="-128"/>
                <a:cs typeface="Arial" panose="020B0604020202020204" pitchFamily="34" charset="0"/>
              </a:rPr>
              <a:t>W</a:t>
            </a:r>
            <a:r>
              <a:rPr kumimoji="1" lang="en-US" altLang="ja-JP" sz="2000" b="1" i="0" u="sng" strike="noStrike" kern="1200" cap="none" spc="0" normalizeH="0" baseline="0" noProof="0" dirty="0" err="1">
                <a:ln>
                  <a:noFill/>
                </a:ln>
                <a:effectLst/>
                <a:uLnTx/>
                <a:uFillTx/>
                <a:latin typeface="Arial" panose="020B0604020202020204" pitchFamily="34" charset="0"/>
                <a:ea typeface="BIZ UDPゴシック" panose="020B0400000000000000" pitchFamily="50" charset="-128"/>
                <a:cs typeface="Arial" panose="020B0604020202020204" pitchFamily="34" charset="0"/>
              </a:rPr>
              <a:t>orkloads</a:t>
            </a:r>
            <a:r>
              <a:rPr kumimoji="1" lang="en-US" altLang="ja-JP" sz="2000" b="1" i="0" u="sng" strike="noStrike" kern="1200" cap="none" spc="0" normalizeH="0" baseline="0" noProof="0" dirty="0">
                <a:ln>
                  <a:noFill/>
                </a:ln>
                <a:effectLst/>
                <a:uLnTx/>
                <a:uFillTx/>
                <a:latin typeface="Arial" panose="020B0604020202020204" pitchFamily="34" charset="0"/>
                <a:ea typeface="BIZ UDPゴシック" panose="020B0400000000000000" pitchFamily="50" charset="-128"/>
                <a:cs typeface="Arial" panose="020B0604020202020204" pitchFamily="34" charset="0"/>
              </a:rPr>
              <a:t> and </a:t>
            </a:r>
            <a:r>
              <a:rPr lang="en-US" altLang="ja-JP" sz="2000" b="1" u="sng" dirty="0">
                <a:latin typeface="Arial" panose="020B0604020202020204" pitchFamily="34" charset="0"/>
                <a:ea typeface="BIZ UDPゴシック" panose="020B0400000000000000" pitchFamily="50" charset="-128"/>
                <a:cs typeface="Arial" panose="020B0604020202020204" pitchFamily="34" charset="0"/>
              </a:rPr>
              <a:t>costs </a:t>
            </a:r>
            <a:r>
              <a:rPr kumimoji="1" lang="en-US" altLang="ja-JP" sz="2000" b="1" i="0" u="sng" strike="noStrike" kern="1200" cap="none" spc="0" normalizeH="0" baseline="0" noProof="0" dirty="0">
                <a:ln>
                  <a:noFill/>
                </a:ln>
                <a:effectLst/>
                <a:uLnTx/>
                <a:uFillTx/>
                <a:latin typeface="Arial" panose="020B0604020202020204" pitchFamily="34" charset="0"/>
                <a:ea typeface="BIZ UDPゴシック" panose="020B0400000000000000" pitchFamily="50" charset="-128"/>
                <a:cs typeface="Arial" panose="020B0604020202020204" pitchFamily="34" charset="0"/>
              </a:rPr>
              <a:t>for the host</a:t>
            </a:r>
          </a:p>
          <a:p>
            <a:pPr>
              <a:spcBef>
                <a:spcPts val="1000"/>
              </a:spcBef>
              <a:defRPr/>
            </a:pPr>
            <a:r>
              <a:rPr lang="en-US" altLang="ja-JP" sz="2000" b="1" dirty="0">
                <a:latin typeface="Arial" panose="020B0604020202020204" pitchFamily="34" charset="0"/>
                <a:ea typeface="BIZ UDPゴシック" panose="020B0400000000000000" pitchFamily="50" charset="-128"/>
                <a:cs typeface="Arial" panose="020B0604020202020204" pitchFamily="34" charset="0"/>
              </a:rPr>
              <a:t>        </a:t>
            </a:r>
            <a:r>
              <a:rPr lang="en-US" altLang="ja-JP" sz="2000" dirty="0">
                <a:latin typeface="Arial" panose="020B0604020202020204" pitchFamily="34" charset="0"/>
                <a:ea typeface="BIZ UDPゴシック" panose="020B0400000000000000" pitchFamily="50" charset="-128"/>
                <a:cs typeface="Arial" panose="020B0604020202020204" pitchFamily="34" charset="0"/>
              </a:rPr>
              <a:t>-  Additional workloads</a:t>
            </a:r>
          </a:p>
          <a:p>
            <a:pPr>
              <a:spcBef>
                <a:spcPts val="1000"/>
              </a:spcBef>
              <a:defRPr/>
            </a:pPr>
            <a:r>
              <a:rPr lang="en-US" altLang="ja-JP" sz="2000" dirty="0">
                <a:latin typeface="Arial" panose="020B0604020202020204" pitchFamily="34" charset="0"/>
                <a:ea typeface="BIZ UDPゴシック" panose="020B0400000000000000" pitchFamily="50" charset="-128"/>
                <a:cs typeface="Arial" panose="020B0604020202020204" pitchFamily="34" charset="0"/>
              </a:rPr>
              <a:t>        -  Venue expenses</a:t>
            </a:r>
          </a:p>
          <a:p>
            <a:pPr>
              <a:spcBef>
                <a:spcPts val="1000"/>
              </a:spcBef>
              <a:defRPr/>
            </a:pPr>
            <a:r>
              <a:rPr lang="en-US" altLang="ja-JP" sz="2000" dirty="0">
                <a:latin typeface="Arial" panose="020B0604020202020204" pitchFamily="34" charset="0"/>
                <a:ea typeface="BIZ UDPゴシック" panose="020B0400000000000000" pitchFamily="50" charset="-128"/>
                <a:cs typeface="Arial" panose="020B0604020202020204" pitchFamily="34" charset="0"/>
              </a:rPr>
              <a:t>        -  Cancellation fees</a:t>
            </a:r>
            <a:endParaRPr kumimoji="1" lang="en-US" altLang="ja-JP" sz="2000" i="0" strike="noStrike" kern="1200" cap="none" spc="0" normalizeH="0" baseline="0" noProof="0" dirty="0">
              <a:ln>
                <a:noFill/>
              </a:ln>
              <a:effectLst/>
              <a:uLnTx/>
              <a:uFillTx/>
              <a:latin typeface="Arial" panose="020B0604020202020204" pitchFamily="34" charset="0"/>
              <a:ea typeface="BIZ UDPゴシック" panose="020B0400000000000000" pitchFamily="50" charset="-128"/>
              <a:cs typeface="Arial" panose="020B0604020202020204" pitchFamily="34" charset="0"/>
            </a:endParaRPr>
          </a:p>
        </p:txBody>
      </p:sp>
    </p:spTree>
    <p:extLst>
      <p:ext uri="{BB962C8B-B14F-4D97-AF65-F5344CB8AC3E}">
        <p14:creationId xmlns:p14="http://schemas.microsoft.com/office/powerpoint/2010/main" val="12367819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EC665C1-8AAE-997F-1DA3-0C954F8D30E1}"/>
              </a:ext>
            </a:extLst>
          </p:cNvPr>
          <p:cNvSpPr>
            <a:spLocks noGrp="1"/>
          </p:cNvSpPr>
          <p:nvPr>
            <p:ph type="title"/>
          </p:nvPr>
        </p:nvSpPr>
        <p:spPr>
          <a:xfrm>
            <a:off x="1237593" y="274372"/>
            <a:ext cx="10815862" cy="945544"/>
          </a:xfrm>
        </p:spPr>
        <p:txBody>
          <a:bodyPr>
            <a:normAutofit fontScale="90000"/>
          </a:bodyPr>
          <a:lstStyle/>
          <a:p>
            <a:r>
              <a:rPr kumimoji="1" lang="en-US" altLang="ja-JP" b="1" dirty="0">
                <a:latin typeface="Arial" panose="020B0604020202020204" pitchFamily="34" charset="0"/>
                <a:cs typeface="Arial" panose="020B0604020202020204" pitchFamily="34" charset="0"/>
              </a:rPr>
              <a:t>Restrictions for Overseas Participants (1/3)</a:t>
            </a:r>
            <a:endParaRPr kumimoji="1" lang="ja-JP" altLang="en-US" b="1" dirty="0">
              <a:latin typeface="Arial" panose="020B0604020202020204" pitchFamily="34" charset="0"/>
              <a:cs typeface="Arial" panose="020B0604020202020204" pitchFamily="34" charset="0"/>
            </a:endParaRPr>
          </a:p>
        </p:txBody>
      </p:sp>
      <p:sp>
        <p:nvSpPr>
          <p:cNvPr id="3" name="コンテンツ プレースホルダー 2">
            <a:extLst>
              <a:ext uri="{FF2B5EF4-FFF2-40B4-BE49-F238E27FC236}">
                <a16:creationId xmlns:a16="http://schemas.microsoft.com/office/drawing/2014/main" id="{EF3E589D-E216-A5CE-E88C-6CAFF5868CDA}"/>
              </a:ext>
            </a:extLst>
          </p:cNvPr>
          <p:cNvSpPr>
            <a:spLocks noGrp="1"/>
          </p:cNvSpPr>
          <p:nvPr>
            <p:ph idx="1"/>
          </p:nvPr>
        </p:nvSpPr>
        <p:spPr>
          <a:xfrm>
            <a:off x="618429" y="1487489"/>
            <a:ext cx="11297887" cy="5649420"/>
          </a:xfrm>
        </p:spPr>
        <p:txBody>
          <a:bodyPr>
            <a:noAutofit/>
          </a:bodyPr>
          <a:lstStyle/>
          <a:p>
            <a:pPr marL="0" indent="0">
              <a:lnSpc>
                <a:spcPct val="120000"/>
              </a:lnSpc>
              <a:buNone/>
            </a:pPr>
            <a:r>
              <a:rPr lang="en-US" altLang="ja-JP" sz="2400" b="1" dirty="0">
                <a:solidFill>
                  <a:srgbClr val="C00000"/>
                </a:solidFill>
                <a:latin typeface="Arial" panose="020B0604020202020204" pitchFamily="34" charset="0"/>
                <a:cs typeface="Arial" panose="020B0604020202020204" pitchFamily="34" charset="0"/>
              </a:rPr>
              <a:t>1.</a:t>
            </a:r>
            <a:r>
              <a:rPr lang="ja-JP" altLang="en-US" sz="2400" b="1" dirty="0">
                <a:solidFill>
                  <a:srgbClr val="C00000"/>
                </a:solidFill>
                <a:latin typeface="Arial" panose="020B0604020202020204" pitchFamily="34" charset="0"/>
                <a:cs typeface="Arial" panose="020B0604020202020204" pitchFamily="34" charset="0"/>
              </a:rPr>
              <a:t>　</a:t>
            </a:r>
            <a:r>
              <a:rPr lang="en-US" altLang="ja-JP" sz="2400" b="1" dirty="0">
                <a:solidFill>
                  <a:srgbClr val="C00000"/>
                </a:solidFill>
                <a:latin typeface="Arial" panose="020B0604020202020204" pitchFamily="34" charset="0"/>
                <a:cs typeface="Arial" panose="020B0604020202020204" pitchFamily="34" charset="0"/>
              </a:rPr>
              <a:t>Visa</a:t>
            </a:r>
          </a:p>
          <a:p>
            <a:pPr lvl="1">
              <a:lnSpc>
                <a:spcPct val="100000"/>
              </a:lnSpc>
            </a:pPr>
            <a:r>
              <a:rPr lang="en-US" altLang="ja-JP" dirty="0">
                <a:latin typeface="Arial" panose="020B0604020202020204" pitchFamily="34" charset="0"/>
                <a:cs typeface="Arial" panose="020B0604020202020204" pitchFamily="34" charset="0"/>
              </a:rPr>
              <a:t>All foreign nationals wishing to newly enter Japan need visas.</a:t>
            </a:r>
            <a:r>
              <a:rPr kumimoji="1" lang="en-US" altLang="ja-JP" dirty="0">
                <a:latin typeface="Arial" panose="020B0604020202020204" pitchFamily="34" charset="0"/>
                <a:cs typeface="Arial" panose="020B0604020202020204" pitchFamily="34" charset="0"/>
              </a:rPr>
              <a:t> (All</a:t>
            </a:r>
            <a:r>
              <a:rPr kumimoji="1" lang="ja-JP" altLang="en-US" dirty="0">
                <a:latin typeface="Arial" panose="020B0604020202020204" pitchFamily="34" charset="0"/>
                <a:cs typeface="Arial" panose="020B0604020202020204" pitchFamily="34" charset="0"/>
              </a:rPr>
              <a:t> </a:t>
            </a:r>
            <a:r>
              <a:rPr kumimoji="1" lang="en-US" altLang="ja-JP" dirty="0">
                <a:latin typeface="Arial" panose="020B0604020202020204" pitchFamily="34" charset="0"/>
                <a:cs typeface="Arial" panose="020B0604020202020204" pitchFamily="34" charset="0"/>
              </a:rPr>
              <a:t>the</a:t>
            </a:r>
            <a:r>
              <a:rPr kumimoji="1" lang="ja-JP" altLang="en-US" dirty="0">
                <a:latin typeface="Arial" panose="020B0604020202020204" pitchFamily="34" charset="0"/>
                <a:cs typeface="Arial" panose="020B0604020202020204" pitchFamily="34" charset="0"/>
              </a:rPr>
              <a:t> </a:t>
            </a:r>
            <a:r>
              <a:rPr kumimoji="1" lang="en-US" altLang="ja-JP" dirty="0">
                <a:latin typeface="Arial" panose="020B0604020202020204" pitchFamily="34" charset="0"/>
                <a:cs typeface="Arial" panose="020B0604020202020204" pitchFamily="34" charset="0"/>
              </a:rPr>
              <a:t>visa exemptions are</a:t>
            </a:r>
            <a:r>
              <a:rPr kumimoji="1" lang="ja-JP" altLang="en-US" dirty="0">
                <a:latin typeface="Arial" panose="020B0604020202020204" pitchFamily="34" charset="0"/>
                <a:cs typeface="Arial" panose="020B0604020202020204" pitchFamily="34" charset="0"/>
              </a:rPr>
              <a:t> </a:t>
            </a:r>
            <a:r>
              <a:rPr kumimoji="1" lang="en-US" altLang="ja-JP" dirty="0">
                <a:latin typeface="Arial" panose="020B0604020202020204" pitchFamily="34" charset="0"/>
                <a:cs typeface="Arial" panose="020B0604020202020204" pitchFamily="34" charset="0"/>
              </a:rPr>
              <a:t>currently</a:t>
            </a:r>
            <a:r>
              <a:rPr kumimoji="1" lang="ja-JP" altLang="en-US" dirty="0">
                <a:latin typeface="Arial" panose="020B0604020202020204" pitchFamily="34" charset="0"/>
                <a:cs typeface="Arial" panose="020B0604020202020204" pitchFamily="34" charset="0"/>
              </a:rPr>
              <a:t> </a:t>
            </a:r>
            <a:r>
              <a:rPr kumimoji="1" lang="en-US" altLang="ja-JP" dirty="0">
                <a:latin typeface="Arial" panose="020B0604020202020204" pitchFamily="34" charset="0"/>
                <a:cs typeface="Arial" panose="020B0604020202020204" pitchFamily="34" charset="0"/>
              </a:rPr>
              <a:t>suspended).</a:t>
            </a:r>
          </a:p>
          <a:p>
            <a:pPr lvl="1">
              <a:lnSpc>
                <a:spcPct val="100000"/>
              </a:lnSpc>
              <a:spcBef>
                <a:spcPts val="1200"/>
              </a:spcBef>
            </a:pPr>
            <a:r>
              <a:rPr lang="en-US" altLang="ja-JP" dirty="0">
                <a:latin typeface="Arial" panose="020B0604020202020204" pitchFamily="34" charset="0"/>
                <a:cs typeface="Arial" panose="020B0604020202020204" pitchFamily="34" charset="0"/>
              </a:rPr>
              <a:t>Visa</a:t>
            </a:r>
            <a:r>
              <a:rPr lang="ja-JP" altLang="en-US" dirty="0">
                <a:latin typeface="Arial" panose="020B0604020202020204" pitchFamily="34" charset="0"/>
                <a:cs typeface="Arial" panose="020B0604020202020204" pitchFamily="34" charset="0"/>
              </a:rPr>
              <a:t> </a:t>
            </a:r>
            <a:r>
              <a:rPr lang="en-US" altLang="ja-JP" dirty="0">
                <a:latin typeface="Arial" panose="020B0604020202020204" pitchFamily="34" charset="0"/>
                <a:cs typeface="Arial" panose="020B0604020202020204" pitchFamily="34" charset="0"/>
              </a:rPr>
              <a:t>applicants need to go to the Japanese embassies or consulates in person.</a:t>
            </a:r>
            <a:endParaRPr kumimoji="1" lang="en-US" altLang="ja-JP" dirty="0">
              <a:latin typeface="Arial" panose="020B0604020202020204" pitchFamily="34" charset="0"/>
              <a:cs typeface="Arial" panose="020B0604020202020204" pitchFamily="34" charset="0"/>
            </a:endParaRPr>
          </a:p>
          <a:p>
            <a:pPr lvl="1">
              <a:lnSpc>
                <a:spcPct val="100000"/>
              </a:lnSpc>
              <a:spcBef>
                <a:spcPts val="1200"/>
              </a:spcBef>
            </a:pPr>
            <a:r>
              <a:rPr lang="en-US" altLang="ja-JP" dirty="0">
                <a:latin typeface="Arial" panose="020B0604020202020204" pitchFamily="34" charset="0"/>
                <a:cs typeface="Arial" panose="020B0604020202020204" pitchFamily="34" charset="0"/>
              </a:rPr>
              <a:t>Each visa applicant is required to submit a certificates for completion of registration to the Entrants, Returnees Follow-up System (ERFS) along with the other documents. </a:t>
            </a:r>
          </a:p>
          <a:p>
            <a:pPr lvl="1">
              <a:lnSpc>
                <a:spcPct val="100000"/>
              </a:lnSpc>
              <a:spcBef>
                <a:spcPts val="1200"/>
              </a:spcBef>
            </a:pPr>
            <a:r>
              <a:rPr kumimoji="1" lang="en-US" altLang="ja-JP" dirty="0">
                <a:latin typeface="Arial" panose="020B0604020202020204" pitchFamily="34" charset="0"/>
                <a:cs typeface="Arial" panose="020B0604020202020204" pitchFamily="34" charset="0"/>
              </a:rPr>
              <a:t>To obtain an ERFS certificate, he/she needs to send his/her information (such as passport number, visit dates) to the receiving organization</a:t>
            </a:r>
            <a:r>
              <a:rPr kumimoji="1" lang="ja-JP" altLang="en-US" dirty="0">
                <a:latin typeface="Arial" panose="020B0604020202020204" pitchFamily="34" charset="0"/>
                <a:cs typeface="Arial" panose="020B0604020202020204" pitchFamily="34" charset="0"/>
              </a:rPr>
              <a:t> </a:t>
            </a:r>
            <a:r>
              <a:rPr kumimoji="1" lang="en-US" altLang="ja-JP" dirty="0">
                <a:latin typeface="Arial" panose="020B0604020202020204" pitchFamily="34" charset="0"/>
                <a:cs typeface="Arial" panose="020B0604020202020204" pitchFamily="34" charset="0"/>
              </a:rPr>
              <a:t>in Japan </a:t>
            </a:r>
            <a:r>
              <a:rPr lang="ja-JP" altLang="en-US" dirty="0">
                <a:latin typeface="Arial" panose="020B0604020202020204" pitchFamily="34" charset="0"/>
                <a:cs typeface="Arial" panose="020B0604020202020204" pitchFamily="34" charset="0"/>
              </a:rPr>
              <a:t>（</a:t>
            </a:r>
            <a:r>
              <a:rPr lang="en-US" altLang="ja-JP" dirty="0">
                <a:latin typeface="Arial" panose="020B0604020202020204" pitchFamily="34" charset="0"/>
                <a:cs typeface="Arial" panose="020B0604020202020204" pitchFamily="34" charset="0"/>
              </a:rPr>
              <a:t>ARIB/</a:t>
            </a:r>
            <a:r>
              <a:rPr lang="ja-JP" altLang="en-US" dirty="0">
                <a:latin typeface="Arial" panose="020B0604020202020204" pitchFamily="34" charset="0"/>
                <a:cs typeface="Arial" panose="020B0604020202020204" pitchFamily="34" charset="0"/>
              </a:rPr>
              <a:t> </a:t>
            </a:r>
            <a:r>
              <a:rPr lang="en-US" altLang="ja-JP" dirty="0">
                <a:latin typeface="Arial" panose="020B0604020202020204" pitchFamily="34" charset="0"/>
                <a:cs typeface="Arial" panose="020B0604020202020204" pitchFamily="34" charset="0"/>
              </a:rPr>
              <a:t>TTC in this case</a:t>
            </a:r>
            <a:r>
              <a:rPr lang="ja-JP" altLang="en-US" dirty="0">
                <a:latin typeface="Arial" panose="020B0604020202020204" pitchFamily="34" charset="0"/>
                <a:cs typeface="Arial" panose="020B0604020202020204" pitchFamily="34" charset="0"/>
              </a:rPr>
              <a:t>）</a:t>
            </a:r>
            <a:r>
              <a:rPr lang="en-US" altLang="ja-JP" dirty="0">
                <a:latin typeface="Arial" panose="020B0604020202020204" pitchFamily="34" charset="0"/>
                <a:cs typeface="Arial" panose="020B0604020202020204" pitchFamily="34" charset="0"/>
              </a:rPr>
              <a:t> </a:t>
            </a:r>
            <a:r>
              <a:rPr kumimoji="1" lang="en-US" altLang="ja-JP" dirty="0">
                <a:latin typeface="Arial" panose="020B0604020202020204" pitchFamily="34" charset="0"/>
                <a:cs typeface="Arial" panose="020B0604020202020204" pitchFamily="34" charset="0"/>
              </a:rPr>
              <a:t>that will register him/her to ERFS. </a:t>
            </a:r>
          </a:p>
          <a:p>
            <a:pPr marL="0" indent="0">
              <a:lnSpc>
                <a:spcPct val="120000"/>
              </a:lnSpc>
              <a:buNone/>
            </a:pPr>
            <a:endParaRPr lang="en-US" altLang="ja-JP" sz="2400" b="1" dirty="0">
              <a:solidFill>
                <a:srgbClr val="C00000"/>
              </a:solidFill>
              <a:latin typeface="Arial" panose="020B0604020202020204" pitchFamily="34" charset="0"/>
              <a:cs typeface="Arial" panose="020B0604020202020204" pitchFamily="34" charset="0"/>
            </a:endParaRPr>
          </a:p>
        </p:txBody>
      </p:sp>
      <p:sp>
        <p:nvSpPr>
          <p:cNvPr id="4" name="スライド番号プレースホルダー 3">
            <a:extLst>
              <a:ext uri="{FF2B5EF4-FFF2-40B4-BE49-F238E27FC236}">
                <a16:creationId xmlns:a16="http://schemas.microsoft.com/office/drawing/2014/main" id="{36BD6DC7-8672-BCFB-D1D1-ADF3989AB6D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438B933-CAE9-4E21-B953-F4BFB6FE4742}" type="slidenum">
              <a:rPr kumimoji="1" lang="ja-JP" altLang="en-US" sz="1200" b="0" i="0" u="none" strike="noStrike" kern="1200" cap="none" spc="0" normalizeH="0" baseline="0" noProof="0" smtClean="0">
                <a:ln>
                  <a:noFill/>
                </a:ln>
                <a:solidFill>
                  <a:prstClr val="black">
                    <a:tint val="75000"/>
                  </a:prstClr>
                </a:solidFill>
                <a:effectLst/>
                <a:uLnTx/>
                <a:uFillTx/>
                <a:latin typeface="BIZ UDPゴシック" panose="020B0400000000000000" pitchFamily="50" charset="-128"/>
                <a:ea typeface="BIZ UDP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1" lang="ja-JP" altLang="en-US" sz="1200" b="0" i="0" u="none" strike="noStrike" kern="1200" cap="none" spc="0" normalizeH="0" baseline="0" noProof="0">
              <a:ln>
                <a:noFill/>
              </a:ln>
              <a:solidFill>
                <a:prstClr val="black">
                  <a:tint val="75000"/>
                </a:prstClr>
              </a:solidFill>
              <a:effectLst/>
              <a:uLnTx/>
              <a:uFillTx/>
              <a:latin typeface="BIZ UDPゴシック" panose="020B0400000000000000" pitchFamily="50" charset="-128"/>
              <a:ea typeface="BIZ UDPゴシック" panose="020B0400000000000000" pitchFamily="50" charset="-128"/>
              <a:cs typeface="+mn-cs"/>
            </a:endParaRPr>
          </a:p>
        </p:txBody>
      </p:sp>
    </p:spTree>
    <p:extLst>
      <p:ext uri="{BB962C8B-B14F-4D97-AF65-F5344CB8AC3E}">
        <p14:creationId xmlns:p14="http://schemas.microsoft.com/office/powerpoint/2010/main" val="2569602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EC665C1-8AAE-997F-1DA3-0C954F8D30E1}"/>
              </a:ext>
            </a:extLst>
          </p:cNvPr>
          <p:cNvSpPr>
            <a:spLocks noGrp="1"/>
          </p:cNvSpPr>
          <p:nvPr>
            <p:ph type="title"/>
          </p:nvPr>
        </p:nvSpPr>
        <p:spPr>
          <a:xfrm>
            <a:off x="1033007" y="253350"/>
            <a:ext cx="10652312" cy="945544"/>
          </a:xfrm>
        </p:spPr>
        <p:txBody>
          <a:bodyPr>
            <a:normAutofit fontScale="90000"/>
          </a:bodyPr>
          <a:lstStyle/>
          <a:p>
            <a:r>
              <a:rPr kumimoji="1" lang="en-US" altLang="ja-JP" b="1" dirty="0">
                <a:latin typeface="Arial" panose="020B0604020202020204" pitchFamily="34" charset="0"/>
                <a:cs typeface="Arial" panose="020B0604020202020204" pitchFamily="34" charset="0"/>
              </a:rPr>
              <a:t>Restrictions for Overseas Participants (2/3)</a:t>
            </a:r>
            <a:endParaRPr kumimoji="1" lang="ja-JP" altLang="en-US" b="1" dirty="0">
              <a:latin typeface="Arial" panose="020B0604020202020204" pitchFamily="34" charset="0"/>
              <a:cs typeface="Arial" panose="020B0604020202020204" pitchFamily="34" charset="0"/>
            </a:endParaRPr>
          </a:p>
        </p:txBody>
      </p:sp>
      <p:sp>
        <p:nvSpPr>
          <p:cNvPr id="3" name="コンテンツ プレースホルダー 2">
            <a:extLst>
              <a:ext uri="{FF2B5EF4-FFF2-40B4-BE49-F238E27FC236}">
                <a16:creationId xmlns:a16="http://schemas.microsoft.com/office/drawing/2014/main" id="{EF3E589D-E216-A5CE-E88C-6CAFF5868CDA}"/>
              </a:ext>
            </a:extLst>
          </p:cNvPr>
          <p:cNvSpPr>
            <a:spLocks noGrp="1"/>
          </p:cNvSpPr>
          <p:nvPr>
            <p:ph idx="1"/>
          </p:nvPr>
        </p:nvSpPr>
        <p:spPr>
          <a:xfrm>
            <a:off x="641864" y="1408276"/>
            <a:ext cx="11297887" cy="5649420"/>
          </a:xfrm>
        </p:spPr>
        <p:txBody>
          <a:bodyPr>
            <a:noAutofit/>
          </a:bodyPr>
          <a:lstStyle/>
          <a:p>
            <a:pPr marL="0" indent="0">
              <a:lnSpc>
                <a:spcPct val="120000"/>
              </a:lnSpc>
              <a:buNone/>
            </a:pPr>
            <a:r>
              <a:rPr lang="en-US" altLang="ja-JP" sz="2400" b="1" dirty="0">
                <a:solidFill>
                  <a:srgbClr val="C00000"/>
                </a:solidFill>
                <a:latin typeface="Arial" panose="020B0604020202020204" pitchFamily="34" charset="0"/>
                <a:cs typeface="Arial" panose="020B0604020202020204" pitchFamily="34" charset="0"/>
              </a:rPr>
              <a:t>2. COVID-19 Negative Test Result</a:t>
            </a:r>
            <a:endParaRPr kumimoji="1" lang="en-US" altLang="ja-JP" sz="2400" b="1" dirty="0">
              <a:solidFill>
                <a:srgbClr val="C00000"/>
              </a:solidFill>
              <a:latin typeface="Arial" panose="020B0604020202020204" pitchFamily="34" charset="0"/>
              <a:cs typeface="Arial" panose="020B0604020202020204" pitchFamily="34" charset="0"/>
            </a:endParaRPr>
          </a:p>
          <a:p>
            <a:pPr lvl="1">
              <a:lnSpc>
                <a:spcPct val="100000"/>
              </a:lnSpc>
            </a:pPr>
            <a:r>
              <a:rPr lang="en-US" altLang="ja-JP" dirty="0">
                <a:latin typeface="Arial" panose="020B0604020202020204" pitchFamily="34" charset="0"/>
                <a:cs typeface="Arial" panose="020B0604020202020204" pitchFamily="34" charset="0"/>
              </a:rPr>
              <a:t>All entrants need to present a certificate of inspection, i.e. COVID-19 negative test result, within 72 hours before leaving their home</a:t>
            </a:r>
            <a:r>
              <a:rPr lang="ja-JP" altLang="en-US" dirty="0">
                <a:latin typeface="Arial" panose="020B0604020202020204" pitchFamily="34" charset="0"/>
                <a:cs typeface="Arial" panose="020B0604020202020204" pitchFamily="34" charset="0"/>
              </a:rPr>
              <a:t> </a:t>
            </a:r>
            <a:r>
              <a:rPr lang="en-US" altLang="ja-JP" dirty="0">
                <a:latin typeface="Arial" panose="020B0604020202020204" pitchFamily="34" charset="0"/>
                <a:cs typeface="Arial" panose="020B0604020202020204" pitchFamily="34" charset="0"/>
              </a:rPr>
              <a:t>countries. </a:t>
            </a:r>
            <a:endParaRPr kumimoji="1" lang="en-US" altLang="ja-JP" dirty="0">
              <a:latin typeface="Arial" panose="020B0604020202020204" pitchFamily="34" charset="0"/>
              <a:cs typeface="Arial" panose="020B0604020202020204" pitchFamily="34" charset="0"/>
            </a:endParaRPr>
          </a:p>
          <a:p>
            <a:pPr marL="0" indent="0">
              <a:lnSpc>
                <a:spcPct val="120000"/>
              </a:lnSpc>
              <a:buNone/>
            </a:pPr>
            <a:endParaRPr kumimoji="1" lang="en-US" altLang="ja-JP" sz="2400" b="1" dirty="0">
              <a:latin typeface="Arial" panose="020B0604020202020204" pitchFamily="34" charset="0"/>
              <a:cs typeface="Arial" panose="020B0604020202020204" pitchFamily="34" charset="0"/>
            </a:endParaRPr>
          </a:p>
          <a:p>
            <a:pPr marL="0" indent="0">
              <a:lnSpc>
                <a:spcPct val="120000"/>
              </a:lnSpc>
              <a:buNone/>
            </a:pPr>
            <a:r>
              <a:rPr kumimoji="1" lang="en-US" altLang="ja-JP" sz="2400" b="1" dirty="0">
                <a:solidFill>
                  <a:srgbClr val="C00000"/>
                </a:solidFill>
                <a:latin typeface="Arial" panose="020B0604020202020204" pitchFamily="34" charset="0"/>
                <a:cs typeface="Arial" panose="020B0604020202020204" pitchFamily="34" charset="0"/>
              </a:rPr>
              <a:t>3. Proof of Vaccination</a:t>
            </a:r>
          </a:p>
          <a:p>
            <a:pPr lvl="1">
              <a:lnSpc>
                <a:spcPct val="100000"/>
              </a:lnSpc>
            </a:pPr>
            <a:r>
              <a:rPr kumimoji="1" lang="en-US" altLang="ja-JP" dirty="0">
                <a:latin typeface="Arial" panose="020B0604020202020204" pitchFamily="34" charset="0"/>
                <a:cs typeface="Arial" panose="020B0604020202020204" pitchFamily="34" charset="0"/>
              </a:rPr>
              <a:t>Entrants from Yellow countries </a:t>
            </a:r>
            <a:r>
              <a:rPr kumimoji="1" lang="ja-JP" altLang="en-US" dirty="0">
                <a:latin typeface="Arial" panose="020B0604020202020204" pitchFamily="34" charset="0"/>
                <a:cs typeface="Arial" panose="020B0604020202020204" pitchFamily="34" charset="0"/>
              </a:rPr>
              <a:t>（</a:t>
            </a:r>
            <a:r>
              <a:rPr kumimoji="1" lang="en-US" altLang="ja-JP" dirty="0">
                <a:latin typeface="Arial" panose="020B0604020202020204" pitchFamily="34" charset="0"/>
                <a:cs typeface="Arial" panose="020B0604020202020204" pitchFamily="34" charset="0"/>
              </a:rPr>
              <a:t>such as India and Portugal as of August 1.</a:t>
            </a:r>
            <a:r>
              <a:rPr kumimoji="1" lang="ja-JP" altLang="en-US" dirty="0">
                <a:latin typeface="Arial" panose="020B0604020202020204" pitchFamily="34" charset="0"/>
                <a:cs typeface="Arial" panose="020B0604020202020204" pitchFamily="34" charset="0"/>
              </a:rPr>
              <a:t> </a:t>
            </a:r>
            <a:r>
              <a:rPr kumimoji="1" lang="en-US" altLang="ja-JP" dirty="0">
                <a:latin typeface="Arial" panose="020B0604020202020204" pitchFamily="34" charset="0"/>
                <a:cs typeface="Arial" panose="020B0604020202020204" pitchFamily="34" charset="0"/>
              </a:rPr>
              <a:t>See</a:t>
            </a:r>
            <a:r>
              <a:rPr kumimoji="1" lang="ja-JP" altLang="en-US" dirty="0">
                <a:latin typeface="Arial" panose="020B0604020202020204" pitchFamily="34" charset="0"/>
                <a:cs typeface="Arial" panose="020B0604020202020204" pitchFamily="34" charset="0"/>
              </a:rPr>
              <a:t> </a:t>
            </a:r>
            <a:r>
              <a:rPr kumimoji="1" lang="en-US" altLang="ja-JP" dirty="0">
                <a:latin typeface="Arial" panose="020B0604020202020204" pitchFamily="34" charset="0"/>
                <a:cs typeface="Arial" panose="020B0604020202020204" pitchFamily="34" charset="0"/>
              </a:rPr>
              <a:t>p6.) are advised to present a valid vaccination certificate. If they do not, they need to isolate themselves for three days.</a:t>
            </a:r>
          </a:p>
          <a:p>
            <a:pPr lvl="1">
              <a:lnSpc>
                <a:spcPct val="100000"/>
              </a:lnSpc>
              <a:spcBef>
                <a:spcPts val="1200"/>
              </a:spcBef>
            </a:pPr>
            <a:r>
              <a:rPr kumimoji="1" lang="en-US" altLang="ja-JP" dirty="0" err="1">
                <a:latin typeface="Arial" panose="020B0604020202020204" pitchFamily="34" charset="0"/>
                <a:cs typeface="Arial" panose="020B0604020202020204" pitchFamily="34" charset="0"/>
              </a:rPr>
              <a:t>Covishield</a:t>
            </a:r>
            <a:r>
              <a:rPr kumimoji="1" lang="en-US" altLang="ja-JP" dirty="0">
                <a:latin typeface="Arial" panose="020B0604020202020204" pitchFamily="34" charset="0"/>
                <a:cs typeface="Arial" panose="020B0604020202020204" pitchFamily="34" charset="0"/>
              </a:rPr>
              <a:t> / COVOVAX manufactured by the Serum Institute of India are treated as valid vaccines</a:t>
            </a:r>
            <a:r>
              <a:rPr kumimoji="1" lang="ja-JP" altLang="en-US" dirty="0">
                <a:latin typeface="Arial" panose="020B0604020202020204" pitchFamily="34" charset="0"/>
                <a:cs typeface="Arial" panose="020B0604020202020204" pitchFamily="34" charset="0"/>
              </a:rPr>
              <a:t> </a:t>
            </a:r>
            <a:r>
              <a:rPr kumimoji="1" lang="en-US" altLang="ja-JP" dirty="0">
                <a:latin typeface="Arial" panose="020B0604020202020204" pitchFamily="34" charset="0"/>
                <a:cs typeface="Arial" panose="020B0604020202020204" pitchFamily="34" charset="0"/>
              </a:rPr>
              <a:t>in</a:t>
            </a:r>
            <a:r>
              <a:rPr kumimoji="1" lang="ja-JP" altLang="en-US" dirty="0">
                <a:latin typeface="Arial" panose="020B0604020202020204" pitchFamily="34" charset="0"/>
                <a:cs typeface="Arial" panose="020B0604020202020204" pitchFamily="34" charset="0"/>
              </a:rPr>
              <a:t> </a:t>
            </a:r>
            <a:r>
              <a:rPr kumimoji="1" lang="en-US" altLang="ja-JP" dirty="0">
                <a:latin typeface="Arial" panose="020B0604020202020204" pitchFamily="34" charset="0"/>
                <a:cs typeface="Arial" panose="020B0604020202020204" pitchFamily="34" charset="0"/>
              </a:rPr>
              <a:t>Japan. </a:t>
            </a:r>
          </a:p>
          <a:p>
            <a:pPr marL="0" indent="0">
              <a:lnSpc>
                <a:spcPct val="120000"/>
              </a:lnSpc>
              <a:buNone/>
            </a:pPr>
            <a:endParaRPr kumimoji="1" lang="en-US" altLang="ja-JP" sz="2400" dirty="0">
              <a:latin typeface="Arial" panose="020B0604020202020204" pitchFamily="34" charset="0"/>
              <a:cs typeface="Arial" panose="020B0604020202020204" pitchFamily="34" charset="0"/>
            </a:endParaRPr>
          </a:p>
        </p:txBody>
      </p:sp>
      <p:sp>
        <p:nvSpPr>
          <p:cNvPr id="4" name="スライド番号プレースホルダー 3">
            <a:extLst>
              <a:ext uri="{FF2B5EF4-FFF2-40B4-BE49-F238E27FC236}">
                <a16:creationId xmlns:a16="http://schemas.microsoft.com/office/drawing/2014/main" id="{36BD6DC7-8672-BCFB-D1D1-ADF3989AB6D6}"/>
              </a:ext>
            </a:extLst>
          </p:cNvPr>
          <p:cNvSpPr>
            <a:spLocks noGrp="1"/>
          </p:cNvSpPr>
          <p:nvPr>
            <p:ph type="sldNum" sz="quarter" idx="12"/>
          </p:nvPr>
        </p:nvSpPr>
        <p:spPr/>
        <p:txBody>
          <a:bodyPr/>
          <a:lstStyle/>
          <a:p>
            <a:fld id="{D438B933-CAE9-4E21-B953-F4BFB6FE4742}" type="slidenum">
              <a:rPr lang="ja-JP" altLang="en-US" smtClean="0"/>
              <a:pPr/>
              <a:t>4</a:t>
            </a:fld>
            <a:endParaRPr lang="ja-JP" altLang="en-US"/>
          </a:p>
        </p:txBody>
      </p:sp>
    </p:spTree>
    <p:extLst>
      <p:ext uri="{BB962C8B-B14F-4D97-AF65-F5344CB8AC3E}">
        <p14:creationId xmlns:p14="http://schemas.microsoft.com/office/powerpoint/2010/main" val="3614822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2A989F65-33BB-DB04-0B98-BFB53D1BF15D}"/>
              </a:ext>
            </a:extLst>
          </p:cNvPr>
          <p:cNvPicPr>
            <a:picLocks noChangeAspect="1"/>
          </p:cNvPicPr>
          <p:nvPr/>
        </p:nvPicPr>
        <p:blipFill>
          <a:blip r:embed="rId2"/>
          <a:stretch>
            <a:fillRect/>
          </a:stretch>
        </p:blipFill>
        <p:spPr>
          <a:xfrm>
            <a:off x="220718" y="1136595"/>
            <a:ext cx="11546583" cy="5402317"/>
          </a:xfrm>
          <a:prstGeom prst="rect">
            <a:avLst/>
          </a:prstGeom>
        </p:spPr>
      </p:pic>
      <p:sp>
        <p:nvSpPr>
          <p:cNvPr id="5" name="タイトル 4">
            <a:extLst>
              <a:ext uri="{FF2B5EF4-FFF2-40B4-BE49-F238E27FC236}">
                <a16:creationId xmlns:a16="http://schemas.microsoft.com/office/drawing/2014/main" id="{F16F40A0-EA8C-A468-D4B0-BE118FEB577B}"/>
              </a:ext>
            </a:extLst>
          </p:cNvPr>
          <p:cNvSpPr>
            <a:spLocks noGrp="1"/>
          </p:cNvSpPr>
          <p:nvPr>
            <p:ph type="title"/>
          </p:nvPr>
        </p:nvSpPr>
        <p:spPr>
          <a:xfrm>
            <a:off x="448488" y="311532"/>
            <a:ext cx="11522794" cy="1284999"/>
          </a:xfrm>
        </p:spPr>
        <p:txBody>
          <a:bodyPr>
            <a:normAutofit fontScale="90000"/>
          </a:bodyPr>
          <a:lstStyle/>
          <a:p>
            <a:r>
              <a:rPr lang="en-US" altLang="ja-JP" b="1" dirty="0"/>
              <a:t>COVID-19: Current Japanese Border Measures</a:t>
            </a:r>
            <a:br>
              <a:rPr lang="en-US" altLang="ja-JP" b="1" dirty="0"/>
            </a:br>
            <a:endParaRPr lang="ja-JP" altLang="en-US" b="1" dirty="0"/>
          </a:p>
        </p:txBody>
      </p:sp>
      <p:sp>
        <p:nvSpPr>
          <p:cNvPr id="2" name="スライド番号プレースホルダー 1">
            <a:extLst>
              <a:ext uri="{FF2B5EF4-FFF2-40B4-BE49-F238E27FC236}">
                <a16:creationId xmlns:a16="http://schemas.microsoft.com/office/drawing/2014/main" id="{C9A0503E-D348-8B26-07E8-3EDEE108CF1F}"/>
              </a:ext>
            </a:extLst>
          </p:cNvPr>
          <p:cNvSpPr>
            <a:spLocks noGrp="1"/>
          </p:cNvSpPr>
          <p:nvPr>
            <p:ph type="sldNum" sz="quarter" idx="12"/>
          </p:nvPr>
        </p:nvSpPr>
        <p:spPr/>
        <p:txBody>
          <a:bodyPr/>
          <a:lstStyle/>
          <a:p>
            <a:fld id="{D438B933-CAE9-4E21-B953-F4BFB6FE4742}" type="slidenum">
              <a:rPr kumimoji="1" lang="ja-JP" altLang="en-US" smtClean="0"/>
              <a:t>5</a:t>
            </a:fld>
            <a:endParaRPr kumimoji="1" lang="ja-JP" altLang="en-US"/>
          </a:p>
        </p:txBody>
      </p:sp>
      <p:sp>
        <p:nvSpPr>
          <p:cNvPr id="6" name="テキスト ボックス 5">
            <a:extLst>
              <a:ext uri="{FF2B5EF4-FFF2-40B4-BE49-F238E27FC236}">
                <a16:creationId xmlns:a16="http://schemas.microsoft.com/office/drawing/2014/main" id="{553C4C26-9DFE-FE11-C9AF-5B0235B1D73C}"/>
              </a:ext>
            </a:extLst>
          </p:cNvPr>
          <p:cNvSpPr txBox="1"/>
          <p:nvPr/>
        </p:nvSpPr>
        <p:spPr>
          <a:xfrm>
            <a:off x="5875283" y="6486830"/>
            <a:ext cx="5812221" cy="307777"/>
          </a:xfrm>
          <a:prstGeom prst="rect">
            <a:avLst/>
          </a:prstGeom>
          <a:noFill/>
        </p:spPr>
        <p:txBody>
          <a:bodyPr wrap="square" rtlCol="0">
            <a:spAutoFit/>
          </a:bodyPr>
          <a:lstStyle/>
          <a:p>
            <a:r>
              <a:rPr kumimoji="1" lang="en-US" altLang="ja-JP" sz="1400" dirty="0"/>
              <a:t>Source:  Ministry of Health, </a:t>
            </a:r>
            <a:r>
              <a:rPr kumimoji="1" lang="en-US" altLang="ja-JP" sz="1400" dirty="0" err="1"/>
              <a:t>Labour</a:t>
            </a:r>
            <a:r>
              <a:rPr kumimoji="1" lang="en-US" altLang="ja-JP" sz="1400" dirty="0"/>
              <a:t> and Welfare</a:t>
            </a:r>
            <a:endParaRPr kumimoji="1" lang="ja-JP" altLang="en-US" sz="1400" dirty="0"/>
          </a:p>
        </p:txBody>
      </p:sp>
    </p:spTree>
    <p:extLst>
      <p:ext uri="{BB962C8B-B14F-4D97-AF65-F5344CB8AC3E}">
        <p14:creationId xmlns:p14="http://schemas.microsoft.com/office/powerpoint/2010/main" val="22199316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1DEAEAFC-CACC-6167-6D5A-FB003ACAEB36}"/>
              </a:ext>
            </a:extLst>
          </p:cNvPr>
          <p:cNvSpPr>
            <a:spLocks noGrp="1"/>
          </p:cNvSpPr>
          <p:nvPr>
            <p:ph type="sldNum" sz="quarter" idx="12"/>
          </p:nvPr>
        </p:nvSpPr>
        <p:spPr/>
        <p:txBody>
          <a:bodyPr/>
          <a:lstStyle/>
          <a:p>
            <a:fld id="{D438B933-CAE9-4E21-B953-F4BFB6FE4742}" type="slidenum">
              <a:rPr lang="ja-JP" altLang="en-US" smtClean="0"/>
              <a:pPr/>
              <a:t>6</a:t>
            </a:fld>
            <a:endParaRPr lang="ja-JP" altLang="en-US"/>
          </a:p>
        </p:txBody>
      </p:sp>
      <p:pic>
        <p:nvPicPr>
          <p:cNvPr id="6" name="図 5">
            <a:extLst>
              <a:ext uri="{FF2B5EF4-FFF2-40B4-BE49-F238E27FC236}">
                <a16:creationId xmlns:a16="http://schemas.microsoft.com/office/drawing/2014/main" id="{09A31224-BE06-81CB-827C-4A34E0528BC1}"/>
              </a:ext>
            </a:extLst>
          </p:cNvPr>
          <p:cNvPicPr>
            <a:picLocks noChangeAspect="1"/>
          </p:cNvPicPr>
          <p:nvPr/>
        </p:nvPicPr>
        <p:blipFill>
          <a:blip r:embed="rId2"/>
          <a:stretch>
            <a:fillRect/>
          </a:stretch>
        </p:blipFill>
        <p:spPr>
          <a:xfrm>
            <a:off x="1253836" y="265906"/>
            <a:ext cx="9315486" cy="6326188"/>
          </a:xfrm>
          <a:prstGeom prst="rect">
            <a:avLst/>
          </a:prstGeom>
        </p:spPr>
      </p:pic>
      <p:sp>
        <p:nvSpPr>
          <p:cNvPr id="5" name="テキスト ボックス 4">
            <a:extLst>
              <a:ext uri="{FF2B5EF4-FFF2-40B4-BE49-F238E27FC236}">
                <a16:creationId xmlns:a16="http://schemas.microsoft.com/office/drawing/2014/main" id="{D2F27350-6FCB-4100-B7F4-B93140FE7C01}"/>
              </a:ext>
            </a:extLst>
          </p:cNvPr>
          <p:cNvSpPr txBox="1"/>
          <p:nvPr/>
        </p:nvSpPr>
        <p:spPr>
          <a:xfrm>
            <a:off x="5875283" y="6486830"/>
            <a:ext cx="5812221" cy="307777"/>
          </a:xfrm>
          <a:prstGeom prst="rect">
            <a:avLst/>
          </a:prstGeom>
          <a:noFill/>
        </p:spPr>
        <p:txBody>
          <a:bodyPr wrap="square" rtlCol="0">
            <a:spAutoFit/>
          </a:bodyPr>
          <a:lstStyle/>
          <a:p>
            <a:r>
              <a:rPr kumimoji="1" lang="en-US" altLang="ja-JP" sz="1400" dirty="0"/>
              <a:t>Source:  Ministry of Health, </a:t>
            </a:r>
            <a:r>
              <a:rPr kumimoji="1" lang="en-US" altLang="ja-JP" sz="1400" dirty="0" err="1"/>
              <a:t>Labour</a:t>
            </a:r>
            <a:r>
              <a:rPr kumimoji="1" lang="en-US" altLang="ja-JP" sz="1400" dirty="0"/>
              <a:t> and Welfare</a:t>
            </a:r>
            <a:endParaRPr kumimoji="1" lang="ja-JP" altLang="en-US" sz="1400" dirty="0"/>
          </a:p>
        </p:txBody>
      </p:sp>
    </p:spTree>
    <p:extLst>
      <p:ext uri="{BB962C8B-B14F-4D97-AF65-F5344CB8AC3E}">
        <p14:creationId xmlns:p14="http://schemas.microsoft.com/office/powerpoint/2010/main" val="19222088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EC665C1-8AAE-997F-1DA3-0C954F8D30E1}"/>
              </a:ext>
            </a:extLst>
          </p:cNvPr>
          <p:cNvSpPr>
            <a:spLocks noGrp="1"/>
          </p:cNvSpPr>
          <p:nvPr>
            <p:ph type="title"/>
          </p:nvPr>
        </p:nvSpPr>
        <p:spPr>
          <a:xfrm>
            <a:off x="838199" y="274371"/>
            <a:ext cx="10787743" cy="945544"/>
          </a:xfrm>
        </p:spPr>
        <p:txBody>
          <a:bodyPr>
            <a:normAutofit fontScale="90000"/>
          </a:bodyPr>
          <a:lstStyle/>
          <a:p>
            <a:r>
              <a:rPr kumimoji="1" lang="en-US" altLang="ja-JP" b="1" dirty="0">
                <a:latin typeface="Arial" panose="020B0604020202020204" pitchFamily="34" charset="0"/>
                <a:cs typeface="Arial" panose="020B0604020202020204" pitchFamily="34" charset="0"/>
              </a:rPr>
              <a:t>Restrictions for Overseas Participants (3/3)</a:t>
            </a:r>
            <a:endParaRPr kumimoji="1" lang="ja-JP" altLang="en-US" b="1" dirty="0">
              <a:latin typeface="Arial" panose="020B0604020202020204" pitchFamily="34" charset="0"/>
              <a:cs typeface="Arial" panose="020B0604020202020204" pitchFamily="34" charset="0"/>
            </a:endParaRPr>
          </a:p>
        </p:txBody>
      </p:sp>
      <p:sp>
        <p:nvSpPr>
          <p:cNvPr id="3" name="コンテンツ プレースホルダー 2">
            <a:extLst>
              <a:ext uri="{FF2B5EF4-FFF2-40B4-BE49-F238E27FC236}">
                <a16:creationId xmlns:a16="http://schemas.microsoft.com/office/drawing/2014/main" id="{EF3E589D-E216-A5CE-E88C-6CAFF5868CDA}"/>
              </a:ext>
            </a:extLst>
          </p:cNvPr>
          <p:cNvSpPr>
            <a:spLocks noGrp="1"/>
          </p:cNvSpPr>
          <p:nvPr>
            <p:ph idx="1"/>
          </p:nvPr>
        </p:nvSpPr>
        <p:spPr>
          <a:xfrm>
            <a:off x="665051" y="1906165"/>
            <a:ext cx="11297887" cy="5649420"/>
          </a:xfrm>
        </p:spPr>
        <p:txBody>
          <a:bodyPr>
            <a:noAutofit/>
          </a:bodyPr>
          <a:lstStyle/>
          <a:p>
            <a:pPr marL="0" indent="0">
              <a:lnSpc>
                <a:spcPct val="120000"/>
              </a:lnSpc>
              <a:buNone/>
            </a:pPr>
            <a:r>
              <a:rPr kumimoji="1" lang="en-US" altLang="ja-JP" sz="2400" b="1" dirty="0">
                <a:solidFill>
                  <a:srgbClr val="C00000"/>
                </a:solidFill>
                <a:latin typeface="Arial" panose="020B0604020202020204" pitchFamily="34" charset="0"/>
                <a:cs typeface="Arial" panose="020B0604020202020204" pitchFamily="34" charset="0"/>
              </a:rPr>
              <a:t>4.  Written Pledge to </a:t>
            </a:r>
            <a:r>
              <a:rPr lang="en-US" altLang="ja-JP" sz="2400" b="1" dirty="0">
                <a:solidFill>
                  <a:srgbClr val="C00000"/>
                </a:solidFill>
                <a:latin typeface="Arial" panose="020B0604020202020204" pitchFamily="34" charset="0"/>
                <a:cs typeface="Arial" panose="020B0604020202020204" pitchFamily="34" charset="0"/>
              </a:rPr>
              <a:t>take preventive measures</a:t>
            </a:r>
          </a:p>
          <a:p>
            <a:pPr marL="631825">
              <a:lnSpc>
                <a:spcPct val="120000"/>
              </a:lnSpc>
            </a:pPr>
            <a:r>
              <a:rPr lang="en-US" altLang="ja-JP" sz="2400" dirty="0">
                <a:latin typeface="Arial" panose="020B0604020202020204" pitchFamily="34" charset="0"/>
                <a:cs typeface="Arial" panose="020B0604020202020204" pitchFamily="34" charset="0"/>
              </a:rPr>
              <a:t>E</a:t>
            </a:r>
            <a:r>
              <a:rPr kumimoji="1" lang="en-US" altLang="ja-JP" sz="2400" dirty="0">
                <a:latin typeface="Arial" panose="020B0604020202020204" pitchFamily="34" charset="0"/>
                <a:cs typeface="Arial" panose="020B0604020202020204" pitchFamily="34" charset="0"/>
              </a:rPr>
              <a:t>ntrants may need to submit a written pledge to the authority upon arrival. </a:t>
            </a:r>
          </a:p>
          <a:p>
            <a:pPr marL="631825">
              <a:lnSpc>
                <a:spcPct val="100000"/>
              </a:lnSpc>
              <a:spcBef>
                <a:spcPts val="1200"/>
              </a:spcBef>
            </a:pPr>
            <a:r>
              <a:rPr lang="en-US" altLang="ja-JP" sz="2400" dirty="0">
                <a:latin typeface="Arial" panose="020B0604020202020204" pitchFamily="34" charset="0"/>
                <a:cs typeface="Arial" panose="020B0604020202020204" pitchFamily="34" charset="0"/>
              </a:rPr>
              <a:t>The pledged items </a:t>
            </a:r>
            <a:r>
              <a:rPr kumimoji="1" lang="en-US" altLang="ja-JP" sz="2400" dirty="0">
                <a:latin typeface="Arial" panose="020B0604020202020204" pitchFamily="34" charset="0"/>
                <a:cs typeface="Arial" panose="020B0604020202020204" pitchFamily="34" charset="0"/>
              </a:rPr>
              <a:t>include one that entrants take measures to prevent infections such as (</a:t>
            </a:r>
            <a:r>
              <a:rPr kumimoji="1" lang="en-US" altLang="ja-JP" sz="2400" dirty="0" err="1">
                <a:latin typeface="Arial" panose="020B0604020202020204" pitchFamily="34" charset="0"/>
                <a:cs typeface="Arial" panose="020B0604020202020204" pitchFamily="34" charset="0"/>
              </a:rPr>
              <a:t>i</a:t>
            </a:r>
            <a:r>
              <a:rPr kumimoji="1" lang="en-US" altLang="ja-JP" sz="2400" dirty="0">
                <a:latin typeface="Arial" panose="020B0604020202020204" pitchFamily="34" charset="0"/>
                <a:cs typeface="Arial" panose="020B0604020202020204" pitchFamily="34" charset="0"/>
              </a:rPr>
              <a:t>) wearing masks, (ii) thoroughly disinfecting hands, and (iii) avoiding closed spaces, crowded spaces, and close-contact settings (the “three Cs”)</a:t>
            </a:r>
          </a:p>
          <a:p>
            <a:pPr marL="403225" indent="0">
              <a:lnSpc>
                <a:spcPct val="120000"/>
              </a:lnSpc>
              <a:buNone/>
            </a:pPr>
            <a:endParaRPr lang="en-US" altLang="ja-JP" sz="2400" dirty="0">
              <a:solidFill>
                <a:srgbClr val="0070C0"/>
              </a:solidFill>
              <a:latin typeface="Arial" panose="020B0604020202020204" pitchFamily="34" charset="0"/>
              <a:cs typeface="Arial" panose="020B0604020202020204" pitchFamily="34" charset="0"/>
            </a:endParaRPr>
          </a:p>
          <a:p>
            <a:pPr marL="350838" indent="-311150">
              <a:lnSpc>
                <a:spcPct val="100000"/>
              </a:lnSpc>
              <a:buNone/>
            </a:pPr>
            <a:r>
              <a:rPr lang="en-US" altLang="ja-JP" sz="2400" dirty="0">
                <a:latin typeface="Arial" panose="020B0604020202020204" pitchFamily="34" charset="0"/>
                <a:cs typeface="Arial" panose="020B0604020202020204" pitchFamily="34" charset="0"/>
              </a:rPr>
              <a:t>*  </a:t>
            </a:r>
            <a:r>
              <a:rPr lang="en-US" altLang="ja-JP" sz="2000" dirty="0">
                <a:latin typeface="Arial" panose="020B0604020202020204" pitchFamily="34" charset="0"/>
                <a:cs typeface="Arial" panose="020B0604020202020204" pitchFamily="34" charset="0"/>
              </a:rPr>
              <a:t>For your reference, most people in Japan still wear a mask in offices and restaurants as well as on the street, regardless of government recommendations.</a:t>
            </a:r>
            <a:endParaRPr kumimoji="1" lang="en-US" altLang="ja-JP" sz="2400" strike="dblStrike" dirty="0">
              <a:latin typeface="Arial" panose="020B0604020202020204" pitchFamily="34" charset="0"/>
              <a:cs typeface="Arial" panose="020B0604020202020204" pitchFamily="34" charset="0"/>
            </a:endParaRPr>
          </a:p>
        </p:txBody>
      </p:sp>
      <p:sp>
        <p:nvSpPr>
          <p:cNvPr id="4" name="スライド番号プレースホルダー 3">
            <a:extLst>
              <a:ext uri="{FF2B5EF4-FFF2-40B4-BE49-F238E27FC236}">
                <a16:creationId xmlns:a16="http://schemas.microsoft.com/office/drawing/2014/main" id="{36BD6DC7-8672-BCFB-D1D1-ADF3989AB6D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438B933-CAE9-4E21-B953-F4BFB6FE4742}" type="slidenum">
              <a:rPr kumimoji="1" lang="ja-JP" altLang="en-US" sz="1200" b="0" i="0" u="none" strike="noStrike" kern="1200" cap="none" spc="0" normalizeH="0" baseline="0" noProof="0" smtClean="0">
                <a:ln>
                  <a:noFill/>
                </a:ln>
                <a:solidFill>
                  <a:prstClr val="black">
                    <a:tint val="75000"/>
                  </a:prstClr>
                </a:solidFill>
                <a:effectLst/>
                <a:uLnTx/>
                <a:uFillTx/>
                <a:latin typeface="BIZ UDPゴシック" panose="020B0400000000000000" pitchFamily="50" charset="-128"/>
                <a:ea typeface="BIZ UDP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1" lang="ja-JP" altLang="en-US" sz="1200" b="0" i="0" u="none" strike="noStrike" kern="1200" cap="none" spc="0" normalizeH="0" baseline="0" noProof="0">
              <a:ln>
                <a:noFill/>
              </a:ln>
              <a:solidFill>
                <a:prstClr val="black">
                  <a:tint val="75000"/>
                </a:prstClr>
              </a:solidFill>
              <a:effectLst/>
              <a:uLnTx/>
              <a:uFillTx/>
              <a:latin typeface="BIZ UDPゴシック" panose="020B0400000000000000" pitchFamily="50" charset="-128"/>
              <a:ea typeface="BIZ UDPゴシック" panose="020B0400000000000000" pitchFamily="50" charset="-128"/>
              <a:cs typeface="+mn-cs"/>
            </a:endParaRPr>
          </a:p>
        </p:txBody>
      </p:sp>
    </p:spTree>
    <p:extLst>
      <p:ext uri="{BB962C8B-B14F-4D97-AF65-F5344CB8AC3E}">
        <p14:creationId xmlns:p14="http://schemas.microsoft.com/office/powerpoint/2010/main" val="35039275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36EF89C-8BB2-4CD0-881A-A39264D86E76}"/>
              </a:ext>
            </a:extLst>
          </p:cNvPr>
          <p:cNvSpPr>
            <a:spLocks noGrp="1"/>
          </p:cNvSpPr>
          <p:nvPr>
            <p:ph type="title"/>
          </p:nvPr>
        </p:nvSpPr>
        <p:spPr>
          <a:xfrm>
            <a:off x="838200" y="365125"/>
            <a:ext cx="10515600" cy="612775"/>
          </a:xfrm>
        </p:spPr>
        <p:txBody>
          <a:bodyPr>
            <a:normAutofit fontScale="90000"/>
          </a:bodyPr>
          <a:lstStyle/>
          <a:p>
            <a:pPr algn="ctr"/>
            <a:r>
              <a:rPr kumimoji="1" lang="en-US" altLang="ja-JP" b="1" dirty="0">
                <a:latin typeface="Arial" panose="020B0604020202020204" pitchFamily="34" charset="0"/>
                <a:cs typeface="Arial" panose="020B0604020202020204" pitchFamily="34" charset="0"/>
              </a:rPr>
              <a:t>Checklist</a:t>
            </a:r>
            <a:endParaRPr kumimoji="1" lang="ja-JP" altLang="en-US" b="1" dirty="0">
              <a:latin typeface="Arial" panose="020B0604020202020204" pitchFamily="34" charset="0"/>
              <a:cs typeface="Arial" panose="020B0604020202020204" pitchFamily="34" charset="0"/>
            </a:endParaRPr>
          </a:p>
        </p:txBody>
      </p:sp>
      <p:graphicFrame>
        <p:nvGraphicFramePr>
          <p:cNvPr id="5" name="コンテンツ プレースホルダー 4">
            <a:extLst>
              <a:ext uri="{FF2B5EF4-FFF2-40B4-BE49-F238E27FC236}">
                <a16:creationId xmlns:a16="http://schemas.microsoft.com/office/drawing/2014/main" id="{9F765C31-F290-33C5-3ECF-611D24213A36}"/>
              </a:ext>
            </a:extLst>
          </p:cNvPr>
          <p:cNvGraphicFramePr>
            <a:graphicFrameLocks noGrp="1"/>
          </p:cNvGraphicFramePr>
          <p:nvPr>
            <p:ph idx="1"/>
            <p:extLst>
              <p:ext uri="{D42A27DB-BD31-4B8C-83A1-F6EECF244321}">
                <p14:modId xmlns:p14="http://schemas.microsoft.com/office/powerpoint/2010/main" val="4202201823"/>
              </p:ext>
            </p:extLst>
          </p:nvPr>
        </p:nvGraphicFramePr>
        <p:xfrm>
          <a:off x="130628" y="1199534"/>
          <a:ext cx="11930743" cy="5614097"/>
        </p:xfrm>
        <a:graphic>
          <a:graphicData uri="http://schemas.openxmlformats.org/drawingml/2006/table">
            <a:tbl>
              <a:tblPr>
                <a:tableStyleId>{5C22544A-7EE6-4342-B048-85BDC9FD1C3A}</a:tableStyleId>
              </a:tblPr>
              <a:tblGrid>
                <a:gridCol w="374240">
                  <a:extLst>
                    <a:ext uri="{9D8B030D-6E8A-4147-A177-3AD203B41FA5}">
                      <a16:colId xmlns:a16="http://schemas.microsoft.com/office/drawing/2014/main" val="2281550212"/>
                    </a:ext>
                  </a:extLst>
                </a:gridCol>
                <a:gridCol w="6691395">
                  <a:extLst>
                    <a:ext uri="{9D8B030D-6E8A-4147-A177-3AD203B41FA5}">
                      <a16:colId xmlns:a16="http://schemas.microsoft.com/office/drawing/2014/main" val="2738848479"/>
                    </a:ext>
                  </a:extLst>
                </a:gridCol>
                <a:gridCol w="4865108">
                  <a:extLst>
                    <a:ext uri="{9D8B030D-6E8A-4147-A177-3AD203B41FA5}">
                      <a16:colId xmlns:a16="http://schemas.microsoft.com/office/drawing/2014/main" val="2422838131"/>
                    </a:ext>
                  </a:extLst>
                </a:gridCol>
              </a:tblGrid>
              <a:tr h="266002">
                <a:tc>
                  <a:txBody>
                    <a:bodyPr/>
                    <a:lstStyle/>
                    <a:p>
                      <a:pPr algn="ctr" fontAlgn="ctr"/>
                      <a:endParaRPr lang="en-US" sz="1200" b="1" i="0" u="none" strike="noStrike" dirty="0">
                        <a:solidFill>
                          <a:srgbClr val="00B050"/>
                        </a:solidFill>
                        <a:effectLst/>
                        <a:latin typeface="Calibri" panose="020F0502020204030204" pitchFamily="34" charset="0"/>
                        <a:ea typeface="游ゴシック" panose="020B0400000000000000" pitchFamily="50" charset="-128"/>
                        <a:cs typeface="Calibri" panose="020F0502020204030204" pitchFamily="34" charset="0"/>
                      </a:endParaRPr>
                    </a:p>
                  </a:txBody>
                  <a:tcPr marL="3804" marR="3804" marT="3804" marB="0" vert="vert" anchor="ctr"/>
                </a:tc>
                <a:tc>
                  <a:txBody>
                    <a:bodyPr/>
                    <a:lstStyle/>
                    <a:p>
                      <a:pPr algn="ctr" fontAlgn="ctr"/>
                      <a:r>
                        <a:rPr lang="en-US" sz="1600" u="none" strike="noStrike" dirty="0">
                          <a:solidFill>
                            <a:schemeClr val="bg1"/>
                          </a:solidFill>
                          <a:effectLst/>
                        </a:rPr>
                        <a:t>Government-defined travel requirements</a:t>
                      </a:r>
                      <a:endParaRPr lang="en-US" sz="1600" b="1" i="0" u="none" strike="noStrike" dirty="0">
                        <a:solidFill>
                          <a:schemeClr val="bg1"/>
                        </a:solidFill>
                        <a:effectLst/>
                        <a:latin typeface="Times New Roman" panose="02020603050405020304" pitchFamily="18" charset="0"/>
                        <a:ea typeface="游ゴシック" panose="020B0400000000000000" pitchFamily="50" charset="-128"/>
                      </a:endParaRPr>
                    </a:p>
                  </a:txBody>
                  <a:tcPr marL="3804" marR="3804" marT="3804" marB="0" anchor="ctr">
                    <a:solidFill>
                      <a:schemeClr val="accent1"/>
                    </a:solidFill>
                  </a:tcPr>
                </a:tc>
                <a:tc>
                  <a:txBody>
                    <a:bodyPr/>
                    <a:lstStyle/>
                    <a:p>
                      <a:pPr algn="ctr" fontAlgn="ctr"/>
                      <a:r>
                        <a:rPr lang="en-US" altLang="ja-JP" sz="1600" u="none" strike="noStrike" dirty="0">
                          <a:solidFill>
                            <a:schemeClr val="bg1"/>
                          </a:solidFill>
                          <a:effectLst/>
                        </a:rPr>
                        <a:t>Japan (As of August 2022)</a:t>
                      </a:r>
                      <a:endParaRPr lang="en-US" altLang="ja-JP" sz="1600" b="0" i="0" u="none" strike="noStrike" dirty="0">
                        <a:solidFill>
                          <a:schemeClr val="bg1"/>
                        </a:solidFill>
                        <a:effectLst/>
                        <a:latin typeface="BIZ UDPゴシック" panose="020B0400000000000000" pitchFamily="50" charset="-128"/>
                        <a:ea typeface="BIZ UDPゴシック" panose="020B0400000000000000" pitchFamily="50" charset="-128"/>
                      </a:endParaRPr>
                    </a:p>
                  </a:txBody>
                  <a:tcPr marL="3804" marR="3804" marT="3804" marB="0" anchor="ctr">
                    <a:solidFill>
                      <a:schemeClr val="accent1"/>
                    </a:solidFill>
                  </a:tcPr>
                </a:tc>
                <a:extLst>
                  <a:ext uri="{0D108BD9-81ED-4DB2-BD59-A6C34878D82A}">
                    <a16:rowId xmlns:a16="http://schemas.microsoft.com/office/drawing/2014/main" val="1225313247"/>
                  </a:ext>
                </a:extLst>
              </a:tr>
              <a:tr h="593395">
                <a:tc rowSpan="7">
                  <a:txBody>
                    <a:bodyPr/>
                    <a:lstStyle/>
                    <a:p>
                      <a:pPr algn="ctr" fontAlgn="ctr"/>
                      <a:r>
                        <a:rPr lang="en-US" altLang="ja-JP" sz="1200" b="1" i="0" u="none" strike="noStrike" dirty="0">
                          <a:solidFill>
                            <a:srgbClr val="00B050"/>
                          </a:solidFill>
                          <a:effectLst/>
                          <a:latin typeface="Calibri" panose="020F0502020204030204" pitchFamily="34" charset="0"/>
                          <a:ea typeface="游ゴシック" panose="020B0400000000000000" pitchFamily="50" charset="-128"/>
                          <a:cs typeface="Calibri" panose="020F0502020204030204" pitchFamily="34" charset="0"/>
                        </a:rPr>
                        <a:t>Acceptable</a:t>
                      </a:r>
                      <a:endParaRPr lang="en-US" sz="1200" b="0" i="0" u="none" strike="noStrike" dirty="0">
                        <a:solidFill>
                          <a:srgbClr val="4472C4"/>
                        </a:solidFill>
                        <a:effectLst/>
                        <a:latin typeface="Times New Roman" panose="02020603050405020304" pitchFamily="18" charset="0"/>
                        <a:ea typeface="游ゴシック" panose="020B0400000000000000" pitchFamily="50" charset="-128"/>
                      </a:endParaRPr>
                    </a:p>
                  </a:txBody>
                  <a:tcPr marL="3804" marR="3804" marT="3804" marB="0" vert="vert" anchor="ctr">
                    <a:solidFill>
                      <a:schemeClr val="accent6">
                        <a:lumMod val="20000"/>
                        <a:lumOff val="80000"/>
                      </a:schemeClr>
                    </a:solidFill>
                  </a:tcPr>
                </a:tc>
                <a:tc>
                  <a:txBody>
                    <a:bodyPr/>
                    <a:lstStyle/>
                    <a:p>
                      <a:pPr algn="l" fontAlgn="ctr"/>
                      <a:r>
                        <a:rPr lang="en-US" sz="1200" b="1" u="none" strike="noStrike" dirty="0">
                          <a:effectLst/>
                        </a:rPr>
                        <a:t>A1</a:t>
                      </a:r>
                      <a:r>
                        <a:rPr lang="en-US" sz="1200" u="none" strike="noStrike" dirty="0">
                          <a:effectLst/>
                        </a:rPr>
                        <a:t>. Is Covid-19 vaccination required as a pre-requisite of entry to hosting country?</a:t>
                      </a:r>
                      <a:br>
                        <a:rPr lang="en-US" sz="1200" u="none" strike="noStrike" dirty="0">
                          <a:effectLst/>
                        </a:rPr>
                      </a:br>
                      <a:r>
                        <a:rPr lang="en-US" sz="1200" u="none" strike="noStrike" dirty="0">
                          <a:effectLst/>
                        </a:rPr>
                        <a:t>NOTE: For information on whether the vaccines </a:t>
                      </a:r>
                      <a:r>
                        <a:rPr lang="en-US" sz="1200" u="none" strike="noStrike" dirty="0" err="1">
                          <a:effectLst/>
                        </a:rPr>
                        <a:t>recognised</a:t>
                      </a:r>
                      <a:r>
                        <a:rPr lang="en-US" sz="1200" u="none" strike="noStrike" dirty="0">
                          <a:effectLst/>
                        </a:rPr>
                        <a:t> by the hosting country are acceptable according to the 3GPP criteria refer to question U3.</a:t>
                      </a:r>
                      <a:endParaRPr lang="en-US" sz="1200" b="0" i="0" u="none" strike="noStrike" dirty="0">
                        <a:solidFill>
                          <a:srgbClr val="4472C4"/>
                        </a:solidFill>
                        <a:effectLst/>
                        <a:latin typeface="Times New Roman" panose="02020603050405020304" pitchFamily="18" charset="0"/>
                        <a:ea typeface="游ゴシック" panose="020B0400000000000000" pitchFamily="50" charset="-128"/>
                      </a:endParaRPr>
                    </a:p>
                  </a:txBody>
                  <a:tcPr marL="3804" marR="3804" marT="3804" marB="0"/>
                </a:tc>
                <a:tc>
                  <a:txBody>
                    <a:bodyPr/>
                    <a:lstStyle/>
                    <a:p>
                      <a:pPr algn="l" fontAlgn="ctr"/>
                      <a:r>
                        <a:rPr lang="en-US" altLang="ja-JP" sz="1400" b="1" u="none" strike="noStrike" dirty="0">
                          <a:effectLst/>
                        </a:rPr>
                        <a:t>No</a:t>
                      </a:r>
                      <a:endPar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3804" marR="3804" marT="3804" marB="0" anchor="ctr">
                    <a:solidFill>
                      <a:schemeClr val="accent6">
                        <a:lumMod val="20000"/>
                        <a:lumOff val="80000"/>
                      </a:schemeClr>
                    </a:solidFill>
                  </a:tcPr>
                </a:tc>
                <a:extLst>
                  <a:ext uri="{0D108BD9-81ED-4DB2-BD59-A6C34878D82A}">
                    <a16:rowId xmlns:a16="http://schemas.microsoft.com/office/drawing/2014/main" val="346340727"/>
                  </a:ext>
                </a:extLst>
              </a:tr>
              <a:tr h="462438">
                <a:tc vMerge="1">
                  <a:txBody>
                    <a:bodyPr/>
                    <a:lstStyle/>
                    <a:p>
                      <a:pPr algn="l" fontAlgn="ctr"/>
                      <a:endParaRPr lang="en-US" sz="1200" b="0" i="0" u="none" strike="noStrike">
                        <a:solidFill>
                          <a:srgbClr val="4472C4"/>
                        </a:solidFill>
                        <a:effectLst/>
                        <a:latin typeface="Times New Roman" panose="02020603050405020304" pitchFamily="18" charset="0"/>
                        <a:ea typeface="游ゴシック" panose="020B0400000000000000" pitchFamily="50" charset="-128"/>
                      </a:endParaRPr>
                    </a:p>
                  </a:txBody>
                  <a:tcPr marL="3804" marR="3804" marT="3804" marB="0" anchor="ctr"/>
                </a:tc>
                <a:tc>
                  <a:txBody>
                    <a:bodyPr/>
                    <a:lstStyle/>
                    <a:p>
                      <a:pPr algn="l" fontAlgn="ctr"/>
                      <a:r>
                        <a:rPr lang="en-US" sz="1200" b="1" u="none" strike="noStrike" dirty="0">
                          <a:effectLst/>
                        </a:rPr>
                        <a:t>A2</a:t>
                      </a:r>
                      <a:r>
                        <a:rPr lang="en-US" sz="1200" u="none" strike="noStrike" dirty="0">
                          <a:effectLst/>
                        </a:rPr>
                        <a:t>. Is a negative Covid-19 test required prior to arrival as a pre-requisite of entry to hosting country?</a:t>
                      </a:r>
                      <a:endParaRPr lang="en-US" sz="1200" b="0" i="0" u="none" strike="noStrike" dirty="0">
                        <a:solidFill>
                          <a:srgbClr val="4472C4"/>
                        </a:solidFill>
                        <a:effectLst/>
                        <a:latin typeface="Times New Roman" panose="02020603050405020304" pitchFamily="18" charset="0"/>
                        <a:ea typeface="游ゴシック" panose="020B0400000000000000" pitchFamily="50" charset="-128"/>
                      </a:endParaRPr>
                    </a:p>
                  </a:txBody>
                  <a:tcPr marL="3804" marR="3804" marT="3804" marB="0">
                    <a:solidFill>
                      <a:schemeClr val="accent5">
                        <a:lumMod val="40000"/>
                        <a:lumOff val="60000"/>
                      </a:schemeClr>
                    </a:solidFill>
                  </a:tcPr>
                </a:tc>
                <a:tc>
                  <a:txBody>
                    <a:bodyPr/>
                    <a:lstStyle/>
                    <a:p>
                      <a:pPr algn="l" fontAlgn="ctr"/>
                      <a:r>
                        <a:rPr lang="en-US" altLang="ja-JP" sz="1400" b="1" u="none" strike="noStrike" dirty="0">
                          <a:effectLst/>
                        </a:rPr>
                        <a:t>Yes.</a:t>
                      </a:r>
                      <a:r>
                        <a:rPr lang="en-US" altLang="ja-JP" sz="1400" u="none" strike="noStrike" dirty="0">
                          <a:effectLst/>
                        </a:rPr>
                        <a:t> All entrants must present a certificate of inspection within 72 hours before leaving their countries.</a:t>
                      </a:r>
                      <a:endParaRPr lang="ja-JP" altLang="en-US" sz="14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3804" marR="3804" marT="3804" marB="0" anchor="ctr">
                    <a:solidFill>
                      <a:srgbClr val="FF9999"/>
                    </a:solidFill>
                  </a:tcPr>
                </a:tc>
                <a:extLst>
                  <a:ext uri="{0D108BD9-81ED-4DB2-BD59-A6C34878D82A}">
                    <a16:rowId xmlns:a16="http://schemas.microsoft.com/office/drawing/2014/main" val="3322162690"/>
                  </a:ext>
                </a:extLst>
              </a:tr>
              <a:tr h="396959">
                <a:tc vMerge="1">
                  <a:txBody>
                    <a:bodyPr/>
                    <a:lstStyle/>
                    <a:p>
                      <a:pPr algn="l" fontAlgn="ctr"/>
                      <a:endParaRPr lang="en-US" sz="1200" b="0" i="0" u="none" strike="noStrike">
                        <a:solidFill>
                          <a:srgbClr val="4472C4"/>
                        </a:solidFill>
                        <a:effectLst/>
                        <a:latin typeface="Times New Roman" panose="02020603050405020304" pitchFamily="18" charset="0"/>
                        <a:ea typeface="游ゴシック" panose="020B0400000000000000" pitchFamily="50" charset="-128"/>
                      </a:endParaRPr>
                    </a:p>
                  </a:txBody>
                  <a:tcPr marL="3804" marR="3804" marT="3804" marB="0" anchor="ctr"/>
                </a:tc>
                <a:tc>
                  <a:txBody>
                    <a:bodyPr/>
                    <a:lstStyle/>
                    <a:p>
                      <a:pPr algn="l" fontAlgn="ctr"/>
                      <a:r>
                        <a:rPr lang="en-US" sz="1200" b="1" u="none" strike="noStrike" dirty="0">
                          <a:effectLst/>
                        </a:rPr>
                        <a:t>A3</a:t>
                      </a:r>
                      <a:r>
                        <a:rPr lang="en-US" sz="1200" u="none" strike="noStrike" dirty="0">
                          <a:effectLst/>
                        </a:rPr>
                        <a:t>. Is periodic negative Covid-19 testing required if the delegate’s vaccination is not up-to-date?</a:t>
                      </a:r>
                      <a:endParaRPr lang="en-US" sz="1200" b="0" i="0" u="none" strike="noStrike" dirty="0">
                        <a:solidFill>
                          <a:srgbClr val="4472C4"/>
                        </a:solidFill>
                        <a:effectLst/>
                        <a:latin typeface="Times New Roman" panose="02020603050405020304" pitchFamily="18" charset="0"/>
                        <a:ea typeface="游ゴシック" panose="020B0400000000000000" pitchFamily="50" charset="-128"/>
                      </a:endParaRPr>
                    </a:p>
                  </a:txBody>
                  <a:tcPr marL="3804" marR="3804" marT="3804" marB="0"/>
                </a:tc>
                <a:tc>
                  <a:txBody>
                    <a:bodyPr/>
                    <a:lstStyle/>
                    <a:p>
                      <a:pPr algn="l" fontAlgn="ctr"/>
                      <a:r>
                        <a:rPr lang="en-US" altLang="ja-JP" sz="1400" b="1" u="none" strike="noStrike" dirty="0">
                          <a:effectLst/>
                        </a:rPr>
                        <a:t>No.</a:t>
                      </a:r>
                      <a:r>
                        <a:rPr lang="en-US" altLang="ja-JP" sz="1400" u="none" strike="noStrike" dirty="0">
                          <a:effectLst/>
                        </a:rPr>
                        <a:t> </a:t>
                      </a:r>
                      <a:endParaRPr lang="ja-JP" altLang="en-US" sz="14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3804" marR="3804" marT="3804" marB="0" anchor="ctr">
                    <a:solidFill>
                      <a:schemeClr val="accent6">
                        <a:lumMod val="20000"/>
                        <a:lumOff val="80000"/>
                      </a:schemeClr>
                    </a:solidFill>
                  </a:tcPr>
                </a:tc>
                <a:extLst>
                  <a:ext uri="{0D108BD9-81ED-4DB2-BD59-A6C34878D82A}">
                    <a16:rowId xmlns:a16="http://schemas.microsoft.com/office/drawing/2014/main" val="1499048852"/>
                  </a:ext>
                </a:extLst>
              </a:tr>
              <a:tr h="396959">
                <a:tc vMerge="1">
                  <a:txBody>
                    <a:bodyPr/>
                    <a:lstStyle/>
                    <a:p>
                      <a:pPr algn="l" fontAlgn="ctr"/>
                      <a:endParaRPr lang="en-US" sz="1200" b="0" i="0" u="none" strike="noStrike">
                        <a:solidFill>
                          <a:srgbClr val="4472C4"/>
                        </a:solidFill>
                        <a:effectLst/>
                        <a:latin typeface="Times New Roman" panose="02020603050405020304" pitchFamily="18" charset="0"/>
                        <a:ea typeface="游ゴシック" panose="020B0400000000000000" pitchFamily="50" charset="-128"/>
                      </a:endParaRPr>
                    </a:p>
                  </a:txBody>
                  <a:tcPr marL="3804" marR="3804" marT="3804" marB="0" anchor="ctr"/>
                </a:tc>
                <a:tc>
                  <a:txBody>
                    <a:bodyPr/>
                    <a:lstStyle/>
                    <a:p>
                      <a:pPr algn="l" fontAlgn="ctr"/>
                      <a:r>
                        <a:rPr lang="en-US" sz="1200" b="1" u="none" strike="noStrike" dirty="0">
                          <a:effectLst/>
                        </a:rPr>
                        <a:t>A4</a:t>
                      </a:r>
                      <a:r>
                        <a:rPr lang="en-US" sz="1200" u="none" strike="noStrike" dirty="0">
                          <a:effectLst/>
                        </a:rPr>
                        <a:t>. Is periodic negative COVID-19 testing required if the delegate’s vaccine is not on the government’s list of accepted vaccines.</a:t>
                      </a:r>
                      <a:endParaRPr lang="en-US" sz="1200" b="0" i="0" u="none" strike="noStrike" dirty="0">
                        <a:solidFill>
                          <a:srgbClr val="4472C4"/>
                        </a:solidFill>
                        <a:effectLst/>
                        <a:latin typeface="Times New Roman" panose="02020603050405020304" pitchFamily="18" charset="0"/>
                        <a:ea typeface="游ゴシック" panose="020B0400000000000000" pitchFamily="50" charset="-128"/>
                      </a:endParaRPr>
                    </a:p>
                  </a:txBody>
                  <a:tcPr marL="3804" marR="3804" marT="3804" marB="0">
                    <a:solidFill>
                      <a:schemeClr val="accent5">
                        <a:lumMod val="40000"/>
                        <a:lumOff val="60000"/>
                      </a:schemeClr>
                    </a:solidFill>
                  </a:tcPr>
                </a:tc>
                <a:tc>
                  <a:txBody>
                    <a:bodyPr/>
                    <a:lstStyle/>
                    <a:p>
                      <a:pPr algn="l" fontAlgn="ctr"/>
                      <a:r>
                        <a:rPr lang="en-US" altLang="ja-JP" sz="1400" b="1" u="none" strike="noStrike" dirty="0">
                          <a:effectLst/>
                        </a:rPr>
                        <a:t>No.</a:t>
                      </a:r>
                      <a:endPar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3804" marR="3804" marT="3804" marB="0" anchor="ctr">
                    <a:solidFill>
                      <a:schemeClr val="accent6">
                        <a:lumMod val="40000"/>
                        <a:lumOff val="60000"/>
                      </a:schemeClr>
                    </a:solidFill>
                  </a:tcPr>
                </a:tc>
                <a:extLst>
                  <a:ext uri="{0D108BD9-81ED-4DB2-BD59-A6C34878D82A}">
                    <a16:rowId xmlns:a16="http://schemas.microsoft.com/office/drawing/2014/main" val="3462589210"/>
                  </a:ext>
                </a:extLst>
              </a:tr>
              <a:tr h="462438">
                <a:tc vMerge="1">
                  <a:txBody>
                    <a:bodyPr/>
                    <a:lstStyle/>
                    <a:p>
                      <a:pPr algn="l" fontAlgn="ctr"/>
                      <a:endParaRPr lang="en-US" sz="1200" b="0" i="0" u="none" strike="noStrike">
                        <a:solidFill>
                          <a:srgbClr val="4472C4"/>
                        </a:solidFill>
                        <a:effectLst/>
                        <a:latin typeface="Times New Roman" panose="02020603050405020304" pitchFamily="18" charset="0"/>
                        <a:ea typeface="游ゴシック" panose="020B0400000000000000" pitchFamily="50" charset="-128"/>
                      </a:endParaRPr>
                    </a:p>
                  </a:txBody>
                  <a:tcPr marL="3804" marR="3804" marT="3804" marB="0" anchor="ctr"/>
                </a:tc>
                <a:tc>
                  <a:txBody>
                    <a:bodyPr/>
                    <a:lstStyle/>
                    <a:p>
                      <a:pPr algn="l" fontAlgn="ctr"/>
                      <a:r>
                        <a:rPr lang="en-US" sz="1200" b="1" u="none" strike="noStrike" dirty="0">
                          <a:effectLst/>
                        </a:rPr>
                        <a:t>A5</a:t>
                      </a:r>
                      <a:r>
                        <a:rPr lang="en-US" sz="1200" u="none" strike="noStrike" dirty="0">
                          <a:effectLst/>
                        </a:rPr>
                        <a:t>. Is a proof of Covid-19 vaccination required as a pre-requisite of entry to hosting country?</a:t>
                      </a:r>
                      <a:endParaRPr lang="en-US" sz="1200" b="0" i="0" u="none" strike="noStrike" dirty="0">
                        <a:solidFill>
                          <a:srgbClr val="4472C4"/>
                        </a:solidFill>
                        <a:effectLst/>
                        <a:latin typeface="Times New Roman" panose="02020603050405020304" pitchFamily="18" charset="0"/>
                        <a:ea typeface="游ゴシック" panose="020B0400000000000000" pitchFamily="50" charset="-128"/>
                      </a:endParaRPr>
                    </a:p>
                  </a:txBody>
                  <a:tcPr marL="3804" marR="3804" marT="3804" marB="0"/>
                </a:tc>
                <a:tc>
                  <a:txBody>
                    <a:bodyPr/>
                    <a:lstStyle/>
                    <a:p>
                      <a:pPr algn="l" fontAlgn="ctr"/>
                      <a:r>
                        <a:rPr lang="en-US" altLang="ja-JP" sz="1400" b="1" u="none" strike="noStrike" dirty="0">
                          <a:effectLst/>
                        </a:rPr>
                        <a:t>No.</a:t>
                      </a:r>
                      <a:r>
                        <a:rPr lang="en-US" altLang="ja-JP" sz="1400" u="none" strike="noStrike" dirty="0">
                          <a:effectLst/>
                        </a:rPr>
                        <a:t> Entrants from Yellow or Red countries without a proof of vaccination need to isolate themselves for 3 days.</a:t>
                      </a:r>
                      <a:endParaRPr lang="ja-JP" altLang="en-US" sz="14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3804" marR="3804" marT="3804" marB="0" anchor="ctr">
                    <a:solidFill>
                      <a:schemeClr val="accent4">
                        <a:lumMod val="20000"/>
                        <a:lumOff val="80000"/>
                      </a:schemeClr>
                    </a:solidFill>
                  </a:tcPr>
                </a:tc>
                <a:extLst>
                  <a:ext uri="{0D108BD9-81ED-4DB2-BD59-A6C34878D82A}">
                    <a16:rowId xmlns:a16="http://schemas.microsoft.com/office/drawing/2014/main" val="4155988132"/>
                  </a:ext>
                </a:extLst>
              </a:tr>
              <a:tr h="462438">
                <a:tc vMerge="1">
                  <a:txBody>
                    <a:bodyPr/>
                    <a:lstStyle/>
                    <a:p>
                      <a:pPr algn="l" fontAlgn="ctr"/>
                      <a:endParaRPr lang="en-US" sz="1200" b="0" i="0" u="none" strike="noStrike">
                        <a:solidFill>
                          <a:srgbClr val="4472C4"/>
                        </a:solidFill>
                        <a:effectLst/>
                        <a:latin typeface="Times New Roman" panose="02020603050405020304" pitchFamily="18" charset="0"/>
                        <a:ea typeface="游ゴシック" panose="020B0400000000000000" pitchFamily="50" charset="-128"/>
                      </a:endParaRPr>
                    </a:p>
                  </a:txBody>
                  <a:tcPr marL="3804" marR="3804" marT="3804" marB="0" anchor="ctr"/>
                </a:tc>
                <a:tc>
                  <a:txBody>
                    <a:bodyPr/>
                    <a:lstStyle/>
                    <a:p>
                      <a:pPr algn="l" fontAlgn="ctr"/>
                      <a:r>
                        <a:rPr lang="en-US" sz="1200" b="1" u="none" strike="noStrike" dirty="0">
                          <a:effectLst/>
                        </a:rPr>
                        <a:t>A6</a:t>
                      </a:r>
                      <a:r>
                        <a:rPr lang="en-US" sz="1200" u="none" strike="noStrike" dirty="0">
                          <a:effectLst/>
                        </a:rPr>
                        <a:t>. Is participation required in Covid-19 contract tracing of the destination country?</a:t>
                      </a:r>
                      <a:endParaRPr lang="en-US" sz="1200" b="0" i="0" u="none" strike="noStrike" dirty="0">
                        <a:solidFill>
                          <a:srgbClr val="4472C4"/>
                        </a:solidFill>
                        <a:effectLst/>
                        <a:latin typeface="Times New Roman" panose="02020603050405020304" pitchFamily="18" charset="0"/>
                        <a:ea typeface="游ゴシック" panose="020B0400000000000000" pitchFamily="50" charset="-128"/>
                      </a:endParaRPr>
                    </a:p>
                  </a:txBody>
                  <a:tcPr marL="3804" marR="3804" marT="3804" marB="0">
                    <a:solidFill>
                      <a:schemeClr val="accent5">
                        <a:lumMod val="40000"/>
                        <a:lumOff val="60000"/>
                      </a:schemeClr>
                    </a:solidFill>
                  </a:tcPr>
                </a:tc>
                <a:tc>
                  <a:txBody>
                    <a:bodyPr/>
                    <a:lstStyle/>
                    <a:p>
                      <a:pPr algn="l" fontAlgn="ctr"/>
                      <a:r>
                        <a:rPr lang="en-US" altLang="ja-JP" sz="1400" u="none" strike="noStrike" dirty="0">
                          <a:effectLst/>
                        </a:rPr>
                        <a:t>Entrants subject to isolation are required to install a contract tracing app (</a:t>
                      </a:r>
                      <a:r>
                        <a:rPr lang="en-US" altLang="ja-JP" sz="1400" u="none" strike="noStrike" dirty="0" err="1">
                          <a:effectLst/>
                        </a:rPr>
                        <a:t>MySOS</a:t>
                      </a:r>
                      <a:r>
                        <a:rPr lang="en-US" altLang="ja-JP" sz="1400" u="none" strike="noStrike" dirty="0">
                          <a:effectLst/>
                        </a:rPr>
                        <a:t>).</a:t>
                      </a:r>
                      <a:r>
                        <a:rPr lang="ja-JP" altLang="en-US" sz="1400" u="none" strike="noStrike">
                          <a:effectLst/>
                        </a:rPr>
                        <a:t>　</a:t>
                      </a:r>
                      <a:endParaRPr lang="ja-JP" altLang="en-US" sz="14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3804" marR="3804" marT="3804" marB="0" anchor="ctr">
                    <a:solidFill>
                      <a:schemeClr val="accent4">
                        <a:lumMod val="40000"/>
                        <a:lumOff val="60000"/>
                      </a:schemeClr>
                    </a:solidFill>
                  </a:tcPr>
                </a:tc>
                <a:extLst>
                  <a:ext uri="{0D108BD9-81ED-4DB2-BD59-A6C34878D82A}">
                    <a16:rowId xmlns:a16="http://schemas.microsoft.com/office/drawing/2014/main" val="1678315858"/>
                  </a:ext>
                </a:extLst>
              </a:tr>
              <a:tr h="233262">
                <a:tc vMerge="1">
                  <a:txBody>
                    <a:bodyPr/>
                    <a:lstStyle/>
                    <a:p>
                      <a:pPr algn="l" fontAlgn="t"/>
                      <a:endParaRPr lang="en-US" sz="1200" b="0" i="0" u="none" strike="noStrike" dirty="0">
                        <a:solidFill>
                          <a:srgbClr val="808080"/>
                        </a:solidFill>
                        <a:effectLst/>
                        <a:latin typeface="Times New Roman" panose="02020603050405020304" pitchFamily="18" charset="0"/>
                        <a:ea typeface="游ゴシック" panose="020B0400000000000000" pitchFamily="50" charset="-128"/>
                      </a:endParaRPr>
                    </a:p>
                  </a:txBody>
                  <a:tcPr marL="3804" marR="3804" marT="3804" marB="0"/>
                </a:tc>
                <a:tc>
                  <a:txBody>
                    <a:bodyPr/>
                    <a:lstStyle/>
                    <a:p>
                      <a:pPr algn="l" fontAlgn="t"/>
                      <a:r>
                        <a:rPr lang="en-US" sz="1200" u="none" strike="noStrike" dirty="0">
                          <a:effectLst/>
                        </a:rPr>
                        <a:t>A7. </a:t>
                      </a:r>
                      <a:endParaRPr lang="en-US" sz="1200" b="0" i="0" u="none" strike="noStrike" dirty="0">
                        <a:solidFill>
                          <a:srgbClr val="808080"/>
                        </a:solidFill>
                        <a:effectLst/>
                        <a:latin typeface="Times New Roman" panose="02020603050405020304" pitchFamily="18" charset="0"/>
                        <a:ea typeface="游ゴシック" panose="020B0400000000000000" pitchFamily="50" charset="-128"/>
                      </a:endParaRPr>
                    </a:p>
                  </a:txBody>
                  <a:tcPr marL="3804" marR="3804" marT="3804" marB="0">
                    <a:solidFill>
                      <a:schemeClr val="bg1">
                        <a:lumMod val="85000"/>
                      </a:schemeClr>
                    </a:solidFill>
                  </a:tcPr>
                </a:tc>
                <a:tc>
                  <a:txBody>
                    <a:bodyPr/>
                    <a:lstStyle/>
                    <a:p>
                      <a:pPr algn="l" fontAlgn="ctr"/>
                      <a:r>
                        <a:rPr lang="ja-JP" altLang="en-US" sz="1400" u="none" strike="noStrike" dirty="0">
                          <a:effectLst/>
                        </a:rPr>
                        <a:t>　</a:t>
                      </a:r>
                      <a:endParaRPr lang="ja-JP" altLang="en-US" sz="14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3804" marR="3804" marT="3804" marB="0" anchor="ctr">
                    <a:solidFill>
                      <a:schemeClr val="bg1">
                        <a:lumMod val="85000"/>
                      </a:schemeClr>
                    </a:solidFill>
                  </a:tcPr>
                </a:tc>
                <a:extLst>
                  <a:ext uri="{0D108BD9-81ED-4DB2-BD59-A6C34878D82A}">
                    <a16:rowId xmlns:a16="http://schemas.microsoft.com/office/drawing/2014/main" val="1537483926"/>
                  </a:ext>
                </a:extLst>
              </a:tr>
              <a:tr h="541775">
                <a:tc rowSpan="6">
                  <a:txBody>
                    <a:bodyPr/>
                    <a:lstStyle/>
                    <a:p>
                      <a:pPr algn="ctr" fontAlgn="ctr"/>
                      <a:r>
                        <a:rPr lang="en-US" sz="1200" b="1" i="0" u="none" strike="noStrike" dirty="0">
                          <a:solidFill>
                            <a:srgbClr val="FF0000"/>
                          </a:solidFill>
                          <a:effectLst/>
                          <a:latin typeface="Calibri" panose="020F0502020204030204" pitchFamily="34" charset="0"/>
                          <a:ea typeface="游ゴシック" panose="020B0400000000000000" pitchFamily="50" charset="-128"/>
                          <a:cs typeface="Calibri" panose="020F0502020204030204" pitchFamily="34" charset="0"/>
                        </a:rPr>
                        <a:t>Unacceptable</a:t>
                      </a:r>
                    </a:p>
                  </a:txBody>
                  <a:tcPr marL="3804" marR="3804" marT="3804" marB="0" vert="vert" anchor="ctr">
                    <a:solidFill>
                      <a:srgbClr val="FCE4E2"/>
                    </a:solidFill>
                  </a:tcPr>
                </a:tc>
                <a:tc>
                  <a:txBody>
                    <a:bodyPr/>
                    <a:lstStyle/>
                    <a:p>
                      <a:pPr algn="l" fontAlgn="ctr"/>
                      <a:r>
                        <a:rPr lang="en-US" sz="1200" b="1" u="none" strike="noStrike" dirty="0">
                          <a:effectLst/>
                        </a:rPr>
                        <a:t>U1</a:t>
                      </a:r>
                      <a:r>
                        <a:rPr lang="en-US" sz="1200" u="none" strike="noStrike" dirty="0">
                          <a:effectLst/>
                        </a:rPr>
                        <a:t>. Are delegates from any of the OP Home Countries barred entry to the hosting country as a policy?</a:t>
                      </a:r>
                      <a:endParaRPr lang="en-US" sz="1200" b="0" i="0" u="none" strike="noStrike" dirty="0">
                        <a:solidFill>
                          <a:srgbClr val="4472C4"/>
                        </a:solidFill>
                        <a:effectLst/>
                        <a:latin typeface="Times New Roman" panose="02020603050405020304" pitchFamily="18" charset="0"/>
                        <a:ea typeface="游ゴシック" panose="020B0400000000000000" pitchFamily="50" charset="-128"/>
                      </a:endParaRPr>
                    </a:p>
                  </a:txBody>
                  <a:tcPr marL="3804" marR="3804" marT="3804" marB="0"/>
                </a:tc>
                <a:tc>
                  <a:txBody>
                    <a:bodyPr/>
                    <a:lstStyle/>
                    <a:p>
                      <a:pPr algn="l" fontAlgn="ctr"/>
                      <a:r>
                        <a:rPr lang="en-US" altLang="ja-JP" sz="1400" b="1" u="none" strike="noStrike" dirty="0">
                          <a:effectLst/>
                        </a:rPr>
                        <a:t>No,</a:t>
                      </a:r>
                      <a:r>
                        <a:rPr lang="en-US" altLang="ja-JP" sz="1400" u="none" strike="noStrike" dirty="0">
                          <a:effectLst/>
                        </a:rPr>
                        <a:t> but all foreign nationals willing to enter Japan need a visa issued by Embassies of Japan.</a:t>
                      </a:r>
                      <a:endParaRPr lang="ja-JP" altLang="en-US" sz="14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3804" marR="3804" marT="3804" marB="0" anchor="ctr">
                    <a:solidFill>
                      <a:schemeClr val="accent4">
                        <a:lumMod val="20000"/>
                        <a:lumOff val="80000"/>
                      </a:schemeClr>
                    </a:solidFill>
                  </a:tcPr>
                </a:tc>
                <a:extLst>
                  <a:ext uri="{0D108BD9-81ED-4DB2-BD59-A6C34878D82A}">
                    <a16:rowId xmlns:a16="http://schemas.microsoft.com/office/drawing/2014/main" val="880848590"/>
                  </a:ext>
                </a:extLst>
              </a:tr>
              <a:tr h="233262">
                <a:tc vMerge="1">
                  <a:txBody>
                    <a:bodyPr/>
                    <a:lstStyle/>
                    <a:p>
                      <a:pPr algn="l" fontAlgn="ctr"/>
                      <a:endParaRPr lang="en-US" sz="1200" b="0" i="0" u="none" strike="noStrike">
                        <a:solidFill>
                          <a:srgbClr val="808080"/>
                        </a:solidFill>
                        <a:effectLst/>
                        <a:latin typeface="Times New Roman" panose="02020603050405020304" pitchFamily="18" charset="0"/>
                        <a:ea typeface="游ゴシック" panose="020B0400000000000000" pitchFamily="50" charset="-128"/>
                      </a:endParaRPr>
                    </a:p>
                  </a:txBody>
                  <a:tcPr marL="3804" marR="3804" marT="3804" marB="0" anchor="ctr"/>
                </a:tc>
                <a:tc>
                  <a:txBody>
                    <a:bodyPr/>
                    <a:lstStyle/>
                    <a:p>
                      <a:pPr algn="l" fontAlgn="ctr"/>
                      <a:r>
                        <a:rPr lang="en-US" sz="1200" u="none" strike="noStrike" dirty="0">
                          <a:effectLst/>
                        </a:rPr>
                        <a:t>U2.</a:t>
                      </a:r>
                      <a:endParaRPr lang="en-US" sz="1200" b="0" i="0" u="none" strike="noStrike" dirty="0">
                        <a:solidFill>
                          <a:srgbClr val="808080"/>
                        </a:solidFill>
                        <a:effectLst/>
                        <a:latin typeface="Times New Roman" panose="02020603050405020304" pitchFamily="18" charset="0"/>
                        <a:ea typeface="游ゴシック" panose="020B0400000000000000" pitchFamily="50" charset="-128"/>
                      </a:endParaRPr>
                    </a:p>
                  </a:txBody>
                  <a:tcPr marL="3804" marR="3804" marT="3804" marB="0">
                    <a:solidFill>
                      <a:schemeClr val="bg1">
                        <a:lumMod val="85000"/>
                      </a:schemeClr>
                    </a:solidFill>
                  </a:tcPr>
                </a:tc>
                <a:tc>
                  <a:txBody>
                    <a:bodyPr/>
                    <a:lstStyle/>
                    <a:p>
                      <a:pPr algn="l" fontAlgn="ctr"/>
                      <a:endParaRPr lang="ja-JP" altLang="en-US" sz="14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3804" marR="3804" marT="3804" marB="0" anchor="ctr">
                    <a:solidFill>
                      <a:schemeClr val="bg1">
                        <a:lumMod val="85000"/>
                      </a:schemeClr>
                    </a:solidFill>
                  </a:tcPr>
                </a:tc>
                <a:extLst>
                  <a:ext uri="{0D108BD9-81ED-4DB2-BD59-A6C34878D82A}">
                    <a16:rowId xmlns:a16="http://schemas.microsoft.com/office/drawing/2014/main" val="634137630"/>
                  </a:ext>
                </a:extLst>
              </a:tr>
              <a:tr h="691613">
                <a:tc vMerge="1">
                  <a:txBody>
                    <a:bodyPr/>
                    <a:lstStyle/>
                    <a:p>
                      <a:pPr algn="l" fontAlgn="ctr"/>
                      <a:endParaRPr lang="en-US" sz="1200" b="0" i="0" u="none" strike="noStrike">
                        <a:solidFill>
                          <a:srgbClr val="4472C4"/>
                        </a:solidFill>
                        <a:effectLst/>
                        <a:latin typeface="Times New Roman" panose="02020603050405020304" pitchFamily="18" charset="0"/>
                        <a:ea typeface="游ゴシック" panose="020B0400000000000000" pitchFamily="50" charset="-128"/>
                      </a:endParaRPr>
                    </a:p>
                  </a:txBody>
                  <a:tcPr marL="3804" marR="3804" marT="3804" marB="0" anchor="ctr"/>
                </a:tc>
                <a:tc>
                  <a:txBody>
                    <a:bodyPr/>
                    <a:lstStyle/>
                    <a:p>
                      <a:pPr algn="l" fontAlgn="ctr"/>
                      <a:r>
                        <a:rPr lang="en-US" sz="1200" b="1" u="none" strike="noStrike" dirty="0">
                          <a:effectLst/>
                        </a:rPr>
                        <a:t>U3.</a:t>
                      </a:r>
                      <a:r>
                        <a:rPr lang="en-US" sz="1200" u="none" strike="noStrike" dirty="0">
                          <a:effectLst/>
                        </a:rPr>
                        <a:t> Is entry to the hosting country barred to Covid-19 vaccinated delegates from any of the 3GPP OP Home Countries because the hosting country does not accept a vaccine that is administered by the 3GPP OP Home Countries?</a:t>
                      </a:r>
                      <a:endParaRPr lang="en-US" sz="1200" b="0" i="0" u="none" strike="noStrike" dirty="0">
                        <a:solidFill>
                          <a:srgbClr val="4472C4"/>
                        </a:solidFill>
                        <a:effectLst/>
                        <a:latin typeface="Times New Roman" panose="02020603050405020304" pitchFamily="18" charset="0"/>
                        <a:ea typeface="游ゴシック" panose="020B0400000000000000" pitchFamily="50" charset="-128"/>
                      </a:endParaRPr>
                    </a:p>
                  </a:txBody>
                  <a:tcPr marL="3804" marR="3804" marT="3804" marB="0">
                    <a:solidFill>
                      <a:schemeClr val="accent5">
                        <a:lumMod val="40000"/>
                        <a:lumOff val="60000"/>
                      </a:schemeClr>
                    </a:solidFill>
                  </a:tcPr>
                </a:tc>
                <a:tc>
                  <a:txBody>
                    <a:bodyPr/>
                    <a:lstStyle/>
                    <a:p>
                      <a:pPr algn="l" fontAlgn="ctr"/>
                      <a:r>
                        <a:rPr lang="en-US" altLang="ja-JP" sz="1400" b="1" u="none" strike="noStrike" dirty="0">
                          <a:effectLst/>
                        </a:rPr>
                        <a:t>No. </a:t>
                      </a:r>
                      <a:r>
                        <a:rPr lang="en-US" altLang="ja-JP" sz="1400" u="none" strike="noStrike" dirty="0">
                          <a:effectLst/>
                        </a:rPr>
                        <a:t>cf. Vaccines like </a:t>
                      </a:r>
                      <a:r>
                        <a:rPr lang="en-US" altLang="ja-JP" sz="1400" u="none" strike="noStrike" dirty="0" err="1">
                          <a:effectLst/>
                        </a:rPr>
                        <a:t>Sinopham’s</a:t>
                      </a:r>
                      <a:r>
                        <a:rPr lang="en-US" altLang="ja-JP" sz="1400" u="none" strike="noStrike" dirty="0">
                          <a:effectLst/>
                        </a:rPr>
                        <a:t> and Sinovac’s are not effective in Japan, but entrants from China (a Blue country) do not need to present a proof of vaccination. </a:t>
                      </a:r>
                      <a:endParaRPr lang="ja-JP" altLang="en-US" sz="14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3804" marR="3804" marT="3804" marB="0" anchor="ctr">
                    <a:solidFill>
                      <a:schemeClr val="accent4">
                        <a:lumMod val="40000"/>
                        <a:lumOff val="60000"/>
                      </a:schemeClr>
                    </a:solidFill>
                  </a:tcPr>
                </a:tc>
                <a:extLst>
                  <a:ext uri="{0D108BD9-81ED-4DB2-BD59-A6C34878D82A}">
                    <a16:rowId xmlns:a16="http://schemas.microsoft.com/office/drawing/2014/main" val="4048780390"/>
                  </a:ext>
                </a:extLst>
              </a:tr>
              <a:tr h="407032">
                <a:tc vMerge="1">
                  <a:txBody>
                    <a:bodyPr/>
                    <a:lstStyle/>
                    <a:p>
                      <a:pPr algn="l" fontAlgn="ctr"/>
                      <a:endParaRPr lang="en-US" sz="1200" b="0" i="0" u="none" strike="noStrike">
                        <a:solidFill>
                          <a:srgbClr val="4472C4"/>
                        </a:solidFill>
                        <a:effectLst/>
                        <a:latin typeface="Times New Roman" panose="02020603050405020304" pitchFamily="18" charset="0"/>
                        <a:ea typeface="游ゴシック" panose="020B0400000000000000" pitchFamily="50" charset="-128"/>
                      </a:endParaRPr>
                    </a:p>
                  </a:txBody>
                  <a:tcPr marL="3804" marR="3804" marT="3804" marB="0" anchor="ctr"/>
                </a:tc>
                <a:tc>
                  <a:txBody>
                    <a:bodyPr/>
                    <a:lstStyle/>
                    <a:p>
                      <a:pPr algn="l" fontAlgn="ctr"/>
                      <a:r>
                        <a:rPr lang="en-US" sz="1200" b="1" u="none" strike="noStrike" dirty="0">
                          <a:effectLst/>
                        </a:rPr>
                        <a:t>U4</a:t>
                      </a:r>
                      <a:r>
                        <a:rPr lang="en-US" sz="1200" u="none" strike="noStrike" dirty="0">
                          <a:effectLst/>
                        </a:rPr>
                        <a:t>. Is quarantine required for all people regardless of Covid-19 vaccination or test status on entry to the hosting country (Quarantine on arrival at destination is not acceptable)?</a:t>
                      </a:r>
                      <a:endParaRPr lang="en-US" sz="1200" b="0" i="0" u="none" strike="noStrike" dirty="0">
                        <a:solidFill>
                          <a:srgbClr val="4472C4"/>
                        </a:solidFill>
                        <a:effectLst/>
                        <a:latin typeface="Times New Roman" panose="02020603050405020304" pitchFamily="18" charset="0"/>
                        <a:ea typeface="游ゴシック" panose="020B0400000000000000" pitchFamily="50" charset="-128"/>
                      </a:endParaRPr>
                    </a:p>
                  </a:txBody>
                  <a:tcPr marL="3804" marR="3804" marT="3804" marB="0"/>
                </a:tc>
                <a:tc>
                  <a:txBody>
                    <a:bodyPr/>
                    <a:lstStyle/>
                    <a:p>
                      <a:pPr algn="l" fontAlgn="ctr"/>
                      <a:r>
                        <a:rPr lang="en-US" altLang="ja-JP" sz="1400" b="1" u="none" strike="noStrike" dirty="0">
                          <a:effectLst/>
                        </a:rPr>
                        <a:t>No.</a:t>
                      </a:r>
                      <a:endPar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3804" marR="3804" marT="3804" marB="0" anchor="ctr">
                    <a:solidFill>
                      <a:schemeClr val="accent6">
                        <a:lumMod val="20000"/>
                        <a:lumOff val="80000"/>
                      </a:schemeClr>
                    </a:solidFill>
                  </a:tcPr>
                </a:tc>
                <a:extLst>
                  <a:ext uri="{0D108BD9-81ED-4DB2-BD59-A6C34878D82A}">
                    <a16:rowId xmlns:a16="http://schemas.microsoft.com/office/drawing/2014/main" val="2098124988"/>
                  </a:ext>
                </a:extLst>
              </a:tr>
              <a:tr h="233262">
                <a:tc vMerge="1">
                  <a:txBody>
                    <a:bodyPr/>
                    <a:lstStyle/>
                    <a:p>
                      <a:pPr algn="l" fontAlgn="ctr"/>
                      <a:endParaRPr lang="en-US" sz="1200" b="0" i="0" u="none" strike="noStrike">
                        <a:solidFill>
                          <a:srgbClr val="808080"/>
                        </a:solidFill>
                        <a:effectLst/>
                        <a:latin typeface="Times New Roman" panose="02020603050405020304" pitchFamily="18" charset="0"/>
                        <a:ea typeface="游ゴシック" panose="020B0400000000000000" pitchFamily="50" charset="-128"/>
                      </a:endParaRPr>
                    </a:p>
                  </a:txBody>
                  <a:tcPr marL="3804" marR="3804" marT="3804" marB="0" anchor="ctr"/>
                </a:tc>
                <a:tc>
                  <a:txBody>
                    <a:bodyPr/>
                    <a:lstStyle/>
                    <a:p>
                      <a:pPr algn="l" fontAlgn="ctr"/>
                      <a:r>
                        <a:rPr lang="en-US" sz="1200" u="none" strike="noStrike" dirty="0">
                          <a:effectLst/>
                        </a:rPr>
                        <a:t>U5</a:t>
                      </a:r>
                      <a:endParaRPr lang="en-US" sz="1200" b="0" i="0" u="none" strike="noStrike" dirty="0">
                        <a:solidFill>
                          <a:srgbClr val="808080"/>
                        </a:solidFill>
                        <a:effectLst/>
                        <a:latin typeface="Times New Roman" panose="02020603050405020304" pitchFamily="18" charset="0"/>
                        <a:ea typeface="游ゴシック" panose="020B0400000000000000" pitchFamily="50" charset="-128"/>
                      </a:endParaRPr>
                    </a:p>
                  </a:txBody>
                  <a:tcPr marL="3804" marR="3804" marT="3804" marB="0">
                    <a:solidFill>
                      <a:schemeClr val="bg1">
                        <a:lumMod val="85000"/>
                      </a:schemeClr>
                    </a:solidFill>
                  </a:tcPr>
                </a:tc>
                <a:tc>
                  <a:txBody>
                    <a:bodyPr/>
                    <a:lstStyle/>
                    <a:p>
                      <a:pPr algn="l" fontAlgn="ctr"/>
                      <a:endParaRPr lang="ja-JP" altLang="en-US" sz="14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3804" marR="3804" marT="3804" marB="0" anchor="ctr">
                    <a:solidFill>
                      <a:schemeClr val="bg1">
                        <a:lumMod val="85000"/>
                      </a:schemeClr>
                    </a:solidFill>
                  </a:tcPr>
                </a:tc>
                <a:extLst>
                  <a:ext uri="{0D108BD9-81ED-4DB2-BD59-A6C34878D82A}">
                    <a16:rowId xmlns:a16="http://schemas.microsoft.com/office/drawing/2014/main" val="130249888"/>
                  </a:ext>
                </a:extLst>
              </a:tr>
              <a:tr h="233262">
                <a:tc vMerge="1">
                  <a:txBody>
                    <a:bodyPr/>
                    <a:lstStyle/>
                    <a:p>
                      <a:pPr algn="l" fontAlgn="ctr"/>
                      <a:endParaRPr lang="en-US" sz="1200" b="0" i="0" u="none" strike="noStrike" dirty="0">
                        <a:solidFill>
                          <a:srgbClr val="808080"/>
                        </a:solidFill>
                        <a:effectLst/>
                        <a:latin typeface="Times New Roman" panose="02020603050405020304" pitchFamily="18" charset="0"/>
                        <a:ea typeface="游ゴシック" panose="020B0400000000000000" pitchFamily="50" charset="-128"/>
                      </a:endParaRPr>
                    </a:p>
                  </a:txBody>
                  <a:tcPr marL="3804" marR="3804" marT="3804" marB="0" anchor="ctr"/>
                </a:tc>
                <a:tc>
                  <a:txBody>
                    <a:bodyPr/>
                    <a:lstStyle/>
                    <a:p>
                      <a:pPr algn="l" fontAlgn="ctr"/>
                      <a:r>
                        <a:rPr lang="en-US" sz="1200" u="none" strike="noStrike" dirty="0">
                          <a:effectLst/>
                        </a:rPr>
                        <a:t>U6</a:t>
                      </a:r>
                      <a:endParaRPr lang="en-US" sz="1200" b="0" i="0" u="none" strike="noStrike" dirty="0">
                        <a:solidFill>
                          <a:srgbClr val="808080"/>
                        </a:solidFill>
                        <a:effectLst/>
                        <a:latin typeface="Times New Roman" panose="02020603050405020304" pitchFamily="18" charset="0"/>
                        <a:ea typeface="游ゴシック" panose="020B0400000000000000" pitchFamily="50" charset="-128"/>
                      </a:endParaRPr>
                    </a:p>
                  </a:txBody>
                  <a:tcPr marL="3804" marR="3804" marT="3804" marB="0">
                    <a:solidFill>
                      <a:schemeClr val="bg1">
                        <a:lumMod val="85000"/>
                      </a:schemeClr>
                    </a:solidFill>
                  </a:tcPr>
                </a:tc>
                <a:tc>
                  <a:txBody>
                    <a:bodyPr/>
                    <a:lstStyle/>
                    <a:p>
                      <a:pPr algn="l" fontAlgn="ctr"/>
                      <a:endParaRPr lang="ja-JP" altLang="en-US" sz="14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3804" marR="3804" marT="3804" marB="0" anchor="ctr">
                    <a:solidFill>
                      <a:schemeClr val="bg1">
                        <a:lumMod val="85000"/>
                      </a:schemeClr>
                    </a:solidFill>
                  </a:tcPr>
                </a:tc>
                <a:extLst>
                  <a:ext uri="{0D108BD9-81ED-4DB2-BD59-A6C34878D82A}">
                    <a16:rowId xmlns:a16="http://schemas.microsoft.com/office/drawing/2014/main" val="455222780"/>
                  </a:ext>
                </a:extLst>
              </a:tr>
            </a:tbl>
          </a:graphicData>
        </a:graphic>
      </p:graphicFrame>
      <p:grpSp>
        <p:nvGrpSpPr>
          <p:cNvPr id="8" name="グループ化 7">
            <a:extLst>
              <a:ext uri="{FF2B5EF4-FFF2-40B4-BE49-F238E27FC236}">
                <a16:creationId xmlns:a16="http://schemas.microsoft.com/office/drawing/2014/main" id="{0B7A48FA-DDD7-EF5E-67B9-4FAC0D852B4F}"/>
              </a:ext>
            </a:extLst>
          </p:cNvPr>
          <p:cNvGrpSpPr/>
          <p:nvPr/>
        </p:nvGrpSpPr>
        <p:grpSpPr>
          <a:xfrm>
            <a:off x="10968858" y="337610"/>
            <a:ext cx="956442" cy="669813"/>
            <a:chOff x="10026869" y="169041"/>
            <a:chExt cx="956442" cy="865897"/>
          </a:xfrm>
        </p:grpSpPr>
        <p:sp>
          <p:nvSpPr>
            <p:cNvPr id="4" name="正方形/長方形 3">
              <a:extLst>
                <a:ext uri="{FF2B5EF4-FFF2-40B4-BE49-F238E27FC236}">
                  <a16:creationId xmlns:a16="http://schemas.microsoft.com/office/drawing/2014/main" id="{28C6042B-D658-F4E9-9591-E4F525AB5905}"/>
                </a:ext>
              </a:extLst>
            </p:cNvPr>
            <p:cNvSpPr/>
            <p:nvPr/>
          </p:nvSpPr>
          <p:spPr>
            <a:xfrm>
              <a:off x="10026869" y="169041"/>
              <a:ext cx="956442" cy="286516"/>
            </a:xfrm>
            <a:prstGeom prst="rect">
              <a:avLst/>
            </a:prstGeom>
            <a:solidFill>
              <a:srgbClr val="FF99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rPr>
                <a:t>NG</a:t>
              </a:r>
              <a:endParaRPr kumimoji="1" lang="ja-JP" altLang="en-US" sz="1400" dirty="0">
                <a:solidFill>
                  <a:schemeClr val="tx1"/>
                </a:solidFill>
              </a:endParaRPr>
            </a:p>
          </p:txBody>
        </p:sp>
        <p:sp>
          <p:nvSpPr>
            <p:cNvPr id="6" name="正方形/長方形 5">
              <a:extLst>
                <a:ext uri="{FF2B5EF4-FFF2-40B4-BE49-F238E27FC236}">
                  <a16:creationId xmlns:a16="http://schemas.microsoft.com/office/drawing/2014/main" id="{195FB547-54B9-D8ED-C84F-DCF134F06E15}"/>
                </a:ext>
              </a:extLst>
            </p:cNvPr>
            <p:cNvSpPr/>
            <p:nvPr/>
          </p:nvSpPr>
          <p:spPr>
            <a:xfrm>
              <a:off x="10026869" y="455557"/>
              <a:ext cx="956442" cy="286516"/>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dirty="0">
                  <a:solidFill>
                    <a:schemeClr val="tx1"/>
                  </a:solidFill>
                </a:rPr>
                <a:t>Caution</a:t>
              </a:r>
              <a:endParaRPr kumimoji="1" lang="ja-JP" altLang="en-US" sz="1400" dirty="0">
                <a:solidFill>
                  <a:schemeClr val="tx1"/>
                </a:solidFill>
              </a:endParaRPr>
            </a:p>
          </p:txBody>
        </p:sp>
        <p:sp>
          <p:nvSpPr>
            <p:cNvPr id="7" name="正方形/長方形 6">
              <a:extLst>
                <a:ext uri="{FF2B5EF4-FFF2-40B4-BE49-F238E27FC236}">
                  <a16:creationId xmlns:a16="http://schemas.microsoft.com/office/drawing/2014/main" id="{697F0B3A-79A9-1873-D4D3-75467C2E4029}"/>
                </a:ext>
              </a:extLst>
            </p:cNvPr>
            <p:cNvSpPr/>
            <p:nvPr/>
          </p:nvSpPr>
          <p:spPr>
            <a:xfrm>
              <a:off x="10026869" y="748422"/>
              <a:ext cx="956442" cy="286516"/>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rPr>
                <a:t>OK</a:t>
              </a:r>
              <a:endParaRPr kumimoji="1" lang="ja-JP" altLang="en-US" sz="1400" dirty="0">
                <a:solidFill>
                  <a:schemeClr val="tx1"/>
                </a:solidFill>
              </a:endParaRPr>
            </a:p>
          </p:txBody>
        </p:sp>
      </p:grpSp>
    </p:spTree>
    <p:extLst>
      <p:ext uri="{BB962C8B-B14F-4D97-AF65-F5344CB8AC3E}">
        <p14:creationId xmlns:p14="http://schemas.microsoft.com/office/powerpoint/2010/main" val="26598682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EC665C1-8AAE-997F-1DA3-0C954F8D30E1}"/>
              </a:ext>
            </a:extLst>
          </p:cNvPr>
          <p:cNvSpPr>
            <a:spLocks noGrp="1"/>
          </p:cNvSpPr>
          <p:nvPr>
            <p:ph type="title"/>
          </p:nvPr>
        </p:nvSpPr>
        <p:spPr>
          <a:xfrm>
            <a:off x="838200" y="136525"/>
            <a:ext cx="10515600" cy="945544"/>
          </a:xfrm>
        </p:spPr>
        <p:txBody>
          <a:bodyPr>
            <a:normAutofit/>
          </a:bodyPr>
          <a:lstStyle/>
          <a:p>
            <a:pPr algn="ctr"/>
            <a:r>
              <a:rPr kumimoji="1" lang="en-US" altLang="ja-JP" b="1" dirty="0">
                <a:latin typeface="Arial" panose="020B0604020202020204" pitchFamily="34" charset="0"/>
                <a:cs typeface="Arial" panose="020B0604020202020204" pitchFamily="34" charset="0"/>
              </a:rPr>
              <a:t>Workloads and Costs for the Host </a:t>
            </a:r>
            <a:endParaRPr kumimoji="1" lang="ja-JP" altLang="en-US" b="1" dirty="0">
              <a:latin typeface="Arial" panose="020B0604020202020204" pitchFamily="34" charset="0"/>
              <a:cs typeface="Arial" panose="020B0604020202020204" pitchFamily="34" charset="0"/>
            </a:endParaRPr>
          </a:p>
        </p:txBody>
      </p:sp>
      <p:sp>
        <p:nvSpPr>
          <p:cNvPr id="3" name="コンテンツ プレースホルダー 2">
            <a:extLst>
              <a:ext uri="{FF2B5EF4-FFF2-40B4-BE49-F238E27FC236}">
                <a16:creationId xmlns:a16="http://schemas.microsoft.com/office/drawing/2014/main" id="{EF3E589D-E216-A5CE-E88C-6CAFF5868CDA}"/>
              </a:ext>
            </a:extLst>
          </p:cNvPr>
          <p:cNvSpPr>
            <a:spLocks noGrp="1"/>
          </p:cNvSpPr>
          <p:nvPr>
            <p:ph idx="1"/>
          </p:nvPr>
        </p:nvSpPr>
        <p:spPr>
          <a:xfrm>
            <a:off x="594543" y="1082069"/>
            <a:ext cx="11309762" cy="5643159"/>
          </a:xfrm>
        </p:spPr>
        <p:txBody>
          <a:bodyPr>
            <a:noAutofit/>
          </a:bodyPr>
          <a:lstStyle/>
          <a:p>
            <a:pPr marL="266700" indent="-266700">
              <a:lnSpc>
                <a:spcPct val="100000"/>
              </a:lnSpc>
              <a:buNone/>
            </a:pPr>
            <a:r>
              <a:rPr lang="en-US" altLang="ja-JP" sz="2400" b="1" dirty="0">
                <a:solidFill>
                  <a:srgbClr val="C00000"/>
                </a:solidFill>
                <a:latin typeface="Arial" panose="020B0604020202020204" pitchFamily="34" charset="0"/>
                <a:cs typeface="Arial" panose="020B0604020202020204" pitchFamily="34" charset="0"/>
              </a:rPr>
              <a:t>1. As a “receiving organization”, the host needs to do the followings in addition to normal workloads</a:t>
            </a:r>
            <a:r>
              <a:rPr lang="ja-JP" altLang="en-US" sz="2400" b="1" dirty="0">
                <a:solidFill>
                  <a:srgbClr val="C00000"/>
                </a:solidFill>
                <a:latin typeface="Arial" panose="020B0604020202020204" pitchFamily="34" charset="0"/>
                <a:cs typeface="Arial" panose="020B0604020202020204" pitchFamily="34" charset="0"/>
              </a:rPr>
              <a:t> </a:t>
            </a:r>
            <a:r>
              <a:rPr lang="en-US" altLang="ja-JP" sz="2400" b="1" dirty="0">
                <a:solidFill>
                  <a:srgbClr val="C00000"/>
                </a:solidFill>
                <a:latin typeface="Arial" panose="020B0604020202020204" pitchFamily="34" charset="0"/>
                <a:cs typeface="Arial" panose="020B0604020202020204" pitchFamily="34" charset="0"/>
              </a:rPr>
              <a:t>for</a:t>
            </a:r>
            <a:r>
              <a:rPr lang="ja-JP" altLang="en-US" sz="2400" b="1" dirty="0">
                <a:solidFill>
                  <a:srgbClr val="C00000"/>
                </a:solidFill>
                <a:latin typeface="Arial" panose="020B0604020202020204" pitchFamily="34" charset="0"/>
                <a:cs typeface="Arial" panose="020B0604020202020204" pitchFamily="34" charset="0"/>
              </a:rPr>
              <a:t> </a:t>
            </a:r>
            <a:r>
              <a:rPr lang="en-US" altLang="ja-JP" sz="2400" b="1" dirty="0">
                <a:solidFill>
                  <a:srgbClr val="C00000"/>
                </a:solidFill>
                <a:latin typeface="Arial" panose="020B0604020202020204" pitchFamily="34" charset="0"/>
                <a:cs typeface="Arial" panose="020B0604020202020204" pitchFamily="34" charset="0"/>
              </a:rPr>
              <a:t>hosting</a:t>
            </a:r>
            <a:r>
              <a:rPr lang="ja-JP" altLang="en-US" sz="2400" b="1" dirty="0">
                <a:solidFill>
                  <a:srgbClr val="C00000"/>
                </a:solidFill>
                <a:latin typeface="Arial" panose="020B0604020202020204" pitchFamily="34" charset="0"/>
                <a:cs typeface="Arial" panose="020B0604020202020204" pitchFamily="34" charset="0"/>
              </a:rPr>
              <a:t> </a:t>
            </a:r>
            <a:r>
              <a:rPr lang="en-US" altLang="ja-JP" sz="2400" b="1" dirty="0">
                <a:solidFill>
                  <a:srgbClr val="C00000"/>
                </a:solidFill>
                <a:latin typeface="Arial" panose="020B0604020202020204" pitchFamily="34" charset="0"/>
                <a:cs typeface="Arial" panose="020B0604020202020204" pitchFamily="34" charset="0"/>
              </a:rPr>
              <a:t>meetings:</a:t>
            </a:r>
          </a:p>
          <a:p>
            <a:pPr lvl="1">
              <a:lnSpc>
                <a:spcPct val="100000"/>
              </a:lnSpc>
            </a:pPr>
            <a:r>
              <a:rPr lang="en-US" altLang="ja-JP" sz="1800" b="1" dirty="0">
                <a:latin typeface="Arial" panose="020B0604020202020204" pitchFamily="34" charset="0"/>
                <a:cs typeface="Arial" panose="020B0604020202020204" pitchFamily="34" charset="0"/>
              </a:rPr>
              <a:t>Procedures for ERFS Certificates</a:t>
            </a:r>
          </a:p>
          <a:p>
            <a:pPr marL="457200" lvl="1" indent="0">
              <a:lnSpc>
                <a:spcPct val="100000"/>
              </a:lnSpc>
              <a:buNone/>
            </a:pPr>
            <a:r>
              <a:rPr lang="en-US" altLang="ja-JP" sz="1800" dirty="0">
                <a:latin typeface="Arial" panose="020B0604020202020204" pitchFamily="34" charset="0"/>
                <a:cs typeface="Arial" panose="020B0604020202020204" pitchFamily="34" charset="0"/>
              </a:rPr>
              <a:t>    -  Collecting overseas participants’ personal information and registering them to the ERFS</a:t>
            </a:r>
          </a:p>
          <a:p>
            <a:pPr marL="457200" lvl="1" indent="0">
              <a:lnSpc>
                <a:spcPct val="100000"/>
              </a:lnSpc>
              <a:buNone/>
            </a:pPr>
            <a:r>
              <a:rPr lang="en-US" altLang="ja-JP" sz="1800" dirty="0">
                <a:latin typeface="Arial" panose="020B0604020202020204" pitchFamily="34" charset="0"/>
                <a:cs typeface="Arial" panose="020B0604020202020204" pitchFamily="34" charset="0"/>
              </a:rPr>
              <a:t>    -  Sending the ERFS Certificates to the participants for their visa applications </a:t>
            </a:r>
            <a:endParaRPr kumimoji="1" lang="ja-JP" altLang="en-US" sz="1800" dirty="0">
              <a:latin typeface="Arial" panose="020B0604020202020204" pitchFamily="34" charset="0"/>
              <a:cs typeface="Arial" panose="020B0604020202020204" pitchFamily="34" charset="0"/>
            </a:endParaRPr>
          </a:p>
          <a:p>
            <a:pPr lvl="1">
              <a:lnSpc>
                <a:spcPct val="100000"/>
              </a:lnSpc>
            </a:pPr>
            <a:r>
              <a:rPr kumimoji="1" lang="en-US" altLang="ja-JP" sz="1800" b="1" dirty="0">
                <a:latin typeface="Arial" panose="020B0604020202020204" pitchFamily="34" charset="0"/>
                <a:cs typeface="Arial" panose="020B0604020202020204" pitchFamily="34" charset="0"/>
              </a:rPr>
              <a:t>Taking measures </a:t>
            </a:r>
            <a:r>
              <a:rPr lang="en-US" altLang="ja-JP" sz="1800" b="1" dirty="0">
                <a:latin typeface="Arial" panose="020B0604020202020204" pitchFamily="34" charset="0"/>
                <a:cs typeface="Arial" panose="020B0604020202020204" pitchFamily="34" charset="0"/>
              </a:rPr>
              <a:t>to p</a:t>
            </a:r>
            <a:r>
              <a:rPr kumimoji="1" lang="en-US" altLang="ja-JP" sz="1800" b="1" dirty="0">
                <a:latin typeface="Arial" panose="020B0604020202020204" pitchFamily="34" charset="0"/>
                <a:cs typeface="Arial" panose="020B0604020202020204" pitchFamily="34" charset="0"/>
              </a:rPr>
              <a:t>revent infections</a:t>
            </a:r>
          </a:p>
          <a:p>
            <a:pPr marL="457200" lvl="1" indent="0">
              <a:lnSpc>
                <a:spcPct val="100000"/>
              </a:lnSpc>
              <a:buNone/>
            </a:pPr>
            <a:r>
              <a:rPr lang="en-US" altLang="ja-JP" sz="1800" b="1" dirty="0">
                <a:latin typeface="Arial" panose="020B0604020202020204" pitchFamily="34" charset="0"/>
                <a:cs typeface="Arial" panose="020B0604020202020204" pitchFamily="34" charset="0"/>
              </a:rPr>
              <a:t>    </a:t>
            </a:r>
            <a:r>
              <a:rPr lang="en-US" altLang="ja-JP" sz="1800" dirty="0">
                <a:latin typeface="Arial" panose="020B0604020202020204" pitchFamily="34" charset="0"/>
                <a:cs typeface="Arial" panose="020B0604020202020204" pitchFamily="34" charset="0"/>
              </a:rPr>
              <a:t>- requiring all entrants to </a:t>
            </a:r>
            <a:r>
              <a:rPr kumimoji="1" lang="en-US" altLang="ja-JP" sz="1800" dirty="0">
                <a:latin typeface="Arial" panose="020B0604020202020204" pitchFamily="34" charset="0"/>
                <a:cs typeface="Arial" panose="020B0604020202020204" pitchFamily="34" charset="0"/>
              </a:rPr>
              <a:t>wear a mask, giving assistance to those tested positive, etc.    </a:t>
            </a:r>
            <a:endParaRPr lang="en-US" altLang="ja-JP" sz="1800" dirty="0">
              <a:latin typeface="Arial" panose="020B0604020202020204" pitchFamily="34" charset="0"/>
              <a:cs typeface="Arial" panose="020B0604020202020204" pitchFamily="34" charset="0"/>
            </a:endParaRPr>
          </a:p>
          <a:p>
            <a:pPr lvl="1">
              <a:lnSpc>
                <a:spcPct val="100000"/>
              </a:lnSpc>
            </a:pPr>
            <a:r>
              <a:rPr lang="en-US" altLang="ja-JP" sz="1800" b="1" dirty="0">
                <a:latin typeface="Arial" panose="020B0604020202020204" pitchFamily="34" charset="0"/>
                <a:cs typeface="Arial" panose="020B0604020202020204" pitchFamily="34" charset="0"/>
              </a:rPr>
              <a:t>Arranging </a:t>
            </a:r>
            <a:r>
              <a:rPr kumimoji="1" lang="en-US" altLang="ja-JP" sz="1800" b="1" dirty="0">
                <a:latin typeface="Arial" panose="020B0604020202020204" pitchFamily="34" charset="0"/>
                <a:cs typeface="Arial" panose="020B0604020202020204" pitchFamily="34" charset="0"/>
              </a:rPr>
              <a:t>COVID-19 tests for overseas participants</a:t>
            </a:r>
            <a:endParaRPr lang="en-US" altLang="ja-JP" sz="1800" b="1" dirty="0">
              <a:latin typeface="Arial" panose="020B0604020202020204" pitchFamily="34" charset="0"/>
              <a:cs typeface="Arial" panose="020B0604020202020204" pitchFamily="34" charset="0"/>
            </a:endParaRPr>
          </a:p>
          <a:p>
            <a:pPr marL="0" indent="0">
              <a:lnSpc>
                <a:spcPct val="100000"/>
              </a:lnSpc>
              <a:spcBef>
                <a:spcPts val="1800"/>
              </a:spcBef>
              <a:buNone/>
            </a:pPr>
            <a:r>
              <a:rPr kumimoji="1" lang="en-US" altLang="ja-JP" sz="2400" b="1" dirty="0">
                <a:solidFill>
                  <a:srgbClr val="C00000"/>
                </a:solidFill>
                <a:latin typeface="Arial" panose="020B0604020202020204" pitchFamily="34" charset="0"/>
                <a:cs typeface="Arial" panose="020B0604020202020204" pitchFamily="34" charset="0"/>
              </a:rPr>
              <a:t>2. Meeting</a:t>
            </a:r>
            <a:r>
              <a:rPr kumimoji="1" lang="ja-JP" altLang="en-US" sz="2400" b="1" dirty="0">
                <a:solidFill>
                  <a:srgbClr val="C00000"/>
                </a:solidFill>
                <a:latin typeface="Arial" panose="020B0604020202020204" pitchFamily="34" charset="0"/>
                <a:cs typeface="Arial" panose="020B0604020202020204" pitchFamily="34" charset="0"/>
              </a:rPr>
              <a:t> </a:t>
            </a:r>
            <a:r>
              <a:rPr kumimoji="1" lang="en-US" altLang="ja-JP" sz="2400" b="1" dirty="0">
                <a:solidFill>
                  <a:srgbClr val="C00000"/>
                </a:solidFill>
                <a:latin typeface="Arial" panose="020B0604020202020204" pitchFamily="34" charset="0"/>
                <a:cs typeface="Arial" panose="020B0604020202020204" pitchFamily="34" charset="0"/>
              </a:rPr>
              <a:t>venue expenses have</a:t>
            </a:r>
            <a:r>
              <a:rPr kumimoji="1" lang="ja-JP" altLang="en-US" sz="2400" b="1" dirty="0">
                <a:solidFill>
                  <a:srgbClr val="C00000"/>
                </a:solidFill>
                <a:latin typeface="Arial" panose="020B0604020202020204" pitchFamily="34" charset="0"/>
                <a:cs typeface="Arial" panose="020B0604020202020204" pitchFamily="34" charset="0"/>
              </a:rPr>
              <a:t> </a:t>
            </a:r>
            <a:r>
              <a:rPr kumimoji="1" lang="en-US" altLang="ja-JP" sz="2400" b="1" dirty="0">
                <a:solidFill>
                  <a:srgbClr val="C00000"/>
                </a:solidFill>
                <a:latin typeface="Arial" panose="020B0604020202020204" pitchFamily="34" charset="0"/>
                <a:cs typeface="Arial" panose="020B0604020202020204" pitchFamily="34" charset="0"/>
              </a:rPr>
              <a:t>increased from pre-COVID days</a:t>
            </a:r>
            <a:r>
              <a:rPr kumimoji="1" lang="en-US" altLang="ja-JP" sz="1800" b="1" dirty="0">
                <a:solidFill>
                  <a:srgbClr val="C00000"/>
                </a:solidFill>
                <a:latin typeface="+mn-lt"/>
                <a:cs typeface="Arial" panose="020B0604020202020204" pitchFamily="34" charset="0"/>
              </a:rPr>
              <a:t>. </a:t>
            </a:r>
          </a:p>
          <a:p>
            <a:pPr marL="0" indent="0">
              <a:lnSpc>
                <a:spcPct val="100000"/>
              </a:lnSpc>
              <a:spcBef>
                <a:spcPts val="600"/>
              </a:spcBef>
              <a:buNone/>
            </a:pPr>
            <a:r>
              <a:rPr kumimoji="1" lang="ja-JP" altLang="en-US" sz="1800" dirty="0">
                <a:latin typeface="+mn-lt"/>
                <a:cs typeface="Arial" panose="020B0604020202020204" pitchFamily="34" charset="0"/>
              </a:rPr>
              <a:t>         </a:t>
            </a:r>
            <a:r>
              <a:rPr kumimoji="1" lang="en-US" altLang="ja-JP" sz="1800" dirty="0">
                <a:latin typeface="+mn-lt"/>
                <a:cs typeface="Arial" panose="020B0604020202020204" pitchFamily="34" charset="0"/>
              </a:rPr>
              <a:t>      (4 times more than TSG in Sapporo in 2017.</a:t>
            </a:r>
            <a:r>
              <a:rPr kumimoji="1" lang="ja-JP" altLang="en-US" sz="1800" dirty="0">
                <a:latin typeface="+mn-lt"/>
                <a:cs typeface="Arial" panose="020B0604020202020204" pitchFamily="34" charset="0"/>
              </a:rPr>
              <a:t>）</a:t>
            </a:r>
            <a:endParaRPr kumimoji="1" lang="en-US" altLang="ja-JP" sz="1800" dirty="0">
              <a:latin typeface="+mn-lt"/>
              <a:cs typeface="Arial" panose="020B0604020202020204" pitchFamily="34" charset="0"/>
            </a:endParaRPr>
          </a:p>
          <a:p>
            <a:pPr lvl="1">
              <a:lnSpc>
                <a:spcPct val="100000"/>
              </a:lnSpc>
            </a:pPr>
            <a:r>
              <a:rPr kumimoji="1" lang="en-US" altLang="ja-JP" sz="1800" b="1" dirty="0">
                <a:latin typeface="Arial" panose="020B0604020202020204" pitchFamily="34" charset="0"/>
                <a:cs typeface="Arial" panose="020B0604020202020204" pitchFamily="34" charset="0"/>
              </a:rPr>
              <a:t>MCC’s</a:t>
            </a:r>
            <a:r>
              <a:rPr kumimoji="1" lang="ja-JP" altLang="en-US" sz="1800" b="1" dirty="0">
                <a:latin typeface="Arial" panose="020B0604020202020204" pitchFamily="34" charset="0"/>
                <a:cs typeface="Arial" panose="020B0604020202020204" pitchFamily="34" charset="0"/>
              </a:rPr>
              <a:t> </a:t>
            </a:r>
            <a:r>
              <a:rPr kumimoji="1" lang="en-US" altLang="ja-JP" sz="1800" b="1" dirty="0">
                <a:latin typeface="Arial" panose="020B0604020202020204" pitchFamily="34" charset="0"/>
                <a:cs typeface="Arial" panose="020B0604020202020204" pitchFamily="34" charset="0"/>
              </a:rPr>
              <a:t>seat</a:t>
            </a:r>
            <a:r>
              <a:rPr kumimoji="1" lang="ja-JP" altLang="en-US" sz="1800" b="1" dirty="0">
                <a:latin typeface="Arial" panose="020B0604020202020204" pitchFamily="34" charset="0"/>
                <a:cs typeface="Arial" panose="020B0604020202020204" pitchFamily="34" charset="0"/>
              </a:rPr>
              <a:t> </a:t>
            </a:r>
            <a:r>
              <a:rPr kumimoji="1" lang="en-US" altLang="ja-JP" sz="1800" b="1" dirty="0">
                <a:latin typeface="Arial" panose="020B0604020202020204" pitchFamily="34" charset="0"/>
                <a:cs typeface="Arial" panose="020B0604020202020204" pitchFamily="34" charset="0"/>
              </a:rPr>
              <a:t>number</a:t>
            </a:r>
            <a:r>
              <a:rPr kumimoji="1" lang="ja-JP" altLang="en-US" sz="1800" b="1" dirty="0">
                <a:latin typeface="Arial" panose="020B0604020202020204" pitchFamily="34" charset="0"/>
                <a:cs typeface="Arial" panose="020B0604020202020204" pitchFamily="34" charset="0"/>
              </a:rPr>
              <a:t> </a:t>
            </a:r>
            <a:r>
              <a:rPr kumimoji="1" lang="en-US" altLang="ja-JP" sz="1800" b="1" dirty="0">
                <a:latin typeface="Arial" panose="020B0604020202020204" pitchFamily="34" charset="0"/>
                <a:cs typeface="Arial" panose="020B0604020202020204" pitchFamily="34" charset="0"/>
              </a:rPr>
              <a:t>requirement</a:t>
            </a:r>
            <a:r>
              <a:rPr lang="en-US" altLang="ja-JP" sz="1800" b="1" dirty="0">
                <a:latin typeface="Arial" panose="020B0604020202020204" pitchFamily="34" charset="0"/>
                <a:cs typeface="Arial" panose="020B0604020202020204" pitchFamily="34" charset="0"/>
              </a:rPr>
              <a:t>s</a:t>
            </a:r>
            <a:r>
              <a:rPr lang="ja-JP" altLang="en-US" sz="1800" b="1" dirty="0">
                <a:latin typeface="Arial" panose="020B0604020202020204" pitchFamily="34" charset="0"/>
                <a:cs typeface="Arial" panose="020B0604020202020204" pitchFamily="34" charset="0"/>
              </a:rPr>
              <a:t> </a:t>
            </a:r>
            <a:r>
              <a:rPr lang="en-US" altLang="ja-JP" sz="1800" b="1" dirty="0">
                <a:latin typeface="Arial" panose="020B0604020202020204" pitchFamily="34" charset="0"/>
                <a:cs typeface="Arial" panose="020B0604020202020204" pitchFamily="34" charset="0"/>
              </a:rPr>
              <a:t>are</a:t>
            </a:r>
            <a:r>
              <a:rPr lang="ja-JP" altLang="en-US" sz="1800" b="1" dirty="0">
                <a:latin typeface="Arial" panose="020B0604020202020204" pitchFamily="34" charset="0"/>
                <a:cs typeface="Arial" panose="020B0604020202020204" pitchFamily="34" charset="0"/>
              </a:rPr>
              <a:t> </a:t>
            </a:r>
            <a:r>
              <a:rPr lang="en-US" altLang="ja-JP" sz="1800" b="1" dirty="0">
                <a:latin typeface="Arial" panose="020B0604020202020204" pitchFamily="34" charset="0"/>
                <a:cs typeface="Arial" panose="020B0604020202020204" pitchFamily="34" charset="0"/>
              </a:rPr>
              <a:t>higher</a:t>
            </a:r>
            <a:r>
              <a:rPr kumimoji="1" lang="en-US" altLang="ja-JP" sz="1800" b="1" dirty="0">
                <a:latin typeface="Arial" panose="020B0604020202020204" pitchFamily="34" charset="0"/>
                <a:cs typeface="Arial" panose="020B0604020202020204" pitchFamily="34" charset="0"/>
              </a:rPr>
              <a:t> than before.</a:t>
            </a:r>
          </a:p>
          <a:p>
            <a:pPr lvl="1">
              <a:lnSpc>
                <a:spcPct val="100000"/>
              </a:lnSpc>
            </a:pPr>
            <a:r>
              <a:rPr kumimoji="1" lang="en-US" altLang="ja-JP" sz="1800" b="1" dirty="0">
                <a:latin typeface="Arial" panose="020B0604020202020204" pitchFamily="34" charset="0"/>
                <a:cs typeface="Arial" panose="020B0604020202020204" pitchFamily="34" charset="0"/>
              </a:rPr>
              <a:t>A larger venue is necessary to keep distance between seats for preventing infectious diseases.</a:t>
            </a:r>
          </a:p>
          <a:p>
            <a:pPr marL="266700" indent="-266700">
              <a:lnSpc>
                <a:spcPct val="100000"/>
              </a:lnSpc>
              <a:spcBef>
                <a:spcPts val="1800"/>
              </a:spcBef>
              <a:buNone/>
            </a:pPr>
            <a:r>
              <a:rPr kumimoji="1" lang="en-US" altLang="ja-JP" sz="2400" b="1" dirty="0">
                <a:solidFill>
                  <a:srgbClr val="C00000"/>
                </a:solidFill>
                <a:latin typeface="Arial" panose="020B0604020202020204" pitchFamily="34" charset="0"/>
                <a:cs typeface="Arial" panose="020B0604020202020204" pitchFamily="34" charset="0"/>
              </a:rPr>
              <a:t>3</a:t>
            </a:r>
            <a:r>
              <a:rPr kumimoji="1" lang="ja-JP" altLang="en-US" sz="2400" b="1" dirty="0">
                <a:solidFill>
                  <a:srgbClr val="C00000"/>
                </a:solidFill>
                <a:latin typeface="Arial" panose="020B0604020202020204" pitchFamily="34" charset="0"/>
                <a:cs typeface="Arial" panose="020B0604020202020204" pitchFamily="34" charset="0"/>
              </a:rPr>
              <a:t>．</a:t>
            </a:r>
            <a:r>
              <a:rPr lang="en-US" altLang="ja-JP" sz="2400" b="1" dirty="0">
                <a:solidFill>
                  <a:srgbClr val="C00000"/>
                </a:solidFill>
                <a:latin typeface="Arial" panose="020B0604020202020204" pitchFamily="34" charset="0"/>
                <a:cs typeface="Arial" panose="020B0604020202020204" pitchFamily="34" charset="0"/>
              </a:rPr>
              <a:t>C</a:t>
            </a:r>
            <a:r>
              <a:rPr kumimoji="1" lang="en-US" altLang="ja-JP" sz="2400" b="1" dirty="0">
                <a:solidFill>
                  <a:srgbClr val="C00000"/>
                </a:solidFill>
                <a:latin typeface="Arial" panose="020B0604020202020204" pitchFamily="34" charset="0"/>
                <a:cs typeface="Arial" panose="020B0604020202020204" pitchFamily="34" charset="0"/>
              </a:rPr>
              <a:t>ancellation fees will be </a:t>
            </a:r>
            <a:r>
              <a:rPr lang="en-US" altLang="ja-JP" sz="2400" b="1" dirty="0">
                <a:solidFill>
                  <a:srgbClr val="C00000"/>
                </a:solidFill>
                <a:latin typeface="Arial" panose="020B0604020202020204" pitchFamily="34" charset="0"/>
                <a:cs typeface="Arial" panose="020B0604020202020204" pitchFamily="34" charset="0"/>
              </a:rPr>
              <a:t>charged</a:t>
            </a:r>
            <a:r>
              <a:rPr kumimoji="1" lang="en-US" altLang="ja-JP" sz="2400" b="1" dirty="0">
                <a:solidFill>
                  <a:srgbClr val="C00000"/>
                </a:solidFill>
                <a:latin typeface="Arial" panose="020B0604020202020204" pitchFamily="34" charset="0"/>
                <a:cs typeface="Arial" panose="020B0604020202020204" pitchFamily="34" charset="0"/>
              </a:rPr>
              <a:t> from a year before</a:t>
            </a:r>
            <a:r>
              <a:rPr kumimoji="1" lang="ja-JP" altLang="en-US" sz="2400" b="1" dirty="0">
                <a:solidFill>
                  <a:srgbClr val="C00000"/>
                </a:solidFill>
                <a:latin typeface="Arial" panose="020B0604020202020204" pitchFamily="34" charset="0"/>
                <a:cs typeface="Arial" panose="020B0604020202020204" pitchFamily="34" charset="0"/>
              </a:rPr>
              <a:t> </a:t>
            </a:r>
            <a:r>
              <a:rPr lang="en-US" altLang="ja-JP" sz="2400" b="1" dirty="0">
                <a:solidFill>
                  <a:srgbClr val="C00000"/>
                </a:solidFill>
                <a:latin typeface="Arial" panose="020B0604020202020204" pitchFamily="34" charset="0"/>
                <a:cs typeface="Arial" panose="020B0604020202020204" pitchFamily="34" charset="0"/>
              </a:rPr>
              <a:t>the meeting due to the large</a:t>
            </a:r>
            <a:r>
              <a:rPr lang="ja-JP" altLang="en-US" sz="2400" b="1" dirty="0">
                <a:solidFill>
                  <a:srgbClr val="C00000"/>
                </a:solidFill>
                <a:latin typeface="Arial" panose="020B0604020202020204" pitchFamily="34" charset="0"/>
                <a:cs typeface="Arial" panose="020B0604020202020204" pitchFamily="34" charset="0"/>
              </a:rPr>
              <a:t> </a:t>
            </a:r>
            <a:r>
              <a:rPr lang="en-US" altLang="ja-JP" sz="2400" b="1" dirty="0">
                <a:solidFill>
                  <a:srgbClr val="C00000"/>
                </a:solidFill>
                <a:latin typeface="Arial" panose="020B0604020202020204" pitchFamily="34" charset="0"/>
                <a:cs typeface="Arial" panose="020B0604020202020204" pitchFamily="34" charset="0"/>
              </a:rPr>
              <a:t>venue.</a:t>
            </a:r>
          </a:p>
          <a:p>
            <a:pPr marL="685800" marR="0" lvl="1" indent="-228600" algn="l" defTabSz="914400" rtl="0" eaLnBrk="1" fontAlgn="auto" latinLnBrk="0" hangingPunct="1">
              <a:lnSpc>
                <a:spcPct val="100000"/>
              </a:lnSpc>
              <a:spcBef>
                <a:spcPts val="500"/>
              </a:spcBef>
              <a:spcAft>
                <a:spcPts val="0"/>
              </a:spcAft>
              <a:buClrTx/>
              <a:buSzTx/>
              <a:buFont typeface="Arial" panose="020B0604020202020204" pitchFamily="34" charset="0"/>
              <a:buChar char="•"/>
              <a:tabLst/>
              <a:defRPr/>
            </a:pPr>
            <a:r>
              <a:rPr kumimoji="1" lang="en-US" altLang="ja-JP" sz="1800" b="1" i="0" u="none" strike="noStrike" kern="1200" cap="none" spc="0" normalizeH="0" baseline="0" noProof="0" dirty="0">
                <a:ln>
                  <a:noFill/>
                </a:ln>
                <a:solidFill>
                  <a:prstClr val="black"/>
                </a:solidFill>
                <a:effectLst/>
                <a:uLnTx/>
                <a:uFillTx/>
                <a:latin typeface="Arial" panose="020B0604020202020204" pitchFamily="34" charset="0"/>
                <a:ea typeface="BIZ UDPゴシック" panose="020B0400000000000000" pitchFamily="50" charset="-128"/>
                <a:cs typeface="Arial" panose="020B0604020202020204" pitchFamily="34" charset="0"/>
              </a:rPr>
              <a:t>Decision</a:t>
            </a:r>
            <a:r>
              <a:rPr kumimoji="1" lang="ja-JP" altLang="en-US" sz="1800" b="1" i="0" u="none" strike="noStrike" kern="1200" cap="none" spc="0" normalizeH="0" baseline="0" noProof="0" dirty="0">
                <a:ln>
                  <a:noFill/>
                </a:ln>
                <a:solidFill>
                  <a:prstClr val="black"/>
                </a:solidFill>
                <a:effectLst/>
                <a:uLnTx/>
                <a:uFillTx/>
                <a:latin typeface="Arial" panose="020B0604020202020204" pitchFamily="34" charset="0"/>
                <a:ea typeface="BIZ UDPゴシック" panose="020B0400000000000000" pitchFamily="50" charset="-128"/>
                <a:cs typeface="Arial" panose="020B0604020202020204" pitchFamily="34" charset="0"/>
              </a:rPr>
              <a:t> </a:t>
            </a:r>
            <a:r>
              <a:rPr kumimoji="1" lang="en-US" altLang="ja-JP" sz="1800" b="1" i="0" u="none" strike="noStrike" kern="1200" cap="none" spc="0" normalizeH="0" baseline="0" noProof="0" dirty="0">
                <a:ln>
                  <a:noFill/>
                </a:ln>
                <a:solidFill>
                  <a:prstClr val="black"/>
                </a:solidFill>
                <a:effectLst/>
                <a:uLnTx/>
                <a:uFillTx/>
                <a:latin typeface="Arial" panose="020B0604020202020204" pitchFamily="34" charset="0"/>
                <a:ea typeface="BIZ UDPゴシック" panose="020B0400000000000000" pitchFamily="50" charset="-128"/>
                <a:cs typeface="Arial" panose="020B0604020202020204" pitchFamily="34" charset="0"/>
              </a:rPr>
              <a:t>timing</a:t>
            </a:r>
            <a:r>
              <a:rPr lang="ja-JP" altLang="en-US" sz="1800" b="1" dirty="0">
                <a:solidFill>
                  <a:prstClr val="black"/>
                </a:solidFill>
                <a:latin typeface="Arial" panose="020B0604020202020204" pitchFamily="34" charset="0"/>
                <a:cs typeface="Arial" panose="020B0604020202020204" pitchFamily="34" charset="0"/>
              </a:rPr>
              <a:t> </a:t>
            </a:r>
            <a:r>
              <a:rPr lang="en-US" altLang="ja-JP" sz="1800" b="1" dirty="0">
                <a:solidFill>
                  <a:prstClr val="black"/>
                </a:solidFill>
                <a:latin typeface="Arial" panose="020B0604020202020204" pitchFamily="34" charset="0"/>
                <a:cs typeface="Arial" panose="020B0604020202020204" pitchFamily="34" charset="0"/>
              </a:rPr>
              <a:t>of</a:t>
            </a:r>
            <a:r>
              <a:rPr lang="ja-JP" altLang="en-US" sz="1800" b="1" dirty="0">
                <a:solidFill>
                  <a:prstClr val="black"/>
                </a:solidFill>
                <a:latin typeface="Arial" panose="020B0604020202020204" pitchFamily="34" charset="0"/>
                <a:cs typeface="Arial" panose="020B0604020202020204" pitchFamily="34" charset="0"/>
              </a:rPr>
              <a:t> </a:t>
            </a:r>
            <a:r>
              <a:rPr lang="en-US" altLang="ja-JP" sz="1800" b="1" dirty="0">
                <a:solidFill>
                  <a:prstClr val="black"/>
                </a:solidFill>
                <a:latin typeface="Arial" panose="020B0604020202020204" pitchFamily="34" charset="0"/>
                <a:cs typeface="Arial" panose="020B0604020202020204" pitchFamily="34" charset="0"/>
              </a:rPr>
              <a:t>6</a:t>
            </a:r>
            <a:r>
              <a:rPr lang="ja-JP" altLang="en-US" sz="1800" b="1" dirty="0">
                <a:solidFill>
                  <a:prstClr val="black"/>
                </a:solidFill>
                <a:latin typeface="Arial" panose="020B0604020202020204" pitchFamily="34" charset="0"/>
                <a:cs typeface="Arial" panose="020B0604020202020204" pitchFamily="34" charset="0"/>
              </a:rPr>
              <a:t> </a:t>
            </a:r>
            <a:r>
              <a:rPr lang="en-US" altLang="ja-JP" sz="1800" b="1" dirty="0">
                <a:solidFill>
                  <a:prstClr val="black"/>
                </a:solidFill>
                <a:latin typeface="Arial" panose="020B0604020202020204" pitchFamily="34" charset="0"/>
                <a:cs typeface="Arial" panose="020B0604020202020204" pitchFamily="34" charset="0"/>
              </a:rPr>
              <a:t>months</a:t>
            </a:r>
            <a:r>
              <a:rPr lang="ja-JP" altLang="en-US" sz="1800" b="1" dirty="0">
                <a:solidFill>
                  <a:prstClr val="black"/>
                </a:solidFill>
                <a:latin typeface="Arial" panose="020B0604020202020204" pitchFamily="34" charset="0"/>
                <a:cs typeface="Arial" panose="020B0604020202020204" pitchFamily="34" charset="0"/>
              </a:rPr>
              <a:t> </a:t>
            </a:r>
            <a:r>
              <a:rPr lang="en-US" altLang="ja-JP" sz="1800" b="1" dirty="0">
                <a:solidFill>
                  <a:prstClr val="black"/>
                </a:solidFill>
                <a:latin typeface="Arial" panose="020B0604020202020204" pitchFamily="34" charset="0"/>
                <a:cs typeface="Arial" panose="020B0604020202020204" pitchFamily="34" charset="0"/>
              </a:rPr>
              <a:t>before</a:t>
            </a:r>
            <a:r>
              <a:rPr lang="ja-JP" altLang="en-US" sz="1800" b="1" dirty="0">
                <a:solidFill>
                  <a:prstClr val="black"/>
                </a:solidFill>
                <a:latin typeface="Arial" panose="020B0604020202020204" pitchFamily="34" charset="0"/>
                <a:cs typeface="Arial" panose="020B0604020202020204" pitchFamily="34" charset="0"/>
              </a:rPr>
              <a:t> </a:t>
            </a:r>
            <a:r>
              <a:rPr lang="en-US" altLang="ja-JP" sz="1800" b="1" dirty="0">
                <a:solidFill>
                  <a:prstClr val="black"/>
                </a:solidFill>
                <a:latin typeface="Arial" panose="020B0604020202020204" pitchFamily="34" charset="0"/>
                <a:cs typeface="Arial" panose="020B0604020202020204" pitchFamily="34" charset="0"/>
              </a:rPr>
              <a:t>the</a:t>
            </a:r>
            <a:r>
              <a:rPr lang="ja-JP" altLang="en-US" sz="1800" b="1" dirty="0">
                <a:solidFill>
                  <a:prstClr val="black"/>
                </a:solidFill>
                <a:latin typeface="Arial" panose="020B0604020202020204" pitchFamily="34" charset="0"/>
                <a:cs typeface="Arial" panose="020B0604020202020204" pitchFamily="34" charset="0"/>
              </a:rPr>
              <a:t> </a:t>
            </a:r>
            <a:r>
              <a:rPr lang="en-US" altLang="ja-JP" sz="1800" b="1" dirty="0">
                <a:solidFill>
                  <a:prstClr val="black"/>
                </a:solidFill>
                <a:latin typeface="Arial" panose="020B0604020202020204" pitchFamily="34" charset="0"/>
                <a:cs typeface="Arial" panose="020B0604020202020204" pitchFamily="34" charset="0"/>
              </a:rPr>
              <a:t>meeting</a:t>
            </a:r>
            <a:r>
              <a:rPr lang="ja-JP" altLang="en-US" sz="1800" b="1" dirty="0">
                <a:solidFill>
                  <a:prstClr val="black"/>
                </a:solidFill>
                <a:latin typeface="Arial" panose="020B0604020202020204" pitchFamily="34" charset="0"/>
                <a:cs typeface="Arial" panose="020B0604020202020204" pitchFamily="34" charset="0"/>
              </a:rPr>
              <a:t> </a:t>
            </a:r>
            <a:r>
              <a:rPr lang="en-US" altLang="ja-JP" sz="1800" b="1" dirty="0">
                <a:solidFill>
                  <a:prstClr val="black"/>
                </a:solidFill>
                <a:latin typeface="Arial" panose="020B0604020202020204" pitchFamily="34" charset="0"/>
                <a:cs typeface="Arial" panose="020B0604020202020204" pitchFamily="34" charset="0"/>
              </a:rPr>
              <a:t>is</a:t>
            </a:r>
            <a:r>
              <a:rPr lang="ja-JP" altLang="en-US" sz="1800" b="1" dirty="0">
                <a:solidFill>
                  <a:prstClr val="black"/>
                </a:solidFill>
                <a:latin typeface="Arial" panose="020B0604020202020204" pitchFamily="34" charset="0"/>
                <a:cs typeface="Arial" panose="020B0604020202020204" pitchFamily="34" charset="0"/>
              </a:rPr>
              <a:t> </a:t>
            </a:r>
            <a:r>
              <a:rPr lang="en-US" altLang="ja-JP" sz="1800" b="1" dirty="0">
                <a:solidFill>
                  <a:prstClr val="black"/>
                </a:solidFill>
                <a:latin typeface="Arial" panose="020B0604020202020204" pitchFamily="34" charset="0"/>
                <a:cs typeface="Arial" panose="020B0604020202020204" pitchFamily="34" charset="0"/>
              </a:rPr>
              <a:t>too</a:t>
            </a:r>
            <a:r>
              <a:rPr lang="ja-JP" altLang="en-US" sz="1800" b="1" dirty="0">
                <a:solidFill>
                  <a:prstClr val="black"/>
                </a:solidFill>
                <a:latin typeface="Arial" panose="020B0604020202020204" pitchFamily="34" charset="0"/>
                <a:cs typeface="Arial" panose="020B0604020202020204" pitchFamily="34" charset="0"/>
              </a:rPr>
              <a:t> </a:t>
            </a:r>
            <a:r>
              <a:rPr lang="en-US" altLang="ja-JP" sz="1800" b="1" dirty="0">
                <a:solidFill>
                  <a:prstClr val="black"/>
                </a:solidFill>
                <a:latin typeface="Arial" panose="020B0604020202020204" pitchFamily="34" charset="0"/>
                <a:cs typeface="Arial" panose="020B0604020202020204" pitchFamily="34" charset="0"/>
              </a:rPr>
              <a:t>short</a:t>
            </a:r>
            <a:r>
              <a:rPr lang="ja-JP" altLang="en-US" sz="1800" b="1" dirty="0">
                <a:solidFill>
                  <a:schemeClr val="accent4">
                    <a:lumMod val="75000"/>
                  </a:schemeClr>
                </a:solidFill>
                <a:latin typeface="Arial" panose="020B0604020202020204" pitchFamily="34" charset="0"/>
                <a:cs typeface="Arial" panose="020B0604020202020204" pitchFamily="34" charset="0"/>
              </a:rPr>
              <a:t> </a:t>
            </a:r>
            <a:r>
              <a:rPr lang="en-US" altLang="ja-JP" sz="1800" b="1" dirty="0">
                <a:latin typeface="Arial" panose="020B0604020202020204" pitchFamily="34" charset="0"/>
                <a:cs typeface="Arial" panose="020B0604020202020204" pitchFamily="34" charset="0"/>
              </a:rPr>
              <a:t>for</a:t>
            </a:r>
            <a:r>
              <a:rPr lang="ja-JP" altLang="en-US" sz="1800" b="1" dirty="0">
                <a:latin typeface="Arial" panose="020B0604020202020204" pitchFamily="34" charset="0"/>
                <a:cs typeface="Arial" panose="020B0604020202020204" pitchFamily="34" charset="0"/>
              </a:rPr>
              <a:t> </a:t>
            </a:r>
            <a:r>
              <a:rPr lang="en-US" altLang="ja-JP" sz="1800" b="1" dirty="0">
                <a:latin typeface="Arial" panose="020B0604020202020204" pitchFamily="34" charset="0"/>
                <a:cs typeface="Arial" panose="020B0604020202020204" pitchFamily="34" charset="0"/>
              </a:rPr>
              <a:t>Japan</a:t>
            </a:r>
            <a:r>
              <a:rPr lang="en-US" altLang="ja-JP" sz="1800" b="1" dirty="0">
                <a:solidFill>
                  <a:prstClr val="black"/>
                </a:solidFill>
                <a:latin typeface="Arial" panose="020B0604020202020204" pitchFamily="34" charset="0"/>
                <a:cs typeface="Arial" panose="020B0604020202020204" pitchFamily="34" charset="0"/>
              </a:rPr>
              <a:t>.</a:t>
            </a:r>
            <a:endParaRPr kumimoji="1" lang="en-US" altLang="ja-JP" sz="2400" dirty="0">
              <a:latin typeface="Arial" panose="020B0604020202020204" pitchFamily="34" charset="0"/>
              <a:cs typeface="Arial" panose="020B0604020202020204" pitchFamily="34" charset="0"/>
            </a:endParaRPr>
          </a:p>
        </p:txBody>
      </p:sp>
      <p:sp>
        <p:nvSpPr>
          <p:cNvPr id="4" name="スライド番号プレースホルダー 3">
            <a:extLst>
              <a:ext uri="{FF2B5EF4-FFF2-40B4-BE49-F238E27FC236}">
                <a16:creationId xmlns:a16="http://schemas.microsoft.com/office/drawing/2014/main" id="{36BD6DC7-8672-BCFB-D1D1-ADF3989AB6D6}"/>
              </a:ext>
            </a:extLst>
          </p:cNvPr>
          <p:cNvSpPr>
            <a:spLocks noGrp="1"/>
          </p:cNvSpPr>
          <p:nvPr>
            <p:ph type="sldNum" sz="quarter" idx="12"/>
          </p:nvPr>
        </p:nvSpPr>
        <p:spPr>
          <a:xfrm>
            <a:off x="8255493" y="6347411"/>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438B933-CAE9-4E21-B953-F4BFB6FE4742}" type="slidenum">
              <a:rPr kumimoji="1" lang="ja-JP" altLang="en-US" sz="1200" b="0" i="0" u="none" strike="noStrike" kern="1200" cap="none" spc="0" normalizeH="0" baseline="0" noProof="0" smtClean="0">
                <a:ln>
                  <a:noFill/>
                </a:ln>
                <a:solidFill>
                  <a:prstClr val="black">
                    <a:tint val="75000"/>
                  </a:prstClr>
                </a:solidFill>
                <a:effectLst/>
                <a:uLnTx/>
                <a:uFillTx/>
                <a:latin typeface="BIZ UDPゴシック" panose="020B0400000000000000" pitchFamily="50" charset="-128"/>
                <a:ea typeface="BIZ UDP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1" lang="ja-JP" altLang="en-US" sz="1200" b="0" i="0" u="none" strike="noStrike" kern="1200" cap="none" spc="0" normalizeH="0" baseline="0" noProof="0">
              <a:ln>
                <a:noFill/>
              </a:ln>
              <a:solidFill>
                <a:prstClr val="black">
                  <a:tint val="75000"/>
                </a:prstClr>
              </a:solidFill>
              <a:effectLst/>
              <a:uLnTx/>
              <a:uFillTx/>
              <a:latin typeface="BIZ UDPゴシック" panose="020B0400000000000000" pitchFamily="50" charset="-128"/>
              <a:ea typeface="BIZ UDPゴシック" panose="020B0400000000000000" pitchFamily="50" charset="-128"/>
              <a:cs typeface="+mn-cs"/>
            </a:endParaRPr>
          </a:p>
        </p:txBody>
      </p:sp>
    </p:spTree>
    <p:extLst>
      <p:ext uri="{BB962C8B-B14F-4D97-AF65-F5344CB8AC3E}">
        <p14:creationId xmlns:p14="http://schemas.microsoft.com/office/powerpoint/2010/main" val="742383946"/>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ユーザー定義 1">
      <a:majorFont>
        <a:latin typeface="Arial"/>
        <a:ea typeface="BIZ UDPゴシック"/>
        <a:cs typeface=""/>
      </a:majorFont>
      <a:minorFont>
        <a:latin typeface="Arial"/>
        <a:ea typeface="BIZ UDP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758F694A7EE9FA48810AD175E5D913A6" ma:contentTypeVersion="16" ma:contentTypeDescription="新しいドキュメントを作成します。" ma:contentTypeScope="" ma:versionID="d774ecebf3971f89ac88c51b7d8efab8">
  <xsd:schema xmlns:xsd="http://www.w3.org/2001/XMLSchema" xmlns:xs="http://www.w3.org/2001/XMLSchema" xmlns:p="http://schemas.microsoft.com/office/2006/metadata/properties" xmlns:ns2="57ad1bb2-d09c-4652-be42-73a24928d8a7" xmlns:ns3="72b8383e-7c18-4d66-8688-c00b6f2e591d" targetNamespace="http://schemas.microsoft.com/office/2006/metadata/properties" ma:root="true" ma:fieldsID="853738c66fcd1cec88cb34f38612c357" ns2:_="" ns3:_="">
    <xsd:import namespace="57ad1bb2-d09c-4652-be42-73a24928d8a7"/>
    <xsd:import namespace="72b8383e-7c18-4d66-8688-c00b6f2e591d"/>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ServiceLocation" minOccurs="0"/>
                <xsd:element ref="ns3:MediaServiceAutoKeyPoints" minOccurs="0"/>
                <xsd:element ref="ns3:MediaServiceKeyPoints" minOccurs="0"/>
                <xsd:element ref="ns3:MediaLengthInSeconds" minOccurs="0"/>
                <xsd:element ref="ns3:lcf76f155ced4ddcb4097134ff3c332f" minOccurs="0"/>
                <xsd:element ref="ns2: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7ad1bb2-d09c-4652-be42-73a24928d8a7" elementFormDefault="qualified">
    <xsd:import namespace="http://schemas.microsoft.com/office/2006/documentManagement/types"/>
    <xsd:import namespace="http://schemas.microsoft.com/office/infopath/2007/PartnerControls"/>
    <xsd:element name="SharedWithUsers" ma:index="8"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共有相手の詳細情報" ma:internalName="SharedWithDetails" ma:readOnly="true">
      <xsd:simpleType>
        <xsd:restriction base="dms:Note">
          <xsd:maxLength value="255"/>
        </xsd:restriction>
      </xsd:simpleType>
    </xsd:element>
    <xsd:element name="TaxCatchAll" ma:index="23" nillable="true" ma:displayName="Taxonomy Catch All Column" ma:hidden="true" ma:list="{09355b29-89b6-47c9-8a04-c7bcf1ff4d56}" ma:internalName="TaxCatchAll" ma:showField="CatchAllData" ma:web="57ad1bb2-d09c-4652-be42-73a24928d8a7">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72b8383e-7c18-4d66-8688-c00b6f2e591d"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画像タグ" ma:readOnly="false" ma:fieldId="{5cf76f15-5ced-4ddc-b409-7134ff3c332f}" ma:taxonomyMulti="true" ma:sspId="38ad9853-a0ec-41dc-bbd1-603e70e8d54b"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57ad1bb2-d09c-4652-be42-73a24928d8a7" xsi:nil="true"/>
    <lcf76f155ced4ddcb4097134ff3c332f xmlns="72b8383e-7c18-4d66-8688-c00b6f2e591d">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5711AA4-B75C-4363-9738-171FCC630B7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7ad1bb2-d09c-4652-be42-73a24928d8a7"/>
    <ds:schemaRef ds:uri="72b8383e-7c18-4d66-8688-c00b6f2e591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BDCC472-AF56-42BC-B31E-E0703A39630C}">
  <ds:schemaRefs>
    <ds:schemaRef ds:uri="http://schemas.microsoft.com/office/2006/metadata/properties"/>
    <ds:schemaRef ds:uri="http://schemas.microsoft.com/office/2006/documentManagement/types"/>
    <ds:schemaRef ds:uri="http://purl.org/dc/elements/1.1/"/>
    <ds:schemaRef ds:uri="http://purl.org/dc/terms/"/>
    <ds:schemaRef ds:uri="http://schemas.microsoft.com/office/infopath/2007/PartnerControls"/>
    <ds:schemaRef ds:uri="http://www.w3.org/XML/1998/namespace"/>
    <ds:schemaRef ds:uri="http://schemas.openxmlformats.org/package/2006/metadata/core-properties"/>
    <ds:schemaRef ds:uri="72b8383e-7c18-4d66-8688-c00b6f2e591d"/>
    <ds:schemaRef ds:uri="57ad1bb2-d09c-4652-be42-73a24928d8a7"/>
    <ds:schemaRef ds:uri="http://purl.org/dc/dcmitype/"/>
  </ds:schemaRefs>
</ds:datastoreItem>
</file>

<file path=customXml/itemProps3.xml><?xml version="1.0" encoding="utf-8"?>
<ds:datastoreItem xmlns:ds="http://schemas.openxmlformats.org/officeDocument/2006/customXml" ds:itemID="{9B1FCCDA-EF71-4C52-8B0A-417A1A989B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1796</TotalTime>
  <Words>1156</Words>
  <Application>Microsoft Office PowerPoint</Application>
  <PresentationFormat>Widescreen</PresentationFormat>
  <Paragraphs>108</Paragraphs>
  <Slides>10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游ゴシック</vt:lpstr>
      <vt:lpstr>Arial</vt:lpstr>
      <vt:lpstr>BIZ UDPゴシック</vt:lpstr>
      <vt:lpstr>Calibri</vt:lpstr>
      <vt:lpstr>Times New Roman</vt:lpstr>
      <vt:lpstr>Office テーマ</vt:lpstr>
      <vt:lpstr>Potential Concerns for holding TSG/SA WG in Japan </vt:lpstr>
      <vt:lpstr>Potential Concerns</vt:lpstr>
      <vt:lpstr>Restrictions for Overseas Participants (1/3)</vt:lpstr>
      <vt:lpstr>Restrictions for Overseas Participants (2/3)</vt:lpstr>
      <vt:lpstr>COVID-19: Current Japanese Border Measures </vt:lpstr>
      <vt:lpstr>PowerPoint Presentation</vt:lpstr>
      <vt:lpstr>Restrictions for Overseas Participants (3/3)</vt:lpstr>
      <vt:lpstr>Checklist</vt:lpstr>
      <vt:lpstr>Workloads and Costs for the Host </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日本の入国制限</dc:title>
  <dc:creator>TAJIRI, Nobuyuki</dc:creator>
  <cp:lastModifiedBy>CR0174r1 Implementation correction</cp:lastModifiedBy>
  <cp:revision>37</cp:revision>
  <cp:lastPrinted>2022-08-15T06:32:29Z</cp:lastPrinted>
  <dcterms:created xsi:type="dcterms:W3CDTF">2022-07-19T06:54:49Z</dcterms:created>
  <dcterms:modified xsi:type="dcterms:W3CDTF">2022-08-16T09:19:45Z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0x010100DD72C2856F16A34DB14FE5F305B03298</vt:lpwstr>
  </property>
  <property fmtid="{D5CDD505-2E9C-101B-9397-08002B2CF9AE}" pid="3" name="MediaServiceImageTags">
    <vt:lpwstr/>
  </property>
</Properties>
</file>