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68" r:id="rId10"/>
    <p:sldId id="373" r:id="rId11"/>
    <p:sldId id="372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171" d="100"/>
          <a:sy n="171" d="100"/>
        </p:scale>
        <p:origin x="1120" y="-3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6/13/22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6/13/22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U" dirty="0"/>
              <a:t>Last day revisions upload refresh needs to be more frequent! Is the 10 minute refresh enough? </a:t>
            </a:r>
          </a:p>
          <a:p>
            <a:r>
              <a:rPr lang="en-HU" dirty="0"/>
              <a:t>Timely availability of documents is key.</a:t>
            </a:r>
          </a:p>
          <a:p>
            <a:r>
              <a:rPr lang="en-HU" dirty="0"/>
              <a:t>Connectivity is critical! Remote end audio quality depends on the setup of the remote persons.</a:t>
            </a:r>
          </a:p>
          <a:p>
            <a:r>
              <a:rPr lang="en-HU" dirty="0"/>
              <a:t>WiFi setup, Access Point Load Balancing.</a:t>
            </a:r>
          </a:p>
          <a:p>
            <a:r>
              <a:rPr lang="en-HU" dirty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28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Status after F2F_DM#3bis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321506" y="170268"/>
            <a:ext cx="14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OPf220033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sz="2000" dirty="0"/>
              <a:t>2-way remote access (GTW document sharing and 2-way audio) works very well </a:t>
            </a:r>
            <a:endParaRPr lang="en-US" sz="2000" b="0" dirty="0"/>
          </a:p>
          <a:p>
            <a:pPr lvl="1"/>
            <a:r>
              <a:rPr lang="en-US" sz="1800" b="0" dirty="0"/>
              <a:t>Audio quality was great on both sides (local and remote)</a:t>
            </a:r>
          </a:p>
          <a:p>
            <a:pPr lvl="1"/>
            <a:r>
              <a:rPr lang="en-US" sz="1800" b="0" dirty="0" err="1"/>
              <a:t>Tohru</a:t>
            </a:r>
            <a:r>
              <a:rPr lang="en-US" sz="1800" b="0" dirty="0"/>
              <a:t> and document sharing worked flawlessly</a:t>
            </a:r>
          </a:p>
          <a:p>
            <a:pPr lvl="1"/>
            <a:r>
              <a:rPr lang="en-HU" sz="1800" dirty="0"/>
              <a:t>Potential improvements</a:t>
            </a:r>
          </a:p>
          <a:p>
            <a:pPr lvl="2"/>
            <a:r>
              <a:rPr lang="en-HU" dirty="0"/>
              <a:t>Remote server sync needs to be more frequent </a:t>
            </a:r>
            <a:r>
              <a:rPr lang="en-HU" dirty="0">
                <a:sym typeface="Wingdings" pitchFamily="2" charset="2"/>
              </a:rPr>
              <a:t> 5 mins</a:t>
            </a:r>
            <a:endParaRPr lang="en-HU" dirty="0"/>
          </a:p>
          <a:p>
            <a:pPr lvl="2"/>
            <a:r>
              <a:rPr lang="en-HU" dirty="0"/>
              <a:t>Timely availability of documents is key so remote sycn can make it avalable in time as well</a:t>
            </a:r>
          </a:p>
          <a:p>
            <a:pPr lvl="2"/>
            <a:r>
              <a:rPr lang="en-HU" dirty="0"/>
              <a:t>Broadband service quality and capacity are critical! </a:t>
            </a:r>
          </a:p>
          <a:p>
            <a:pPr lvl="2"/>
            <a:r>
              <a:rPr lang="en-HU" dirty="0"/>
              <a:t>Remote-end audio quality depends on the setup of the remote person, need quality headset!</a:t>
            </a:r>
          </a:p>
          <a:p>
            <a:pPr lvl="2"/>
            <a:r>
              <a:rPr lang="en-HU" dirty="0"/>
              <a:t>3GPP WiFi setup, Access Point Load Balancing need improvement</a:t>
            </a:r>
            <a:endParaRPr lang="en-US" sz="2000" dirty="0"/>
          </a:p>
          <a:p>
            <a:r>
              <a:rPr lang="en-US" sz="2000" dirty="0"/>
              <a:t>Next step, a true stress test: August RAN1 meeting</a:t>
            </a:r>
          </a:p>
          <a:p>
            <a:pPr lvl="1"/>
            <a:r>
              <a:rPr lang="en-US" sz="1800" b="0" dirty="0"/>
              <a:t>All official online and offline sessions will provide 2-way remote access </a:t>
            </a:r>
          </a:p>
          <a:p>
            <a:pPr lvl="1"/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Experience on remote access from TSG#96</a:t>
            </a:r>
            <a:endParaRPr lang="en-JP" sz="2000" dirty="0"/>
          </a:p>
        </p:txBody>
      </p:sp>
    </p:spTree>
    <p:extLst>
      <p:ext uri="{BB962C8B-B14F-4D97-AF65-F5344CB8AC3E}">
        <p14:creationId xmlns:p14="http://schemas.microsoft.com/office/powerpoint/2010/main" val="2830855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443262"/>
          </a:xfrm>
        </p:spPr>
        <p:txBody>
          <a:bodyPr/>
          <a:lstStyle/>
          <a:p>
            <a:r>
              <a:rPr lang="en-US" dirty="0"/>
              <a:t>November F2F meeting planning to proceed with location Canada (hosted by NAF3) for all 3GPP WGs. </a:t>
            </a:r>
            <a:endParaRPr lang="en-US" b="0" dirty="0"/>
          </a:p>
          <a:p>
            <a:pPr lvl="1"/>
            <a:r>
              <a:rPr lang="en-US" sz="1200" b="0" dirty="0"/>
              <a:t>CCSA to collect expected attendance levels, and provide feedback to </a:t>
            </a:r>
            <a:r>
              <a:rPr lang="en-US" sz="1200" dirty="0"/>
              <a:t>NAF3</a:t>
            </a:r>
            <a:r>
              <a:rPr lang="en-US" sz="1200" b="0" dirty="0"/>
              <a:t> by 20/June on the attendance numbers</a:t>
            </a:r>
          </a:p>
          <a:p>
            <a:pPr lvl="1"/>
            <a:r>
              <a:rPr lang="en-US" sz="1200" dirty="0"/>
              <a:t>NAF3</a:t>
            </a:r>
            <a:r>
              <a:rPr lang="en-US" sz="1200" b="0" dirty="0"/>
              <a:t> to work on issuing meeting invitation by end of June to allow maximum time for the visa process</a:t>
            </a:r>
          </a:p>
          <a:p>
            <a:pPr lvl="1"/>
            <a:r>
              <a:rPr lang="en-US" sz="1200" dirty="0"/>
              <a:t>NAF3 and CCSA to work together on understanding the details of Canadian visa process and potential means to expedite the process</a:t>
            </a:r>
            <a:endParaRPr lang="en-US" sz="1200" b="0" dirty="0"/>
          </a:p>
          <a:p>
            <a:pPr lvl="1"/>
            <a:r>
              <a:rPr lang="en-US" sz="1200" dirty="0"/>
              <a:t>TSG chairs to work on best practices for 2-way remote access</a:t>
            </a:r>
          </a:p>
          <a:p>
            <a:pPr lvl="1"/>
            <a:r>
              <a:rPr lang="en-US" sz="1200" dirty="0"/>
              <a:t>Strongly encourage F2F participation, </a:t>
            </a:r>
            <a:r>
              <a:rPr lang="en-US" sz="1200" b="0" dirty="0"/>
              <a:t>2-way remote access primarily meant for </a:t>
            </a:r>
            <a:r>
              <a:rPr lang="en-US" sz="1200" dirty="0"/>
              <a:t>folks under </a:t>
            </a:r>
            <a:r>
              <a:rPr lang="en-US" sz="1200" u="sng" dirty="0"/>
              <a:t>severe pandemic-related hardship</a:t>
            </a:r>
            <a:endParaRPr lang="en-US" sz="1200" b="0" u="sng" dirty="0"/>
          </a:p>
          <a:p>
            <a:pPr lvl="1"/>
            <a:r>
              <a:rPr lang="en-US" sz="1200" dirty="0"/>
              <a:t>NAF3 to ensure similar levels of Covid testing assistance as done for TSG#96, as per the need at November meeting</a:t>
            </a:r>
          </a:p>
          <a:p>
            <a:pPr lvl="1"/>
            <a:r>
              <a:rPr lang="en-US" sz="1200" b="0" dirty="0">
                <a:highlight>
                  <a:srgbClr val="00FF00"/>
                </a:highlight>
              </a:rPr>
              <a:t>All November WG meetin</a:t>
            </a:r>
            <a:r>
              <a:rPr lang="en-US" sz="1200" dirty="0">
                <a:highlight>
                  <a:srgbClr val="00FF00"/>
                </a:highlight>
              </a:rPr>
              <a:t>gs are confirmed to be hosted F2F in Canada</a:t>
            </a:r>
          </a:p>
          <a:p>
            <a:pPr lvl="2"/>
            <a:r>
              <a:rPr lang="en-US" sz="1200" b="0" dirty="0">
                <a:highlight>
                  <a:srgbClr val="00FF00"/>
                </a:highlight>
              </a:rPr>
              <a:t>August 16</a:t>
            </a:r>
            <a:r>
              <a:rPr lang="en-US" sz="1200" b="0" baseline="30000" dirty="0">
                <a:highlight>
                  <a:srgbClr val="00FF00"/>
                </a:highlight>
              </a:rPr>
              <a:t>th</a:t>
            </a:r>
            <a:r>
              <a:rPr lang="en-US" sz="1200" b="0" dirty="0">
                <a:highlight>
                  <a:srgbClr val="00FF00"/>
                </a:highlight>
              </a:rPr>
              <a:t> F2F_DM#4 will do a final check of all lo</a:t>
            </a:r>
            <a:r>
              <a:rPr lang="en-US" sz="1200" dirty="0">
                <a:highlight>
                  <a:srgbClr val="00FF00"/>
                </a:highlight>
              </a:rPr>
              <a:t>gistics (visa, </a:t>
            </a:r>
            <a:r>
              <a:rPr lang="en-US" sz="1200" dirty="0" err="1">
                <a:highlight>
                  <a:srgbClr val="00FF00"/>
                </a:highlight>
              </a:rPr>
              <a:t>etc</a:t>
            </a:r>
            <a:r>
              <a:rPr lang="en-US" sz="1200" dirty="0">
                <a:highlight>
                  <a:srgbClr val="00FF00"/>
                </a:highlight>
              </a:rPr>
              <a:t>…)</a:t>
            </a:r>
          </a:p>
          <a:p>
            <a:pPr lvl="2"/>
            <a:r>
              <a:rPr lang="en-US" sz="1200" b="0" dirty="0">
                <a:highlight>
                  <a:srgbClr val="00FF00"/>
                </a:highlight>
              </a:rPr>
              <a:t>If pandemic-related travel hardship does not fundamentally and substantially degrade, OPs will not veto the November meeting to go ahead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Work towards deciding the 2023 meeting setup at August F2F_DM (formal decision at September PCG)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hardship. Provide feedback by 20/June.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b="0" dirty="0"/>
              <a:t>In case travel hardship eases, then 1 additional WG meeting and 1 additional TSG meeting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r>
              <a:rPr lang="en-US" dirty="0"/>
              <a:t>Summary from F2F_DM on 13/June</a:t>
            </a:r>
          </a:p>
          <a:p>
            <a:pPr lvl="1"/>
            <a:r>
              <a:rPr lang="en-US" dirty="0"/>
              <a:t>November/2022 meeting to be held F2F, hosted by NAF3 in Canada – 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see slide 3 for details</a:t>
            </a:r>
          </a:p>
          <a:p>
            <a:pPr lvl="1"/>
            <a:r>
              <a:rPr lang="en-US" dirty="0"/>
              <a:t>December/2022 TSG 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 to be held Electronically </a:t>
            </a:r>
          </a:p>
          <a:p>
            <a:pPr lvl="1"/>
            <a:r>
              <a:rPr lang="en-US" dirty="0"/>
              <a:t>2023 meeting planning discussions started, slide-4 to be used as a basis for further discussions. Decision planned to be prepared at F2F_DM#4 (16/Aug) for September PCG formal endorsement.</a:t>
            </a:r>
          </a:p>
          <a:p>
            <a:pPr lvl="1"/>
            <a:r>
              <a:rPr lang="en-US" dirty="0"/>
              <a:t>SA3_LI in 30/Aug – 2/Sept is 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 as F2F in </a:t>
            </a:r>
            <a:r>
              <a:rPr lang="en-US" dirty="0" err="1"/>
              <a:t>SophiaA</a:t>
            </a:r>
            <a:r>
              <a:rPr lang="en-US" dirty="0"/>
              <a:t> (to be hosted by ETSI)  </a:t>
            </a:r>
          </a:p>
          <a:p>
            <a:r>
              <a:rPr lang="en-US" dirty="0"/>
              <a:t>Actions for F2F_DM on 16/August</a:t>
            </a:r>
          </a:p>
          <a:p>
            <a:pPr lvl="1"/>
            <a:r>
              <a:rPr lang="en-US" dirty="0"/>
              <a:t>Agree on 2023 meeting plan, to be provided to September PCG for formal approval</a:t>
            </a:r>
          </a:p>
          <a:p>
            <a:pPr lvl="1"/>
            <a:r>
              <a:rPr lang="en-US" dirty="0"/>
              <a:t>Status update on November/2022 meeting</a:t>
            </a:r>
          </a:p>
          <a:p>
            <a:pPr marL="230188" lvl="1" indent="0">
              <a:buNone/>
            </a:pPr>
            <a:endParaRPr lang="en-US" dirty="0"/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006C09-D9AD-49CD-95D4-E9B4D315244F}">
  <ds:schemaRefs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3b34c8f0-1ef5-4d1e-bb66-517ce7fe7356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8a721af7-6211-45bb-a226-4c61e052e8c0"/>
    <ds:schemaRef ds:uri="71c5aaf6-e6ce-465b-b873-5148d2a4c10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1241</TotalTime>
  <Words>721</Words>
  <Application>Microsoft Macintosh PowerPoint</Application>
  <PresentationFormat>On-screen Show (16:9)</PresentationFormat>
  <Paragraphs>51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Experience on remote access from TSG#96</vt:lpstr>
      <vt:lpstr>Proposed planning for November/2022 WGs</vt:lpstr>
      <vt:lpstr>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79</cp:revision>
  <dcterms:created xsi:type="dcterms:W3CDTF">2021-04-28T06:02:25Z</dcterms:created>
  <dcterms:modified xsi:type="dcterms:W3CDTF">2022-06-13T14:57:48Z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