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20"/>
  </p:sldMasterIdLst>
  <p:notesMasterIdLst>
    <p:notesMasterId r:id="rId26"/>
  </p:notesMasterIdLst>
  <p:handoutMasterIdLst>
    <p:handoutMasterId r:id="rId27"/>
  </p:handoutMasterIdLst>
  <p:sldIdLst>
    <p:sldId id="271" r:id="rId21"/>
    <p:sldId id="274" r:id="rId22"/>
    <p:sldId id="270" r:id="rId23"/>
    <p:sldId id="272" r:id="rId24"/>
    <p:sldId id="261" r:id="rId25"/>
  </p:sldIdLst>
  <p:sldSz cx="12192000" cy="6858000"/>
  <p:notesSz cx="6858000" cy="9144000"/>
  <p:embeddedFontLst>
    <p:embeddedFont>
      <p:font typeface="Ericsson Hilda" panose="020B0604020202020204" charset="0"/>
      <p:regular r:id="rId28"/>
      <p:bold r:id="rId29"/>
      <p:italic r:id="rId30"/>
      <p:boldItalic r:id="rId31"/>
    </p:embeddedFont>
    <p:embeddedFont>
      <p:font typeface="Ericsson Hilda ExtraBold" panose="020B0604020202020204" charset="0"/>
      <p:bold r:id="rId32"/>
    </p:embeddedFont>
    <p:embeddedFont>
      <p:font typeface="Ericsson Hilda ExtraLight" panose="020B0604020202020204" charset="0"/>
      <p:regular r:id="rId33"/>
    </p:embeddedFont>
    <p:embeddedFont>
      <p:font typeface="Ericsson Hilda Light" panose="020B0604020202020204" charset="0"/>
      <p:regular r:id="rId34"/>
      <p:italic r:id="rId35"/>
    </p:embeddedFont>
    <p:embeddedFont>
      <p:font typeface="Ericsson Technical Icons" panose="020B0604020202020204" charset="0"/>
      <p:regular r:id="rId36"/>
      <p:bold r:id="rId37"/>
      <p:italic r:id="rId38"/>
      <p:boldItalic r:id="rId39"/>
    </p:embeddedFont>
    <p:embeddedFont>
      <p:font typeface="Open Sans" panose="020B0606030504020204" pitchFamily="34" charset="0"/>
      <p:regular r:id="rId40"/>
      <p:bold r:id="rId41"/>
      <p:italic r:id="rId42"/>
      <p:boldItalic r:id="rId43"/>
    </p:embeddedFont>
    <p:embeddedFont>
      <p:font typeface="Open Sans Regular" panose="020B0606030504020204" charset="0"/>
      <p:regular r:id="rId44"/>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6" autoAdjust="0"/>
    <p:restoredTop sz="94124" autoAdjust="0"/>
  </p:normalViewPr>
  <p:slideViewPr>
    <p:cSldViewPr snapToGrid="0" snapToObjects="1" showGuides="1">
      <p:cViewPr varScale="1">
        <p:scale>
          <a:sx n="116" d="100"/>
          <a:sy n="116" d="100"/>
        </p:scale>
        <p:origin x="120" y="17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slide" Target="slides/slide1.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5.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slideMaster" Target="slideMasters/slideMaster1.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4.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3.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2.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5</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a:t>
            </a:r>
            <a:r>
              <a:rPr lang="en-US"/>
              <a:t>speaker…</a:t>
            </a:r>
            <a:br>
              <a:rPr lang="en-US"/>
            </a:br>
            <a:r>
              <a:rPr lang="en-US"/>
              <a:t>Ericsson </a:t>
            </a:r>
            <a:r>
              <a:rPr lang="en-US" dirty="0"/>
              <a:t>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D34DC33-B6A1-43EF-9A99-F7C83545B926}"/>
              </a:ext>
            </a:extLst>
          </p:cNvPr>
          <p:cNvSpPr txBox="1"/>
          <p:nvPr userDrawn="1"/>
        </p:nvSpPr>
        <p:spPr>
          <a:xfrm>
            <a:off x="421638" y="6524625"/>
            <a:ext cx="252793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Krister Sällberg  |  2022-01-27  |  Open  |  Page </a:t>
            </a:r>
            <a:fld id="{B6C0DC20-2B8B-4598-85B6-B42BE8ED8E18}"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8.xml"/><Relationship Id="rId1" Type="http://schemas.openxmlformats.org/officeDocument/2006/relationships/customXml" Target="../../customXml/item1.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8.xml"/><Relationship Id="rId1" Type="http://schemas.openxmlformats.org/officeDocument/2006/relationships/customXml" Target="../../customXml/item12.xml"/><Relationship Id="rId5" Type="http://schemas.openxmlformats.org/officeDocument/2006/relationships/hyperlink" Target="https://en.coronasmitte.dk/travel-rules/" TargetMode="External"/><Relationship Id="rId4" Type="http://schemas.openxmlformats.org/officeDocument/2006/relationships/hyperlink" Target="https://polisen.se/en/the-swedish-police/the-coronavirus-and-the-swedish-police/travel-to-and-from-sweden/#eea"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7.xml"/><Relationship Id="rId1" Type="http://schemas.openxmlformats.org/officeDocument/2006/relationships/customXml" Target="../../customXml/item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3.xml"/><Relationship Id="rId1" Type="http://schemas.openxmlformats.org/officeDocument/2006/relationships/customXml" Target="../../customXml/item11.xml"/><Relationship Id="rId6" Type="http://schemas.openxmlformats.org/officeDocument/2006/relationships/hyperlink" Target="https://polisen.se/en/the-swedish-police/the-coronavirus-and-the-swedish-police/travel-to-and-from-sweden/certificate-requirements/" TargetMode="External"/><Relationship Id="rId5" Type="http://schemas.openxmlformats.org/officeDocument/2006/relationships/hyperlink" Target="https://extranet.who.int/pqweb/vaccines/vaccinescovid-19-vaccine-eul-issued" TargetMode="External"/><Relationship Id="rId4" Type="http://schemas.openxmlformats.org/officeDocument/2006/relationships/hyperlink" Target="https://www.ema.europa.eu/en/human-regulatory/overview/public-health-threats/coronavirus-disease-covid-19/treatments-vaccines/vaccines-covid-19/covid-19-vaccines-authorised#authorised-covid-19-vaccines-section"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9.xml"/><Relationship Id="rId1" Type="http://schemas.openxmlformats.org/officeDocument/2006/relationships/customXml" Target="../../customXml/item14.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5" y="1846262"/>
            <a:ext cx="9893768" cy="2087564"/>
          </a:xfrm>
          <a:ln>
            <a:noFill/>
          </a:ln>
        </p:spPr>
        <p:txBody>
          <a:bodyPr/>
          <a:lstStyle/>
          <a:p>
            <a:r>
              <a:rPr lang="en-US" dirty="0"/>
              <a:t>3GPP F2F Gothenburg</a:t>
            </a:r>
            <a:br>
              <a:rPr lang="en-US" dirty="0"/>
            </a:br>
            <a:r>
              <a:rPr lang="en-US" dirty="0"/>
              <a:t>August 2022</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
        <p:nvSpPr>
          <p:cNvPr id="8" name="TextBox 7">
            <a:extLst>
              <a:ext uri="{FF2B5EF4-FFF2-40B4-BE49-F238E27FC236}">
                <a16:creationId xmlns:a16="http://schemas.microsoft.com/office/drawing/2014/main" id="{74926FE3-F4CA-4EFE-B711-EDE7B410784A}"/>
              </a:ext>
            </a:extLst>
          </p:cNvPr>
          <p:cNvSpPr txBox="1"/>
          <p:nvPr/>
        </p:nvSpPr>
        <p:spPr>
          <a:xfrm>
            <a:off x="7519828" y="411871"/>
            <a:ext cx="3803904" cy="538609"/>
          </a:xfrm>
          <a:prstGeom prst="rect">
            <a:avLst/>
          </a:prstGeom>
          <a:noFill/>
        </p:spPr>
        <p:txBody>
          <a:bodyPr wrap="square">
            <a:spAutoFit/>
          </a:bodyPr>
          <a:lstStyle/>
          <a:p>
            <a:pPr algn="just">
              <a:spcAft>
                <a:spcPts val="1200"/>
              </a:spcAft>
              <a:tabLst>
                <a:tab pos="900430" algn="l"/>
                <a:tab pos="2970530" algn="l"/>
                <a:tab pos="3780790" algn="l"/>
                <a:tab pos="4500880" algn="l"/>
                <a:tab pos="5760085" algn="r"/>
              </a:tabLst>
            </a:pPr>
            <a:r>
              <a:rPr lang="en-GB" sz="900" b="1"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HOSTING_F2F_CC#002_SynchUp	OPf220008</a:t>
            </a:r>
            <a:endParaRPr lang="en-GB" sz="600" dirty="0">
              <a:solidFill>
                <a:schemeClr val="tx1"/>
              </a:solidFill>
              <a:effectLst/>
              <a:latin typeface="Arial" panose="020B0604020202020204" pitchFamily="34" charset="0"/>
              <a:ea typeface="Malgun Gothic" panose="020B0503020000020004" pitchFamily="34" charset="-127"/>
              <a:cs typeface="Times New Roman" panose="02020603050405020304" pitchFamily="18" charset="0"/>
            </a:endParaRPr>
          </a:p>
          <a:p>
            <a:pPr algn="just">
              <a:spcAft>
                <a:spcPts val="1200"/>
              </a:spcAft>
              <a:tabLst>
                <a:tab pos="900430" algn="l"/>
                <a:tab pos="2970530" algn="l"/>
                <a:tab pos="3780790" algn="l"/>
                <a:tab pos="4500880" algn="l"/>
                <a:tab pos="5760085" algn="r"/>
              </a:tabLst>
            </a:pPr>
            <a:r>
              <a:rPr lang="en-GB" sz="900" b="1"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28 January 2022, Conference Call</a:t>
            </a:r>
            <a:endParaRPr lang="en-GB" sz="600" dirty="0">
              <a:solidFill>
                <a:schemeClr val="tx1"/>
              </a:solidFill>
              <a:effectLst/>
              <a:latin typeface="Arial" panose="020B0604020202020204" pitchFamily="34" charset="0"/>
              <a:ea typeface="Malgun Gothic" panose="020B0503020000020004" pitchFamily="34" charset="-127"/>
              <a:cs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476250"/>
            <a:ext cx="10521950" cy="767934"/>
          </a:xfrm>
        </p:spPr>
        <p:txBody>
          <a:bodyPr/>
          <a:lstStyle/>
          <a:p>
            <a:r>
              <a:rPr lang="en-US" dirty="0"/>
              <a:t>References</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394085"/>
            <a:ext cx="11233150" cy="4843202"/>
          </a:xfrm>
        </p:spPr>
        <p:txBody>
          <a:bodyPr/>
          <a:lstStyle/>
          <a:p>
            <a:r>
              <a:rPr lang="en-US" dirty="0">
                <a:hlinkClick r:id="rId4"/>
              </a:rPr>
              <a:t>Travel to and from Sweden | The Swedish Police Authority (polisen.se)</a:t>
            </a:r>
            <a:endParaRPr lang="en-US" dirty="0"/>
          </a:p>
          <a:p>
            <a:endParaRPr lang="en-US" dirty="0"/>
          </a:p>
          <a:p>
            <a:r>
              <a:rPr lang="en-US" dirty="0">
                <a:hlinkClick r:id="rId5"/>
              </a:rPr>
              <a:t>Travel rules (coronasmitte.dk)</a:t>
            </a:r>
            <a:endParaRPr lang="en-US" dirty="0"/>
          </a:p>
          <a:p>
            <a:pPr marL="0" indent="0">
              <a:buNone/>
            </a:pPr>
            <a:endParaRPr lang="en-US" dirty="0"/>
          </a:p>
        </p:txBody>
      </p:sp>
    </p:spTree>
    <p:custDataLst>
      <p:custData r:id="rId1"/>
      <p:custData r:id="rId2"/>
    </p:custDataLst>
    <p:extLst>
      <p:ext uri="{BB962C8B-B14F-4D97-AF65-F5344CB8AC3E}">
        <p14:creationId xmlns:p14="http://schemas.microsoft.com/office/powerpoint/2010/main" val="2828101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476250"/>
            <a:ext cx="10521950" cy="767934"/>
          </a:xfrm>
        </p:spPr>
        <p:txBody>
          <a:bodyPr/>
          <a:lstStyle/>
          <a:p>
            <a:r>
              <a:rPr lang="en-US" dirty="0"/>
              <a:t>COVID restriction in Sweden</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394085"/>
            <a:ext cx="11233150" cy="4843202"/>
          </a:xfrm>
        </p:spPr>
        <p:txBody>
          <a:bodyPr/>
          <a:lstStyle/>
          <a:p>
            <a:r>
              <a:rPr lang="en-US" dirty="0"/>
              <a:t>Before Omicron, Sweden had open up and removed almost all of the COVID restriction by end of September 2021. </a:t>
            </a:r>
          </a:p>
          <a:p>
            <a:pPr lvl="1"/>
            <a:r>
              <a:rPr lang="en-US" dirty="0"/>
              <a:t>Unlimited participation in events as normal allowed. No requirements on vaccination certificates etc.</a:t>
            </a:r>
          </a:p>
          <a:p>
            <a:r>
              <a:rPr lang="en-US" dirty="0"/>
              <a:t>Due to Omicron, temporary COVID restrictions has been in effect for about a month now and government and public health agency made and announcement that these restrictions are planned to be removed by February 9th. </a:t>
            </a:r>
          </a:p>
          <a:p>
            <a:pPr lvl="1"/>
            <a:r>
              <a:rPr lang="en-US" dirty="0"/>
              <a:t>Many strict measures introduced which would not make a 3GPP meeting possible.</a:t>
            </a:r>
          </a:p>
          <a:p>
            <a:pPr lvl="1"/>
            <a:r>
              <a:rPr lang="en-US" dirty="0"/>
              <a:t>However, government will open up and go back to normal likely February 9</a:t>
            </a:r>
            <a:r>
              <a:rPr lang="en-US" baseline="30000" dirty="0"/>
              <a:t>th</a:t>
            </a:r>
            <a:r>
              <a:rPr lang="en-US" dirty="0"/>
              <a:t> or soon after.</a:t>
            </a:r>
          </a:p>
          <a:p>
            <a:r>
              <a:rPr lang="en-US" dirty="0"/>
              <a:t>As travel to Gothenburg may happen through Copenhagen airport (instead of airports in Stockholm and Gothenburg) and train to Gothenburg, it can be noted that Denmark has decided to remove all COVID restrictions by February 1</a:t>
            </a:r>
            <a:r>
              <a:rPr lang="en-US" baseline="30000" dirty="0"/>
              <a:t>st</a:t>
            </a:r>
            <a:r>
              <a:rPr lang="en-US" dirty="0"/>
              <a:t>. </a:t>
            </a:r>
          </a:p>
          <a:p>
            <a:r>
              <a:rPr lang="en-US" dirty="0"/>
              <a:t>Inbound travel to hub in Schengen (</a:t>
            </a:r>
            <a:r>
              <a:rPr lang="en-US" i="0" dirty="0">
                <a:solidFill>
                  <a:srgbClr val="404041"/>
                </a:solidFill>
                <a:effectLst/>
                <a:latin typeface="Open Sans" panose="020B0606030504020204" pitchFamily="34" charset="0"/>
              </a:rPr>
              <a:t>transit in an EEA* country) is important while booking flights as COVID rules are not the same in all countries. </a:t>
            </a:r>
            <a:endParaRPr lang="en-US" dirty="0"/>
          </a:p>
          <a:p>
            <a:endParaRPr lang="en-US"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476250"/>
            <a:ext cx="8353426" cy="752943"/>
          </a:xfrm>
          <a:ln>
            <a:noFill/>
          </a:ln>
        </p:spPr>
        <p:txBody>
          <a:bodyPr/>
          <a:lstStyle/>
          <a:p>
            <a:r>
              <a:rPr lang="en-US" dirty="0"/>
              <a:t>Travel to Sweden</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4" y="1124262"/>
            <a:ext cx="11048011" cy="5113026"/>
          </a:xfrm>
          <a:ln>
            <a:noFill/>
          </a:ln>
        </p:spPr>
        <p:txBody>
          <a:bodyPr/>
          <a:lstStyle/>
          <a:p>
            <a:r>
              <a:rPr lang="en-US" i="0" dirty="0">
                <a:solidFill>
                  <a:srgbClr val="231F20"/>
                </a:solidFill>
                <a:effectLst/>
                <a:latin typeface="Open Sans" panose="020B0606030504020204" pitchFamily="34" charset="0"/>
              </a:rPr>
              <a:t>In general, foreign citizens need to present a certificate of negative covid-19 test taken within 72 hours, or a vaccine certificate, or under certain conditions, has recovered from COVID, in order to enter Sweden.</a:t>
            </a:r>
            <a:endParaRPr lang="en-US" dirty="0"/>
          </a:p>
          <a:p>
            <a:r>
              <a:rPr lang="en-US" b="0" i="0" dirty="0">
                <a:solidFill>
                  <a:srgbClr val="404041"/>
                </a:solidFill>
                <a:effectLst/>
                <a:latin typeface="Open Sans" panose="020B0606030504020204" pitchFamily="34" charset="0"/>
              </a:rPr>
              <a:t>A </a:t>
            </a:r>
            <a:r>
              <a:rPr lang="en-US" dirty="0">
                <a:solidFill>
                  <a:srgbClr val="404041"/>
                </a:solidFill>
                <a:latin typeface="Open Sans" panose="020B0606030504020204" pitchFamily="34" charset="0"/>
              </a:rPr>
              <a:t>negative PCR/NAAT or antigen test (not home tests). The test needs to be taken before departure. </a:t>
            </a:r>
            <a:r>
              <a:rPr lang="en-US" b="0" i="0" dirty="0">
                <a:solidFill>
                  <a:srgbClr val="404041"/>
                </a:solidFill>
                <a:effectLst/>
                <a:latin typeface="Open Sans" panose="020B0606030504020204" pitchFamily="34" charset="0"/>
              </a:rPr>
              <a:t>The certificate should be originally in Swedish, English, Norwegian, Danish or French.</a:t>
            </a:r>
            <a:endParaRPr lang="en-US" dirty="0">
              <a:solidFill>
                <a:srgbClr val="404041"/>
              </a:solidFill>
              <a:latin typeface="Open Sans" panose="020B0606030504020204" pitchFamily="34" charset="0"/>
            </a:endParaRPr>
          </a:p>
          <a:p>
            <a:r>
              <a:rPr lang="en-US" b="0" i="0" dirty="0">
                <a:solidFill>
                  <a:srgbClr val="404041"/>
                </a:solidFill>
                <a:effectLst/>
                <a:latin typeface="Open Sans" panose="020B0606030504020204" pitchFamily="34" charset="0"/>
              </a:rPr>
              <a:t>Exemption from negative test for fully vaccinated holders of a vaccine certificate, or certificate of recovery if entering from an EU/EEA* country. </a:t>
            </a:r>
          </a:p>
          <a:p>
            <a:r>
              <a:rPr lang="en-US" dirty="0">
                <a:solidFill>
                  <a:srgbClr val="404041"/>
                </a:solidFill>
                <a:latin typeface="Open Sans" panose="020B0606030504020204" pitchFamily="34" charset="0"/>
              </a:rPr>
              <a:t>EMA and </a:t>
            </a:r>
            <a:r>
              <a:rPr lang="en-US" b="0" i="0" dirty="0">
                <a:solidFill>
                  <a:srgbClr val="404041"/>
                </a:solidFill>
                <a:effectLst/>
                <a:latin typeface="Open Sans" panose="020B0606030504020204" pitchFamily="34" charset="0"/>
              </a:rPr>
              <a:t>WHO approved vaccines are accepted:</a:t>
            </a:r>
          </a:p>
          <a:p>
            <a:pPr lvl="1"/>
            <a:r>
              <a:rPr lang="en-US" b="0" i="0" u="sng" dirty="0">
                <a:solidFill>
                  <a:srgbClr val="0C3256"/>
                </a:solidFill>
                <a:effectLst/>
                <a:latin typeface="Open Sans Regular" panose="020B0606030504020204" pitchFamily="34" charset="0"/>
                <a:hlinkClick r:id="rId4"/>
              </a:rPr>
              <a:t>EMA: COVID-19 vaccines: authorized</a:t>
            </a:r>
            <a:r>
              <a:rPr lang="en-US" b="0" i="0" u="sng" dirty="0">
                <a:solidFill>
                  <a:srgbClr val="0C3256"/>
                </a:solidFill>
                <a:effectLst/>
                <a:latin typeface="Open Sans Regular" panose="020B0606030504020204" pitchFamily="34" charset="0"/>
              </a:rPr>
              <a:t> </a:t>
            </a:r>
          </a:p>
          <a:p>
            <a:pPr lvl="1"/>
            <a:r>
              <a:rPr lang="en-US" b="0" i="0" u="sng" dirty="0">
                <a:solidFill>
                  <a:srgbClr val="0C3256"/>
                </a:solidFill>
                <a:effectLst/>
                <a:latin typeface="Open Sans Regular" panose="020B0606030504020204" pitchFamily="34" charset="0"/>
                <a:hlinkClick r:id="rId5"/>
              </a:rPr>
              <a:t>WHO: COVID-19 vaccines WHO EUL issued</a:t>
            </a:r>
            <a:endParaRPr lang="en-US" b="0" i="0" dirty="0">
              <a:solidFill>
                <a:srgbClr val="404041"/>
              </a:solidFill>
              <a:effectLst/>
              <a:latin typeface="Open Sans" panose="020B0606030504020204" pitchFamily="34" charset="0"/>
            </a:endParaRPr>
          </a:p>
          <a:p>
            <a:r>
              <a:rPr lang="en-US" b="0" i="0" dirty="0">
                <a:solidFill>
                  <a:srgbClr val="404041"/>
                </a:solidFill>
                <a:effectLst/>
                <a:latin typeface="Open Sans" panose="020B0606030504020204" pitchFamily="34" charset="0"/>
              </a:rPr>
              <a:t>Third country nationals entering Sweden from or via an EEA* country only needs to hold a </a:t>
            </a:r>
            <a:r>
              <a:rPr lang="en-US" b="0" i="0" u="sng" dirty="0">
                <a:solidFill>
                  <a:srgbClr val="0C3256"/>
                </a:solidFill>
                <a:effectLst/>
                <a:latin typeface="Open Sans Regular" panose="020B0606030504020204" pitchFamily="34" charset="0"/>
                <a:hlinkClick r:id="rId6"/>
              </a:rPr>
              <a:t>valid covid certificate</a:t>
            </a:r>
            <a:r>
              <a:rPr lang="en-US" b="0" i="0" dirty="0">
                <a:solidFill>
                  <a:srgbClr val="404041"/>
                </a:solidFill>
                <a:effectLst/>
                <a:latin typeface="Open Sans" panose="020B0606030504020204" pitchFamily="34" charset="0"/>
              </a:rPr>
              <a:t> to enter Sweden. </a:t>
            </a:r>
            <a:r>
              <a:rPr lang="en-US" i="0" dirty="0">
                <a:solidFill>
                  <a:srgbClr val="404041"/>
                </a:solidFill>
                <a:effectLst/>
                <a:latin typeface="Open Sans" panose="020B0606030504020204" pitchFamily="34" charset="0"/>
              </a:rPr>
              <a:t>This means that if you transit in an EEA* country and is processed for immigration there, your entry will be subject to the regulations for entry from EEA when entering Sweden, not your original departure country.</a:t>
            </a:r>
            <a:endParaRPr lang="en-US" dirty="0"/>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dirty="0"/>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11.xml><?xml version="1.0" encoding="utf-8"?>
<TemplafySlideFormConfiguration><![CDATA[{"formFields":[],"formDataEntries":[]}]]></TemplafySlideForm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5.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O8G872+sc4z9MjGEeovw0Ll6yPdDa0C6C6m28ga7wbI="},{"name":"ConfidentialityClass","value":"cT/FOwTWaPknrhRlNMh4SQ=="},{"name":"ExternalConfidentialityLabel","value":"5wlu7ZdPxHQj1W0w+yTNSg=="},{"name":"LanguageCode","value":"5wlu7ZdPxHQj1W0w+yTNSg=="},{"name":"Date","value":"+EUNlAyZwerZ1/n8NqIj7A=="},{"name":"TemplateType","value":"5wlu7ZdPxHQj1W0w+yTNSg=="},{"name":"DocTitle","value":"5wlu7ZdPxHQj1W0w+yTNSg=="},{"name":"TotalPageNo","value":"5wlu7ZdPxHQj1W0w+yTNSg=="},{"name":"Prepared","value":"dV2HEfT1zBzUKw8o41amxC2WwGIvJUZLpGlvbdDmBT4="}]}]]></TemplafyFormConfiguration>
</file>

<file path=customXml/item1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1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8.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9.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TemplafySlideFormConfiguration><![CDATA[{"formFields":[],"formDataEntries":[]}]]></TemplafySlideFormConfiguration>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6.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32BA7684-6BE4-4F73-B22E-30934AB379B8}">
  <ds:schemaRefs/>
</ds:datastoreItem>
</file>

<file path=customXml/itemProps10.xml><?xml version="1.0" encoding="utf-8"?>
<ds:datastoreItem xmlns:ds="http://schemas.openxmlformats.org/officeDocument/2006/customXml" ds:itemID="{07958A4E-FAB1-42E4-B6B5-29B01F63F87B}">
  <ds:schemaRefs/>
</ds:datastoreItem>
</file>

<file path=customXml/itemProps11.xml><?xml version="1.0" encoding="utf-8"?>
<ds:datastoreItem xmlns:ds="http://schemas.openxmlformats.org/officeDocument/2006/customXml" ds:itemID="{847502A6-7CBE-43AF-BDF6-4D4423521D8C}">
  <ds:schemaRefs/>
</ds:datastoreItem>
</file>

<file path=customXml/itemProps12.xml><?xml version="1.0" encoding="utf-8"?>
<ds:datastoreItem xmlns:ds="http://schemas.openxmlformats.org/officeDocument/2006/customXml" ds:itemID="{84FF8E5C-C87B-4361-9379-A75DF5C85281}">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D92C3DF5-A179-4E2D-BD20-07044B39171F}">
  <ds:schemaRefs/>
</ds:datastoreItem>
</file>

<file path=customXml/itemProps16.xml><?xml version="1.0" encoding="utf-8"?>
<ds:datastoreItem xmlns:ds="http://schemas.openxmlformats.org/officeDocument/2006/customXml" ds:itemID="{C09F197C-6A49-47D0-B877-F88807989676}">
  <ds:schemaRefs/>
</ds:datastoreItem>
</file>

<file path=customXml/itemProps17.xml><?xml version="1.0" encoding="utf-8"?>
<ds:datastoreItem xmlns:ds="http://schemas.openxmlformats.org/officeDocument/2006/customXml" ds:itemID="{683FEB75-8CFA-449C-A6B1-B1E4A86A58A1}">
  <ds:schemaRefs/>
</ds:datastoreItem>
</file>

<file path=customXml/itemProps18.xml><?xml version="1.0" encoding="utf-8"?>
<ds:datastoreItem xmlns:ds="http://schemas.openxmlformats.org/officeDocument/2006/customXml" ds:itemID="{B2EB4A1C-8777-4059-B43A-E69347A16386}">
  <ds:schemaRefs/>
</ds:datastoreItem>
</file>

<file path=customXml/itemProps19.xml><?xml version="1.0" encoding="utf-8"?>
<ds:datastoreItem xmlns:ds="http://schemas.openxmlformats.org/officeDocument/2006/customXml" ds:itemID="{822D38AD-8010-4CD3-BD6B-117CB8DF70A4}">
  <ds:schemaRefs/>
</ds:datastoreItem>
</file>

<file path=customXml/itemProps2.xml><?xml version="1.0" encoding="utf-8"?>
<ds:datastoreItem xmlns:ds="http://schemas.openxmlformats.org/officeDocument/2006/customXml" ds:itemID="{B9AEDDE3-EA02-4A8F-B8F8-0606A0AA45FC}">
  <ds:schemaRefs/>
</ds:datastoreItem>
</file>

<file path=customXml/itemProps3.xml><?xml version="1.0" encoding="utf-8"?>
<ds:datastoreItem xmlns:ds="http://schemas.openxmlformats.org/officeDocument/2006/customXml" ds:itemID="{E8D6DDD3-FAA1-48DD-8A4E-98B646357895}">
  <ds:schemaRefs/>
</ds:datastoreItem>
</file>

<file path=customXml/itemProps4.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5.xml><?xml version="1.0" encoding="utf-8"?>
<ds:datastoreItem xmlns:ds="http://schemas.openxmlformats.org/officeDocument/2006/customXml" ds:itemID="{E84B9F5B-B1C9-4768-B3F2-492D01ADD715}">
  <ds:schemaRefs/>
</ds:datastoreItem>
</file>

<file path=customXml/itemProps6.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8.xml><?xml version="1.0" encoding="utf-8"?>
<ds:datastoreItem xmlns:ds="http://schemas.openxmlformats.org/officeDocument/2006/customXml" ds:itemID="{72516535-7702-46AF-9B1F-8623A67A824E}">
  <ds:schemaRefs/>
</ds:datastoreItem>
</file>

<file path=customXml/itemProps9.xml><?xml version="1.0" encoding="utf-8"?>
<ds:datastoreItem xmlns:ds="http://schemas.openxmlformats.org/officeDocument/2006/customXml" ds:itemID="{58CC0B31-82B9-497A-9A2E-F3F72D0BBDAD}">
  <ds:schemaRefs/>
</ds:datastoreItem>
</file>

<file path=docProps/app.xml><?xml version="1.0" encoding="utf-8"?>
<Properties xmlns="http://schemas.openxmlformats.org/officeDocument/2006/extended-properties" xmlns:vt="http://schemas.openxmlformats.org/officeDocument/2006/docPropsVTypes">
  <Template>TM16401371[[fn=Atlas]]</Template>
  <TotalTime>2507</TotalTime>
  <Words>421</Words>
  <Application>Microsoft Office PowerPoint</Application>
  <PresentationFormat>Widescreen</PresentationFormat>
  <Paragraphs>27</Paragraphs>
  <Slides>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Arial</vt:lpstr>
      <vt:lpstr>Ericsson Hilda</vt:lpstr>
      <vt:lpstr>Ericsson Technical Icons</vt:lpstr>
      <vt:lpstr>Open Sans</vt:lpstr>
      <vt:lpstr>Ericsson Hilda Light</vt:lpstr>
      <vt:lpstr>Ericsson Hilda ExtraBold</vt:lpstr>
      <vt:lpstr>Ericsson Hilda ExtraLight</vt:lpstr>
      <vt:lpstr>Open Sans Regular</vt:lpstr>
      <vt:lpstr>PresentationTemplate2021</vt:lpstr>
      <vt:lpstr>3GPP F2F Gothenburg August 2022</vt:lpstr>
      <vt:lpstr>References</vt:lpstr>
      <vt:lpstr>COVID restriction in Sweden</vt:lpstr>
      <vt:lpstr>Travel to Sweden</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F2F August Gothenburg</dc:title>
  <dc:creator>Krister Sällberg</dc:creator>
  <cp:keywords/>
  <dc:description> 
Rev </dc:description>
  <cp:lastModifiedBy>23.682_CR0487R2_(Rel-17)_IoT_SAT_ARCH_EPS</cp:lastModifiedBy>
  <cp:revision>216</cp:revision>
  <dcterms:created xsi:type="dcterms:W3CDTF">2019-04-23T15:12:54Z</dcterms:created>
  <dcterms:modified xsi:type="dcterms:W3CDTF">2022-01-28T10:28:16Z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637103903337613215</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Krister Sällberg</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2022-01-27</vt:lpwstr>
  </property>
  <property fmtid="{D5CDD505-2E9C-101B-9397-08002B2CF9AE}" pid="21" name="Reference">
    <vt:lpwstr/>
  </property>
  <property fmtid="{D5CDD505-2E9C-101B-9397-08002B2CF9AE}" pid="22" name="Title">
    <vt:lpwstr>3GPP F2F August Gothenburg</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