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41" r:id="rId5"/>
    <p:sldId id="373" r:id="rId6"/>
    <p:sldId id="376" r:id="rId7"/>
    <p:sldId id="384" r:id="rId8"/>
    <p:sldId id="385" r:id="rId9"/>
    <p:sldId id="386" r:id="rId10"/>
    <p:sldId id="383" r:id="rId11"/>
    <p:sldId id="387" r:id="rId12"/>
    <p:sldId id="388"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27" autoAdjust="0"/>
    <p:restoredTop sz="93875" autoAdjust="0"/>
  </p:normalViewPr>
  <p:slideViewPr>
    <p:cSldViewPr snapToGrid="0">
      <p:cViewPr>
        <p:scale>
          <a:sx n="66" d="100"/>
          <a:sy n="66" d="100"/>
        </p:scale>
        <p:origin x="568"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jpe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package" Target="../embeddings/Microsoft_Visio_Drawing3.vsdx"/><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Drawing4.vsdx"/><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jpeg"/><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data collection for AI positioning</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325421"/>
            <a:ext cx="8992845" cy="103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en-US" sz="3200" dirty="0"/>
              <a:t>vivo</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Current conclusion in the TR 23.700-84</a:t>
            </a:r>
            <a:endParaRPr lang="zh-CN" altLang="en-US" sz="4000"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205725" y="4440611"/>
            <a:ext cx="11906055" cy="1208432"/>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lvl="1">
              <a:spcBef>
                <a:spcPts val="600"/>
              </a:spcBef>
              <a:spcAft>
                <a:spcPts val="600"/>
              </a:spcAft>
            </a:pPr>
            <a:r>
              <a:rPr lang="en-US" altLang="zh-CN" sz="1800" b="1" dirty="0">
                <a:latin typeface="Calibri" panose="020F0502020204030204" pitchFamily="34" charset="0"/>
                <a:cs typeface="Calibri" panose="020F0502020204030204" pitchFamily="34" charset="0"/>
              </a:rPr>
              <a:t>MTLF can train ML model for AI/ML based positioning, MTLF needs to collect training data from the LMF, which will trigger the LMF collects data from UE/RAN/PRU. But the detailed E2E procedure for data collection still needs discussion.</a:t>
            </a:r>
          </a:p>
          <a:p>
            <a:pPr lvl="1">
              <a:spcBef>
                <a:spcPts val="600"/>
              </a:spcBef>
              <a:spcAft>
                <a:spcPts val="600"/>
              </a:spcAft>
            </a:pPr>
            <a:r>
              <a:rPr lang="en-US" altLang="zh-CN" sz="1800" b="1" dirty="0">
                <a:latin typeface="Calibri" panose="020F0502020204030204" pitchFamily="34" charset="0"/>
                <a:cs typeface="Calibri" panose="020F0502020204030204" pitchFamily="34" charset="0"/>
              </a:rPr>
              <a:t>LMF can train ML model for AI/ML based positioning, LMF needs to collect training data itself from UE/RAN/PRU. . But the detailed E2E procedure for data collection still needs discussion.</a:t>
            </a:r>
          </a:p>
          <a:p>
            <a:pPr lvl="1">
              <a:spcBef>
                <a:spcPts val="600"/>
              </a:spcBef>
              <a:spcAft>
                <a:spcPts val="600"/>
              </a:spcAft>
            </a:pPr>
            <a:endParaRPr lang="en-US" altLang="zh-CN" sz="1800" b="1" dirty="0">
              <a:latin typeface="Calibri" panose="020F0502020204030204" pitchFamily="34" charset="0"/>
              <a:cs typeface="Calibri" panose="020F0502020204030204" pitchFamily="34" charset="0"/>
            </a:endParaRPr>
          </a:p>
          <a:p>
            <a:pPr lvl="1">
              <a:spcBef>
                <a:spcPts val="600"/>
              </a:spcBef>
              <a:spcAft>
                <a:spcPts val="600"/>
              </a:spcAft>
            </a:pPr>
            <a:endParaRPr lang="en-US" altLang="zh-CN" sz="1800" b="1" dirty="0">
              <a:latin typeface="Calibri" panose="020F0502020204030204" pitchFamily="34" charset="0"/>
              <a:cs typeface="Calibri" panose="020F0502020204030204" pitchFamily="34" charset="0"/>
            </a:endParaRPr>
          </a:p>
          <a:p>
            <a:pPr marL="0" lvl="0" indent="0">
              <a:spcBef>
                <a:spcPts val="600"/>
              </a:spcBef>
              <a:spcAft>
                <a:spcPts val="600"/>
              </a:spcAft>
              <a:buNone/>
            </a:pPr>
            <a:endParaRPr lang="en-US" altLang="en-US" sz="2000" dirty="0">
              <a:cs typeface="Calibri" panose="020F0502020204030204" pitchFamily="34" charset="0"/>
            </a:endParaRPr>
          </a:p>
        </p:txBody>
      </p:sp>
      <p:pic>
        <p:nvPicPr>
          <p:cNvPr id="2" name="图片 1">
            <a:extLst>
              <a:ext uri="{FF2B5EF4-FFF2-40B4-BE49-F238E27FC236}">
                <a16:creationId xmlns:a16="http://schemas.microsoft.com/office/drawing/2014/main" id="{43FC03EF-3D60-4134-A3A6-A46AA89CD776}"/>
              </a:ext>
            </a:extLst>
          </p:cNvPr>
          <p:cNvPicPr>
            <a:picLocks noChangeAspect="1"/>
          </p:cNvPicPr>
          <p:nvPr/>
        </p:nvPicPr>
        <p:blipFill>
          <a:blip r:embed="rId2"/>
          <a:stretch>
            <a:fillRect/>
          </a:stretch>
        </p:blipFill>
        <p:spPr>
          <a:xfrm>
            <a:off x="685240" y="1287836"/>
            <a:ext cx="9925050" cy="3152775"/>
          </a:xfrm>
          <a:prstGeom prst="rect">
            <a:avLst/>
          </a:prstGeom>
        </p:spPr>
      </p:pic>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Scenario 1: LMF Data collection triggered by NWDAF-1/</a:t>
            </a:r>
            <a:r>
              <a:rPr lang="en-US" altLang="zh-CN" sz="2800" strike="sngStrike" dirty="0">
                <a:solidFill>
                  <a:schemeClr val="accent2">
                    <a:lumMod val="75000"/>
                  </a:schemeClr>
                </a:solidFill>
              </a:rPr>
              <a:t>2</a:t>
            </a:r>
            <a:r>
              <a:rPr lang="en-US" altLang="zh-CN" sz="2800" dirty="0">
                <a:solidFill>
                  <a:schemeClr val="accent2">
                    <a:lumMod val="75000"/>
                  </a:schemeClr>
                </a:solidFill>
              </a:rPr>
              <a:t>3</a:t>
            </a:r>
            <a:endParaRPr lang="zh-CN" altLang="en-US" sz="2800" dirty="0">
              <a:solidFill>
                <a:schemeClr val="accent2">
                  <a:lumMod val="75000"/>
                </a:schemeClr>
              </a:solidFill>
            </a:endParaRP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42972" y="1611125"/>
            <a:ext cx="11906055" cy="567299"/>
          </a:xfrm>
        </p:spPr>
        <p:txBody>
          <a:bodyPr/>
          <a:lstStyle/>
          <a:p>
            <a:pPr>
              <a:spcBef>
                <a:spcPts val="600"/>
              </a:spcBef>
              <a:spcAft>
                <a:spcPts val="600"/>
              </a:spcAft>
              <a:buFont typeface="Wingdings" panose="05000000000000000000" pitchFamily="2" charset="2"/>
              <a:buChar char="Ø"/>
            </a:pPr>
            <a:r>
              <a:rPr lang="en-US" altLang="zh-CN" sz="2000" b="1" dirty="0">
                <a:latin typeface="Calibri" panose="020F0502020204030204" pitchFamily="34" charset="0"/>
                <a:cs typeface="Calibri" panose="020F0502020204030204" pitchFamily="34" charset="0"/>
              </a:rPr>
              <a:t>Option 1: </a:t>
            </a:r>
            <a:r>
              <a:rPr lang="en-US" altLang="zh-CN" sz="2000" dirty="0">
                <a:latin typeface="Calibri" panose="020F0502020204030204" pitchFamily="34" charset="0"/>
                <a:cs typeface="Calibri" panose="020F0502020204030204" pitchFamily="34" charset="0"/>
              </a:rPr>
              <a:t>NWDAF collects training data via GMLC and AMF to the LMF, then the LMF re-uses LPP/</a:t>
            </a:r>
            <a:r>
              <a:rPr lang="en-US" altLang="zh-CN" sz="2000" dirty="0" err="1">
                <a:latin typeface="Calibri" panose="020F0502020204030204" pitchFamily="34" charset="0"/>
                <a:cs typeface="Calibri" panose="020F0502020204030204" pitchFamily="34" charset="0"/>
              </a:rPr>
              <a:t>NRPPa</a:t>
            </a:r>
            <a:r>
              <a:rPr lang="en-US" altLang="zh-CN" sz="2000" dirty="0">
                <a:solidFill>
                  <a:schemeClr val="accent2">
                    <a:lumMod val="75000"/>
                  </a:schemeClr>
                </a:solidFill>
                <a:latin typeface="Calibri" panose="020F0502020204030204" pitchFamily="34" charset="0"/>
                <a:cs typeface="Calibri" panose="020F0502020204030204" pitchFamily="34" charset="0"/>
              </a:rPr>
              <a:t>/LCS-SS </a:t>
            </a:r>
            <a:r>
              <a:rPr lang="en-US" altLang="zh-CN" sz="2000" dirty="0">
                <a:latin typeface="Calibri" panose="020F0502020204030204" pitchFamily="34" charset="0"/>
                <a:cs typeface="Calibri" panose="020F0502020204030204" pitchFamily="34" charset="0"/>
              </a:rPr>
              <a:t>protocols </a:t>
            </a:r>
            <a:r>
              <a:rPr lang="en-US" altLang="zh-CN" sz="2000" dirty="0">
                <a:solidFill>
                  <a:schemeClr val="accent2">
                    <a:lumMod val="75000"/>
                  </a:schemeClr>
                </a:solidFill>
                <a:latin typeface="Calibri" panose="020F0502020204030204" pitchFamily="34" charset="0"/>
                <a:cs typeface="Calibri" panose="020F0502020204030204" pitchFamily="34" charset="0"/>
              </a:rPr>
              <a:t>via CP/UP </a:t>
            </a:r>
            <a:r>
              <a:rPr lang="en-US" altLang="zh-CN" sz="2000" dirty="0">
                <a:latin typeface="Calibri" panose="020F0502020204030204" pitchFamily="34" charset="0"/>
                <a:cs typeface="Calibri" panose="020F0502020204030204" pitchFamily="34" charset="0"/>
              </a:rPr>
              <a:t>for data collection from UE/RAN , </a:t>
            </a:r>
            <a:r>
              <a:rPr lang="en-US" altLang="zh-CN" sz="2000" dirty="0">
                <a:solidFill>
                  <a:schemeClr val="accent2">
                    <a:lumMod val="75000"/>
                  </a:schemeClr>
                </a:solidFill>
                <a:latin typeface="Calibri" panose="020F0502020204030204" pitchFamily="34" charset="0"/>
                <a:cs typeface="Calibri" panose="020F0502020204030204" pitchFamily="34" charset="0"/>
              </a:rPr>
              <a:t>the LMF notify data to NWDAF directly </a:t>
            </a:r>
          </a:p>
          <a:p>
            <a:pPr marL="0" lvl="0" indent="0">
              <a:spcBef>
                <a:spcPts val="600"/>
              </a:spcBef>
              <a:spcAft>
                <a:spcPts val="600"/>
              </a:spcAft>
              <a:buNone/>
            </a:pPr>
            <a:endParaRPr lang="en-US" altLang="en-US" sz="2000" dirty="0">
              <a:cs typeface="Calibri" panose="020F0502020204030204" pitchFamily="34" charset="0"/>
            </a:endParaRPr>
          </a:p>
        </p:txBody>
      </p:sp>
      <p:graphicFrame>
        <p:nvGraphicFramePr>
          <p:cNvPr id="3" name="对象 2">
            <a:extLst>
              <a:ext uri="{FF2B5EF4-FFF2-40B4-BE49-F238E27FC236}">
                <a16:creationId xmlns:a16="http://schemas.microsoft.com/office/drawing/2014/main" id="{D42D1437-3C36-4F5D-B7E7-2F4E9B22ACA0}"/>
              </a:ext>
            </a:extLst>
          </p:cNvPr>
          <p:cNvGraphicFramePr>
            <a:graphicFrameLocks noChangeAspect="1"/>
          </p:cNvGraphicFramePr>
          <p:nvPr>
            <p:extLst>
              <p:ext uri="{D42A27DB-BD31-4B8C-83A1-F6EECF244321}">
                <p14:modId xmlns:p14="http://schemas.microsoft.com/office/powerpoint/2010/main" val="988634263"/>
              </p:ext>
            </p:extLst>
          </p:nvPr>
        </p:nvGraphicFramePr>
        <p:xfrm>
          <a:off x="487277" y="2486504"/>
          <a:ext cx="5810250" cy="3000375"/>
        </p:xfrm>
        <a:graphic>
          <a:graphicData uri="http://schemas.openxmlformats.org/presentationml/2006/ole">
            <mc:AlternateContent xmlns:mc="http://schemas.openxmlformats.org/markup-compatibility/2006">
              <mc:Choice xmlns:v="urn:schemas-microsoft-com:vml" Requires="v">
                <p:oleObj spid="_x0000_s1052" name="Visio" r:id="rId3" imgW="5810263" imgH="3000375" progId="Visio.Drawing.15">
                  <p:embed/>
                </p:oleObj>
              </mc:Choice>
              <mc:Fallback>
                <p:oleObj name="Visio" r:id="rId3" imgW="5810263" imgH="3000375" progId="Visio.Drawing.15">
                  <p:embed/>
                  <p:pic>
                    <p:nvPicPr>
                      <p:cNvPr id="0" name=""/>
                      <p:cNvPicPr/>
                      <p:nvPr/>
                    </p:nvPicPr>
                    <p:blipFill>
                      <a:blip r:embed="rId4"/>
                      <a:stretch>
                        <a:fillRect/>
                      </a:stretch>
                    </p:blipFill>
                    <p:spPr>
                      <a:xfrm>
                        <a:off x="487277" y="2486504"/>
                        <a:ext cx="5810250" cy="3000375"/>
                      </a:xfrm>
                      <a:prstGeom prst="rect">
                        <a:avLst/>
                      </a:prstGeom>
                    </p:spPr>
                  </p:pic>
                </p:oleObj>
              </mc:Fallback>
            </mc:AlternateContent>
          </a:graphicData>
        </a:graphic>
      </p:graphicFrame>
      <p:sp>
        <p:nvSpPr>
          <p:cNvPr id="7" name="Content Placeholder 2">
            <a:extLst>
              <a:ext uri="{FF2B5EF4-FFF2-40B4-BE49-F238E27FC236}">
                <a16:creationId xmlns:a16="http://schemas.microsoft.com/office/drawing/2014/main" id="{E70A1EF2-C04B-4F94-BC5D-AD1793A35A1C}"/>
              </a:ext>
            </a:extLst>
          </p:cNvPr>
          <p:cNvSpPr txBox="1">
            <a:spLocks/>
          </p:cNvSpPr>
          <p:nvPr/>
        </p:nvSpPr>
        <p:spPr bwMode="auto">
          <a:xfrm>
            <a:off x="6406581" y="2376885"/>
            <a:ext cx="5543372" cy="321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US" altLang="zh-CN" sz="2000" dirty="0">
                <a:latin typeface="Calibri" panose="020F0502020204030204" pitchFamily="34" charset="0"/>
                <a:cs typeface="Calibri" panose="020F0502020204030204" pitchFamily="34" charset="0"/>
              </a:rPr>
              <a:t>Evaluation:</a:t>
            </a:r>
          </a:p>
          <a:p>
            <a:pPr lvl="1">
              <a:spcBef>
                <a:spcPts val="600"/>
              </a:spcBef>
              <a:spcAft>
                <a:spcPts val="600"/>
              </a:spcAft>
            </a:pPr>
            <a:r>
              <a:rPr lang="en-US" altLang="zh-CN" sz="1600" dirty="0">
                <a:latin typeface="Calibri" panose="020F0502020204030204" pitchFamily="34" charset="0"/>
                <a:cs typeface="Calibri" panose="020F0502020204030204" pitchFamily="34" charset="0"/>
              </a:rPr>
              <a:t>The AMF can help to select UE list, by checking user consent info on data collection, </a:t>
            </a:r>
            <a:r>
              <a:rPr lang="en-US" altLang="zh-CN" sz="1600" dirty="0">
                <a:highlight>
                  <a:srgbClr val="FFFF00"/>
                </a:highlight>
                <a:latin typeface="Calibri" panose="020F0502020204030204" pitchFamily="34" charset="0"/>
                <a:cs typeface="Calibri" panose="020F0502020204030204" pitchFamily="34" charset="0"/>
              </a:rPr>
              <a:t>UE AI positioning capability (i.e. whether UE supports new measurements for AI positioning, )  </a:t>
            </a:r>
            <a:r>
              <a:rPr lang="en-US" altLang="zh-CN" sz="1600" dirty="0">
                <a:latin typeface="Calibri" panose="020F0502020204030204" pitchFamily="34" charset="0"/>
                <a:cs typeface="Calibri" panose="020F0502020204030204" pitchFamily="34" charset="0"/>
              </a:rPr>
              <a:t>and other UE LCS privacy info;</a:t>
            </a:r>
          </a:p>
          <a:p>
            <a:pPr lvl="1">
              <a:spcBef>
                <a:spcPts val="600"/>
              </a:spcBef>
              <a:spcAft>
                <a:spcPts val="600"/>
              </a:spcAft>
            </a:pPr>
            <a:r>
              <a:rPr lang="en-US" altLang="zh-CN" sz="1600" strike="sngStrike" dirty="0">
                <a:latin typeface="Calibri" panose="020F0502020204030204" pitchFamily="34" charset="0"/>
                <a:cs typeface="Calibri" panose="020F0502020204030204" pitchFamily="34" charset="0"/>
              </a:rPr>
              <a:t>The AMF can allocate LCS correlation ID for each UE . with the LCS correlation ID, the LMF will trigger the Location service. i.e. using LPP or </a:t>
            </a:r>
            <a:r>
              <a:rPr lang="en-US" altLang="zh-CN" sz="1600" strike="sngStrike" dirty="0" err="1">
                <a:latin typeface="Calibri" panose="020F0502020204030204" pitchFamily="34" charset="0"/>
                <a:cs typeface="Calibri" panose="020F0502020204030204" pitchFamily="34" charset="0"/>
              </a:rPr>
              <a:t>NRPPa</a:t>
            </a:r>
            <a:r>
              <a:rPr lang="en-US" altLang="zh-CN" sz="1600" strike="sngStrike" dirty="0">
                <a:latin typeface="Calibri" panose="020F0502020204030204" pitchFamily="34" charset="0"/>
                <a:cs typeface="Calibri" panose="020F0502020204030204" pitchFamily="34" charset="0"/>
              </a:rPr>
              <a:t> to collect data :</a:t>
            </a:r>
          </a:p>
          <a:p>
            <a:pPr lvl="2">
              <a:spcBef>
                <a:spcPts val="600"/>
              </a:spcBef>
              <a:spcAft>
                <a:spcPts val="600"/>
              </a:spcAft>
            </a:pPr>
            <a:r>
              <a:rPr lang="en-US" altLang="zh-CN" sz="1200" strike="sngStrike" dirty="0">
                <a:latin typeface="Calibri" panose="020F0502020204030204" pitchFamily="34" charset="0"/>
                <a:cs typeface="Calibri" panose="020F0502020204030204" pitchFamily="34" charset="0"/>
              </a:rPr>
              <a:t>Comply with the existing LCS service logic, the LMF will not initiate UE positioning without AMF triggering, </a:t>
            </a:r>
          </a:p>
          <a:p>
            <a:pPr lvl="2">
              <a:spcBef>
                <a:spcPts val="600"/>
              </a:spcBef>
              <a:spcAft>
                <a:spcPts val="600"/>
              </a:spcAft>
            </a:pPr>
            <a:r>
              <a:rPr lang="en-US" altLang="zh-CN" sz="1200" strike="sngStrike" dirty="0">
                <a:latin typeface="Calibri" panose="020F0502020204030204" pitchFamily="34" charset="0"/>
                <a:cs typeface="Calibri" panose="020F0502020204030204" pitchFamily="34" charset="0"/>
              </a:rPr>
              <a:t> UE and LMF are fenced from each other, the LMF will not know the UE ID, but only LCS correlation ID from the AMF.</a:t>
            </a:r>
          </a:p>
          <a:p>
            <a:pPr marL="0" indent="0">
              <a:spcBef>
                <a:spcPts val="600"/>
              </a:spcBef>
              <a:spcAft>
                <a:spcPts val="600"/>
              </a:spcAft>
              <a:buFontTx/>
              <a:buNone/>
            </a:pPr>
            <a:endParaRPr lang="en-US" altLang="en-US" sz="2400" dirty="0">
              <a:cs typeface="Calibri" panose="020F0502020204030204" pitchFamily="34" charset="0"/>
            </a:endParaRPr>
          </a:p>
        </p:txBody>
      </p:sp>
      <p:sp>
        <p:nvSpPr>
          <p:cNvPr id="8" name="Content Placeholder 2">
            <a:extLst>
              <a:ext uri="{FF2B5EF4-FFF2-40B4-BE49-F238E27FC236}">
                <a16:creationId xmlns:a16="http://schemas.microsoft.com/office/drawing/2014/main" id="{CE47131E-ECF1-47A2-BACD-8366B7FCBEEE}"/>
              </a:ext>
            </a:extLst>
          </p:cNvPr>
          <p:cNvSpPr txBox="1">
            <a:spLocks/>
          </p:cNvSpPr>
          <p:nvPr/>
        </p:nvSpPr>
        <p:spPr bwMode="auto">
          <a:xfrm>
            <a:off x="142972" y="1136914"/>
            <a:ext cx="11906055" cy="56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Wingdings" panose="05000000000000000000" pitchFamily="2" charset="2"/>
              <a:buChar char="Ø"/>
            </a:pPr>
            <a:r>
              <a:rPr lang="en-US" altLang="zh-CN" sz="2000" b="1" strike="sngStrike" dirty="0">
                <a:solidFill>
                  <a:schemeClr val="accent2">
                    <a:lumMod val="75000"/>
                  </a:schemeClr>
                </a:solidFill>
                <a:latin typeface="Calibri" panose="020F0502020204030204" pitchFamily="34" charset="0"/>
                <a:cs typeface="Calibri" panose="020F0502020204030204" pitchFamily="34" charset="0"/>
              </a:rPr>
              <a:t>Issue to be resolved: </a:t>
            </a:r>
            <a:r>
              <a:rPr lang="en-US" altLang="zh-CN" sz="2000" strike="sngStrike" dirty="0">
                <a:solidFill>
                  <a:schemeClr val="accent2">
                    <a:lumMod val="75000"/>
                  </a:schemeClr>
                </a:solidFill>
                <a:latin typeface="Calibri" panose="020F0502020204030204" pitchFamily="34" charset="0"/>
                <a:cs typeface="Calibri" panose="020F0502020204030204" pitchFamily="34" charset="0"/>
              </a:rPr>
              <a:t>whether NWDAF collects training data from LMF directly or via GMLC/AMF?</a:t>
            </a:r>
            <a:endParaRPr lang="en-US" altLang="en-US" sz="2000" strike="sngStrike" dirty="0">
              <a:solidFill>
                <a:schemeClr val="accent2">
                  <a:lumMod val="75000"/>
                </a:schemeClr>
              </a:solidFill>
              <a:cs typeface="Calibri" panose="020F0502020204030204" pitchFamily="34" charset="0"/>
            </a:endParaRPr>
          </a:p>
        </p:txBody>
      </p:sp>
      <p:sp>
        <p:nvSpPr>
          <p:cNvPr id="2" name="文本框 1">
            <a:extLst>
              <a:ext uri="{FF2B5EF4-FFF2-40B4-BE49-F238E27FC236}">
                <a16:creationId xmlns:a16="http://schemas.microsoft.com/office/drawing/2014/main" id="{8367AB49-F752-4296-B916-474AFD5146DF}"/>
              </a:ext>
            </a:extLst>
          </p:cNvPr>
          <p:cNvSpPr txBox="1"/>
          <p:nvPr/>
        </p:nvSpPr>
        <p:spPr>
          <a:xfrm>
            <a:off x="6381750" y="5596499"/>
            <a:ext cx="5810250" cy="646331"/>
          </a:xfrm>
          <a:prstGeom prst="rect">
            <a:avLst/>
          </a:prstGeom>
          <a:noFill/>
        </p:spPr>
        <p:txBody>
          <a:bodyPr wrap="square" rtlCol="0">
            <a:spAutoFit/>
          </a:bodyPr>
          <a:lstStyle/>
          <a:p>
            <a:r>
              <a:rPr lang="en-US" altLang="zh-CN" dirty="0">
                <a:solidFill>
                  <a:schemeClr val="accent2">
                    <a:lumMod val="75000"/>
                  </a:schemeClr>
                </a:solidFill>
              </a:rPr>
              <a:t>Note</a:t>
            </a:r>
            <a:r>
              <a:rPr lang="zh-CN" altLang="en-US" dirty="0">
                <a:solidFill>
                  <a:schemeClr val="accent2">
                    <a:lumMod val="75000"/>
                  </a:schemeClr>
                </a:solidFill>
              </a:rPr>
              <a:t>：</a:t>
            </a:r>
            <a:r>
              <a:rPr lang="en-US" altLang="zh-CN" dirty="0">
                <a:solidFill>
                  <a:schemeClr val="accent2">
                    <a:lumMod val="75000"/>
                  </a:schemeClr>
                </a:solidFill>
              </a:rPr>
              <a:t>whether allocating LCS correlation ID for each UE or using SUPI in step 5</a:t>
            </a:r>
            <a:r>
              <a:rPr lang="zh-CN" altLang="en-US" dirty="0">
                <a:solidFill>
                  <a:schemeClr val="accent2">
                    <a:lumMod val="75000"/>
                  </a:schemeClr>
                </a:solidFill>
              </a:rPr>
              <a:t>，</a:t>
            </a:r>
            <a:r>
              <a:rPr lang="en-US" altLang="zh-CN" dirty="0">
                <a:solidFill>
                  <a:schemeClr val="accent2">
                    <a:lumMod val="75000"/>
                  </a:schemeClr>
                </a:solidFill>
              </a:rPr>
              <a:t>no strong preference. </a:t>
            </a:r>
            <a:endParaRPr lang="zh-CN" altLang="en-US" dirty="0">
              <a:solidFill>
                <a:schemeClr val="accent2">
                  <a:lumMod val="75000"/>
                </a:schemeClr>
              </a:solidFill>
            </a:endParaRPr>
          </a:p>
        </p:txBody>
      </p:sp>
    </p:spTree>
    <p:extLst>
      <p:ext uri="{BB962C8B-B14F-4D97-AF65-F5344CB8AC3E}">
        <p14:creationId xmlns:p14="http://schemas.microsoft.com/office/powerpoint/2010/main" val="372897077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Scenario 1: LMF Data collection triggered by NWDAF-2/</a:t>
            </a:r>
            <a:r>
              <a:rPr lang="en-US" altLang="zh-CN" sz="2800" strike="sngStrike" dirty="0">
                <a:solidFill>
                  <a:schemeClr val="accent2">
                    <a:lumMod val="75000"/>
                  </a:schemeClr>
                </a:solidFill>
              </a:rPr>
              <a:t>2</a:t>
            </a:r>
            <a:r>
              <a:rPr lang="en-US" altLang="zh-CN" sz="2800" dirty="0">
                <a:solidFill>
                  <a:schemeClr val="accent2">
                    <a:lumMod val="75000"/>
                  </a:schemeClr>
                </a:solidFill>
              </a:rPr>
              <a:t>3</a:t>
            </a:r>
            <a:endParaRPr lang="zh-CN" altLang="en-US" sz="2800" dirty="0">
              <a:solidFill>
                <a:schemeClr val="accent2">
                  <a:lumMod val="75000"/>
                </a:schemeClr>
              </a:solidFill>
            </a:endParaRP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42972" y="1371121"/>
            <a:ext cx="11906055" cy="567299"/>
          </a:xfrm>
        </p:spPr>
        <p:txBody>
          <a:bodyPr/>
          <a:lstStyle/>
          <a:p>
            <a:pPr>
              <a:spcBef>
                <a:spcPts val="600"/>
              </a:spcBef>
              <a:spcAft>
                <a:spcPts val="600"/>
              </a:spcAft>
              <a:buFont typeface="Wingdings" panose="05000000000000000000" pitchFamily="2" charset="2"/>
              <a:buChar char="Ø"/>
            </a:pPr>
            <a:r>
              <a:rPr lang="en-US" altLang="zh-CN" sz="2000" b="1" dirty="0">
                <a:latin typeface="Calibri" panose="020F0502020204030204" pitchFamily="34" charset="0"/>
                <a:cs typeface="Calibri" panose="020F0502020204030204" pitchFamily="34" charset="0"/>
              </a:rPr>
              <a:t>Option 2: </a:t>
            </a:r>
            <a:r>
              <a:rPr lang="en-US" altLang="zh-CN" sz="2000" dirty="0">
                <a:latin typeface="Calibri" panose="020F0502020204030204" pitchFamily="34" charset="0"/>
                <a:cs typeface="Calibri" panose="020F0502020204030204" pitchFamily="34" charset="0"/>
              </a:rPr>
              <a:t>NWDAF collects training data from LMF directly, then the LMF re-uses LPP/</a:t>
            </a:r>
            <a:r>
              <a:rPr lang="en-US" altLang="zh-CN" sz="2000" dirty="0" err="1">
                <a:latin typeface="Calibri" panose="020F0502020204030204" pitchFamily="34" charset="0"/>
                <a:cs typeface="Calibri" panose="020F0502020204030204" pitchFamily="34" charset="0"/>
              </a:rPr>
              <a:t>NRPPa</a:t>
            </a:r>
            <a:r>
              <a:rPr lang="en-US" altLang="zh-CN" sz="2000" dirty="0">
                <a:solidFill>
                  <a:schemeClr val="accent2">
                    <a:lumMod val="75000"/>
                  </a:schemeClr>
                </a:solidFill>
                <a:latin typeface="Calibri" panose="020F0502020204030204" pitchFamily="34" charset="0"/>
                <a:cs typeface="Calibri" panose="020F0502020204030204" pitchFamily="34" charset="0"/>
              </a:rPr>
              <a:t>/LCS-ss </a:t>
            </a:r>
            <a:r>
              <a:rPr lang="en-US" altLang="zh-CN" sz="2000" dirty="0">
                <a:latin typeface="Calibri" panose="020F0502020204030204" pitchFamily="34" charset="0"/>
                <a:cs typeface="Calibri" panose="020F0502020204030204" pitchFamily="34" charset="0"/>
              </a:rPr>
              <a:t>protocols </a:t>
            </a:r>
            <a:r>
              <a:rPr lang="en-US" altLang="zh-CN" sz="2000" dirty="0">
                <a:solidFill>
                  <a:schemeClr val="accent2">
                    <a:lumMod val="75000"/>
                  </a:schemeClr>
                </a:solidFill>
                <a:latin typeface="Calibri" panose="020F0502020204030204" pitchFamily="34" charset="0"/>
                <a:cs typeface="Calibri" panose="020F0502020204030204" pitchFamily="34" charset="0"/>
              </a:rPr>
              <a:t>in CP/UP </a:t>
            </a:r>
            <a:r>
              <a:rPr lang="en-US" altLang="zh-CN" sz="2000" dirty="0">
                <a:latin typeface="Calibri" panose="020F0502020204030204" pitchFamily="34" charset="0"/>
                <a:cs typeface="Calibri" panose="020F0502020204030204" pitchFamily="34" charset="0"/>
              </a:rPr>
              <a:t>for data collection from UE/RAN </a:t>
            </a:r>
          </a:p>
          <a:p>
            <a:pPr marL="0" lvl="0" indent="0">
              <a:spcBef>
                <a:spcPts val="600"/>
              </a:spcBef>
              <a:spcAft>
                <a:spcPts val="600"/>
              </a:spcAft>
              <a:buNone/>
            </a:pPr>
            <a:endParaRPr lang="en-US" altLang="en-US" sz="2000" dirty="0">
              <a:cs typeface="Calibri" panose="020F0502020204030204" pitchFamily="34" charset="0"/>
            </a:endParaRPr>
          </a:p>
        </p:txBody>
      </p:sp>
      <p:graphicFrame>
        <p:nvGraphicFramePr>
          <p:cNvPr id="3" name="对象 2">
            <a:extLst>
              <a:ext uri="{FF2B5EF4-FFF2-40B4-BE49-F238E27FC236}">
                <a16:creationId xmlns:a16="http://schemas.microsoft.com/office/drawing/2014/main" id="{D42D1437-3C36-4F5D-B7E7-2F4E9B22ACA0}"/>
              </a:ext>
            </a:extLst>
          </p:cNvPr>
          <p:cNvGraphicFramePr>
            <a:graphicFrameLocks noChangeAspect="1"/>
          </p:cNvGraphicFramePr>
          <p:nvPr>
            <p:extLst>
              <p:ext uri="{D42A27DB-BD31-4B8C-83A1-F6EECF244321}">
                <p14:modId xmlns:p14="http://schemas.microsoft.com/office/powerpoint/2010/main" val="1425285143"/>
              </p:ext>
            </p:extLst>
          </p:nvPr>
        </p:nvGraphicFramePr>
        <p:xfrm>
          <a:off x="429705" y="2212975"/>
          <a:ext cx="8634413" cy="4645025"/>
        </p:xfrm>
        <a:graphic>
          <a:graphicData uri="http://schemas.openxmlformats.org/presentationml/2006/ole">
            <mc:AlternateContent xmlns:mc="http://schemas.openxmlformats.org/markup-compatibility/2006">
              <mc:Choice xmlns:v="urn:schemas-microsoft-com:vml" Requires="v">
                <p:oleObj spid="_x0000_s2075" name="Visio" r:id="rId3" imgW="8101022" imgH="4071782" progId="Visio.Drawing.15">
                  <p:embed/>
                </p:oleObj>
              </mc:Choice>
              <mc:Fallback>
                <p:oleObj name="Visio" r:id="rId3" imgW="8101022" imgH="4071782" progId="Visio.Drawing.15">
                  <p:embed/>
                  <p:pic>
                    <p:nvPicPr>
                      <p:cNvPr id="3" name="对象 2">
                        <a:extLst>
                          <a:ext uri="{FF2B5EF4-FFF2-40B4-BE49-F238E27FC236}">
                            <a16:creationId xmlns:a16="http://schemas.microsoft.com/office/drawing/2014/main" id="{D42D1437-3C36-4F5D-B7E7-2F4E9B22ACA0}"/>
                          </a:ext>
                        </a:extLst>
                      </p:cNvPr>
                      <p:cNvPicPr/>
                      <p:nvPr/>
                    </p:nvPicPr>
                    <p:blipFill>
                      <a:blip r:embed="rId4"/>
                      <a:stretch>
                        <a:fillRect/>
                      </a:stretch>
                    </p:blipFill>
                    <p:spPr>
                      <a:xfrm>
                        <a:off x="429705" y="2212975"/>
                        <a:ext cx="8634413" cy="4645025"/>
                      </a:xfrm>
                      <a:prstGeom prst="rect">
                        <a:avLst/>
                      </a:prstGeom>
                    </p:spPr>
                  </p:pic>
                </p:oleObj>
              </mc:Fallback>
            </mc:AlternateContent>
          </a:graphicData>
        </a:graphic>
      </p:graphicFrame>
      <p:sp>
        <p:nvSpPr>
          <p:cNvPr id="7" name="Content Placeholder 2">
            <a:extLst>
              <a:ext uri="{FF2B5EF4-FFF2-40B4-BE49-F238E27FC236}">
                <a16:creationId xmlns:a16="http://schemas.microsoft.com/office/drawing/2014/main" id="{E70A1EF2-C04B-4F94-BC5D-AD1793A35A1C}"/>
              </a:ext>
            </a:extLst>
          </p:cNvPr>
          <p:cNvSpPr txBox="1">
            <a:spLocks/>
          </p:cNvSpPr>
          <p:nvPr/>
        </p:nvSpPr>
        <p:spPr bwMode="auto">
          <a:xfrm>
            <a:off x="6095999" y="1791366"/>
            <a:ext cx="5756666" cy="3830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US" altLang="zh-CN" sz="2000" dirty="0">
                <a:latin typeface="Calibri" panose="020F0502020204030204" pitchFamily="34" charset="0"/>
                <a:cs typeface="Calibri" panose="020F0502020204030204" pitchFamily="34" charset="0"/>
              </a:rPr>
              <a:t>Evaluation:</a:t>
            </a:r>
          </a:p>
          <a:p>
            <a:pPr lvl="1">
              <a:spcBef>
                <a:spcPts val="600"/>
              </a:spcBef>
              <a:spcAft>
                <a:spcPts val="600"/>
              </a:spcAft>
            </a:pPr>
            <a:r>
              <a:rPr lang="en-US" altLang="zh-CN" sz="1600" dirty="0">
                <a:latin typeface="Calibri" panose="020F0502020204030204" pitchFamily="34" charset="0"/>
                <a:cs typeface="Calibri" panose="020F0502020204030204" pitchFamily="34" charset="0"/>
              </a:rPr>
              <a:t>NWDAF may need to select UEs based on user consent info on data collection</a:t>
            </a:r>
            <a:r>
              <a:rPr lang="en-US" altLang="zh-CN" sz="1600" dirty="0">
                <a:highlight>
                  <a:srgbClr val="FFFF00"/>
                </a:highlight>
                <a:latin typeface="Calibri" panose="020F0502020204030204" pitchFamily="34" charset="0"/>
                <a:cs typeface="Calibri" panose="020F0502020204030204" pitchFamily="34" charset="0"/>
              </a:rPr>
              <a:t>, UE AI positioning capability </a:t>
            </a:r>
            <a:r>
              <a:rPr lang="en-US" altLang="zh-CN" sz="1600" dirty="0">
                <a:latin typeface="Calibri" panose="020F0502020204030204" pitchFamily="34" charset="0"/>
                <a:cs typeface="Calibri" panose="020F0502020204030204" pitchFamily="34" charset="0"/>
              </a:rPr>
              <a:t>and other UE LCS privacy info, these info are usually from AMF;</a:t>
            </a:r>
          </a:p>
          <a:p>
            <a:pPr lvl="1">
              <a:spcBef>
                <a:spcPts val="600"/>
              </a:spcBef>
              <a:spcAft>
                <a:spcPts val="600"/>
              </a:spcAft>
            </a:pPr>
            <a:r>
              <a:rPr lang="en-US" altLang="zh-CN" sz="1600" strike="sngStrike" dirty="0">
                <a:latin typeface="Calibri" panose="020F0502020204030204" pitchFamily="34" charset="0"/>
                <a:cs typeface="Calibri" panose="020F0502020204030204" pitchFamily="34" charset="0"/>
              </a:rPr>
              <a:t>LMF will not get LCS correlation ID but only UE ID(e.g. SUPI) from NWDAF.</a:t>
            </a:r>
          </a:p>
          <a:p>
            <a:pPr lvl="1">
              <a:spcBef>
                <a:spcPts val="600"/>
              </a:spcBef>
              <a:spcAft>
                <a:spcPts val="600"/>
              </a:spcAft>
            </a:pPr>
            <a:r>
              <a:rPr lang="en-US" altLang="zh-CN" sz="1600" dirty="0">
                <a:latin typeface="Calibri" panose="020F0502020204030204" pitchFamily="34" charset="0"/>
                <a:cs typeface="Calibri" panose="020F0502020204030204" pitchFamily="34" charset="0"/>
              </a:rPr>
              <a:t>With UE ID, the LMF collects data from UE/RAN using LPP or </a:t>
            </a:r>
            <a:r>
              <a:rPr lang="en-US" altLang="zh-CN" sz="1600" dirty="0" err="1">
                <a:latin typeface="Calibri" panose="020F0502020204030204" pitchFamily="34" charset="0"/>
                <a:cs typeface="Calibri" panose="020F0502020204030204" pitchFamily="34" charset="0"/>
              </a:rPr>
              <a:t>NRPPa</a:t>
            </a:r>
            <a:r>
              <a:rPr lang="en-US" altLang="zh-CN" sz="1600" dirty="0">
                <a:solidFill>
                  <a:schemeClr val="accent2">
                    <a:lumMod val="75000"/>
                  </a:schemeClr>
                </a:solidFill>
                <a:latin typeface="Calibri" panose="020F0502020204030204" pitchFamily="34" charset="0"/>
                <a:cs typeface="Calibri" panose="020F0502020204030204" pitchFamily="34" charset="0"/>
              </a:rPr>
              <a:t>, or LCS-SS via CP/UP, which brings some impacts </a:t>
            </a:r>
            <a:r>
              <a:rPr lang="en-US" altLang="zh-CN" sz="1600" strike="sngStrike" dirty="0">
                <a:latin typeface="Calibri" panose="020F0502020204030204" pitchFamily="34" charset="0"/>
                <a:cs typeface="Calibri" panose="020F0502020204030204" pitchFamily="34" charset="0"/>
              </a:rPr>
              <a:t>breaks the existing LCS service logic</a:t>
            </a:r>
            <a:r>
              <a:rPr lang="en-US" altLang="zh-CN" sz="1600" dirty="0">
                <a:latin typeface="Calibri" panose="020F0502020204030204" pitchFamily="34" charset="0"/>
                <a:cs typeface="Calibri" panose="020F0502020204030204" pitchFamily="34" charset="0"/>
              </a:rPr>
              <a:t>:</a:t>
            </a:r>
          </a:p>
          <a:p>
            <a:pPr lvl="2">
              <a:spcBef>
                <a:spcPts val="600"/>
              </a:spcBef>
              <a:spcAft>
                <a:spcPts val="600"/>
              </a:spcAft>
            </a:pPr>
            <a:r>
              <a:rPr lang="en-US" altLang="zh-CN" sz="1200" dirty="0">
                <a:latin typeface="Calibri" panose="020F0502020204030204" pitchFamily="34" charset="0"/>
                <a:cs typeface="Calibri" panose="020F0502020204030204" pitchFamily="34" charset="0"/>
              </a:rPr>
              <a:t>impacts on AMF (to transfer LPP/</a:t>
            </a:r>
            <a:r>
              <a:rPr lang="en-US" altLang="zh-CN" sz="1200" dirty="0" err="1">
                <a:latin typeface="Calibri" panose="020F0502020204030204" pitchFamily="34" charset="0"/>
                <a:cs typeface="Calibri" panose="020F0502020204030204" pitchFamily="34" charset="0"/>
              </a:rPr>
              <a:t>NRPPa</a:t>
            </a:r>
            <a:r>
              <a:rPr lang="en-US" altLang="zh-CN" sz="1200" dirty="0">
                <a:solidFill>
                  <a:schemeClr val="accent2">
                    <a:lumMod val="75000"/>
                  </a:schemeClr>
                </a:solidFill>
                <a:latin typeface="Calibri" panose="020F0502020204030204" pitchFamily="34" charset="0"/>
                <a:cs typeface="Calibri" panose="020F0502020204030204" pitchFamily="34" charset="0"/>
              </a:rPr>
              <a:t>/LCS-SS</a:t>
            </a:r>
            <a:r>
              <a:rPr lang="en-US" altLang="zh-CN" sz="1200" dirty="0">
                <a:latin typeface="Calibri" panose="020F0502020204030204" pitchFamily="34" charset="0"/>
                <a:cs typeface="Calibri" panose="020F0502020204030204" pitchFamily="34" charset="0"/>
              </a:rPr>
              <a:t>, together with UE ID not LCS correlation ID)</a:t>
            </a:r>
          </a:p>
          <a:p>
            <a:pPr lvl="2">
              <a:spcBef>
                <a:spcPts val="600"/>
              </a:spcBef>
              <a:spcAft>
                <a:spcPts val="600"/>
              </a:spcAft>
            </a:pPr>
            <a:r>
              <a:rPr lang="en-US" altLang="zh-CN" sz="1200" dirty="0">
                <a:latin typeface="Calibri" panose="020F0502020204030204" pitchFamily="34" charset="0"/>
                <a:cs typeface="Calibri" panose="020F0502020204030204" pitchFamily="34" charset="0"/>
              </a:rPr>
              <a:t>Impacts on UE (to get LPP/</a:t>
            </a:r>
            <a:r>
              <a:rPr lang="en-US" altLang="zh-CN" sz="1200" dirty="0" err="1">
                <a:latin typeface="Calibri" panose="020F0502020204030204" pitchFamily="34" charset="0"/>
                <a:cs typeface="Calibri" panose="020F0502020204030204" pitchFamily="34" charset="0"/>
              </a:rPr>
              <a:t>NRPPa</a:t>
            </a:r>
            <a:r>
              <a:rPr lang="en-US" altLang="zh-CN" sz="1200" dirty="0">
                <a:latin typeface="Calibri" panose="020F0502020204030204" pitchFamily="34" charset="0"/>
                <a:cs typeface="Calibri" panose="020F0502020204030204" pitchFamily="34" charset="0"/>
              </a:rPr>
              <a:t> </a:t>
            </a:r>
            <a:r>
              <a:rPr lang="en-US" altLang="zh-CN" sz="1200" dirty="0">
                <a:solidFill>
                  <a:schemeClr val="accent2">
                    <a:lumMod val="75000"/>
                  </a:schemeClr>
                </a:solidFill>
                <a:latin typeface="Calibri" panose="020F0502020204030204" pitchFamily="34" charset="0"/>
                <a:cs typeface="Calibri" panose="020F0502020204030204" pitchFamily="34" charset="0"/>
              </a:rPr>
              <a:t>/LCS-SS</a:t>
            </a:r>
            <a:r>
              <a:rPr lang="en-US" altLang="zh-CN" sz="1200" dirty="0">
                <a:latin typeface="Calibri" panose="020F0502020204030204" pitchFamily="34" charset="0"/>
                <a:cs typeface="Calibri" panose="020F0502020204030204" pitchFamily="34" charset="0"/>
              </a:rPr>
              <a:t>, together with UE ID not LCS correlation ID)</a:t>
            </a:r>
          </a:p>
          <a:p>
            <a:pPr lvl="2">
              <a:spcBef>
                <a:spcPts val="600"/>
              </a:spcBef>
              <a:spcAft>
                <a:spcPts val="600"/>
              </a:spcAft>
            </a:pPr>
            <a:r>
              <a:rPr lang="en-US" altLang="zh-CN" sz="1200" dirty="0">
                <a:latin typeface="Calibri" panose="020F0502020204030204" pitchFamily="34" charset="0"/>
                <a:cs typeface="Calibri" panose="020F0502020204030204" pitchFamily="34" charset="0"/>
              </a:rPr>
              <a:t>Impacts on LMF (to initiate LPP/</a:t>
            </a:r>
            <a:r>
              <a:rPr lang="en-US" altLang="zh-CN" sz="1200" dirty="0" err="1">
                <a:latin typeface="Calibri" panose="020F0502020204030204" pitchFamily="34" charset="0"/>
                <a:cs typeface="Calibri" panose="020F0502020204030204" pitchFamily="34" charset="0"/>
              </a:rPr>
              <a:t>NRPPa</a:t>
            </a:r>
            <a:r>
              <a:rPr lang="en-US" altLang="zh-CN" sz="1200" dirty="0">
                <a:solidFill>
                  <a:schemeClr val="accent2">
                    <a:lumMod val="75000"/>
                  </a:schemeClr>
                </a:solidFill>
                <a:latin typeface="Calibri" panose="020F0502020204030204" pitchFamily="34" charset="0"/>
                <a:cs typeface="Calibri" panose="020F0502020204030204" pitchFamily="34" charset="0"/>
              </a:rPr>
              <a:t>/LCS-SS</a:t>
            </a:r>
            <a:r>
              <a:rPr lang="en-US" altLang="zh-CN" sz="1200" dirty="0">
                <a:latin typeface="Calibri" panose="020F0502020204030204" pitchFamily="34" charset="0"/>
                <a:cs typeface="Calibri" panose="020F0502020204030204" pitchFamily="34" charset="0"/>
              </a:rPr>
              <a:t> message even without LCS correlation ID)</a:t>
            </a:r>
          </a:p>
          <a:p>
            <a:pPr marL="0" indent="0">
              <a:spcBef>
                <a:spcPts val="600"/>
              </a:spcBef>
              <a:spcAft>
                <a:spcPts val="600"/>
              </a:spcAft>
              <a:buNone/>
            </a:pPr>
            <a:endParaRPr lang="en-US" altLang="zh-CN" sz="2000"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08AA6B0B-4C5C-4207-AF1E-F5370DE9D5C6}"/>
              </a:ext>
            </a:extLst>
          </p:cNvPr>
          <p:cNvSpPr txBox="1"/>
          <p:nvPr/>
        </p:nvSpPr>
        <p:spPr>
          <a:xfrm>
            <a:off x="339335" y="5779349"/>
            <a:ext cx="5851740" cy="369332"/>
          </a:xfrm>
          <a:prstGeom prst="rect">
            <a:avLst/>
          </a:prstGeom>
          <a:solidFill>
            <a:srgbClr val="C00000"/>
          </a:solidFill>
        </p:spPr>
        <p:txBody>
          <a:bodyPr wrap="square" rtlCol="0">
            <a:spAutoFit/>
          </a:bodyPr>
          <a:lstStyle/>
          <a:p>
            <a:r>
              <a:rPr lang="en-US" altLang="zh-CN" strike="sngStrike" dirty="0">
                <a:solidFill>
                  <a:schemeClr val="bg1"/>
                </a:solidFill>
              </a:rPr>
              <a:t>Proposal 1: For Scenario 1, option 1 is higher priority</a:t>
            </a:r>
            <a:r>
              <a:rPr lang="en-US" altLang="zh-CN" dirty="0">
                <a:solidFill>
                  <a:schemeClr val="bg1"/>
                </a:solidFill>
              </a:rPr>
              <a:t>.</a:t>
            </a:r>
            <a:endParaRPr lang="zh-CN" altLang="en-US" dirty="0">
              <a:solidFill>
                <a:schemeClr val="bg1"/>
              </a:solidFill>
            </a:endParaRPr>
          </a:p>
        </p:txBody>
      </p:sp>
      <p:sp>
        <p:nvSpPr>
          <p:cNvPr id="8" name="文本框 7">
            <a:extLst>
              <a:ext uri="{FF2B5EF4-FFF2-40B4-BE49-F238E27FC236}">
                <a16:creationId xmlns:a16="http://schemas.microsoft.com/office/drawing/2014/main" id="{1164AB99-0C62-4646-ACD0-588FAD034A75}"/>
              </a:ext>
            </a:extLst>
          </p:cNvPr>
          <p:cNvSpPr txBox="1"/>
          <p:nvPr/>
        </p:nvSpPr>
        <p:spPr>
          <a:xfrm>
            <a:off x="6381750" y="5747501"/>
            <a:ext cx="5810250" cy="646331"/>
          </a:xfrm>
          <a:prstGeom prst="rect">
            <a:avLst/>
          </a:prstGeom>
          <a:noFill/>
        </p:spPr>
        <p:txBody>
          <a:bodyPr wrap="square" rtlCol="0">
            <a:spAutoFit/>
          </a:bodyPr>
          <a:lstStyle/>
          <a:p>
            <a:r>
              <a:rPr lang="en-US" altLang="zh-CN" dirty="0">
                <a:solidFill>
                  <a:schemeClr val="accent2">
                    <a:lumMod val="75000"/>
                  </a:schemeClr>
                </a:solidFill>
              </a:rPr>
              <a:t>Note</a:t>
            </a:r>
            <a:r>
              <a:rPr lang="zh-CN" altLang="en-US" dirty="0">
                <a:solidFill>
                  <a:schemeClr val="accent2">
                    <a:lumMod val="75000"/>
                  </a:schemeClr>
                </a:solidFill>
              </a:rPr>
              <a:t>：</a:t>
            </a:r>
            <a:r>
              <a:rPr lang="en-US" altLang="zh-CN" dirty="0">
                <a:solidFill>
                  <a:schemeClr val="accent2">
                    <a:lumMod val="75000"/>
                  </a:schemeClr>
                </a:solidFill>
              </a:rPr>
              <a:t>whether allocating LCS correlation ID for each UE or using SUPI in step 5</a:t>
            </a:r>
            <a:r>
              <a:rPr lang="zh-CN" altLang="en-US" dirty="0">
                <a:solidFill>
                  <a:schemeClr val="accent2">
                    <a:lumMod val="75000"/>
                  </a:schemeClr>
                </a:solidFill>
              </a:rPr>
              <a:t>，</a:t>
            </a:r>
            <a:r>
              <a:rPr lang="en-US" altLang="zh-CN" dirty="0">
                <a:solidFill>
                  <a:schemeClr val="accent2">
                    <a:lumMod val="75000"/>
                  </a:schemeClr>
                </a:solidFill>
              </a:rPr>
              <a:t>no strong preference. </a:t>
            </a:r>
            <a:endParaRPr lang="zh-CN" altLang="en-US" dirty="0">
              <a:solidFill>
                <a:schemeClr val="accent2">
                  <a:lumMod val="75000"/>
                </a:schemeClr>
              </a:solidFill>
            </a:endParaRPr>
          </a:p>
        </p:txBody>
      </p:sp>
    </p:spTree>
    <p:extLst>
      <p:ext uri="{BB962C8B-B14F-4D97-AF65-F5344CB8AC3E}">
        <p14:creationId xmlns:p14="http://schemas.microsoft.com/office/powerpoint/2010/main" val="291262221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对象 4">
            <a:extLst>
              <a:ext uri="{FF2B5EF4-FFF2-40B4-BE49-F238E27FC236}">
                <a16:creationId xmlns:a16="http://schemas.microsoft.com/office/drawing/2014/main" id="{5B38A0C7-EB2A-4CC6-B5D2-7443C89A385C}"/>
              </a:ext>
            </a:extLst>
          </p:cNvPr>
          <p:cNvGraphicFramePr>
            <a:graphicFrameLocks noChangeAspect="1"/>
          </p:cNvGraphicFramePr>
          <p:nvPr>
            <p:extLst>
              <p:ext uri="{D42A27DB-BD31-4B8C-83A1-F6EECF244321}">
                <p14:modId xmlns:p14="http://schemas.microsoft.com/office/powerpoint/2010/main" val="1905963221"/>
              </p:ext>
            </p:extLst>
          </p:nvPr>
        </p:nvGraphicFramePr>
        <p:xfrm>
          <a:off x="339725" y="2376642"/>
          <a:ext cx="5756275" cy="3097213"/>
        </p:xfrm>
        <a:graphic>
          <a:graphicData uri="http://schemas.openxmlformats.org/presentationml/2006/ole">
            <mc:AlternateContent xmlns:mc="http://schemas.openxmlformats.org/markup-compatibility/2006">
              <mc:Choice xmlns:v="urn:schemas-microsoft-com:vml" Requires="v">
                <p:oleObj spid="_x0000_s4111" name="Visio" r:id="rId3" imgW="5400771" imgH="2714727" progId="Visio.Drawing.15">
                  <p:embed/>
                </p:oleObj>
              </mc:Choice>
              <mc:Fallback>
                <p:oleObj name="Visio" r:id="rId3" imgW="5400771" imgH="2714727" progId="Visio.Drawing.15">
                  <p:embed/>
                  <p:pic>
                    <p:nvPicPr>
                      <p:cNvPr id="3" name="对象 2">
                        <a:extLst>
                          <a:ext uri="{FF2B5EF4-FFF2-40B4-BE49-F238E27FC236}">
                            <a16:creationId xmlns:a16="http://schemas.microsoft.com/office/drawing/2014/main" id="{D42D1437-3C36-4F5D-B7E7-2F4E9B22ACA0}"/>
                          </a:ext>
                        </a:extLst>
                      </p:cNvPr>
                      <p:cNvPicPr/>
                      <p:nvPr/>
                    </p:nvPicPr>
                    <p:blipFill>
                      <a:blip r:embed="rId4"/>
                      <a:stretch>
                        <a:fillRect/>
                      </a:stretch>
                    </p:blipFill>
                    <p:spPr>
                      <a:xfrm>
                        <a:off x="339725" y="2376642"/>
                        <a:ext cx="5756275" cy="3097213"/>
                      </a:xfrm>
                      <a:prstGeom prst="rect">
                        <a:avLst/>
                      </a:prstGeom>
                    </p:spPr>
                  </p:pic>
                </p:oleObj>
              </mc:Fallback>
            </mc:AlternateContent>
          </a:graphicData>
        </a:graphic>
      </p:graphicFrame>
      <p:sp>
        <p:nvSpPr>
          <p:cNvPr id="6" name="Content Placeholder 2">
            <a:extLst>
              <a:ext uri="{FF2B5EF4-FFF2-40B4-BE49-F238E27FC236}">
                <a16:creationId xmlns:a16="http://schemas.microsoft.com/office/drawing/2014/main" id="{AE5F67B4-B860-4F82-A1F8-91DB6C6527B6}"/>
              </a:ext>
            </a:extLst>
          </p:cNvPr>
          <p:cNvSpPr txBox="1">
            <a:spLocks/>
          </p:cNvSpPr>
          <p:nvPr/>
        </p:nvSpPr>
        <p:spPr bwMode="auto">
          <a:xfrm>
            <a:off x="0" y="1197620"/>
            <a:ext cx="11906055" cy="56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Wingdings" panose="05000000000000000000" pitchFamily="2" charset="2"/>
              <a:buChar char="Ø"/>
            </a:pPr>
            <a:r>
              <a:rPr lang="en-US" altLang="zh-CN" sz="2000" b="1" dirty="0">
                <a:solidFill>
                  <a:schemeClr val="accent2">
                    <a:lumMod val="75000"/>
                  </a:schemeClr>
                </a:solidFill>
                <a:latin typeface="Calibri" panose="020F0502020204030204" pitchFamily="34" charset="0"/>
                <a:cs typeface="Calibri" panose="020F0502020204030204" pitchFamily="34" charset="0"/>
              </a:rPr>
              <a:t>Option 3: </a:t>
            </a:r>
            <a:r>
              <a:rPr lang="en-US" altLang="zh-CN" sz="2000" dirty="0">
                <a:solidFill>
                  <a:schemeClr val="accent2">
                    <a:lumMod val="75000"/>
                  </a:schemeClr>
                </a:solidFill>
                <a:latin typeface="Calibri" panose="020F0502020204030204" pitchFamily="34" charset="0"/>
                <a:cs typeface="Calibri" panose="020F0502020204030204" pitchFamily="34" charset="0"/>
              </a:rPr>
              <a:t>NWDAF collects training data from LMF directly</a:t>
            </a:r>
            <a:r>
              <a:rPr lang="en-US" altLang="zh-CN" sz="2000" dirty="0">
                <a:solidFill>
                  <a:schemeClr val="accent2">
                    <a:lumMod val="75000"/>
                  </a:schemeClr>
                </a:solidFill>
                <a:highlight>
                  <a:srgbClr val="FFFF00"/>
                </a:highlight>
                <a:latin typeface="Calibri" panose="020F0502020204030204" pitchFamily="34" charset="0"/>
                <a:cs typeface="Calibri" panose="020F0502020204030204" pitchFamily="34" charset="0"/>
              </a:rPr>
              <a:t>, LMF gets the UE list from AMF,  </a:t>
            </a:r>
            <a:r>
              <a:rPr lang="en-US" altLang="zh-CN" sz="2000" dirty="0">
                <a:solidFill>
                  <a:schemeClr val="accent2">
                    <a:lumMod val="75000"/>
                  </a:schemeClr>
                </a:solidFill>
                <a:latin typeface="Calibri" panose="020F0502020204030204" pitchFamily="34" charset="0"/>
                <a:cs typeface="Calibri" panose="020F0502020204030204" pitchFamily="34" charset="0"/>
              </a:rPr>
              <a:t>then the LMF re-uses LPP/</a:t>
            </a:r>
            <a:r>
              <a:rPr lang="en-US" altLang="zh-CN" sz="2000" dirty="0" err="1">
                <a:solidFill>
                  <a:schemeClr val="accent2">
                    <a:lumMod val="75000"/>
                  </a:schemeClr>
                </a:solidFill>
                <a:latin typeface="Calibri" panose="020F0502020204030204" pitchFamily="34" charset="0"/>
                <a:cs typeface="Calibri" panose="020F0502020204030204" pitchFamily="34" charset="0"/>
              </a:rPr>
              <a:t>NRPPa</a:t>
            </a:r>
            <a:r>
              <a:rPr lang="en-US" altLang="zh-CN" sz="2000" dirty="0">
                <a:solidFill>
                  <a:schemeClr val="accent2">
                    <a:lumMod val="75000"/>
                  </a:schemeClr>
                </a:solidFill>
                <a:latin typeface="Calibri" panose="020F0502020204030204" pitchFamily="34" charset="0"/>
                <a:cs typeface="Calibri" panose="020F0502020204030204" pitchFamily="34" charset="0"/>
              </a:rPr>
              <a:t>/LCS-SS protocols in CP/UP for data collection from UE/RAN </a:t>
            </a:r>
          </a:p>
          <a:p>
            <a:pPr marL="0" indent="0">
              <a:spcBef>
                <a:spcPts val="600"/>
              </a:spcBef>
              <a:spcAft>
                <a:spcPts val="600"/>
              </a:spcAft>
              <a:buFontTx/>
              <a:buNone/>
            </a:pPr>
            <a:endParaRPr lang="en-US" altLang="en-US" sz="2000" dirty="0">
              <a:cs typeface="Calibri" panose="020F0502020204030204" pitchFamily="34" charset="0"/>
            </a:endParaRPr>
          </a:p>
        </p:txBody>
      </p:sp>
      <p:sp>
        <p:nvSpPr>
          <p:cNvPr id="7" name="Title 1">
            <a:extLst>
              <a:ext uri="{FF2B5EF4-FFF2-40B4-BE49-F238E27FC236}">
                <a16:creationId xmlns:a16="http://schemas.microsoft.com/office/drawing/2014/main" id="{ED95B73A-A45D-4BF2-8EFE-4416C731E35D}"/>
              </a:ext>
            </a:extLst>
          </p:cNvPr>
          <p:cNvSpPr>
            <a:spLocks noGrp="1"/>
          </p:cNvSpPr>
          <p:nvPr>
            <p:ph type="title"/>
          </p:nvPr>
        </p:nvSpPr>
        <p:spPr>
          <a:xfrm>
            <a:off x="0" y="-188649"/>
            <a:ext cx="10515600" cy="1325563"/>
          </a:xfrm>
        </p:spPr>
        <p:txBody>
          <a:bodyPr/>
          <a:lstStyle/>
          <a:p>
            <a:r>
              <a:rPr lang="en-US" altLang="zh-CN" sz="2800" dirty="0">
                <a:solidFill>
                  <a:schemeClr val="accent2">
                    <a:lumMod val="75000"/>
                  </a:schemeClr>
                </a:solidFill>
              </a:rPr>
              <a:t>Scenario 1: LMF Data collection triggered by NWDAF-3/3</a:t>
            </a:r>
            <a:endParaRPr lang="zh-CN" altLang="en-US" sz="2800" dirty="0">
              <a:solidFill>
                <a:schemeClr val="accent2">
                  <a:lumMod val="75000"/>
                </a:schemeClr>
              </a:solidFill>
            </a:endParaRPr>
          </a:p>
        </p:txBody>
      </p:sp>
      <p:sp>
        <p:nvSpPr>
          <p:cNvPr id="8" name="Content Placeholder 2">
            <a:extLst>
              <a:ext uri="{FF2B5EF4-FFF2-40B4-BE49-F238E27FC236}">
                <a16:creationId xmlns:a16="http://schemas.microsoft.com/office/drawing/2014/main" id="{19330F17-0700-4786-8488-87232188F7C5}"/>
              </a:ext>
            </a:extLst>
          </p:cNvPr>
          <p:cNvSpPr txBox="1">
            <a:spLocks noGrp="1"/>
          </p:cNvSpPr>
          <p:nvPr>
            <p:ph idx="1"/>
          </p:nvPr>
        </p:nvSpPr>
        <p:spPr bwMode="auto">
          <a:xfrm>
            <a:off x="6500798" y="2245075"/>
            <a:ext cx="4911725" cy="2848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US" altLang="zh-CN" sz="2000" dirty="0">
                <a:solidFill>
                  <a:schemeClr val="accent2">
                    <a:lumMod val="75000"/>
                  </a:schemeClr>
                </a:solidFill>
                <a:latin typeface="Calibri" panose="020F0502020204030204" pitchFamily="34" charset="0"/>
                <a:cs typeface="Calibri" panose="020F0502020204030204" pitchFamily="34" charset="0"/>
              </a:rPr>
              <a:t>Evaluation:</a:t>
            </a:r>
          </a:p>
          <a:p>
            <a:pPr lvl="1">
              <a:spcBef>
                <a:spcPts val="600"/>
              </a:spcBef>
              <a:spcAft>
                <a:spcPts val="600"/>
              </a:spcAft>
            </a:pPr>
            <a:r>
              <a:rPr lang="en-US" altLang="zh-CN" sz="1600" dirty="0">
                <a:solidFill>
                  <a:schemeClr val="accent2">
                    <a:lumMod val="75000"/>
                  </a:schemeClr>
                </a:solidFill>
                <a:latin typeface="Calibri" panose="020F0502020204030204" pitchFamily="34" charset="0"/>
                <a:cs typeface="Calibri" panose="020F0502020204030204" pitchFamily="34" charset="0"/>
              </a:rPr>
              <a:t>AMF needs to select UEs for the LMF, </a:t>
            </a:r>
            <a:r>
              <a:rPr lang="en-US" altLang="zh-CN" sz="1600" dirty="0">
                <a:solidFill>
                  <a:schemeClr val="accent2">
                    <a:lumMod val="75000"/>
                  </a:schemeClr>
                </a:solidFill>
                <a:highlight>
                  <a:srgbClr val="FFFF00"/>
                </a:highlight>
                <a:latin typeface="Calibri" panose="020F0502020204030204" pitchFamily="34" charset="0"/>
                <a:cs typeface="Calibri" panose="020F0502020204030204" pitchFamily="34" charset="0"/>
              </a:rPr>
              <a:t>based on user consent info on data collection, UE AI positioning capability </a:t>
            </a:r>
            <a:r>
              <a:rPr lang="en-US" altLang="zh-CN" sz="1600" dirty="0">
                <a:solidFill>
                  <a:schemeClr val="accent2">
                    <a:lumMod val="75000"/>
                  </a:schemeClr>
                </a:solidFill>
                <a:latin typeface="Calibri" panose="020F0502020204030204" pitchFamily="34" charset="0"/>
                <a:cs typeface="Calibri" panose="020F0502020204030204" pitchFamily="34" charset="0"/>
              </a:rPr>
              <a:t>and other UE LCS privacy info;</a:t>
            </a:r>
          </a:p>
          <a:p>
            <a:pPr lvl="1">
              <a:spcBef>
                <a:spcPts val="600"/>
              </a:spcBef>
              <a:spcAft>
                <a:spcPts val="600"/>
              </a:spcAft>
            </a:pPr>
            <a:r>
              <a:rPr lang="en-US" altLang="zh-CN" sz="1600" dirty="0">
                <a:solidFill>
                  <a:schemeClr val="accent2">
                    <a:lumMod val="75000"/>
                  </a:schemeClr>
                </a:solidFill>
                <a:latin typeface="Calibri" panose="020F0502020204030204" pitchFamily="34" charset="0"/>
                <a:cs typeface="Calibri" panose="020F0502020204030204" pitchFamily="34" charset="0"/>
              </a:rPr>
              <a:t>AMF provide SUPI list to LMF, or LCS correlation ID to the LMF</a:t>
            </a:r>
          </a:p>
          <a:p>
            <a:pPr lvl="1">
              <a:spcBef>
                <a:spcPts val="600"/>
              </a:spcBef>
              <a:spcAft>
                <a:spcPts val="600"/>
              </a:spcAft>
            </a:pPr>
            <a:r>
              <a:rPr lang="en-US" altLang="zh-CN" sz="1600" dirty="0">
                <a:solidFill>
                  <a:schemeClr val="accent2">
                    <a:lumMod val="75000"/>
                  </a:schemeClr>
                </a:solidFill>
                <a:latin typeface="Calibri" panose="020F0502020204030204" pitchFamily="34" charset="0"/>
                <a:cs typeface="Calibri" panose="020F0502020204030204" pitchFamily="34" charset="0"/>
              </a:rPr>
              <a:t>With SUPI or LCS correlation ID, the LMF collects data from UE/RAN using LPP or </a:t>
            </a:r>
            <a:r>
              <a:rPr lang="en-US" altLang="zh-CN" sz="1600" dirty="0" err="1">
                <a:solidFill>
                  <a:schemeClr val="accent2">
                    <a:lumMod val="75000"/>
                  </a:schemeClr>
                </a:solidFill>
                <a:latin typeface="Calibri" panose="020F0502020204030204" pitchFamily="34" charset="0"/>
                <a:cs typeface="Calibri" panose="020F0502020204030204" pitchFamily="34" charset="0"/>
              </a:rPr>
              <a:t>NRPPa</a:t>
            </a:r>
            <a:r>
              <a:rPr lang="en-US" altLang="zh-CN" sz="1600" dirty="0">
                <a:solidFill>
                  <a:schemeClr val="accent2">
                    <a:lumMod val="75000"/>
                  </a:schemeClr>
                </a:solidFill>
                <a:latin typeface="Calibri" panose="020F0502020204030204" pitchFamily="34" charset="0"/>
                <a:cs typeface="Calibri" panose="020F0502020204030204" pitchFamily="34" charset="0"/>
              </a:rPr>
              <a:t>, or LCS-SS via CP/UP.</a:t>
            </a:r>
            <a:endParaRPr lang="en-US" altLang="zh-CN" sz="2000" dirty="0">
              <a:solidFill>
                <a:schemeClr val="accent2">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7602C4DC-9021-4A3E-B497-CF111460F1D8}"/>
              </a:ext>
            </a:extLst>
          </p:cNvPr>
          <p:cNvSpPr txBox="1"/>
          <p:nvPr/>
        </p:nvSpPr>
        <p:spPr>
          <a:xfrm>
            <a:off x="6381750" y="5473855"/>
            <a:ext cx="5810250" cy="646331"/>
          </a:xfrm>
          <a:prstGeom prst="rect">
            <a:avLst/>
          </a:prstGeom>
          <a:noFill/>
        </p:spPr>
        <p:txBody>
          <a:bodyPr wrap="square" rtlCol="0">
            <a:spAutoFit/>
          </a:bodyPr>
          <a:lstStyle/>
          <a:p>
            <a:r>
              <a:rPr lang="en-US" altLang="zh-CN" dirty="0">
                <a:solidFill>
                  <a:schemeClr val="accent2">
                    <a:lumMod val="75000"/>
                  </a:schemeClr>
                </a:solidFill>
              </a:rPr>
              <a:t>Note</a:t>
            </a:r>
            <a:r>
              <a:rPr lang="zh-CN" altLang="en-US" dirty="0">
                <a:solidFill>
                  <a:schemeClr val="accent2">
                    <a:lumMod val="75000"/>
                  </a:schemeClr>
                </a:solidFill>
              </a:rPr>
              <a:t>：</a:t>
            </a:r>
            <a:r>
              <a:rPr lang="en-US" altLang="zh-CN" dirty="0">
                <a:solidFill>
                  <a:schemeClr val="accent2">
                    <a:lumMod val="75000"/>
                  </a:schemeClr>
                </a:solidFill>
              </a:rPr>
              <a:t>whether allocating LCS correlation ID for each UE or using SUPI in step 5</a:t>
            </a:r>
            <a:r>
              <a:rPr lang="zh-CN" altLang="en-US" dirty="0">
                <a:solidFill>
                  <a:schemeClr val="accent2">
                    <a:lumMod val="75000"/>
                  </a:schemeClr>
                </a:solidFill>
              </a:rPr>
              <a:t>，</a:t>
            </a:r>
            <a:r>
              <a:rPr lang="en-US" altLang="zh-CN" dirty="0">
                <a:solidFill>
                  <a:schemeClr val="accent2">
                    <a:lumMod val="75000"/>
                  </a:schemeClr>
                </a:solidFill>
              </a:rPr>
              <a:t>no strong preference. </a:t>
            </a:r>
            <a:endParaRPr lang="zh-CN" altLang="en-US" dirty="0">
              <a:solidFill>
                <a:schemeClr val="accent2">
                  <a:lumMod val="75000"/>
                </a:schemeClr>
              </a:solidFill>
            </a:endParaRPr>
          </a:p>
        </p:txBody>
      </p:sp>
      <p:sp>
        <p:nvSpPr>
          <p:cNvPr id="11" name="文本框 10">
            <a:extLst>
              <a:ext uri="{FF2B5EF4-FFF2-40B4-BE49-F238E27FC236}">
                <a16:creationId xmlns:a16="http://schemas.microsoft.com/office/drawing/2014/main" id="{BAFBF6C0-D94C-44B4-9AD4-02732E383641}"/>
              </a:ext>
            </a:extLst>
          </p:cNvPr>
          <p:cNvSpPr txBox="1"/>
          <p:nvPr/>
        </p:nvSpPr>
        <p:spPr>
          <a:xfrm rot="20067237">
            <a:off x="8189919" y="135399"/>
            <a:ext cx="2786928" cy="369332"/>
          </a:xfrm>
          <a:prstGeom prst="rect">
            <a:avLst/>
          </a:prstGeom>
          <a:noFill/>
        </p:spPr>
        <p:txBody>
          <a:bodyPr wrap="square" rtlCol="0">
            <a:spAutoFit/>
          </a:bodyPr>
          <a:lstStyle/>
          <a:p>
            <a:r>
              <a:rPr lang="en-US" altLang="zh-CN" dirty="0">
                <a:solidFill>
                  <a:srgbClr val="FF0000"/>
                </a:solidFill>
                <a:highlight>
                  <a:srgbClr val="FFFF00"/>
                </a:highlight>
              </a:rPr>
              <a:t>Newly added </a:t>
            </a:r>
            <a:endParaRPr lang="zh-CN" altLang="en-US" dirty="0">
              <a:solidFill>
                <a:srgbClr val="FF0000"/>
              </a:solidFill>
              <a:highlight>
                <a:srgbClr val="FFFF00"/>
              </a:highlight>
            </a:endParaRPr>
          </a:p>
        </p:txBody>
      </p:sp>
    </p:spTree>
    <p:extLst>
      <p:ext uri="{BB962C8B-B14F-4D97-AF65-F5344CB8AC3E}">
        <p14:creationId xmlns:p14="http://schemas.microsoft.com/office/powerpoint/2010/main" val="165574830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a:extLst>
              <a:ext uri="{FF2B5EF4-FFF2-40B4-BE49-F238E27FC236}">
                <a16:creationId xmlns:a16="http://schemas.microsoft.com/office/drawing/2014/main" id="{97124814-C56D-4EC5-A39F-F85C3462C9F2}"/>
              </a:ext>
            </a:extLst>
          </p:cNvPr>
          <p:cNvSpPr>
            <a:spLocks noGrp="1"/>
          </p:cNvSpPr>
          <p:nvPr>
            <p:ph idx="1"/>
          </p:nvPr>
        </p:nvSpPr>
        <p:spPr>
          <a:xfrm>
            <a:off x="558249" y="1253331"/>
            <a:ext cx="10515600" cy="4351338"/>
          </a:xfrm>
        </p:spPr>
        <p:txBody>
          <a:bodyPr/>
          <a:lstStyle/>
          <a:p>
            <a:r>
              <a:rPr lang="en-US" altLang="zh-CN" dirty="0">
                <a:solidFill>
                  <a:schemeClr val="accent2">
                    <a:lumMod val="75000"/>
                  </a:schemeClr>
                </a:solidFill>
              </a:rPr>
              <a:t>Observation for scenario 1:</a:t>
            </a:r>
          </a:p>
          <a:p>
            <a:pPr lvl="1"/>
            <a:r>
              <a:rPr lang="en-US" altLang="zh-CN" dirty="0">
                <a:solidFill>
                  <a:schemeClr val="accent2">
                    <a:lumMod val="75000"/>
                  </a:schemeClr>
                </a:solidFill>
              </a:rPr>
              <a:t>Seems </a:t>
            </a:r>
            <a:r>
              <a:rPr lang="en-US" altLang="zh-CN" dirty="0">
                <a:solidFill>
                  <a:schemeClr val="accent2">
                    <a:lumMod val="75000"/>
                  </a:schemeClr>
                </a:solidFill>
                <a:highlight>
                  <a:srgbClr val="FFFF00"/>
                </a:highlight>
              </a:rPr>
              <a:t>more reasonable if AMF selects </a:t>
            </a:r>
            <a:r>
              <a:rPr lang="en-US" altLang="zh-CN" dirty="0">
                <a:solidFill>
                  <a:schemeClr val="accent2">
                    <a:lumMod val="75000"/>
                  </a:schemeClr>
                </a:solidFill>
              </a:rPr>
              <a:t>target UEs by checking UE AI positioning capability, etc. (option 1 and option 3)</a:t>
            </a:r>
          </a:p>
          <a:p>
            <a:pPr lvl="2"/>
            <a:r>
              <a:rPr lang="en-US" altLang="zh-CN" dirty="0">
                <a:solidFill>
                  <a:schemeClr val="accent2">
                    <a:lumMod val="75000"/>
                  </a:schemeClr>
                </a:solidFill>
              </a:rPr>
              <a:t>UE capabilities for AI positioning/data collection are more appropriate to be interpreted as 5GMM capabilities, e.g., LCS-UPP cap and SUPL cap, which are transferred via NAS signaling to AMF and stored in the AMF. Those capacities are different from the capabilities exchanged via LPP messages. Thus, AMF knows such capabilities, not LMF.</a:t>
            </a:r>
          </a:p>
          <a:p>
            <a:pPr lvl="2"/>
            <a:endParaRPr lang="en-US" altLang="zh-CN" dirty="0">
              <a:solidFill>
                <a:schemeClr val="accent2">
                  <a:lumMod val="75000"/>
                </a:schemeClr>
              </a:solidFill>
            </a:endParaRPr>
          </a:p>
          <a:p>
            <a:pPr lvl="1"/>
            <a:r>
              <a:rPr lang="en-US" altLang="zh-CN" dirty="0">
                <a:solidFill>
                  <a:schemeClr val="accent2">
                    <a:lumMod val="75000"/>
                  </a:schemeClr>
                </a:solidFill>
              </a:rPr>
              <a:t>NWDAF can directly invoke LMF service or via AMF/GMLC, both are workable, TBD. (option 1 and option 3)</a:t>
            </a:r>
          </a:p>
          <a:p>
            <a:pPr lvl="1"/>
            <a:r>
              <a:rPr lang="en-US" altLang="zh-CN" dirty="0">
                <a:solidFill>
                  <a:schemeClr val="accent2">
                    <a:lumMod val="75000"/>
                  </a:schemeClr>
                </a:solidFill>
              </a:rPr>
              <a:t>For each UE, AMF provides SUPI list to LMF, or can allocate LCS correlation IDs, it is TBD. (option 1 and option 3)</a:t>
            </a:r>
          </a:p>
        </p:txBody>
      </p:sp>
      <p:sp>
        <p:nvSpPr>
          <p:cNvPr id="7" name="文本框 6">
            <a:extLst>
              <a:ext uri="{FF2B5EF4-FFF2-40B4-BE49-F238E27FC236}">
                <a16:creationId xmlns:a16="http://schemas.microsoft.com/office/drawing/2014/main" id="{9E7D406B-8BB1-4362-8874-023376C0ACF0}"/>
              </a:ext>
            </a:extLst>
          </p:cNvPr>
          <p:cNvSpPr txBox="1"/>
          <p:nvPr/>
        </p:nvSpPr>
        <p:spPr>
          <a:xfrm rot="20067237">
            <a:off x="7181251" y="582861"/>
            <a:ext cx="2786928" cy="369332"/>
          </a:xfrm>
          <a:prstGeom prst="rect">
            <a:avLst/>
          </a:prstGeom>
          <a:noFill/>
        </p:spPr>
        <p:txBody>
          <a:bodyPr wrap="square" rtlCol="0">
            <a:spAutoFit/>
          </a:bodyPr>
          <a:lstStyle/>
          <a:p>
            <a:r>
              <a:rPr lang="en-US" altLang="zh-CN" dirty="0">
                <a:solidFill>
                  <a:srgbClr val="FF0000"/>
                </a:solidFill>
                <a:highlight>
                  <a:srgbClr val="FFFF00"/>
                </a:highlight>
              </a:rPr>
              <a:t>Newly added </a:t>
            </a:r>
            <a:endParaRPr lang="zh-CN" altLang="en-US" dirty="0">
              <a:solidFill>
                <a:srgbClr val="FF0000"/>
              </a:solidFill>
              <a:highlight>
                <a:srgbClr val="FFFF00"/>
              </a:highlight>
            </a:endParaRPr>
          </a:p>
        </p:txBody>
      </p:sp>
    </p:spTree>
    <p:extLst>
      <p:ext uri="{BB962C8B-B14F-4D97-AF65-F5344CB8AC3E}">
        <p14:creationId xmlns:p14="http://schemas.microsoft.com/office/powerpoint/2010/main" val="417738852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Scenario 2: LMF data collection based on internal trigger-</a:t>
            </a:r>
            <a:r>
              <a:rPr lang="en-US" altLang="zh-CN" sz="2800" dirty="0">
                <a:solidFill>
                  <a:schemeClr val="accent2">
                    <a:lumMod val="75000"/>
                  </a:schemeClr>
                </a:solidFill>
              </a:rPr>
              <a:t>1/2</a:t>
            </a:r>
            <a:endParaRPr lang="zh-CN" altLang="en-US" sz="2800" dirty="0">
              <a:solidFill>
                <a:schemeClr val="accent2">
                  <a:lumMod val="75000"/>
                </a:schemeClr>
              </a:solidFill>
            </a:endParaRPr>
          </a:p>
        </p:txBody>
      </p:sp>
      <p:pic>
        <p:nvPicPr>
          <p:cNvPr id="7" name="图片 6">
            <a:extLst>
              <a:ext uri="{FF2B5EF4-FFF2-40B4-BE49-F238E27FC236}">
                <a16:creationId xmlns:a16="http://schemas.microsoft.com/office/drawing/2014/main" id="{CC6B57F1-3ACF-477A-8E5D-24051C4A3907}"/>
              </a:ext>
            </a:extLst>
          </p:cNvPr>
          <p:cNvPicPr>
            <a:picLocks noChangeAspect="1"/>
          </p:cNvPicPr>
          <p:nvPr/>
        </p:nvPicPr>
        <p:blipFill>
          <a:blip r:embed="rId3"/>
          <a:stretch>
            <a:fillRect/>
          </a:stretch>
        </p:blipFill>
        <p:spPr>
          <a:xfrm>
            <a:off x="403380" y="1980381"/>
            <a:ext cx="5464705" cy="2059074"/>
          </a:xfrm>
          <a:prstGeom prst="rect">
            <a:avLst/>
          </a:prstGeom>
        </p:spPr>
      </p:pic>
      <p:sp>
        <p:nvSpPr>
          <p:cNvPr id="8" name="Content Placeholder 2">
            <a:extLst>
              <a:ext uri="{FF2B5EF4-FFF2-40B4-BE49-F238E27FC236}">
                <a16:creationId xmlns:a16="http://schemas.microsoft.com/office/drawing/2014/main" id="{AB88C6FA-70D0-485F-975D-DF51609132B7}"/>
              </a:ext>
            </a:extLst>
          </p:cNvPr>
          <p:cNvSpPr txBox="1">
            <a:spLocks/>
          </p:cNvSpPr>
          <p:nvPr/>
        </p:nvSpPr>
        <p:spPr bwMode="auto">
          <a:xfrm>
            <a:off x="206188" y="1008360"/>
            <a:ext cx="11906055" cy="401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Wingdings" panose="05000000000000000000" pitchFamily="2" charset="2"/>
              <a:buChar char="Ø"/>
            </a:pPr>
            <a:r>
              <a:rPr lang="en-US" altLang="zh-CN" sz="2000" b="1" strike="sngStrike" dirty="0">
                <a:solidFill>
                  <a:srgbClr val="FF0000"/>
                </a:solidFill>
                <a:latin typeface="Calibri" panose="020F0502020204030204" pitchFamily="34" charset="0"/>
                <a:cs typeface="Calibri" panose="020F0502020204030204" pitchFamily="34" charset="0"/>
              </a:rPr>
              <a:t>Issue to be resolved: without UE ID or LCS correlation ID, how the LMF triggers data collection </a:t>
            </a:r>
            <a:endParaRPr lang="en-US" altLang="en-US" sz="2000" strike="sngStrike" dirty="0">
              <a:solidFill>
                <a:srgbClr val="FF0000"/>
              </a:solidFill>
              <a:cs typeface="Calibri" panose="020F0502020204030204" pitchFamily="34" charset="0"/>
            </a:endParaRPr>
          </a:p>
        </p:txBody>
      </p:sp>
      <p:sp>
        <p:nvSpPr>
          <p:cNvPr id="4" name="Rectangle 2">
            <a:extLst>
              <a:ext uri="{FF2B5EF4-FFF2-40B4-BE49-F238E27FC236}">
                <a16:creationId xmlns:a16="http://schemas.microsoft.com/office/drawing/2014/main" id="{C5D5E97D-EB66-42E2-AFC4-4A7F65E58CAA}"/>
              </a:ext>
            </a:extLst>
          </p:cNvPr>
          <p:cNvSpPr>
            <a:spLocks noChangeArrowheads="1"/>
          </p:cNvSpPr>
          <p:nvPr/>
        </p:nvSpPr>
        <p:spPr bwMode="auto">
          <a:xfrm>
            <a:off x="7171765" y="23846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51D92EFF-3208-45F6-BEF2-6DA887E1D1CF}"/>
              </a:ext>
            </a:extLst>
          </p:cNvPr>
          <p:cNvGraphicFramePr>
            <a:graphicFrameLocks noChangeAspect="1"/>
          </p:cNvGraphicFramePr>
          <p:nvPr>
            <p:extLst>
              <p:ext uri="{D42A27DB-BD31-4B8C-83A1-F6EECF244321}">
                <p14:modId xmlns:p14="http://schemas.microsoft.com/office/powerpoint/2010/main" val="3840704815"/>
              </p:ext>
            </p:extLst>
          </p:nvPr>
        </p:nvGraphicFramePr>
        <p:xfrm>
          <a:off x="6323916" y="1617131"/>
          <a:ext cx="4641850" cy="2218619"/>
        </p:xfrm>
        <a:graphic>
          <a:graphicData uri="http://schemas.openxmlformats.org/presentationml/2006/ole">
            <mc:AlternateContent xmlns:mc="http://schemas.openxmlformats.org/markup-compatibility/2006">
              <mc:Choice xmlns:v="urn:schemas-microsoft-com:vml" Requires="v">
                <p:oleObj spid="_x0000_s3090" name="Visio" r:id="rId5" imgW="3971982" imgH="2162107" progId="Visio.Drawing.15">
                  <p:embed/>
                </p:oleObj>
              </mc:Choice>
              <mc:Fallback>
                <p:oleObj name="Visio" r:id="rId5" imgW="3971982" imgH="2162107" progId="Visio.Drawing.15">
                  <p:embed/>
                  <p:pic>
                    <p:nvPicPr>
                      <p:cNvPr id="0" name="Object 1"/>
                      <p:cNvPicPr>
                        <a:picLocks noChangeAspect="1" noChangeArrowheads="1"/>
                      </p:cNvPicPr>
                      <p:nvPr/>
                    </p:nvPicPr>
                    <p:blipFill>
                      <a:blip r:embed="rId6"/>
                      <a:srcRect/>
                      <a:stretch>
                        <a:fillRect/>
                      </a:stretch>
                    </p:blipFill>
                    <p:spPr bwMode="auto">
                      <a:xfrm>
                        <a:off x="6323916" y="1617131"/>
                        <a:ext cx="4641850" cy="2218619"/>
                      </a:xfrm>
                      <a:prstGeom prst="rect">
                        <a:avLst/>
                      </a:prstGeom>
                      <a:noFill/>
                    </p:spPr>
                  </p:pic>
                </p:oleObj>
              </mc:Fallback>
            </mc:AlternateContent>
          </a:graphicData>
        </a:graphic>
      </p:graphicFrame>
      <p:sp>
        <p:nvSpPr>
          <p:cNvPr id="9" name="箭头: 右 8">
            <a:extLst>
              <a:ext uri="{FF2B5EF4-FFF2-40B4-BE49-F238E27FC236}">
                <a16:creationId xmlns:a16="http://schemas.microsoft.com/office/drawing/2014/main" id="{1EA128A8-09F7-4817-9730-505FA82CD11C}"/>
              </a:ext>
            </a:extLst>
          </p:cNvPr>
          <p:cNvSpPr/>
          <p:nvPr/>
        </p:nvSpPr>
        <p:spPr>
          <a:xfrm>
            <a:off x="5087518" y="2296644"/>
            <a:ext cx="72752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Content Placeholder 2">
            <a:extLst>
              <a:ext uri="{FF2B5EF4-FFF2-40B4-BE49-F238E27FC236}">
                <a16:creationId xmlns:a16="http://schemas.microsoft.com/office/drawing/2014/main" id="{BA8F0C31-03E1-4AC9-8CBA-4473608BD6CC}"/>
              </a:ext>
            </a:extLst>
          </p:cNvPr>
          <p:cNvSpPr txBox="1">
            <a:spLocks/>
          </p:cNvSpPr>
          <p:nvPr/>
        </p:nvSpPr>
        <p:spPr bwMode="auto">
          <a:xfrm>
            <a:off x="206188" y="4005881"/>
            <a:ext cx="11492753" cy="2141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US" altLang="zh-CN" sz="2000" dirty="0">
                <a:latin typeface="Calibri" panose="020F0502020204030204" pitchFamily="34" charset="0"/>
                <a:cs typeface="Calibri" panose="020F0502020204030204" pitchFamily="34" charset="0"/>
              </a:rPr>
              <a:t>Solution and Evaluation: </a:t>
            </a:r>
            <a:r>
              <a:rPr lang="en-US" altLang="zh-CN" sz="2000" strike="sngStrike" dirty="0">
                <a:solidFill>
                  <a:schemeClr val="accent2">
                    <a:lumMod val="75000"/>
                  </a:schemeClr>
                </a:solidFill>
                <a:latin typeface="Calibri" panose="020F0502020204030204" pitchFamily="34" charset="0"/>
                <a:cs typeface="Calibri" panose="020F0502020204030204" pitchFamily="34" charset="0"/>
              </a:rPr>
              <a:t>(this solution keeps consistence with Option 1 for scenario 1 )</a:t>
            </a:r>
          </a:p>
          <a:p>
            <a:pPr lvl="1">
              <a:spcBef>
                <a:spcPts val="600"/>
              </a:spcBef>
              <a:spcAft>
                <a:spcPts val="600"/>
              </a:spcAft>
            </a:pPr>
            <a:r>
              <a:rPr lang="en-US" altLang="zh-CN" sz="1600" dirty="0">
                <a:latin typeface="Calibri" panose="020F0502020204030204" pitchFamily="34" charset="0"/>
                <a:cs typeface="Calibri" panose="020F0502020204030204" pitchFamily="34" charset="0"/>
              </a:rPr>
              <a:t>The AMF can help to select UE list, by checking user consent info on data collection, UE AI positioning capability (i.e. whether UE supports new measurements for AI positioning, )  and other UE LCS privacy info;</a:t>
            </a:r>
          </a:p>
          <a:p>
            <a:pPr lvl="1">
              <a:spcBef>
                <a:spcPts val="600"/>
              </a:spcBef>
              <a:spcAft>
                <a:spcPts val="600"/>
              </a:spcAft>
            </a:pPr>
            <a:r>
              <a:rPr lang="en-US" altLang="zh-CN" sz="1600" dirty="0">
                <a:latin typeface="Calibri" panose="020F0502020204030204" pitchFamily="34" charset="0"/>
                <a:cs typeface="Calibri" panose="020F0502020204030204" pitchFamily="34" charset="0"/>
              </a:rPr>
              <a:t>The AMF </a:t>
            </a:r>
            <a:r>
              <a:rPr lang="en-US" altLang="zh-CN" sz="1600" dirty="0">
                <a:solidFill>
                  <a:schemeClr val="accent2">
                    <a:lumMod val="75000"/>
                  </a:schemeClr>
                </a:solidFill>
                <a:latin typeface="Calibri" panose="020F0502020204030204" pitchFamily="34" charset="0"/>
                <a:cs typeface="Calibri" panose="020F0502020204030204" pitchFamily="34" charset="0"/>
              </a:rPr>
              <a:t>provides SUPI list to the LMF or </a:t>
            </a:r>
            <a:r>
              <a:rPr lang="en-US" altLang="zh-CN" sz="1600" dirty="0">
                <a:latin typeface="Calibri" panose="020F0502020204030204" pitchFamily="34" charset="0"/>
                <a:cs typeface="Calibri" panose="020F0502020204030204" pitchFamily="34" charset="0"/>
              </a:rPr>
              <a:t>can allocate LCS correlation ID for each UE . with </a:t>
            </a:r>
            <a:r>
              <a:rPr lang="en-US" altLang="zh-CN" sz="1600" dirty="0">
                <a:solidFill>
                  <a:schemeClr val="accent2">
                    <a:lumMod val="75000"/>
                  </a:schemeClr>
                </a:solidFill>
                <a:latin typeface="Calibri" panose="020F0502020204030204" pitchFamily="34" charset="0"/>
                <a:cs typeface="Calibri" panose="020F0502020204030204" pitchFamily="34" charset="0"/>
              </a:rPr>
              <a:t>the SUPI</a:t>
            </a:r>
            <a:r>
              <a:rPr lang="en-US" altLang="zh-CN" sz="1600" dirty="0">
                <a:latin typeface="Calibri" panose="020F0502020204030204" pitchFamily="34" charset="0"/>
                <a:cs typeface="Calibri" panose="020F0502020204030204" pitchFamily="34" charset="0"/>
              </a:rPr>
              <a:t>/LCS correlation ID, the LMF will trigger the Location service. i.e. using LPP or </a:t>
            </a:r>
            <a:r>
              <a:rPr lang="en-US" altLang="zh-CN" sz="1600" dirty="0" err="1">
                <a:latin typeface="Calibri" panose="020F0502020204030204" pitchFamily="34" charset="0"/>
                <a:cs typeface="Calibri" panose="020F0502020204030204" pitchFamily="34" charset="0"/>
              </a:rPr>
              <a:t>NRPPa</a:t>
            </a:r>
            <a:r>
              <a:rPr lang="en-US" altLang="zh-CN" sz="1600" dirty="0">
                <a:solidFill>
                  <a:schemeClr val="accent2">
                    <a:lumMod val="75000"/>
                  </a:schemeClr>
                </a:solidFill>
                <a:latin typeface="Calibri" panose="020F0502020204030204" pitchFamily="34" charset="0"/>
                <a:cs typeface="Calibri" panose="020F0502020204030204" pitchFamily="34" charset="0"/>
              </a:rPr>
              <a:t>, LCS-SS via CP/UP </a:t>
            </a:r>
            <a:r>
              <a:rPr lang="en-US" altLang="zh-CN" sz="1600" dirty="0">
                <a:latin typeface="Calibri" panose="020F0502020204030204" pitchFamily="34" charset="0"/>
                <a:cs typeface="Calibri" panose="020F0502020204030204" pitchFamily="34" charset="0"/>
              </a:rPr>
              <a:t>to collect data. </a:t>
            </a:r>
            <a:r>
              <a:rPr lang="en-US" altLang="zh-CN" sz="1600" dirty="0">
                <a:solidFill>
                  <a:schemeClr val="accent2">
                    <a:lumMod val="75000"/>
                  </a:schemeClr>
                </a:solidFill>
                <a:latin typeface="Calibri" panose="020F0502020204030204" pitchFamily="34" charset="0"/>
                <a:cs typeface="Calibri" panose="020F0502020204030204" pitchFamily="34" charset="0"/>
              </a:rPr>
              <a:t>If using LCS correlation ID: </a:t>
            </a:r>
          </a:p>
          <a:p>
            <a:pPr lvl="2">
              <a:spcBef>
                <a:spcPts val="600"/>
              </a:spcBef>
              <a:spcAft>
                <a:spcPts val="600"/>
              </a:spcAft>
            </a:pPr>
            <a:r>
              <a:rPr lang="en-US" altLang="zh-CN" sz="1200" dirty="0">
                <a:latin typeface="Calibri" panose="020F0502020204030204" pitchFamily="34" charset="0"/>
                <a:cs typeface="Calibri" panose="020F0502020204030204" pitchFamily="34" charset="0"/>
              </a:rPr>
              <a:t>Comply with the existing LCS service logic, the LMF will not initiate UE positioning without AMF triggering, </a:t>
            </a:r>
          </a:p>
          <a:p>
            <a:pPr lvl="2">
              <a:spcBef>
                <a:spcPts val="600"/>
              </a:spcBef>
              <a:spcAft>
                <a:spcPts val="600"/>
              </a:spcAft>
            </a:pPr>
            <a:r>
              <a:rPr lang="en-US" altLang="zh-CN" sz="1200" dirty="0">
                <a:latin typeface="Calibri" panose="020F0502020204030204" pitchFamily="34" charset="0"/>
                <a:cs typeface="Calibri" panose="020F0502020204030204" pitchFamily="34" charset="0"/>
              </a:rPr>
              <a:t> UE and LMF are fenced from each other, the LMF will not know the UE ID, but only LCS correlation ID from the AMF.</a:t>
            </a:r>
            <a:endParaRPr lang="en-US" altLang="en-US" sz="2400" dirty="0">
              <a:cs typeface="Calibri" panose="020F0502020204030204" pitchFamily="34" charset="0"/>
            </a:endParaRPr>
          </a:p>
        </p:txBody>
      </p:sp>
      <p:sp>
        <p:nvSpPr>
          <p:cNvPr id="14" name="文本框 13">
            <a:extLst>
              <a:ext uri="{FF2B5EF4-FFF2-40B4-BE49-F238E27FC236}">
                <a16:creationId xmlns:a16="http://schemas.microsoft.com/office/drawing/2014/main" id="{2411B548-EDBA-499D-AD7B-78EC5186DA22}"/>
              </a:ext>
            </a:extLst>
          </p:cNvPr>
          <p:cNvSpPr txBox="1"/>
          <p:nvPr/>
        </p:nvSpPr>
        <p:spPr>
          <a:xfrm>
            <a:off x="211407" y="6292046"/>
            <a:ext cx="10479742" cy="369332"/>
          </a:xfrm>
          <a:prstGeom prst="rect">
            <a:avLst/>
          </a:prstGeom>
          <a:solidFill>
            <a:srgbClr val="C00000"/>
          </a:solidFill>
        </p:spPr>
        <p:txBody>
          <a:bodyPr wrap="square" rtlCol="0">
            <a:spAutoFit/>
          </a:bodyPr>
          <a:lstStyle/>
          <a:p>
            <a:r>
              <a:rPr lang="en-US" altLang="zh-CN" strike="sngStrike" dirty="0">
                <a:solidFill>
                  <a:schemeClr val="accent2">
                    <a:lumMod val="75000"/>
                  </a:schemeClr>
                </a:solidFill>
              </a:rPr>
              <a:t>Proposal 2: For Scenario 2, the above solution is proposed to be adopted</a:t>
            </a:r>
            <a:r>
              <a:rPr lang="en-US" altLang="zh-CN" dirty="0">
                <a:solidFill>
                  <a:schemeClr val="bg1"/>
                </a:solidFill>
              </a:rPr>
              <a:t>.   </a:t>
            </a:r>
            <a:endParaRPr lang="zh-CN" altLang="en-US" dirty="0">
              <a:solidFill>
                <a:schemeClr val="bg1"/>
              </a:solidFill>
            </a:endParaRPr>
          </a:p>
        </p:txBody>
      </p:sp>
      <p:sp>
        <p:nvSpPr>
          <p:cNvPr id="10" name="文本框 9">
            <a:extLst>
              <a:ext uri="{FF2B5EF4-FFF2-40B4-BE49-F238E27FC236}">
                <a16:creationId xmlns:a16="http://schemas.microsoft.com/office/drawing/2014/main" id="{DBEFFC49-A4C9-41A6-98B8-7C16DBDE8D6F}"/>
              </a:ext>
            </a:extLst>
          </p:cNvPr>
          <p:cNvSpPr txBox="1"/>
          <p:nvPr/>
        </p:nvSpPr>
        <p:spPr>
          <a:xfrm>
            <a:off x="295312" y="1373677"/>
            <a:ext cx="5863903" cy="646331"/>
          </a:xfrm>
          <a:prstGeom prst="rect">
            <a:avLst/>
          </a:prstGeom>
          <a:noFill/>
        </p:spPr>
        <p:txBody>
          <a:bodyPr wrap="square" rtlCol="0">
            <a:spAutoFit/>
          </a:bodyPr>
          <a:lstStyle/>
          <a:p>
            <a:r>
              <a:rPr lang="en-US" altLang="zh-CN" b="1" dirty="0">
                <a:solidFill>
                  <a:schemeClr val="accent2">
                    <a:lumMod val="75000"/>
                  </a:schemeClr>
                </a:solidFill>
              </a:rPr>
              <a:t>Option 1: </a:t>
            </a:r>
            <a:r>
              <a:rPr lang="en-US" altLang="zh-CN" dirty="0">
                <a:solidFill>
                  <a:schemeClr val="accent2">
                    <a:lumMod val="75000"/>
                  </a:schemeClr>
                </a:solidFill>
              </a:rPr>
              <a:t>AMF selects UE based on UE AI positioning capability, user consent info, etc. </a:t>
            </a:r>
          </a:p>
        </p:txBody>
      </p:sp>
      <p:sp>
        <p:nvSpPr>
          <p:cNvPr id="12" name="文本框 11">
            <a:extLst>
              <a:ext uri="{FF2B5EF4-FFF2-40B4-BE49-F238E27FC236}">
                <a16:creationId xmlns:a16="http://schemas.microsoft.com/office/drawing/2014/main" id="{7C8BB3F7-36C3-490D-A27B-08389D9FA48A}"/>
              </a:ext>
            </a:extLst>
          </p:cNvPr>
          <p:cNvSpPr txBox="1"/>
          <p:nvPr/>
        </p:nvSpPr>
        <p:spPr>
          <a:xfrm>
            <a:off x="8759438" y="5573295"/>
            <a:ext cx="3226374" cy="646331"/>
          </a:xfrm>
          <a:prstGeom prst="rect">
            <a:avLst/>
          </a:prstGeom>
          <a:noFill/>
        </p:spPr>
        <p:txBody>
          <a:bodyPr wrap="square" rtlCol="0">
            <a:spAutoFit/>
          </a:bodyPr>
          <a:lstStyle/>
          <a:p>
            <a:r>
              <a:rPr lang="en-US" altLang="zh-CN" sz="1200" dirty="0">
                <a:solidFill>
                  <a:schemeClr val="accent2">
                    <a:lumMod val="75000"/>
                  </a:schemeClr>
                </a:solidFill>
                <a:highlight>
                  <a:srgbClr val="FFFF00"/>
                </a:highlight>
              </a:rPr>
              <a:t>Note</a:t>
            </a:r>
            <a:r>
              <a:rPr lang="zh-CN" altLang="en-US" sz="1200" dirty="0">
                <a:solidFill>
                  <a:schemeClr val="accent2">
                    <a:lumMod val="75000"/>
                  </a:schemeClr>
                </a:solidFill>
                <a:highlight>
                  <a:srgbClr val="FFFF00"/>
                </a:highlight>
              </a:rPr>
              <a:t>：</a:t>
            </a:r>
            <a:r>
              <a:rPr lang="en-US" altLang="zh-CN" sz="1200" dirty="0">
                <a:solidFill>
                  <a:schemeClr val="accent2">
                    <a:lumMod val="75000"/>
                  </a:schemeClr>
                </a:solidFill>
                <a:highlight>
                  <a:srgbClr val="FFFF00"/>
                </a:highlight>
              </a:rPr>
              <a:t>whether allocating LCS correlation ID for each UE or using SUPI in step 4</a:t>
            </a:r>
            <a:r>
              <a:rPr lang="zh-CN" altLang="en-US" sz="1200" dirty="0">
                <a:solidFill>
                  <a:schemeClr val="accent2">
                    <a:lumMod val="75000"/>
                  </a:schemeClr>
                </a:solidFill>
                <a:highlight>
                  <a:srgbClr val="FFFF00"/>
                </a:highlight>
              </a:rPr>
              <a:t>，</a:t>
            </a:r>
            <a:r>
              <a:rPr lang="en-US" altLang="zh-CN" sz="1200" dirty="0">
                <a:solidFill>
                  <a:schemeClr val="accent2">
                    <a:lumMod val="75000"/>
                  </a:schemeClr>
                </a:solidFill>
                <a:highlight>
                  <a:srgbClr val="FFFF00"/>
                </a:highlight>
              </a:rPr>
              <a:t>no strong preference. </a:t>
            </a:r>
            <a:endParaRPr lang="zh-CN" altLang="en-US" sz="1200" dirty="0">
              <a:solidFill>
                <a:schemeClr val="accent2">
                  <a:lumMod val="75000"/>
                </a:schemeClr>
              </a:solidFill>
              <a:highlight>
                <a:srgbClr val="FFFF00"/>
              </a:highlight>
            </a:endParaRPr>
          </a:p>
        </p:txBody>
      </p:sp>
    </p:spTree>
    <p:extLst>
      <p:ext uri="{BB962C8B-B14F-4D97-AF65-F5344CB8AC3E}">
        <p14:creationId xmlns:p14="http://schemas.microsoft.com/office/powerpoint/2010/main" val="167215660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solidFill>
                  <a:schemeClr val="accent2">
                    <a:lumMod val="75000"/>
                  </a:schemeClr>
                </a:solidFill>
              </a:rPr>
              <a:t>Scenario 2: LMF data collection based on internal trigger-2/2</a:t>
            </a:r>
            <a:endParaRPr lang="zh-CN" altLang="en-US" sz="2800" dirty="0">
              <a:solidFill>
                <a:schemeClr val="accent2">
                  <a:lumMod val="75000"/>
                </a:schemeClr>
              </a:solidFill>
            </a:endParaRPr>
          </a:p>
        </p:txBody>
      </p:sp>
      <p:sp>
        <p:nvSpPr>
          <p:cNvPr id="4" name="Rectangle 2">
            <a:extLst>
              <a:ext uri="{FF2B5EF4-FFF2-40B4-BE49-F238E27FC236}">
                <a16:creationId xmlns:a16="http://schemas.microsoft.com/office/drawing/2014/main" id="{C5D5E97D-EB66-42E2-AFC4-4A7F65E58CAA}"/>
              </a:ext>
            </a:extLst>
          </p:cNvPr>
          <p:cNvSpPr>
            <a:spLocks noChangeArrowheads="1"/>
          </p:cNvSpPr>
          <p:nvPr/>
        </p:nvSpPr>
        <p:spPr bwMode="auto">
          <a:xfrm>
            <a:off x="7171765" y="23846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51D92EFF-3208-45F6-BEF2-6DA887E1D1CF}"/>
              </a:ext>
            </a:extLst>
          </p:cNvPr>
          <p:cNvGraphicFramePr>
            <a:graphicFrameLocks noChangeAspect="1"/>
          </p:cNvGraphicFramePr>
          <p:nvPr>
            <p:extLst>
              <p:ext uri="{D42A27DB-BD31-4B8C-83A1-F6EECF244321}">
                <p14:modId xmlns:p14="http://schemas.microsoft.com/office/powerpoint/2010/main" val="4233240256"/>
              </p:ext>
            </p:extLst>
          </p:nvPr>
        </p:nvGraphicFramePr>
        <p:xfrm>
          <a:off x="5660097" y="1336714"/>
          <a:ext cx="5206468" cy="2432726"/>
        </p:xfrm>
        <a:graphic>
          <a:graphicData uri="http://schemas.openxmlformats.org/presentationml/2006/ole">
            <mc:AlternateContent xmlns:mc="http://schemas.openxmlformats.org/markup-compatibility/2006">
              <mc:Choice xmlns:v="urn:schemas-microsoft-com:vml" Requires="v">
                <p:oleObj spid="_x0000_s5133" name="Visio" r:id="rId3" imgW="3971982" imgH="2162107" progId="Visio.Drawing.15">
                  <p:embed/>
                </p:oleObj>
              </mc:Choice>
              <mc:Fallback>
                <p:oleObj name="Visio" r:id="rId3" imgW="3971982" imgH="2162107" progId="Visio.Drawing.15">
                  <p:embed/>
                  <p:pic>
                    <p:nvPicPr>
                      <p:cNvPr id="5" name="对象 4">
                        <a:extLst>
                          <a:ext uri="{FF2B5EF4-FFF2-40B4-BE49-F238E27FC236}">
                            <a16:creationId xmlns:a16="http://schemas.microsoft.com/office/drawing/2014/main" id="{51D92EFF-3208-45F6-BEF2-6DA887E1D1CF}"/>
                          </a:ext>
                        </a:extLst>
                      </p:cNvPr>
                      <p:cNvPicPr>
                        <a:picLocks noChangeAspect="1" noChangeArrowheads="1"/>
                      </p:cNvPicPr>
                      <p:nvPr/>
                    </p:nvPicPr>
                    <p:blipFill>
                      <a:blip r:embed="rId4"/>
                      <a:srcRect/>
                      <a:stretch>
                        <a:fillRect/>
                      </a:stretch>
                    </p:blipFill>
                    <p:spPr bwMode="auto">
                      <a:xfrm>
                        <a:off x="5660097" y="1336714"/>
                        <a:ext cx="5206468" cy="2432726"/>
                      </a:xfrm>
                      <a:prstGeom prst="rect">
                        <a:avLst/>
                      </a:prstGeom>
                      <a:noFill/>
                    </p:spPr>
                  </p:pic>
                </p:oleObj>
              </mc:Fallback>
            </mc:AlternateContent>
          </a:graphicData>
        </a:graphic>
      </p:graphicFrame>
      <p:sp>
        <p:nvSpPr>
          <p:cNvPr id="13" name="Content Placeholder 2">
            <a:extLst>
              <a:ext uri="{FF2B5EF4-FFF2-40B4-BE49-F238E27FC236}">
                <a16:creationId xmlns:a16="http://schemas.microsoft.com/office/drawing/2014/main" id="{BA8F0C31-03E1-4AC9-8CBA-4473608BD6CC}"/>
              </a:ext>
            </a:extLst>
          </p:cNvPr>
          <p:cNvSpPr txBox="1">
            <a:spLocks/>
          </p:cNvSpPr>
          <p:nvPr/>
        </p:nvSpPr>
        <p:spPr bwMode="auto">
          <a:xfrm>
            <a:off x="211407" y="3969240"/>
            <a:ext cx="11492753" cy="2141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US" altLang="zh-CN" sz="2000" dirty="0">
                <a:solidFill>
                  <a:schemeClr val="accent2">
                    <a:lumMod val="75000"/>
                  </a:schemeClr>
                </a:solidFill>
                <a:latin typeface="Calibri" panose="020F0502020204030204" pitchFamily="34" charset="0"/>
                <a:cs typeface="Calibri" panose="020F0502020204030204" pitchFamily="34" charset="0"/>
              </a:rPr>
              <a:t>Solution and Evaluation: </a:t>
            </a:r>
          </a:p>
          <a:p>
            <a:pPr lvl="1">
              <a:spcBef>
                <a:spcPts val="600"/>
              </a:spcBef>
              <a:spcAft>
                <a:spcPts val="600"/>
              </a:spcAft>
            </a:pPr>
            <a:r>
              <a:rPr lang="en-US" altLang="zh-CN" sz="1400" dirty="0">
                <a:solidFill>
                  <a:schemeClr val="accent2">
                    <a:lumMod val="75000"/>
                  </a:schemeClr>
                </a:solidFill>
                <a:latin typeface="Calibri" panose="020F0502020204030204" pitchFamily="34" charset="0"/>
                <a:cs typeface="Calibri" panose="020F0502020204030204" pitchFamily="34" charset="0"/>
              </a:rPr>
              <a:t>The LMF needs to know whether UE supports</a:t>
            </a:r>
            <a:r>
              <a:rPr lang="en-US" altLang="zh-CN" sz="1400" dirty="0">
                <a:solidFill>
                  <a:schemeClr val="accent2">
                    <a:lumMod val="75000"/>
                  </a:schemeClr>
                </a:solidFill>
              </a:rPr>
              <a:t> UE AI </a:t>
            </a:r>
            <a:r>
              <a:rPr lang="en-US" altLang="zh-CN" sz="1400" dirty="0">
                <a:solidFill>
                  <a:schemeClr val="accent2">
                    <a:lumMod val="75000"/>
                  </a:schemeClr>
                </a:solidFill>
                <a:latin typeface="Calibri" panose="020F0502020204030204" pitchFamily="34" charset="0"/>
                <a:cs typeface="Calibri" panose="020F0502020204030204" pitchFamily="34" charset="0"/>
              </a:rPr>
              <a:t>positioning capability (i.e. whether UE supports new measurements for AI positioning,), which is more like the functionality of AMF</a:t>
            </a:r>
          </a:p>
          <a:p>
            <a:pPr lvl="1">
              <a:spcBef>
                <a:spcPts val="600"/>
              </a:spcBef>
              <a:spcAft>
                <a:spcPts val="600"/>
              </a:spcAft>
            </a:pPr>
            <a:r>
              <a:rPr lang="en-US" altLang="zh-CN" sz="1400" dirty="0">
                <a:solidFill>
                  <a:schemeClr val="accent2">
                    <a:lumMod val="75000"/>
                  </a:schemeClr>
                </a:solidFill>
                <a:latin typeface="Calibri" panose="020F0502020204030204" pitchFamily="34" charset="0"/>
                <a:cs typeface="Calibri" panose="020F0502020204030204" pitchFamily="34" charset="0"/>
              </a:rPr>
              <a:t>With SUPI, the LMF needs to collect data from UE/RAN using LPP or </a:t>
            </a:r>
            <a:r>
              <a:rPr lang="en-US" altLang="zh-CN" sz="1400" dirty="0" err="1">
                <a:solidFill>
                  <a:schemeClr val="accent2">
                    <a:lumMod val="75000"/>
                  </a:schemeClr>
                </a:solidFill>
                <a:latin typeface="Calibri" panose="020F0502020204030204" pitchFamily="34" charset="0"/>
                <a:cs typeface="Calibri" panose="020F0502020204030204" pitchFamily="34" charset="0"/>
              </a:rPr>
              <a:t>NRPPa</a:t>
            </a:r>
            <a:r>
              <a:rPr lang="en-US" altLang="zh-CN" sz="1400" dirty="0">
                <a:solidFill>
                  <a:schemeClr val="accent2">
                    <a:lumMod val="75000"/>
                  </a:schemeClr>
                </a:solidFill>
                <a:latin typeface="Calibri" panose="020F0502020204030204" pitchFamily="34" charset="0"/>
                <a:cs typeface="Calibri" panose="020F0502020204030204" pitchFamily="34" charset="0"/>
              </a:rPr>
              <a:t>, or LCS-SS via CP/UP, which brings some impacts:</a:t>
            </a:r>
          </a:p>
          <a:p>
            <a:pPr lvl="2">
              <a:spcBef>
                <a:spcPts val="600"/>
              </a:spcBef>
              <a:spcAft>
                <a:spcPts val="600"/>
              </a:spcAft>
            </a:pPr>
            <a:r>
              <a:rPr lang="en-US" altLang="zh-CN" sz="1400" dirty="0">
                <a:solidFill>
                  <a:schemeClr val="accent2">
                    <a:lumMod val="75000"/>
                  </a:schemeClr>
                </a:solidFill>
                <a:latin typeface="Calibri" panose="020F0502020204030204" pitchFamily="34" charset="0"/>
                <a:cs typeface="Calibri" panose="020F0502020204030204" pitchFamily="34" charset="0"/>
              </a:rPr>
              <a:t>impacts on AMF (to transfer LPP/</a:t>
            </a:r>
            <a:r>
              <a:rPr lang="en-US" altLang="zh-CN" sz="1400" dirty="0" err="1">
                <a:solidFill>
                  <a:schemeClr val="accent2">
                    <a:lumMod val="75000"/>
                  </a:schemeClr>
                </a:solidFill>
                <a:latin typeface="Calibri" panose="020F0502020204030204" pitchFamily="34" charset="0"/>
                <a:cs typeface="Calibri" panose="020F0502020204030204" pitchFamily="34" charset="0"/>
              </a:rPr>
              <a:t>NRPPa</a:t>
            </a:r>
            <a:r>
              <a:rPr lang="en-US" altLang="zh-CN" sz="1400" dirty="0">
                <a:solidFill>
                  <a:schemeClr val="accent2">
                    <a:lumMod val="75000"/>
                  </a:schemeClr>
                </a:solidFill>
                <a:latin typeface="Calibri" panose="020F0502020204030204" pitchFamily="34" charset="0"/>
                <a:cs typeface="Calibri" panose="020F0502020204030204" pitchFamily="34" charset="0"/>
              </a:rPr>
              <a:t>/LCS-SS, together with UE ID not LCS correlation ID)</a:t>
            </a:r>
          </a:p>
          <a:p>
            <a:pPr lvl="2">
              <a:spcBef>
                <a:spcPts val="600"/>
              </a:spcBef>
              <a:spcAft>
                <a:spcPts val="600"/>
              </a:spcAft>
            </a:pPr>
            <a:r>
              <a:rPr lang="en-US" altLang="zh-CN" sz="1400" dirty="0">
                <a:solidFill>
                  <a:schemeClr val="accent2">
                    <a:lumMod val="75000"/>
                  </a:schemeClr>
                </a:solidFill>
                <a:latin typeface="Calibri" panose="020F0502020204030204" pitchFamily="34" charset="0"/>
                <a:cs typeface="Calibri" panose="020F0502020204030204" pitchFamily="34" charset="0"/>
              </a:rPr>
              <a:t>Impacts on UE (to get LPP/</a:t>
            </a:r>
            <a:r>
              <a:rPr lang="en-US" altLang="zh-CN" sz="1400" dirty="0" err="1">
                <a:solidFill>
                  <a:schemeClr val="accent2">
                    <a:lumMod val="75000"/>
                  </a:schemeClr>
                </a:solidFill>
                <a:latin typeface="Calibri" panose="020F0502020204030204" pitchFamily="34" charset="0"/>
                <a:cs typeface="Calibri" panose="020F0502020204030204" pitchFamily="34" charset="0"/>
              </a:rPr>
              <a:t>NRPPa</a:t>
            </a:r>
            <a:r>
              <a:rPr lang="en-US" altLang="zh-CN" sz="1400" dirty="0">
                <a:solidFill>
                  <a:schemeClr val="accent2">
                    <a:lumMod val="75000"/>
                  </a:schemeClr>
                </a:solidFill>
                <a:latin typeface="Calibri" panose="020F0502020204030204" pitchFamily="34" charset="0"/>
                <a:cs typeface="Calibri" panose="020F0502020204030204" pitchFamily="34" charset="0"/>
              </a:rPr>
              <a:t> /LCS-SS, together with UE ID not LCS correlation ID)</a:t>
            </a:r>
          </a:p>
          <a:p>
            <a:pPr lvl="2">
              <a:spcBef>
                <a:spcPts val="600"/>
              </a:spcBef>
              <a:spcAft>
                <a:spcPts val="600"/>
              </a:spcAft>
            </a:pPr>
            <a:r>
              <a:rPr lang="en-US" altLang="zh-CN" sz="1400" dirty="0">
                <a:solidFill>
                  <a:schemeClr val="accent2">
                    <a:lumMod val="75000"/>
                  </a:schemeClr>
                </a:solidFill>
                <a:latin typeface="Calibri" panose="020F0502020204030204" pitchFamily="34" charset="0"/>
                <a:cs typeface="Calibri" panose="020F0502020204030204" pitchFamily="34" charset="0"/>
              </a:rPr>
              <a:t>Impacts on LMF (to initiate LPP/</a:t>
            </a:r>
            <a:r>
              <a:rPr lang="en-US" altLang="zh-CN" sz="1400" dirty="0" err="1">
                <a:solidFill>
                  <a:schemeClr val="accent2">
                    <a:lumMod val="75000"/>
                  </a:schemeClr>
                </a:solidFill>
                <a:latin typeface="Calibri" panose="020F0502020204030204" pitchFamily="34" charset="0"/>
                <a:cs typeface="Calibri" panose="020F0502020204030204" pitchFamily="34" charset="0"/>
              </a:rPr>
              <a:t>NRPPa</a:t>
            </a:r>
            <a:r>
              <a:rPr lang="en-US" altLang="zh-CN" sz="1400" dirty="0">
                <a:solidFill>
                  <a:schemeClr val="accent2">
                    <a:lumMod val="75000"/>
                  </a:schemeClr>
                </a:solidFill>
                <a:latin typeface="Calibri" panose="020F0502020204030204" pitchFamily="34" charset="0"/>
                <a:cs typeface="Calibri" panose="020F0502020204030204" pitchFamily="34" charset="0"/>
              </a:rPr>
              <a:t>/LCS-SS message even without LCS correlation ID</a:t>
            </a:r>
            <a:r>
              <a:rPr lang="en-US" altLang="zh-CN" sz="1200" dirty="0">
                <a:latin typeface="Calibri" panose="020F0502020204030204" pitchFamily="34" charset="0"/>
                <a:cs typeface="Calibri" panose="020F0502020204030204" pitchFamily="34" charset="0"/>
              </a:rPr>
              <a:t>)</a:t>
            </a:r>
          </a:p>
        </p:txBody>
      </p:sp>
      <p:sp>
        <p:nvSpPr>
          <p:cNvPr id="2" name="文本框 1">
            <a:extLst>
              <a:ext uri="{FF2B5EF4-FFF2-40B4-BE49-F238E27FC236}">
                <a16:creationId xmlns:a16="http://schemas.microsoft.com/office/drawing/2014/main" id="{6EF35886-11E0-4B74-A8B6-D24E70DEEEB7}"/>
              </a:ext>
            </a:extLst>
          </p:cNvPr>
          <p:cNvSpPr txBox="1"/>
          <p:nvPr/>
        </p:nvSpPr>
        <p:spPr>
          <a:xfrm>
            <a:off x="394283" y="1461282"/>
            <a:ext cx="4681919" cy="646331"/>
          </a:xfrm>
          <a:prstGeom prst="rect">
            <a:avLst/>
          </a:prstGeom>
          <a:noFill/>
        </p:spPr>
        <p:txBody>
          <a:bodyPr wrap="square" rtlCol="0">
            <a:spAutoFit/>
          </a:bodyPr>
          <a:lstStyle/>
          <a:p>
            <a:r>
              <a:rPr lang="en-US" altLang="zh-CN" dirty="0">
                <a:solidFill>
                  <a:schemeClr val="accent2">
                    <a:lumMod val="75000"/>
                  </a:schemeClr>
                </a:solidFill>
              </a:rPr>
              <a:t>Option 2: LMF selects UE based on UE AI </a:t>
            </a:r>
            <a:r>
              <a:rPr lang="en-US" altLang="zh-CN" dirty="0">
                <a:solidFill>
                  <a:schemeClr val="accent2">
                    <a:lumMod val="75000"/>
                  </a:schemeClr>
                </a:solidFill>
                <a:latin typeface="Calibri" panose="020F0502020204030204" pitchFamily="34" charset="0"/>
                <a:cs typeface="Calibri" panose="020F0502020204030204" pitchFamily="34" charset="0"/>
              </a:rPr>
              <a:t>positioning capability, user consent info, etc.</a:t>
            </a:r>
            <a:r>
              <a:rPr lang="en-US" altLang="zh-CN" dirty="0">
                <a:solidFill>
                  <a:schemeClr val="accent2">
                    <a:lumMod val="75000"/>
                  </a:schemeClr>
                </a:solidFill>
              </a:rPr>
              <a:t> </a:t>
            </a:r>
          </a:p>
        </p:txBody>
      </p:sp>
      <p:sp>
        <p:nvSpPr>
          <p:cNvPr id="11" name="文本框 10">
            <a:extLst>
              <a:ext uri="{FF2B5EF4-FFF2-40B4-BE49-F238E27FC236}">
                <a16:creationId xmlns:a16="http://schemas.microsoft.com/office/drawing/2014/main" id="{C99523DD-9106-45F5-988F-941E9D585617}"/>
              </a:ext>
            </a:extLst>
          </p:cNvPr>
          <p:cNvSpPr txBox="1"/>
          <p:nvPr/>
        </p:nvSpPr>
        <p:spPr>
          <a:xfrm>
            <a:off x="8759438" y="5573295"/>
            <a:ext cx="3226374" cy="646331"/>
          </a:xfrm>
          <a:prstGeom prst="rect">
            <a:avLst/>
          </a:prstGeom>
          <a:noFill/>
        </p:spPr>
        <p:txBody>
          <a:bodyPr wrap="square" rtlCol="0">
            <a:spAutoFit/>
          </a:bodyPr>
          <a:lstStyle/>
          <a:p>
            <a:r>
              <a:rPr lang="en-US" altLang="zh-CN" sz="1200" dirty="0">
                <a:solidFill>
                  <a:schemeClr val="accent2">
                    <a:lumMod val="75000"/>
                  </a:schemeClr>
                </a:solidFill>
                <a:highlight>
                  <a:srgbClr val="FFFF00"/>
                </a:highlight>
              </a:rPr>
              <a:t>Note</a:t>
            </a:r>
            <a:r>
              <a:rPr lang="zh-CN" altLang="en-US" sz="1200" dirty="0">
                <a:solidFill>
                  <a:schemeClr val="accent2">
                    <a:lumMod val="75000"/>
                  </a:schemeClr>
                </a:solidFill>
                <a:highlight>
                  <a:srgbClr val="FFFF00"/>
                </a:highlight>
              </a:rPr>
              <a:t>：</a:t>
            </a:r>
            <a:r>
              <a:rPr lang="en-US" altLang="zh-CN" sz="1200" dirty="0">
                <a:solidFill>
                  <a:schemeClr val="accent2">
                    <a:lumMod val="75000"/>
                  </a:schemeClr>
                </a:solidFill>
                <a:highlight>
                  <a:srgbClr val="FFFF00"/>
                </a:highlight>
              </a:rPr>
              <a:t>whether allocating LCS correlation ID for each UE or using SUPI in step 4</a:t>
            </a:r>
            <a:r>
              <a:rPr lang="zh-CN" altLang="en-US" sz="1200" dirty="0">
                <a:solidFill>
                  <a:schemeClr val="accent2">
                    <a:lumMod val="75000"/>
                  </a:schemeClr>
                </a:solidFill>
                <a:highlight>
                  <a:srgbClr val="FFFF00"/>
                </a:highlight>
              </a:rPr>
              <a:t>，</a:t>
            </a:r>
            <a:r>
              <a:rPr lang="en-US" altLang="zh-CN" sz="1200" dirty="0">
                <a:solidFill>
                  <a:schemeClr val="accent2">
                    <a:lumMod val="75000"/>
                  </a:schemeClr>
                </a:solidFill>
                <a:highlight>
                  <a:srgbClr val="FFFF00"/>
                </a:highlight>
              </a:rPr>
              <a:t>no strong preference. </a:t>
            </a:r>
            <a:endParaRPr lang="zh-CN" altLang="en-US" sz="1200" dirty="0">
              <a:solidFill>
                <a:schemeClr val="accent2">
                  <a:lumMod val="75000"/>
                </a:schemeClr>
              </a:solidFill>
              <a:highlight>
                <a:srgbClr val="FFFF00"/>
              </a:highlight>
            </a:endParaRPr>
          </a:p>
        </p:txBody>
      </p:sp>
      <p:sp>
        <p:nvSpPr>
          <p:cNvPr id="12" name="文本框 11">
            <a:extLst>
              <a:ext uri="{FF2B5EF4-FFF2-40B4-BE49-F238E27FC236}">
                <a16:creationId xmlns:a16="http://schemas.microsoft.com/office/drawing/2014/main" id="{80C4B5E6-FAB3-4A2C-AFFA-11A642B395E0}"/>
              </a:ext>
            </a:extLst>
          </p:cNvPr>
          <p:cNvSpPr txBox="1"/>
          <p:nvPr/>
        </p:nvSpPr>
        <p:spPr>
          <a:xfrm rot="20067237">
            <a:off x="8189919" y="135399"/>
            <a:ext cx="2786928" cy="369332"/>
          </a:xfrm>
          <a:prstGeom prst="rect">
            <a:avLst/>
          </a:prstGeom>
          <a:noFill/>
        </p:spPr>
        <p:txBody>
          <a:bodyPr wrap="square" rtlCol="0">
            <a:spAutoFit/>
          </a:bodyPr>
          <a:lstStyle/>
          <a:p>
            <a:r>
              <a:rPr lang="en-US" altLang="zh-CN" dirty="0">
                <a:solidFill>
                  <a:srgbClr val="FF0000"/>
                </a:solidFill>
                <a:highlight>
                  <a:srgbClr val="FFFF00"/>
                </a:highlight>
              </a:rPr>
              <a:t>Newly added </a:t>
            </a:r>
            <a:endParaRPr lang="zh-CN" altLang="en-US" dirty="0">
              <a:solidFill>
                <a:srgbClr val="FF0000"/>
              </a:solidFill>
              <a:highlight>
                <a:srgbClr val="FFFF00"/>
              </a:highlight>
            </a:endParaRPr>
          </a:p>
        </p:txBody>
      </p:sp>
    </p:spTree>
    <p:extLst>
      <p:ext uri="{BB962C8B-B14F-4D97-AF65-F5344CB8AC3E}">
        <p14:creationId xmlns:p14="http://schemas.microsoft.com/office/powerpoint/2010/main" val="331721590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5D38705-5EEB-4699-9890-21A0DA188690}"/>
              </a:ext>
            </a:extLst>
          </p:cNvPr>
          <p:cNvSpPr>
            <a:spLocks noGrp="1"/>
          </p:cNvSpPr>
          <p:nvPr>
            <p:ph idx="1"/>
          </p:nvPr>
        </p:nvSpPr>
        <p:spPr>
          <a:xfrm>
            <a:off x="485862" y="1188062"/>
            <a:ext cx="10515600" cy="4351338"/>
          </a:xfrm>
        </p:spPr>
        <p:txBody>
          <a:bodyPr/>
          <a:lstStyle/>
          <a:p>
            <a:r>
              <a:rPr lang="en-US" altLang="zh-CN" dirty="0">
                <a:solidFill>
                  <a:schemeClr val="accent2">
                    <a:lumMod val="75000"/>
                  </a:schemeClr>
                </a:solidFill>
              </a:rPr>
              <a:t>Observation for scenario 2:</a:t>
            </a:r>
          </a:p>
          <a:p>
            <a:pPr lvl="1"/>
            <a:r>
              <a:rPr lang="en-US" altLang="zh-CN" dirty="0">
                <a:solidFill>
                  <a:schemeClr val="accent2">
                    <a:lumMod val="75000"/>
                  </a:schemeClr>
                </a:solidFill>
              </a:rPr>
              <a:t>Seems </a:t>
            </a:r>
            <a:r>
              <a:rPr lang="en-US" altLang="zh-CN" dirty="0">
                <a:solidFill>
                  <a:schemeClr val="accent2">
                    <a:lumMod val="75000"/>
                  </a:schemeClr>
                </a:solidFill>
                <a:highlight>
                  <a:srgbClr val="FFFF00"/>
                </a:highlight>
              </a:rPr>
              <a:t>more reasonable if AMF selects </a:t>
            </a:r>
            <a:r>
              <a:rPr lang="en-US" altLang="zh-CN" dirty="0">
                <a:solidFill>
                  <a:schemeClr val="accent2">
                    <a:lumMod val="75000"/>
                  </a:schemeClr>
                </a:solidFill>
              </a:rPr>
              <a:t>target UEs by checking UE AI positioning capability(</a:t>
            </a:r>
            <a:r>
              <a:rPr lang="en-US" altLang="zh-CN" dirty="0">
                <a:solidFill>
                  <a:schemeClr val="accent2">
                    <a:lumMod val="75000"/>
                  </a:schemeClr>
                </a:solidFill>
                <a:latin typeface="Calibri" panose="020F0502020204030204" pitchFamily="34" charset="0"/>
                <a:cs typeface="Calibri" panose="020F0502020204030204" pitchFamily="34" charset="0"/>
              </a:rPr>
              <a:t>i.e. whether UE supports new measurements for AI positioning</a:t>
            </a:r>
            <a:r>
              <a:rPr lang="en-US" altLang="zh-CN" dirty="0">
                <a:solidFill>
                  <a:schemeClr val="accent2">
                    <a:lumMod val="75000"/>
                  </a:schemeClr>
                </a:solidFill>
              </a:rPr>
              <a:t>), etc. </a:t>
            </a:r>
          </a:p>
          <a:p>
            <a:pPr lvl="2"/>
            <a:r>
              <a:rPr lang="en-US" altLang="zh-CN" dirty="0">
                <a:solidFill>
                  <a:schemeClr val="accent2">
                    <a:lumMod val="75000"/>
                  </a:schemeClr>
                </a:solidFill>
              </a:rPr>
              <a:t>UE capabilities for AI positioning/data collection are more appropriate to be interpreted as 5GMM capabilities, e.g., LCS-UPP cap and SUPL cap, which are transferred via NAS signaling to AMF and stored in the AMF. Those capacities are different from the capabilities exchanged via LPP messages. Thus, AMF knows such capabilities, not LMF.</a:t>
            </a:r>
          </a:p>
          <a:p>
            <a:pPr lvl="1"/>
            <a:r>
              <a:rPr lang="en-US" altLang="zh-CN" dirty="0">
                <a:solidFill>
                  <a:schemeClr val="accent2">
                    <a:lumMod val="75000"/>
                  </a:schemeClr>
                </a:solidFill>
              </a:rPr>
              <a:t>For each UE, AMF provides SUPI to LMF, or can allocate LCS correlation ID, it is TBD. </a:t>
            </a:r>
            <a:endParaRPr lang="zh-CN" altLang="en-US" dirty="0">
              <a:solidFill>
                <a:schemeClr val="accent2">
                  <a:lumMod val="75000"/>
                </a:schemeClr>
              </a:solidFill>
            </a:endParaRPr>
          </a:p>
        </p:txBody>
      </p:sp>
      <p:sp>
        <p:nvSpPr>
          <p:cNvPr id="4" name="文本框 3">
            <a:extLst>
              <a:ext uri="{FF2B5EF4-FFF2-40B4-BE49-F238E27FC236}">
                <a16:creationId xmlns:a16="http://schemas.microsoft.com/office/drawing/2014/main" id="{CA89972B-7786-478C-8F4A-2BE1882723A3}"/>
              </a:ext>
            </a:extLst>
          </p:cNvPr>
          <p:cNvSpPr txBox="1"/>
          <p:nvPr/>
        </p:nvSpPr>
        <p:spPr>
          <a:xfrm rot="20067237">
            <a:off x="8189919" y="135399"/>
            <a:ext cx="2786928" cy="369332"/>
          </a:xfrm>
          <a:prstGeom prst="rect">
            <a:avLst/>
          </a:prstGeom>
          <a:noFill/>
        </p:spPr>
        <p:txBody>
          <a:bodyPr wrap="square" rtlCol="0">
            <a:spAutoFit/>
          </a:bodyPr>
          <a:lstStyle/>
          <a:p>
            <a:r>
              <a:rPr lang="en-US" altLang="zh-CN" dirty="0">
                <a:solidFill>
                  <a:srgbClr val="FF0000"/>
                </a:solidFill>
                <a:highlight>
                  <a:srgbClr val="FFFF00"/>
                </a:highlight>
              </a:rPr>
              <a:t>Newly added </a:t>
            </a:r>
            <a:endParaRPr lang="zh-CN" altLang="en-US" dirty="0">
              <a:solidFill>
                <a:srgbClr val="FF0000"/>
              </a:solidFill>
              <a:highlight>
                <a:srgbClr val="FFFF00"/>
              </a:highlight>
            </a:endParaRPr>
          </a:p>
        </p:txBody>
      </p:sp>
    </p:spTree>
    <p:extLst>
      <p:ext uri="{BB962C8B-B14F-4D97-AF65-F5344CB8AC3E}">
        <p14:creationId xmlns:p14="http://schemas.microsoft.com/office/powerpoint/2010/main" val="1683552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schemas.microsoft.com/office/infopath/2007/PartnerControls"/>
    <ds:schemaRef ds:uri="679a257e-872f-4c98-9e8a-0a9c104f72cd"/>
    <ds:schemaRef ds:uri="http://schemas.openxmlformats.org/package/2006/metadata/core-properties"/>
    <ds:schemaRef ds:uri="http://schemas.microsoft.com/office/2006/documentManagement/types"/>
    <ds:schemaRef ds:uri="http://www.w3.org/XML/1998/namespace"/>
    <ds:schemaRef ds:uri="280d8efa-eff2-4910-88d2-79ca146720c4"/>
    <ds:schemaRef ds:uri="http://purl.org/dc/elements/1.1/"/>
    <ds:schemaRef ds:uri="http://purl.org/dc/dcmitype/"/>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6443</TotalTime>
  <Words>1398</Words>
  <Application>Microsoft Office PowerPoint</Application>
  <PresentationFormat>宽屏</PresentationFormat>
  <Paragraphs>68</Paragraphs>
  <Slides>9</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18" baseType="lpstr">
      <vt:lpstr>宋体</vt:lpstr>
      <vt:lpstr>Arial</vt:lpstr>
      <vt:lpstr>Calibri</vt:lpstr>
      <vt:lpstr>Calibri Light</vt:lpstr>
      <vt:lpstr>Times New Roman</vt:lpstr>
      <vt:lpstr>Wingdings</vt:lpstr>
      <vt:lpstr>Office Theme</vt:lpstr>
      <vt:lpstr>Microsoft Visio 绘图</vt:lpstr>
      <vt:lpstr>Visio</vt:lpstr>
      <vt:lpstr>Discussion on data collection for AI positioning</vt:lpstr>
      <vt:lpstr>Current conclusion in the TR 23.700-84</vt:lpstr>
      <vt:lpstr>Scenario 1: LMF Data collection triggered by NWDAF-1/23</vt:lpstr>
      <vt:lpstr>Scenario 1: LMF Data collection triggered by NWDAF-2/23</vt:lpstr>
      <vt:lpstr>Scenario 1: LMF Data collection triggered by NWDAF-3/3</vt:lpstr>
      <vt:lpstr>PowerPoint 演示文稿</vt:lpstr>
      <vt:lpstr>Scenario 2: LMF data collection based on internal trigger-1/2</vt:lpstr>
      <vt:lpstr>Scenario 2: LMF data collection based on internal trigger-2/2</vt:lpstr>
      <vt:lpstr>PowerPoint 演示文稿</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710</cp:revision>
  <dcterms:created xsi:type="dcterms:W3CDTF">2010-02-05T13:52:04Z</dcterms:created>
  <dcterms:modified xsi:type="dcterms:W3CDTF">2024-08-15T08:59:19Z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