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19"/>
  </p:notesMasterIdLst>
  <p:handoutMasterIdLst>
    <p:handoutMasterId r:id="rId20"/>
  </p:handoutMasterIdLst>
  <p:sldIdLst>
    <p:sldId id="303" r:id="rId5"/>
    <p:sldId id="928" r:id="rId6"/>
    <p:sldId id="929" r:id="rId7"/>
    <p:sldId id="939" r:id="rId8"/>
    <p:sldId id="930" r:id="rId9"/>
    <p:sldId id="937" r:id="rId10"/>
    <p:sldId id="932" r:id="rId11"/>
    <p:sldId id="933" r:id="rId12"/>
    <p:sldId id="935" r:id="rId13"/>
    <p:sldId id="940" r:id="rId14"/>
    <p:sldId id="936" r:id="rId15"/>
    <p:sldId id="938" r:id="rId16"/>
    <p:sldId id="934" r:id="rId17"/>
    <p:sldId id="931" r:id="rId18"/>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FFCCFF"/>
    <a:srgbClr val="FF33CC"/>
    <a:srgbClr val="FF6699"/>
    <a:srgbClr val="FF99FF"/>
    <a:srgbClr val="62A14D"/>
    <a:srgbClr val="000000"/>
    <a:srgbClr val="C6D254"/>
    <a:srgbClr val="B1D254"/>
    <a:srgbClr val="72AF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57" autoAdjust="0"/>
    <p:restoredTop sz="97097" autoAdjust="0"/>
  </p:normalViewPr>
  <p:slideViewPr>
    <p:cSldViewPr snapToGrid="0">
      <p:cViewPr>
        <p:scale>
          <a:sx n="125" d="100"/>
          <a:sy n="125" d="100"/>
        </p:scale>
        <p:origin x="509" y="-23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78" d="100"/>
          <a:sy n="78" d="100"/>
        </p:scale>
        <p:origin x="406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5/29/2024</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5/29/2024</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3439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7" name="Text Box 14"/>
          <p:cNvSpPr txBox="1">
            <a:spLocks noChangeArrowheads="1"/>
          </p:cNvSpPr>
          <p:nvPr userDrawn="1"/>
        </p:nvSpPr>
        <p:spPr bwMode="auto">
          <a:xfrm>
            <a:off x="331701" y="85317"/>
            <a:ext cx="58102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mj-lt"/>
            </a:endParaRPr>
          </a:p>
          <a:p>
            <a:r>
              <a:rPr lang="de-DE" sz="1400" b="1" kern="1200" dirty="0">
                <a:solidFill>
                  <a:schemeClr val="tx1"/>
                </a:solidFill>
                <a:latin typeface="Arial" panose="020B0604020202020204" pitchFamily="34" charset="0"/>
                <a:ea typeface="+mn-ea"/>
                <a:cs typeface="Arial" panose="020B0604020202020204" pitchFamily="34" charset="0"/>
              </a:rPr>
              <a:t>3GPP TSG SA WG2 Meeting #163</a:t>
            </a:r>
          </a:p>
          <a:p>
            <a:r>
              <a:rPr lang="en-GB" altLang="zh-CN" sz="1400" b="1" kern="1200" dirty="0">
                <a:solidFill>
                  <a:schemeClr val="tx1"/>
                </a:solidFill>
                <a:effectLst/>
                <a:latin typeface="Arial" panose="020B0604020202020204" pitchFamily="34" charset="0"/>
                <a:ea typeface="+mn-ea"/>
                <a:cs typeface="Arial" panose="020B0604020202020204" pitchFamily="34" charset="0"/>
              </a:rPr>
              <a:t>May 27 – May 31, 2024</a:t>
            </a:r>
            <a:endParaRPr lang="zh-CN" altLang="zh-CN" sz="1400" kern="1200" dirty="0">
              <a:solidFill>
                <a:schemeClr val="tx1"/>
              </a:solidFill>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8950" y="1577847"/>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WG2#163, May 27 – May 31, 2024 </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2024</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76518" y="2194370"/>
            <a:ext cx="8452437" cy="1101329"/>
          </a:xfrm>
        </p:spPr>
        <p:txBody>
          <a:bodyPr>
            <a:noAutofit/>
          </a:bodyPr>
          <a:lstStyle/>
          <a:p>
            <a:pPr>
              <a:defRPr/>
            </a:pPr>
            <a:r>
              <a:rPr lang="en-US" altLang="de-DE" sz="3600" b="1" kern="0" dirty="0" err="1"/>
              <a:t>SoH</a:t>
            </a:r>
            <a:r>
              <a:rPr lang="en-US" altLang="de-DE" sz="3600" b="1" kern="0" dirty="0"/>
              <a:t> Questions for FS_UIA_ARC</a:t>
            </a:r>
            <a:endParaRPr lang="en-GB" sz="2400" baseline="30000" dirty="0">
              <a:effectLst>
                <a:outerShdw blurRad="38100" dist="38100" dir="2700000" algn="tl">
                  <a:srgbClr val="C0C0C0"/>
                </a:outerShdw>
              </a:effectLst>
            </a:endParaRPr>
          </a:p>
        </p:txBody>
      </p:sp>
      <p:sp>
        <p:nvSpPr>
          <p:cNvPr id="6147" name="Subtitle 6"/>
          <p:cNvSpPr>
            <a:spLocks noGrp="1"/>
          </p:cNvSpPr>
          <p:nvPr>
            <p:ph type="subTitle" idx="1"/>
          </p:nvPr>
        </p:nvSpPr>
        <p:spPr>
          <a:xfrm>
            <a:off x="1388788" y="4006360"/>
            <a:ext cx="6553255" cy="1314450"/>
          </a:xfrm>
        </p:spPr>
        <p:txBody>
          <a:bodyPr/>
          <a:lstStyle/>
          <a:p>
            <a:pPr>
              <a:lnSpc>
                <a:spcPct val="80000"/>
              </a:lnSpc>
            </a:pPr>
            <a:br>
              <a:rPr lang="en-US" altLang="en-US" sz="2000" b="1" dirty="0"/>
            </a:br>
            <a:r>
              <a:rPr lang="en-US" altLang="en-US" sz="2000" dirty="0">
                <a:latin typeface="Calibri" panose="020F0502020204030204" pitchFamily="34" charset="0"/>
                <a:cs typeface="Calibri" panose="020F0502020204030204" pitchFamily="34" charset="0"/>
              </a:rPr>
              <a:t>Mike Starsinic (Rapporteur)</a:t>
            </a:r>
          </a:p>
          <a:p>
            <a:pPr>
              <a:lnSpc>
                <a:spcPct val="80000"/>
              </a:lnSpc>
            </a:pPr>
            <a:r>
              <a:rPr lang="en-US" altLang="en-US" sz="2000" dirty="0" err="1">
                <a:latin typeface="Calibri" panose="020F0502020204030204" pitchFamily="34" charset="0"/>
                <a:cs typeface="Calibri" panose="020F0502020204030204" pitchFamily="34" charset="0"/>
              </a:rPr>
              <a:t>InterDigital</a:t>
            </a:r>
            <a:endParaRPr lang="en-US" altLang="en-US" sz="2000" dirty="0">
              <a:latin typeface="Calibri" panose="020F0502020204030204" pitchFamily="34" charset="0"/>
              <a:cs typeface="Calibri" panose="020F050202020403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3FEE2C-67DB-486A-AC8C-04AF6E698DA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7EBBC04-2D41-4157-80D1-0D8552176F32}"/>
              </a:ext>
            </a:extLst>
          </p:cNvPr>
          <p:cNvSpPr>
            <a:spLocks noGrp="1"/>
          </p:cNvSpPr>
          <p:nvPr>
            <p:ph idx="1"/>
          </p:nvPr>
        </p:nvSpPr>
        <p:spPr/>
        <p:txBody>
          <a:bodyPr/>
          <a:lstStyle/>
          <a:p>
            <a:pPr lvl="0"/>
            <a:r>
              <a:rPr lang="en-GB" altLang="zh-CN" sz="2000" dirty="0">
                <a:solidFill>
                  <a:srgbClr val="00B050"/>
                </a:solidFill>
              </a:rPr>
              <a:t>Authenticated by a UE or 5G-RG not in the scope of 3GPP </a:t>
            </a:r>
            <a:endParaRPr lang="zh-CN" altLang="zh-CN" sz="2000" dirty="0">
              <a:solidFill>
                <a:srgbClr val="00B050"/>
              </a:solidFill>
            </a:endParaRPr>
          </a:p>
          <a:p>
            <a:pPr lvl="1"/>
            <a:r>
              <a:rPr lang="en-GB" altLang="zh-CN" sz="1800" dirty="0">
                <a:solidFill>
                  <a:srgbClr val="00B050"/>
                </a:solidFill>
              </a:rPr>
              <a:t>Y</a:t>
            </a:r>
            <a:r>
              <a:rPr lang="en-GB" altLang="zh-CN" sz="1800" dirty="0"/>
              <a:t>es:10</a:t>
            </a:r>
            <a:endParaRPr lang="zh-CN" altLang="zh-CN" sz="1800" dirty="0"/>
          </a:p>
          <a:p>
            <a:pPr lvl="1"/>
            <a:r>
              <a:rPr lang="en-GB" altLang="zh-CN" sz="1800" dirty="0"/>
              <a:t>No: 0</a:t>
            </a:r>
            <a:endParaRPr lang="zh-CN" altLang="zh-CN" sz="1800" dirty="0"/>
          </a:p>
          <a:p>
            <a:pPr lvl="0"/>
            <a:r>
              <a:rPr lang="en-GB" altLang="zh-CN" sz="2000" dirty="0"/>
              <a:t>Authenticated by the 5GC: </a:t>
            </a:r>
            <a:endParaRPr lang="zh-CN" altLang="zh-CN" sz="2000" dirty="0"/>
          </a:p>
          <a:p>
            <a:pPr lvl="1"/>
            <a:r>
              <a:rPr lang="en-GB" altLang="zh-CN" sz="1800" dirty="0"/>
              <a:t>Yes: 5</a:t>
            </a:r>
            <a:endParaRPr lang="zh-CN" altLang="zh-CN" sz="1800" dirty="0"/>
          </a:p>
          <a:p>
            <a:pPr lvl="1"/>
            <a:r>
              <a:rPr lang="en-GB" altLang="zh-CN" sz="1800" dirty="0"/>
              <a:t>No: 8</a:t>
            </a:r>
            <a:endParaRPr lang="zh-CN" altLang="zh-CN" sz="1800" dirty="0"/>
          </a:p>
          <a:p>
            <a:pPr lvl="0"/>
            <a:r>
              <a:rPr lang="en-GB" altLang="zh-CN" sz="2000" dirty="0"/>
              <a:t>both</a:t>
            </a:r>
            <a:endParaRPr lang="zh-CN" altLang="zh-CN" sz="2000" dirty="0"/>
          </a:p>
          <a:p>
            <a:pPr lvl="1"/>
            <a:r>
              <a:rPr lang="en-GB" altLang="zh-CN" sz="1800" dirty="0"/>
              <a:t>yes: 8</a:t>
            </a:r>
            <a:endParaRPr lang="zh-CN" altLang="zh-CN" sz="1800" dirty="0"/>
          </a:p>
          <a:p>
            <a:pPr lvl="1"/>
            <a:r>
              <a:rPr lang="en-GB" altLang="zh-CN" sz="1800" dirty="0"/>
              <a:t>no: 7</a:t>
            </a:r>
            <a:endParaRPr lang="zh-CN" altLang="zh-CN" sz="1800" dirty="0"/>
          </a:p>
          <a:p>
            <a:endParaRPr lang="zh-CN" altLang="en-US" sz="2000" dirty="0"/>
          </a:p>
        </p:txBody>
      </p:sp>
    </p:spTree>
    <p:extLst>
      <p:ext uri="{BB962C8B-B14F-4D97-AF65-F5344CB8AC3E}">
        <p14:creationId xmlns:p14="http://schemas.microsoft.com/office/powerpoint/2010/main" val="411459238"/>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KI#4 (2/3)</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2 of the NWM, Q-4.8 asked: “Does the 5GC identify the traffic from the individual non-3GPP devices by a user identifier or an IP Address/MAC Address when obtaining service requirements (e.g. QoS)?”.</a:t>
            </a:r>
          </a:p>
          <a:p>
            <a:pPr marL="1314450" lvl="3" indent="-457200">
              <a:spcBef>
                <a:spcPts val="0"/>
              </a:spcBef>
              <a:spcAft>
                <a:spcPts val="0"/>
              </a:spcAft>
            </a:pPr>
            <a:r>
              <a:rPr lang="en-US" altLang="de-DE" sz="1600" dirty="0"/>
              <a:t>19 Companies responded.</a:t>
            </a:r>
          </a:p>
          <a:p>
            <a:pPr marL="1314450" lvl="3" indent="-457200">
              <a:spcBef>
                <a:spcPts val="0"/>
              </a:spcBef>
              <a:spcAft>
                <a:spcPts val="0"/>
              </a:spcAft>
            </a:pPr>
            <a:r>
              <a:rPr lang="en-US" altLang="de-DE" sz="1600" dirty="0"/>
              <a:t>12 companies indicated user identifier.</a:t>
            </a:r>
          </a:p>
          <a:p>
            <a:pPr marL="1314450" lvl="3" indent="-457200">
              <a:spcBef>
                <a:spcPts val="0"/>
              </a:spcBef>
              <a:spcAft>
                <a:spcPts val="0"/>
              </a:spcAft>
            </a:pPr>
            <a:r>
              <a:rPr lang="en-US" altLang="de-DE" sz="1600" dirty="0"/>
              <a:t>2 companies commented that the question needs clarification.</a:t>
            </a:r>
          </a:p>
          <a:p>
            <a:pPr marL="1314450" lvl="3" indent="-457200">
              <a:spcBef>
                <a:spcPts val="0"/>
              </a:spcBef>
              <a:spcAft>
                <a:spcPts val="0"/>
              </a:spcAft>
            </a:pPr>
            <a:r>
              <a:rPr lang="en-US" altLang="de-DE" sz="1600" dirty="0"/>
              <a:t>3 companies indicated IP Address</a:t>
            </a:r>
          </a:p>
          <a:p>
            <a:pPr marL="1314450" lvl="3" indent="-457200">
              <a:spcBef>
                <a:spcPts val="0"/>
              </a:spcBef>
              <a:spcAft>
                <a:spcPts val="0"/>
              </a:spcAft>
            </a:pPr>
            <a:r>
              <a:rPr lang="en-US" altLang="de-DE" sz="1600" dirty="0"/>
              <a:t>1 company indicated both.</a:t>
            </a:r>
          </a:p>
          <a:p>
            <a:pPr marL="1314450" lvl="3" indent="-457200">
              <a:spcBef>
                <a:spcPts val="0"/>
              </a:spcBef>
              <a:spcAft>
                <a:spcPts val="0"/>
              </a:spcAft>
            </a:pPr>
            <a:r>
              <a:rPr lang="en-US" altLang="de-DE" sz="1600" dirty="0"/>
              <a:t>1 company disagreed with the assumptions behind the question.</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Q17: Should the 5GC be able to use the device identifier of an individual non-3GPP device to obtain service requirements (e.g. QoS) for the traffic of the non-3GPP device (S2-2406813)?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544512235"/>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a:t>
            </a:r>
            <a:r>
              <a:rPr lang="en-US" altLang="de-DE" b="1"/>
              <a:t>4 (3/3</a:t>
            </a:r>
            <a:r>
              <a:rPr lang="en-US" altLang="de-DE" b="1" dirty="0"/>
              <a:t>)</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1 of the NWM, Q-4.2 asked: “Is it necessary to specify a procedure to facilitate authentication via the 5GC of the user identifier associated with each individual non-3GPP device(s) connecting behind the UE or 5G-RG (i.e. to enable service differentiation and charging)?”.</a:t>
            </a:r>
          </a:p>
          <a:p>
            <a:pPr marL="1314450" lvl="3" indent="-457200">
              <a:spcBef>
                <a:spcPts val="0"/>
              </a:spcBef>
              <a:spcAft>
                <a:spcPts val="0"/>
              </a:spcAft>
            </a:pPr>
            <a:r>
              <a:rPr lang="en-US" altLang="de-DE" sz="1600" dirty="0"/>
              <a:t>18 companies responded.</a:t>
            </a:r>
          </a:p>
          <a:p>
            <a:pPr marL="1314450" lvl="3" indent="-457200">
              <a:spcBef>
                <a:spcPts val="0"/>
              </a:spcBef>
              <a:spcAft>
                <a:spcPts val="0"/>
              </a:spcAft>
            </a:pPr>
            <a:r>
              <a:rPr lang="en-US" altLang="de-DE" sz="1600" dirty="0"/>
              <a:t>8 companies responded yes.</a:t>
            </a:r>
          </a:p>
          <a:p>
            <a:pPr marL="1314450" lvl="3" indent="-457200">
              <a:spcBef>
                <a:spcPts val="0"/>
              </a:spcBef>
              <a:spcAft>
                <a:spcPts val="0"/>
              </a:spcAft>
            </a:pPr>
            <a:r>
              <a:rPr lang="en-US" altLang="de-DE" sz="1600" dirty="0"/>
              <a:t>6 companies responded no.</a:t>
            </a:r>
          </a:p>
          <a:p>
            <a:pPr marL="1314450" lvl="3" indent="-457200">
              <a:spcBef>
                <a:spcPts val="0"/>
              </a:spcBef>
              <a:spcAft>
                <a:spcPts val="0"/>
              </a:spcAft>
            </a:pPr>
            <a:r>
              <a:rPr lang="en-US" altLang="de-DE" sz="1600" dirty="0"/>
              <a:t>2 companies responded that it can be left to SA3.</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Q18: Is whether and how to authenticate/authorize a non-3GPP device is a SA WG3 decision (S2-2406813)?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478118083"/>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KI#3 - Exposure</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74650" y="786956"/>
            <a:ext cx="8810067" cy="5546110"/>
          </a:xfrm>
          <a:prstGeom prst="rect">
            <a:avLst/>
          </a:prstGeom>
        </p:spPr>
        <p:txBody>
          <a:bodyPr>
            <a:noAutofit/>
          </a:bodyPr>
          <a:lstStyle/>
          <a:p>
            <a:pPr marL="457200" lvl="1" indent="-457200">
              <a:spcBef>
                <a:spcPts val="0"/>
              </a:spcBef>
              <a:spcAft>
                <a:spcPts val="0"/>
              </a:spcAft>
              <a:buBlip>
                <a:blip r:embed="rId2"/>
              </a:buBlip>
            </a:pPr>
            <a:r>
              <a:rPr lang="en-US" altLang="ko-KR" sz="2000" b="1" dirty="0">
                <a:solidFill>
                  <a:prstClr val="black"/>
                </a:solidFill>
              </a:rPr>
              <a:t>Background</a:t>
            </a:r>
          </a:p>
          <a:p>
            <a:pPr marL="857250" lvl="2" indent="-457200">
              <a:spcBef>
                <a:spcPts val="0"/>
              </a:spcBef>
              <a:spcAft>
                <a:spcPts val="0"/>
              </a:spcAft>
            </a:pPr>
            <a:r>
              <a:rPr lang="en-US" altLang="de-DE" sz="1200" dirty="0"/>
              <a:t>Question Q-3.4 of the NWM asked “Should it be possible to expose authentication results, via an NEF API?”</a:t>
            </a:r>
          </a:p>
          <a:p>
            <a:pPr marL="1314450" lvl="3" indent="-457200">
              <a:spcBef>
                <a:spcPts val="0"/>
              </a:spcBef>
              <a:spcAft>
                <a:spcPts val="0"/>
              </a:spcAft>
            </a:pPr>
            <a:r>
              <a:rPr lang="en-US" altLang="de-DE" sz="1100" dirty="0"/>
              <a:t>15 Companies responded., 9 companies responded yes, 6 companies responded no.</a:t>
            </a:r>
          </a:p>
          <a:p>
            <a:pPr marL="857250" lvl="2" indent="-457200">
              <a:spcBef>
                <a:spcPts val="0"/>
              </a:spcBef>
              <a:spcAft>
                <a:spcPts val="0"/>
              </a:spcAft>
            </a:pPr>
            <a:r>
              <a:rPr lang="en-US" altLang="de-DE" sz="1200" dirty="0"/>
              <a:t>Question Q-3.5 of the NWM asked “Should it be possible to expose, to an authorized AF, whether a user is active, via an NEF API?”</a:t>
            </a:r>
          </a:p>
          <a:p>
            <a:pPr marL="1314450" lvl="3" indent="-457200">
              <a:spcBef>
                <a:spcPts val="0"/>
              </a:spcBef>
              <a:spcAft>
                <a:spcPts val="0"/>
              </a:spcAft>
            </a:pPr>
            <a:r>
              <a:rPr lang="en-US" altLang="de-DE" sz="1100" dirty="0"/>
              <a:t>14 Companies responded., 7 companies responded no., 6 companies responded yes., 1 companies requires further discussion.</a:t>
            </a:r>
          </a:p>
          <a:p>
            <a:pPr marL="857250" lvl="2" indent="-457200">
              <a:spcBef>
                <a:spcPts val="0"/>
              </a:spcBef>
              <a:spcAft>
                <a:spcPts val="0"/>
              </a:spcAft>
            </a:pPr>
            <a:r>
              <a:rPr lang="en-US" altLang="de-DE" sz="1200" dirty="0"/>
              <a:t>Question Q-3.6 of the NWM asked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100" dirty="0"/>
              <a:t>15 Companies responded., 9 companies responded no., 5 companies responded yes., 1 company is open to discussing.</a:t>
            </a:r>
          </a:p>
          <a:p>
            <a:pPr marL="857250" lvl="2" indent="-457200">
              <a:spcBef>
                <a:spcPts val="0"/>
              </a:spcBef>
              <a:spcAft>
                <a:spcPts val="0"/>
              </a:spcAft>
            </a:pPr>
            <a:r>
              <a:rPr lang="en-US" altLang="de-DE" sz="1200" dirty="0"/>
              <a:t>Question Q-3.7 of the NWM asked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100" dirty="0"/>
              <a:t>13 Companies responded., 5 companies responded no., 5 companies responded that some information can be read., 3 companies questioned the use case.</a:t>
            </a:r>
          </a:p>
          <a:p>
            <a:pPr marL="457200" lvl="1" indent="-457200">
              <a:spcBef>
                <a:spcPts val="0"/>
              </a:spcBef>
              <a:spcAft>
                <a:spcPts val="0"/>
              </a:spcAft>
              <a:buBlip>
                <a:blip r:embed="rId2"/>
              </a:buBlip>
            </a:pPr>
            <a:r>
              <a:rPr lang="en-US" altLang="ko-KR" sz="2000" b="1" dirty="0" err="1">
                <a:solidFill>
                  <a:prstClr val="black"/>
                </a:solidFill>
              </a:rPr>
              <a:t>SoH</a:t>
            </a:r>
            <a:r>
              <a:rPr lang="en-US" altLang="ko-KR" sz="2000" b="1" dirty="0">
                <a:solidFill>
                  <a:prstClr val="black"/>
                </a:solidFill>
              </a:rPr>
              <a:t> Questions</a:t>
            </a:r>
          </a:p>
          <a:p>
            <a:pPr marL="857250" lvl="2" indent="-457200">
              <a:spcBef>
                <a:spcPts val="0"/>
              </a:spcBef>
              <a:spcAft>
                <a:spcPts val="0"/>
              </a:spcAft>
            </a:pPr>
            <a:r>
              <a:rPr lang="en-US" altLang="de-DE" sz="1200" dirty="0"/>
              <a:t>Q11: Should it be possible to expose authentication results, via an NEF API?</a:t>
            </a:r>
          </a:p>
          <a:p>
            <a:pPr marL="1314450" lvl="3" indent="-457200">
              <a:spcBef>
                <a:spcPts val="0"/>
              </a:spcBef>
              <a:spcAft>
                <a:spcPts val="0"/>
              </a:spcAft>
            </a:pPr>
            <a:r>
              <a:rPr lang="en-US" altLang="de-DE" sz="1200" dirty="0"/>
              <a:t>Yes (e.g. S2-2406618, 6683):</a:t>
            </a:r>
          </a:p>
          <a:p>
            <a:pPr marL="1314450" lvl="3" indent="-457200">
              <a:spcBef>
                <a:spcPts val="0"/>
              </a:spcBef>
              <a:spcAft>
                <a:spcPts val="0"/>
              </a:spcAft>
            </a:pPr>
            <a:r>
              <a:rPr lang="en-US" altLang="de-DE" sz="1200" dirty="0"/>
              <a:t>No (e.g. S2-2406587):</a:t>
            </a:r>
          </a:p>
          <a:p>
            <a:pPr marL="857250" lvl="2" indent="-457200">
              <a:spcBef>
                <a:spcPts val="0"/>
              </a:spcBef>
              <a:spcAft>
                <a:spcPts val="0"/>
              </a:spcAft>
            </a:pPr>
            <a:r>
              <a:rPr lang="en-US" altLang="de-DE" sz="1200" dirty="0"/>
              <a:t>Q12: Should it be possible to expose, to an authorized AF, whether a user is active, via an NEF API?</a:t>
            </a:r>
          </a:p>
          <a:p>
            <a:pPr marL="1314450" lvl="3" indent="-457200">
              <a:spcBef>
                <a:spcPts val="0"/>
              </a:spcBef>
              <a:spcAft>
                <a:spcPts val="0"/>
              </a:spcAft>
            </a:pPr>
            <a:r>
              <a:rPr lang="en-US" altLang="de-DE" sz="1200" dirty="0"/>
              <a:t>Yes (e.g. S2-2406618):</a:t>
            </a:r>
          </a:p>
          <a:p>
            <a:pPr marL="1314450" lvl="3" indent="-457200">
              <a:spcBef>
                <a:spcPts val="0"/>
              </a:spcBef>
              <a:spcAft>
                <a:spcPts val="0"/>
              </a:spcAft>
            </a:pPr>
            <a:r>
              <a:rPr lang="en-US" altLang="de-DE" sz="1200" dirty="0"/>
              <a:t>No (e.g. S2-2406587):</a:t>
            </a:r>
          </a:p>
          <a:p>
            <a:pPr marL="857250" lvl="2" indent="-457200">
              <a:spcBef>
                <a:spcPts val="0"/>
              </a:spcBef>
              <a:spcAft>
                <a:spcPts val="0"/>
              </a:spcAft>
            </a:pPr>
            <a:r>
              <a:rPr lang="en-US" altLang="de-DE" sz="1200" dirty="0"/>
              <a:t>Q13: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200" dirty="0"/>
              <a:t>Yes (e.g. S2-2406618, 5931, 6814):</a:t>
            </a:r>
          </a:p>
          <a:p>
            <a:pPr marL="1314450" lvl="3" indent="-457200">
              <a:spcBef>
                <a:spcPts val="0"/>
              </a:spcBef>
              <a:spcAft>
                <a:spcPts val="0"/>
              </a:spcAft>
            </a:pPr>
            <a:r>
              <a:rPr lang="en-US" altLang="de-DE" sz="1200" dirty="0"/>
              <a:t>No (e.g. S2-2406587):</a:t>
            </a:r>
          </a:p>
          <a:p>
            <a:pPr marL="857250" lvl="2" indent="-457200">
              <a:spcBef>
                <a:spcPts val="0"/>
              </a:spcBef>
              <a:spcAft>
                <a:spcPts val="0"/>
              </a:spcAft>
            </a:pPr>
            <a:r>
              <a:rPr lang="en-US" altLang="de-DE" sz="1200" dirty="0"/>
              <a:t>Q14: Should it be possible to expose, to an authorized AF, the user identities that are linked to a user subscription, via an NEF API?</a:t>
            </a:r>
          </a:p>
          <a:p>
            <a:pPr marL="1314450" lvl="3" indent="-457200">
              <a:spcBef>
                <a:spcPts val="0"/>
              </a:spcBef>
              <a:spcAft>
                <a:spcPts val="0"/>
              </a:spcAft>
            </a:pPr>
            <a:r>
              <a:rPr lang="en-US" altLang="de-DE" sz="1200" dirty="0"/>
              <a:t>Yes (e.g. S2-2406618):</a:t>
            </a:r>
          </a:p>
          <a:p>
            <a:pPr marL="1314450" lvl="3" indent="-457200">
              <a:spcBef>
                <a:spcPts val="0"/>
              </a:spcBef>
              <a:spcAft>
                <a:spcPts val="0"/>
              </a:spcAft>
            </a:pPr>
            <a:r>
              <a:rPr lang="en-US" altLang="de-DE" sz="1200" dirty="0"/>
              <a:t>No (e.g. S2-2406587):</a:t>
            </a:r>
          </a:p>
          <a:p>
            <a:pPr marL="857250" lvl="2" indent="-457200">
              <a:spcBef>
                <a:spcPts val="0"/>
              </a:spcBef>
              <a:spcAft>
                <a:spcPts val="0"/>
              </a:spcAft>
            </a:pPr>
            <a:endParaRPr lang="en-US" altLang="de-DE" sz="1200" dirty="0"/>
          </a:p>
          <a:p>
            <a:pPr marL="0" lvl="1" indent="0">
              <a:spcBef>
                <a:spcPts val="0"/>
              </a:spcBef>
              <a:spcAft>
                <a:spcPts val="0"/>
              </a:spcAft>
              <a:buNone/>
            </a:pPr>
            <a:endParaRPr lang="de-DE" altLang="ko-KR" sz="2000" dirty="0">
              <a:solidFill>
                <a:prstClr val="black"/>
              </a:solidFill>
            </a:endParaRPr>
          </a:p>
        </p:txBody>
      </p:sp>
    </p:spTree>
    <p:extLst>
      <p:ext uri="{BB962C8B-B14F-4D97-AF65-F5344CB8AC3E}">
        <p14:creationId xmlns:p14="http://schemas.microsoft.com/office/powerpoint/2010/main" val="818837032"/>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One or More User Identities in a UIP</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1064833"/>
            <a:ext cx="8810067" cy="5251300"/>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Q-1.4 asked: “There is an editor’s note in the conclusion that says that whether more than one User Identity can be in the User Identity Profile is FFS. Should it be possible for more than one User Identity to be in a User Identity Profile? If yes, then what is the use case?”.</a:t>
            </a:r>
          </a:p>
          <a:p>
            <a:pPr marL="1314450" lvl="3" indent="-457200">
              <a:spcBef>
                <a:spcPts val="0"/>
              </a:spcBef>
              <a:spcAft>
                <a:spcPts val="0"/>
              </a:spcAft>
            </a:pPr>
            <a:r>
              <a:rPr lang="en-US" altLang="de-DE" sz="1800" dirty="0"/>
              <a:t>16 companies responded. </a:t>
            </a:r>
          </a:p>
          <a:p>
            <a:pPr marL="1314450" lvl="3" indent="-457200">
              <a:spcBef>
                <a:spcPts val="0"/>
              </a:spcBef>
              <a:spcAft>
                <a:spcPts val="0"/>
              </a:spcAft>
            </a:pPr>
            <a:r>
              <a:rPr lang="en-US" altLang="de-DE" sz="1800" dirty="0"/>
              <a:t>8 companies expressed a preference that there should only one user identity in the User Identity Profile. </a:t>
            </a:r>
          </a:p>
          <a:p>
            <a:pPr marL="1314450" lvl="3" indent="-457200">
              <a:spcBef>
                <a:spcPts val="0"/>
              </a:spcBef>
              <a:spcAft>
                <a:spcPts val="0"/>
              </a:spcAft>
            </a:pPr>
            <a:r>
              <a:rPr lang="en-US" altLang="de-DE" sz="1800" dirty="0"/>
              <a:t>6 companies expressed a preference that it should be possible for more than one user identity to be in the User Identity Profile. </a:t>
            </a:r>
          </a:p>
          <a:p>
            <a:pPr marL="1314450" lvl="3" indent="-457200">
              <a:spcBef>
                <a:spcPts val="0"/>
              </a:spcBef>
              <a:spcAft>
                <a:spcPts val="0"/>
              </a:spcAft>
            </a:pPr>
            <a:r>
              <a:rPr lang="en-US" altLang="de-DE" sz="1800" dirty="0"/>
              <a:t>2 companies were neutral or indicated that the question is out of scope.</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strike="sngStrike" dirty="0"/>
              <a:t>Q5: Should it be possible to include more than one User Identities in the User Identity Profile (S2-2406014)?</a:t>
            </a:r>
            <a:endParaRPr lang="en-US" altLang="de-DE" sz="1400" strike="sngStrike" dirty="0"/>
          </a:p>
          <a:p>
            <a:pPr marL="1314450" lvl="3" indent="-457200">
              <a:spcBef>
                <a:spcPts val="0"/>
              </a:spcBef>
              <a:spcAft>
                <a:spcPts val="0"/>
              </a:spcAft>
            </a:pPr>
            <a:r>
              <a:rPr lang="en-US" altLang="de-DE" sz="1600" strike="sngStrike" dirty="0"/>
              <a:t>Yes:</a:t>
            </a:r>
          </a:p>
          <a:p>
            <a:pPr marL="1314450" lvl="3" indent="-457200">
              <a:spcBef>
                <a:spcPts val="0"/>
              </a:spcBef>
              <a:spcAft>
                <a:spcPts val="0"/>
              </a:spcAft>
            </a:pPr>
            <a:r>
              <a:rPr lang="en-US" altLang="de-DE" sz="1600" strike="sngStrike" dirty="0"/>
              <a:t>No:</a:t>
            </a:r>
          </a:p>
          <a:p>
            <a:pPr marL="857250" lvl="2" indent="-457200">
              <a:spcBef>
                <a:spcPts val="0"/>
              </a:spcBef>
              <a:spcAft>
                <a:spcPts val="0"/>
              </a:spcAft>
            </a:pPr>
            <a:endParaRPr lang="en-US" altLang="de-DE" dirty="0"/>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48712168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Proposed Way Forward</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583267"/>
            <a:ext cx="8810067" cy="4238386"/>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For each key issue, revise one baseline conclusion paper based on the following </a:t>
            </a:r>
            <a:r>
              <a:rPr lang="en-US" altLang="ko-KR" b="1" dirty="0" err="1">
                <a:solidFill>
                  <a:prstClr val="black"/>
                </a:solidFill>
              </a:rPr>
              <a:t>SoH</a:t>
            </a:r>
            <a:r>
              <a:rPr lang="en-US" altLang="ko-KR" b="1" dirty="0">
                <a:solidFill>
                  <a:prstClr val="black"/>
                </a:solidFill>
              </a:rPr>
              <a:t> questions.</a:t>
            </a: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02000696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55214"/>
            <a:ext cx="7291602" cy="632637"/>
          </a:xfrm>
        </p:spPr>
        <p:txBody>
          <a:bodyPr/>
          <a:lstStyle/>
          <a:p>
            <a:pPr algn="l"/>
            <a:r>
              <a:rPr lang="en-US" altLang="de-DE" b="1" dirty="0"/>
              <a:t>KI#1 - Activating a User Identity (1/2)</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75018" y="763544"/>
            <a:ext cx="8891411" cy="5330912"/>
          </a:xfrm>
          <a:prstGeom prst="rect">
            <a:avLst/>
          </a:prstGeom>
        </p:spPr>
        <p:txBody>
          <a:bodyPr>
            <a:noAutofit/>
          </a:bodyPr>
          <a:lstStyle/>
          <a:p>
            <a:pPr marL="457200" lvl="1" indent="-457200">
              <a:spcBef>
                <a:spcPts val="0"/>
              </a:spcBef>
              <a:spcAft>
                <a:spcPts val="0"/>
              </a:spcAft>
              <a:buBlip>
                <a:blip r:embed="rId2"/>
              </a:buBlip>
            </a:pPr>
            <a:r>
              <a:rPr lang="en-US" altLang="ko-KR" sz="1800" b="1" dirty="0">
                <a:solidFill>
                  <a:prstClr val="black"/>
                </a:solidFill>
              </a:rPr>
              <a:t>Background</a:t>
            </a:r>
          </a:p>
          <a:p>
            <a:pPr marL="857250" lvl="2" indent="-457200">
              <a:spcBef>
                <a:spcPts val="0"/>
              </a:spcBef>
              <a:spcAft>
                <a:spcPts val="0"/>
              </a:spcAft>
            </a:pPr>
            <a:r>
              <a:rPr lang="en-US" altLang="de-DE" sz="1050" dirty="0"/>
              <a:t>In round 1 of the NWM, Q-1.11 asked: “How does a linked user become active with a subscription?”.</a:t>
            </a:r>
          </a:p>
          <a:p>
            <a:pPr marL="1314450" lvl="3" indent="-457200">
              <a:spcBef>
                <a:spcPts val="0"/>
              </a:spcBef>
              <a:spcAft>
                <a:spcPts val="0"/>
              </a:spcAft>
            </a:pPr>
            <a:r>
              <a:rPr lang="en-US" altLang="de-DE" sz="1050" dirty="0"/>
              <a:t>15 companies responded.</a:t>
            </a:r>
          </a:p>
          <a:p>
            <a:pPr marL="1314450" lvl="3" indent="-457200">
              <a:spcBef>
                <a:spcPts val="0"/>
              </a:spcBef>
              <a:spcAft>
                <a:spcPts val="0"/>
              </a:spcAft>
            </a:pPr>
            <a:r>
              <a:rPr lang="en-US" altLang="de-DE" sz="1050" dirty="0"/>
              <a:t>12 companies indicated that the user identifier is provided in NAS signaling. </a:t>
            </a:r>
          </a:p>
          <a:p>
            <a:pPr marL="1771650" lvl="4" indent="-457200">
              <a:spcBef>
                <a:spcPts val="0"/>
              </a:spcBef>
              <a:spcAft>
                <a:spcPts val="0"/>
              </a:spcAft>
            </a:pPr>
            <a:r>
              <a:rPr lang="en-US" altLang="de-DE" sz="1050" dirty="0"/>
              <a:t>3 of these companies expressed a clear preference for the user identifier being provided during PDU Session Establishment. </a:t>
            </a:r>
          </a:p>
          <a:p>
            <a:pPr marL="1771650" lvl="4" indent="-457200">
              <a:spcBef>
                <a:spcPts val="0"/>
              </a:spcBef>
              <a:spcAft>
                <a:spcPts val="0"/>
              </a:spcAft>
            </a:pPr>
            <a:r>
              <a:rPr lang="en-US" altLang="de-DE" sz="1050" dirty="0"/>
              <a:t>4 of these companies expressed a preference for the user identifier being provided during registration.</a:t>
            </a:r>
          </a:p>
          <a:p>
            <a:pPr marL="1314450" lvl="3" indent="-457200">
              <a:spcBef>
                <a:spcPts val="0"/>
              </a:spcBef>
              <a:spcAft>
                <a:spcPts val="0"/>
              </a:spcAft>
            </a:pPr>
            <a:r>
              <a:rPr lang="en-US" altLang="de-DE" sz="1050" dirty="0"/>
              <a:t>2 companies indicated that an application layer procedure may be used.</a:t>
            </a:r>
          </a:p>
          <a:p>
            <a:pPr marL="857250" lvl="2" indent="-457200">
              <a:spcBef>
                <a:spcPts val="0"/>
              </a:spcBef>
              <a:spcAft>
                <a:spcPts val="0"/>
              </a:spcAft>
            </a:pPr>
            <a:r>
              <a:rPr lang="en-US" altLang="de-DE" sz="1050" dirty="0"/>
              <a:t>In round 2 of the NWM, Q-1.29 asked: “Is the user identifier provided in an NAS-MM (e.g. registration) or a NAS-SM (e.g. PDU Session Establishment)? Which NAS message(s)”.</a:t>
            </a:r>
          </a:p>
          <a:p>
            <a:pPr marL="1314450" lvl="3" indent="-457200">
              <a:spcBef>
                <a:spcPts val="0"/>
              </a:spcBef>
              <a:spcAft>
                <a:spcPts val="0"/>
              </a:spcAft>
            </a:pPr>
            <a:r>
              <a:rPr lang="en-US" altLang="de-DE" sz="1050" dirty="0"/>
              <a:t>17 Companies responded.</a:t>
            </a:r>
          </a:p>
          <a:p>
            <a:pPr marL="1314450" lvl="3" indent="-457200">
              <a:spcBef>
                <a:spcPts val="0"/>
              </a:spcBef>
              <a:spcAft>
                <a:spcPts val="0"/>
              </a:spcAft>
            </a:pPr>
            <a:r>
              <a:rPr lang="en-US" altLang="de-DE" sz="1050" dirty="0"/>
              <a:t>7 companies answered, “NAS-MM”.</a:t>
            </a:r>
          </a:p>
          <a:p>
            <a:pPr marL="1314450" lvl="3" indent="-457200">
              <a:spcBef>
                <a:spcPts val="0"/>
              </a:spcBef>
              <a:spcAft>
                <a:spcPts val="0"/>
              </a:spcAft>
            </a:pPr>
            <a:r>
              <a:rPr lang="en-US" altLang="de-DE" sz="1050" dirty="0"/>
              <a:t>4 companies answered, “NAS-SM”.</a:t>
            </a:r>
          </a:p>
          <a:p>
            <a:pPr marL="1314450" lvl="3" indent="-457200">
              <a:spcBef>
                <a:spcPts val="0"/>
              </a:spcBef>
              <a:spcAft>
                <a:spcPts val="0"/>
              </a:spcAft>
            </a:pPr>
            <a:r>
              <a:rPr lang="en-US" altLang="de-DE" sz="1050" dirty="0"/>
              <a:t>4 companies prefer no NAS impact, 3 of the 4 prefer NAS-SM if there is impact.</a:t>
            </a:r>
          </a:p>
          <a:p>
            <a:pPr marL="1314450" lvl="3" indent="-457200">
              <a:spcBef>
                <a:spcPts val="0"/>
              </a:spcBef>
              <a:spcAft>
                <a:spcPts val="0"/>
              </a:spcAft>
            </a:pPr>
            <a:r>
              <a:rPr lang="en-US" altLang="de-DE" sz="1050" dirty="0"/>
              <a:t>1 company indicated that both NAS-MM and NAS-SM may need to be supported.</a:t>
            </a:r>
          </a:p>
          <a:p>
            <a:pPr marL="1314450" lvl="3" indent="-457200">
              <a:spcBef>
                <a:spcPts val="0"/>
              </a:spcBef>
              <a:spcAft>
                <a:spcPts val="0"/>
              </a:spcAft>
            </a:pPr>
            <a:r>
              <a:rPr lang="en-US" altLang="de-DE" sz="1050" dirty="0"/>
              <a:t>1 company prefers more discussion but comments that NAS-SM seems not appropriate.</a:t>
            </a:r>
          </a:p>
          <a:p>
            <a:pPr marL="457200" lvl="1" indent="-457200">
              <a:spcBef>
                <a:spcPts val="0"/>
              </a:spcBef>
              <a:spcAft>
                <a:spcPts val="0"/>
              </a:spcAft>
              <a:buBlip>
                <a:blip r:embed="rId2"/>
              </a:buBlip>
            </a:pPr>
            <a:r>
              <a:rPr lang="en-US" altLang="ko-KR" sz="1800" b="1" dirty="0" err="1">
                <a:solidFill>
                  <a:prstClr val="black"/>
                </a:solidFill>
              </a:rPr>
              <a:t>SoH</a:t>
            </a:r>
            <a:r>
              <a:rPr lang="en-US" altLang="ko-KR" sz="1800" b="1" dirty="0">
                <a:solidFill>
                  <a:prstClr val="black"/>
                </a:solidFill>
              </a:rPr>
              <a:t> Questions</a:t>
            </a:r>
          </a:p>
          <a:p>
            <a:pPr marL="857250" lvl="2" indent="-457200">
              <a:spcBef>
                <a:spcPts val="0"/>
              </a:spcBef>
              <a:spcAft>
                <a:spcPts val="0"/>
              </a:spcAft>
            </a:pPr>
            <a:r>
              <a:rPr lang="en-US" altLang="de-DE" sz="1200" dirty="0"/>
              <a:t>Q1a1: </a:t>
            </a:r>
            <a:r>
              <a:rPr lang="en-US" altLang="de-DE" sz="1200" dirty="0">
                <a:solidFill>
                  <a:srgbClr val="00B050"/>
                </a:solidFill>
              </a:rPr>
              <a:t>Should NAS signaling support to initiate the activation procedure by sending the user identity to the network (i.e. without credentials)  (S2-2306251, 6012, 6371, 6480, 6616)? </a:t>
            </a:r>
          </a:p>
          <a:p>
            <a:pPr marL="1314450" lvl="3" indent="-457200">
              <a:spcBef>
                <a:spcPts val="0"/>
              </a:spcBef>
              <a:spcAft>
                <a:spcPts val="0"/>
              </a:spcAft>
            </a:pPr>
            <a:r>
              <a:rPr lang="en-US" altLang="de-DE" sz="1200" dirty="0"/>
              <a:t>Yes: 10</a:t>
            </a:r>
          </a:p>
          <a:p>
            <a:pPr marL="1314450" lvl="3" indent="-457200">
              <a:spcBef>
                <a:spcPts val="0"/>
              </a:spcBef>
              <a:spcAft>
                <a:spcPts val="0"/>
              </a:spcAft>
            </a:pPr>
            <a:r>
              <a:rPr lang="en-US" altLang="de-DE" sz="1200" dirty="0"/>
              <a:t>No: 3 (2 objections)</a:t>
            </a:r>
          </a:p>
          <a:p>
            <a:pPr marL="857250" lvl="2" indent="-457200">
              <a:spcBef>
                <a:spcPts val="0"/>
              </a:spcBef>
              <a:spcAft>
                <a:spcPts val="0"/>
              </a:spcAft>
            </a:pPr>
            <a:r>
              <a:rPr lang="en-US" altLang="de-DE" sz="1200" dirty="0"/>
              <a:t>Q1a2: Should NAS signaling support to initiate and perform the authentication to activate the user identity in the network (S2-2305929, 6040, 6480, 6616, 6816)?</a:t>
            </a:r>
          </a:p>
          <a:p>
            <a:pPr marL="1314450" lvl="3" indent="-457200">
              <a:spcBef>
                <a:spcPts val="0"/>
              </a:spcBef>
              <a:spcAft>
                <a:spcPts val="0"/>
              </a:spcAft>
            </a:pPr>
            <a:r>
              <a:rPr lang="en-US" altLang="de-DE" sz="1200" dirty="0"/>
              <a:t>Yes: 12</a:t>
            </a:r>
          </a:p>
          <a:p>
            <a:pPr marL="1314450" lvl="3" indent="-457200">
              <a:spcBef>
                <a:spcPts val="0"/>
              </a:spcBef>
              <a:spcAft>
                <a:spcPts val="0"/>
              </a:spcAft>
            </a:pPr>
            <a:r>
              <a:rPr lang="en-US" altLang="de-DE" sz="1200" dirty="0"/>
              <a:t>No: 4 (2 objections)</a:t>
            </a:r>
          </a:p>
          <a:p>
            <a:pPr marL="857250" lvl="2" indent="-457200">
              <a:spcBef>
                <a:spcPts val="0"/>
              </a:spcBef>
              <a:spcAft>
                <a:spcPts val="0"/>
              </a:spcAft>
            </a:pPr>
            <a:r>
              <a:rPr lang="en-US" altLang="de-DE" sz="1200" dirty="0"/>
              <a:t>Q1b: Should an application layer signaling support to initiate and perform the authentication to activate the user identity (S2-2306391)?</a:t>
            </a:r>
          </a:p>
          <a:p>
            <a:pPr marL="1314450" lvl="3" indent="-457200">
              <a:spcBef>
                <a:spcPts val="0"/>
              </a:spcBef>
              <a:spcAft>
                <a:spcPts val="0"/>
              </a:spcAft>
            </a:pPr>
            <a:r>
              <a:rPr lang="en-US" altLang="de-DE" sz="1200" dirty="0"/>
              <a:t>Yes: 5</a:t>
            </a:r>
          </a:p>
          <a:p>
            <a:pPr marL="1314450" lvl="3" indent="-457200">
              <a:spcBef>
                <a:spcPts val="0"/>
              </a:spcBef>
              <a:spcAft>
                <a:spcPts val="0"/>
              </a:spcAft>
            </a:pPr>
            <a:r>
              <a:rPr lang="en-US" altLang="de-DE" sz="1200" dirty="0"/>
              <a:t>No: 11 (10 objections)</a:t>
            </a:r>
          </a:p>
          <a:p>
            <a:pPr marL="0" lvl="1" indent="0">
              <a:spcBef>
                <a:spcPts val="0"/>
              </a:spcBef>
              <a:spcAft>
                <a:spcPts val="0"/>
              </a:spcAft>
              <a:buNone/>
            </a:pPr>
            <a:endParaRPr lang="de-DE" altLang="ko-KR" sz="1800" dirty="0">
              <a:solidFill>
                <a:prstClr val="black"/>
              </a:solidFill>
            </a:endParaRPr>
          </a:p>
        </p:txBody>
      </p:sp>
    </p:spTree>
    <p:extLst>
      <p:ext uri="{BB962C8B-B14F-4D97-AF65-F5344CB8AC3E}">
        <p14:creationId xmlns:p14="http://schemas.microsoft.com/office/powerpoint/2010/main" val="259946281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Activating a User Identity (2/2)</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939777"/>
            <a:ext cx="8891411" cy="5645791"/>
          </a:xfrm>
          <a:prstGeom prst="rect">
            <a:avLst/>
          </a:prstGeom>
        </p:spPr>
        <p:txBody>
          <a:bodyPr>
            <a:noAutofit/>
          </a:bodyPr>
          <a:lstStyle/>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sz="1600" dirty="0"/>
              <a:t>Q2a</a:t>
            </a:r>
            <a:r>
              <a:rPr lang="en-US" altLang="de-DE" sz="1600" dirty="0">
                <a:solidFill>
                  <a:srgbClr val="00B050"/>
                </a:solidFill>
              </a:rPr>
              <a:t>: If NAS Signaling is used, is NAS-MM (e.g. registration, S2-2406039) preferred?</a:t>
            </a:r>
          </a:p>
          <a:p>
            <a:pPr marL="1314450" lvl="3" indent="-457200">
              <a:spcBef>
                <a:spcPts val="0"/>
              </a:spcBef>
              <a:spcAft>
                <a:spcPts val="0"/>
              </a:spcAft>
            </a:pPr>
            <a:r>
              <a:rPr lang="en-US" altLang="de-DE" sz="1600" dirty="0"/>
              <a:t>Yes: 10</a:t>
            </a:r>
          </a:p>
          <a:p>
            <a:pPr marL="1314450" lvl="3" indent="-457200">
              <a:spcBef>
                <a:spcPts val="0"/>
              </a:spcBef>
              <a:spcAft>
                <a:spcPts val="0"/>
              </a:spcAft>
            </a:pPr>
            <a:r>
              <a:rPr lang="en-US" altLang="de-DE" sz="1600" dirty="0"/>
              <a:t>No: 4 (2 objection)</a:t>
            </a:r>
          </a:p>
          <a:p>
            <a:pPr marL="857250" lvl="2" indent="-457200">
              <a:spcBef>
                <a:spcPts val="0"/>
              </a:spcBef>
              <a:spcAft>
                <a:spcPts val="0"/>
              </a:spcAft>
            </a:pPr>
            <a:r>
              <a:rPr lang="en-US" altLang="de-DE" sz="1600" dirty="0"/>
              <a:t>Q2b: If NAS Signaling is used, is NAS-SM (e.g. PDU Session Establishment, S2-2406480) preferred?</a:t>
            </a:r>
          </a:p>
          <a:p>
            <a:pPr marL="1314450" lvl="3" indent="-457200">
              <a:spcBef>
                <a:spcPts val="0"/>
              </a:spcBef>
              <a:spcAft>
                <a:spcPts val="0"/>
              </a:spcAft>
            </a:pPr>
            <a:r>
              <a:rPr lang="en-US" altLang="de-DE" sz="1600" dirty="0"/>
              <a:t>Yes: 6</a:t>
            </a:r>
          </a:p>
          <a:p>
            <a:pPr marL="1314450" lvl="3" indent="-457200">
              <a:spcBef>
                <a:spcPts val="0"/>
              </a:spcBef>
              <a:spcAft>
                <a:spcPts val="0"/>
              </a:spcAft>
            </a:pPr>
            <a:r>
              <a:rPr lang="en-US" altLang="de-DE" sz="1600" dirty="0"/>
              <a:t>No: 6 (4 objection)</a:t>
            </a:r>
          </a:p>
          <a:p>
            <a:pPr marL="857250" lvl="2" indent="-457200">
              <a:spcBef>
                <a:spcPts val="0"/>
              </a:spcBef>
              <a:spcAft>
                <a:spcPts val="0"/>
              </a:spcAft>
            </a:pPr>
            <a:r>
              <a:rPr lang="en-US" altLang="de-DE" sz="1600" dirty="0"/>
              <a:t>Q2c: If NAS Signaling is used, is both NAS-MM (e.g. registration) and NAS-SM (e.g. PDU Session Establishment) preferred (e.g. S2-2406703)?</a:t>
            </a:r>
          </a:p>
          <a:p>
            <a:pPr marL="1314450" lvl="3" indent="-457200">
              <a:spcBef>
                <a:spcPts val="0"/>
              </a:spcBef>
              <a:spcAft>
                <a:spcPts val="0"/>
              </a:spcAft>
            </a:pPr>
            <a:r>
              <a:rPr lang="en-US" altLang="de-DE" sz="1600" dirty="0"/>
              <a:t>Yes: 3</a:t>
            </a:r>
          </a:p>
          <a:p>
            <a:pPr marL="1314450" lvl="3" indent="-457200">
              <a:spcBef>
                <a:spcPts val="0"/>
              </a:spcBef>
              <a:spcAft>
                <a:spcPts val="0"/>
              </a:spcAft>
            </a:pPr>
            <a:r>
              <a:rPr lang="en-US" altLang="de-DE" sz="1600" dirty="0"/>
              <a:t>No: 9 (9 objection)</a:t>
            </a:r>
          </a:p>
          <a:p>
            <a:pPr marL="857250" lvl="2" indent="-457200">
              <a:spcBef>
                <a:spcPts val="0"/>
              </a:spcBef>
              <a:spcAft>
                <a:spcPts val="0"/>
              </a:spcAft>
            </a:pPr>
            <a:endParaRPr lang="en-US" altLang="de-DE" sz="1400" dirty="0"/>
          </a:p>
          <a:p>
            <a:pPr marL="0" lvl="1" indent="0">
              <a:spcBef>
                <a:spcPts val="0"/>
              </a:spcBef>
              <a:spcAft>
                <a:spcPts val="0"/>
              </a:spcAft>
              <a:buNone/>
            </a:pPr>
            <a:endParaRPr lang="de-DE" altLang="ko-KR" sz="1400" dirty="0">
              <a:solidFill>
                <a:prstClr val="black"/>
              </a:solidFill>
            </a:endParaRPr>
          </a:p>
        </p:txBody>
      </p:sp>
    </p:spTree>
    <p:extLst>
      <p:ext uri="{BB962C8B-B14F-4D97-AF65-F5344CB8AC3E}">
        <p14:creationId xmlns:p14="http://schemas.microsoft.com/office/powerpoint/2010/main" val="80621483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Where is the UIP Stored?</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1026564"/>
            <a:ext cx="8810067" cy="5040324"/>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Q-1.3 asked: “Where is the User Identity Profile Stored”.</a:t>
            </a:r>
          </a:p>
          <a:p>
            <a:pPr marL="1314450" lvl="3" indent="-457200">
              <a:spcBef>
                <a:spcPts val="0"/>
              </a:spcBef>
              <a:spcAft>
                <a:spcPts val="0"/>
              </a:spcAft>
            </a:pPr>
            <a:r>
              <a:rPr lang="en-US" altLang="de-DE" sz="1800" dirty="0"/>
              <a:t>18 Companies responded. </a:t>
            </a:r>
          </a:p>
          <a:p>
            <a:pPr marL="1314450" lvl="3" indent="-457200">
              <a:spcBef>
                <a:spcPts val="0"/>
              </a:spcBef>
              <a:spcAft>
                <a:spcPts val="0"/>
              </a:spcAft>
            </a:pPr>
            <a:r>
              <a:rPr lang="en-US" altLang="de-DE" sz="1800" dirty="0"/>
              <a:t>14 companies indicated that the User Identity Profile should be stored in the UDR. </a:t>
            </a:r>
          </a:p>
          <a:p>
            <a:pPr marL="1314450" lvl="3" indent="-457200">
              <a:spcBef>
                <a:spcPts val="0"/>
              </a:spcBef>
              <a:spcAft>
                <a:spcPts val="0"/>
              </a:spcAft>
            </a:pPr>
            <a:r>
              <a:rPr lang="en-US" altLang="de-DE" sz="1800" dirty="0"/>
              <a:t>2 Companies indicated that the User Identity Profile should be stored outside of the 5GC (i.e. UIP or an AF). </a:t>
            </a:r>
          </a:p>
          <a:p>
            <a:pPr marL="1314450" lvl="3" indent="-457200">
              <a:spcBef>
                <a:spcPts val="0"/>
              </a:spcBef>
              <a:spcAft>
                <a:spcPts val="0"/>
              </a:spcAft>
            </a:pPr>
            <a:r>
              <a:rPr lang="en-US" altLang="de-DE" sz="1800" dirty="0"/>
              <a:t>1 company was neutral. </a:t>
            </a:r>
          </a:p>
          <a:p>
            <a:pPr marL="1314450" lvl="3" indent="-457200">
              <a:spcBef>
                <a:spcPts val="0"/>
              </a:spcBef>
              <a:spcAft>
                <a:spcPts val="0"/>
              </a:spcAft>
            </a:pPr>
            <a:r>
              <a:rPr lang="en-US" altLang="de-DE" sz="1800" dirty="0"/>
              <a:t>Another company indicated that it should not be stored in the UDR.</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Q4: </a:t>
            </a:r>
            <a:r>
              <a:rPr lang="en-US" altLang="de-DE" dirty="0">
                <a:solidFill>
                  <a:srgbClr val="00B050"/>
                </a:solidFill>
              </a:rPr>
              <a:t>Should the User Identity Profile be stored as a data set in the UDR (i.e., the user identifier is used as a data key) </a:t>
            </a:r>
            <a:r>
              <a:rPr lang="en-US" altLang="de-DE" dirty="0"/>
              <a:t>(e.g. S2-2406251, 5929, 6012, 6040, 6371, 6480, 6545, 6616, 6816).</a:t>
            </a:r>
            <a:endParaRPr lang="en-US" altLang="de-DE" sz="1400" dirty="0"/>
          </a:p>
          <a:p>
            <a:pPr marL="1314450" lvl="3" indent="-457200">
              <a:spcBef>
                <a:spcPts val="0"/>
              </a:spcBef>
              <a:spcAft>
                <a:spcPts val="0"/>
              </a:spcAft>
            </a:pPr>
            <a:r>
              <a:rPr lang="en-US" altLang="de-DE" sz="1800" dirty="0"/>
              <a:t>Yes: 14</a:t>
            </a:r>
          </a:p>
          <a:p>
            <a:pPr marL="1314450" lvl="3" indent="-457200">
              <a:spcBef>
                <a:spcPts val="0"/>
              </a:spcBef>
              <a:spcAft>
                <a:spcPts val="0"/>
              </a:spcAft>
            </a:pPr>
            <a:r>
              <a:rPr lang="en-US" altLang="de-DE" sz="1800" dirty="0"/>
              <a:t>No: 3 (2 objections)</a:t>
            </a:r>
          </a:p>
          <a:p>
            <a:pPr marL="857250" lvl="2" indent="-457200">
              <a:spcBef>
                <a:spcPts val="0"/>
              </a:spcBef>
              <a:spcAft>
                <a:spcPts val="0"/>
              </a:spcAft>
            </a:pPr>
            <a:endParaRPr lang="en-US" altLang="de-DE" dirty="0"/>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356612857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URSP Rules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Q6a: </a:t>
            </a:r>
            <a:r>
              <a:rPr lang="en-US" altLang="de-DE" dirty="0">
                <a:solidFill>
                  <a:srgbClr val="00B050"/>
                </a:solidFill>
              </a:rPr>
              <a:t>Should user identities be considered by the PCF when generating URSP Rules (S2-2406048)?</a:t>
            </a:r>
            <a:endParaRPr lang="en-US" altLang="de-DE" sz="1400" dirty="0">
              <a:solidFill>
                <a:srgbClr val="00B050"/>
              </a:solidFill>
            </a:endParaRPr>
          </a:p>
          <a:p>
            <a:pPr marL="1314450" lvl="3" indent="-457200">
              <a:spcBef>
                <a:spcPts val="0"/>
              </a:spcBef>
              <a:spcAft>
                <a:spcPts val="0"/>
              </a:spcAft>
            </a:pPr>
            <a:r>
              <a:rPr lang="en-US" altLang="de-DE" sz="1800" dirty="0"/>
              <a:t>Yes: 11</a:t>
            </a:r>
          </a:p>
          <a:p>
            <a:pPr marL="1314450" lvl="3" indent="-457200">
              <a:spcBef>
                <a:spcPts val="0"/>
              </a:spcBef>
              <a:spcAft>
                <a:spcPts val="0"/>
              </a:spcAft>
            </a:pPr>
            <a:r>
              <a:rPr lang="en-US" altLang="de-DE" sz="1800" dirty="0"/>
              <a:t>No: 3 (2 objections)</a:t>
            </a:r>
          </a:p>
          <a:p>
            <a:pPr marL="857250" lvl="2" indent="-457200">
              <a:spcBef>
                <a:spcPts val="0"/>
              </a:spcBef>
              <a:spcAft>
                <a:spcPts val="0"/>
              </a:spcAft>
            </a:pPr>
            <a:r>
              <a:rPr lang="en-US" altLang="de-DE" dirty="0"/>
              <a:t>Q6b: Should a new parameter for user identifiers be included in URSP Rules (S2-2406048)?</a:t>
            </a:r>
            <a:endParaRPr lang="en-US" altLang="de-DE" sz="1400" dirty="0"/>
          </a:p>
          <a:p>
            <a:pPr marL="1314450" lvl="3" indent="-457200">
              <a:spcBef>
                <a:spcPts val="0"/>
              </a:spcBef>
              <a:spcAft>
                <a:spcPts val="0"/>
              </a:spcAft>
            </a:pPr>
            <a:r>
              <a:rPr lang="en-US" altLang="de-DE" sz="1800" dirty="0"/>
              <a:t>Yes: 5</a:t>
            </a:r>
          </a:p>
          <a:p>
            <a:pPr marL="1314450" lvl="3" indent="-457200">
              <a:spcBef>
                <a:spcPts val="0"/>
              </a:spcBef>
              <a:spcAft>
                <a:spcPts val="0"/>
              </a:spcAft>
            </a:pPr>
            <a:r>
              <a:rPr lang="en-US" altLang="de-DE" sz="1800" dirty="0"/>
              <a:t>No: 4 (4 objections)</a:t>
            </a:r>
          </a:p>
          <a:p>
            <a:pPr marL="400050" lvl="2" indent="0">
              <a:spcBef>
                <a:spcPts val="0"/>
              </a:spcBef>
              <a:spcAft>
                <a:spcPts val="0"/>
              </a:spcAft>
              <a:buNone/>
            </a:pPr>
            <a:r>
              <a:rPr lang="en-US" altLang="de-DE" dirty="0"/>
              <a:t> </a:t>
            </a:r>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263513037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SMS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74650" y="922423"/>
            <a:ext cx="8810067" cy="5645791"/>
          </a:xfrm>
          <a:prstGeom prst="rect">
            <a:avLst/>
          </a:prstGeom>
        </p:spPr>
        <p:txBody>
          <a:bodyPr>
            <a:noAutofit/>
          </a:bodyPr>
          <a:lstStyle/>
          <a:p>
            <a:pPr marL="457200" lvl="1" indent="-457200">
              <a:spcBef>
                <a:spcPts val="0"/>
              </a:spcBef>
              <a:spcAft>
                <a:spcPts val="0"/>
              </a:spcAft>
              <a:buBlip>
                <a:blip r:embed="rId2"/>
              </a:buBlip>
            </a:pPr>
            <a:r>
              <a:rPr lang="en-US" altLang="ko-KR" sz="1800" b="1" dirty="0">
                <a:solidFill>
                  <a:prstClr val="black"/>
                </a:solidFill>
              </a:rPr>
              <a:t>Background</a:t>
            </a:r>
          </a:p>
          <a:p>
            <a:pPr marL="857250" lvl="2" indent="-457200">
              <a:spcBef>
                <a:spcPts val="0"/>
              </a:spcBef>
              <a:spcAft>
                <a:spcPts val="0"/>
              </a:spcAft>
            </a:pPr>
            <a:r>
              <a:rPr lang="en-US" altLang="de-DE" sz="1100" dirty="0"/>
              <a:t>Generally, 3 options for handling SMS have been discussed.</a:t>
            </a:r>
          </a:p>
          <a:p>
            <a:pPr marL="1314450" lvl="3" indent="-457200">
              <a:spcBef>
                <a:spcPts val="0"/>
              </a:spcBef>
              <a:spcAft>
                <a:spcPts val="0"/>
              </a:spcAft>
              <a:buFont typeface="+mj-lt"/>
              <a:buAutoNum type="arabicPeriod"/>
            </a:pPr>
            <a:r>
              <a:rPr lang="en-US" altLang="de-DE" sz="1100" dirty="0"/>
              <a:t>The SMS Service is not impacted when the user becomes active (i.e. delivery of the SMS service continues based on the subscription).</a:t>
            </a:r>
          </a:p>
          <a:p>
            <a:pPr marL="1314450" lvl="3" indent="-457200">
              <a:spcBef>
                <a:spcPts val="0"/>
              </a:spcBef>
              <a:spcAft>
                <a:spcPts val="0"/>
              </a:spcAft>
              <a:buFont typeface="+mj-lt"/>
              <a:buAutoNum type="arabicPeriod"/>
            </a:pPr>
            <a:r>
              <a:rPr lang="en-US" altLang="de-DE" sz="1100" dirty="0"/>
              <a:t>The SMS Service is disabled when the user becomes active (i.e. delivery of the SMS service continues based on the subscription).</a:t>
            </a:r>
          </a:p>
          <a:p>
            <a:pPr marL="1314450" lvl="3" indent="-457200">
              <a:spcBef>
                <a:spcPts val="0"/>
              </a:spcBef>
              <a:spcAft>
                <a:spcPts val="0"/>
              </a:spcAft>
              <a:buFont typeface="+mj-lt"/>
              <a:buAutoNum type="arabicPeriod"/>
            </a:pPr>
            <a:r>
              <a:rPr lang="en-US" altLang="de-DE" sz="1100" dirty="0"/>
              <a:t>The SMS Service is provided based on a GPSI in the User Identity Profile when the user becomes active (i.e. delivery of the SMS service continues based on the subscription).</a:t>
            </a:r>
          </a:p>
          <a:p>
            <a:pPr marL="857250" lvl="2" indent="-457200">
              <a:spcBef>
                <a:spcPts val="0"/>
              </a:spcBef>
              <a:spcAft>
                <a:spcPts val="0"/>
              </a:spcAft>
            </a:pPr>
            <a:r>
              <a:rPr lang="en-US" altLang="de-DE" sz="1100" dirty="0"/>
              <a:t>Round 1 and Round 2 of the NWM point to option 1 above. That is, when a user is active with a subscription, the SMS service is not impacted. (Questions 1.9, 1.19 1.30, 1.31)</a:t>
            </a:r>
          </a:p>
          <a:p>
            <a:pPr marL="457200" lvl="1" indent="-457200">
              <a:spcBef>
                <a:spcPts val="0"/>
              </a:spcBef>
              <a:spcAft>
                <a:spcPts val="0"/>
              </a:spcAft>
              <a:buBlip>
                <a:blip r:embed="rId2"/>
              </a:buBlip>
            </a:pPr>
            <a:r>
              <a:rPr lang="en-US" altLang="ko-KR" sz="1800" b="1" dirty="0" err="1">
                <a:solidFill>
                  <a:prstClr val="black"/>
                </a:solidFill>
              </a:rPr>
              <a:t>SoH</a:t>
            </a:r>
            <a:r>
              <a:rPr lang="en-US" altLang="ko-KR" sz="1800" b="1" dirty="0">
                <a:solidFill>
                  <a:prstClr val="black"/>
                </a:solidFill>
              </a:rPr>
              <a:t> Questions</a:t>
            </a:r>
          </a:p>
          <a:p>
            <a:pPr marL="857250" lvl="2" indent="-457200">
              <a:spcBef>
                <a:spcPts val="0"/>
              </a:spcBef>
              <a:spcAft>
                <a:spcPts val="0"/>
              </a:spcAft>
            </a:pPr>
            <a:r>
              <a:rPr lang="en-US" altLang="de-DE" sz="1400" b="1" dirty="0">
                <a:solidFill>
                  <a:srgbClr val="7030A0"/>
                </a:solidFill>
              </a:rPr>
              <a:t>Proposal from the drafting session: Assume no normative impact and send an LS to SA1. The response may trigger work in this release or a future release.</a:t>
            </a:r>
          </a:p>
          <a:p>
            <a:pPr marL="857250" lvl="2" indent="-457200">
              <a:spcBef>
                <a:spcPts val="0"/>
              </a:spcBef>
              <a:spcAft>
                <a:spcPts val="0"/>
              </a:spcAft>
            </a:pPr>
            <a:r>
              <a:rPr lang="en-US" altLang="de-DE" sz="1400" strike="sngStrike" dirty="0"/>
              <a:t>Q7a: When a user id is active, should there be 5GC impact in order to provide the SMS service?</a:t>
            </a:r>
          </a:p>
          <a:p>
            <a:pPr marL="1314450" lvl="3" indent="-457200">
              <a:spcBef>
                <a:spcPts val="0"/>
              </a:spcBef>
              <a:spcAft>
                <a:spcPts val="0"/>
              </a:spcAft>
            </a:pPr>
            <a:r>
              <a:rPr lang="en-US" altLang="de-DE" sz="1100" strike="sngStrike" dirty="0"/>
              <a:t>Yes (e.g. S2-2406264 , S2-2406371):</a:t>
            </a:r>
          </a:p>
          <a:p>
            <a:pPr marL="1314450" lvl="3" indent="-457200">
              <a:spcBef>
                <a:spcPts val="0"/>
              </a:spcBef>
              <a:spcAft>
                <a:spcPts val="0"/>
              </a:spcAft>
            </a:pPr>
            <a:r>
              <a:rPr lang="en-US" altLang="de-DE" sz="1100" strike="sngStrike" dirty="0"/>
              <a:t>No (e.g. S2-2406251, S2-2406816):</a:t>
            </a:r>
          </a:p>
          <a:p>
            <a:pPr marL="857250" lvl="2" indent="-457200">
              <a:spcBef>
                <a:spcPts val="0"/>
              </a:spcBef>
              <a:spcAft>
                <a:spcPts val="0"/>
              </a:spcAft>
            </a:pPr>
            <a:r>
              <a:rPr lang="en-US" altLang="de-DE" sz="1400" strike="sngStrike" dirty="0"/>
              <a:t>Q7b: If the answer to Q7 is yes, should it be possible for the SMS Service disabled based on the active user?</a:t>
            </a:r>
          </a:p>
          <a:p>
            <a:pPr marL="1314450" lvl="3" indent="-457200">
              <a:spcBef>
                <a:spcPts val="0"/>
              </a:spcBef>
              <a:spcAft>
                <a:spcPts val="0"/>
              </a:spcAft>
            </a:pPr>
            <a:r>
              <a:rPr lang="en-US" altLang="de-DE" sz="1100" strike="sngStrike" dirty="0"/>
              <a:t>Yes (S2-2406371):</a:t>
            </a:r>
          </a:p>
          <a:p>
            <a:pPr marL="1314450" lvl="3" indent="-457200">
              <a:spcBef>
                <a:spcPts val="0"/>
              </a:spcBef>
              <a:spcAft>
                <a:spcPts val="0"/>
              </a:spcAft>
            </a:pPr>
            <a:r>
              <a:rPr lang="en-US" altLang="de-DE" sz="1100" strike="sngStrike" dirty="0"/>
              <a:t>No:</a:t>
            </a:r>
          </a:p>
          <a:p>
            <a:pPr marL="857250" lvl="2" indent="-457200">
              <a:spcBef>
                <a:spcPts val="0"/>
              </a:spcBef>
              <a:spcAft>
                <a:spcPts val="0"/>
              </a:spcAft>
            </a:pPr>
            <a:r>
              <a:rPr lang="en-US" altLang="de-DE" sz="1400" strike="sngStrike" dirty="0"/>
              <a:t>Q7c: If the answer to Q7 is yes, should delivery of the SMS Service continue based on information from the UIP of the active user?</a:t>
            </a:r>
          </a:p>
          <a:p>
            <a:pPr marL="1314450" lvl="3" indent="-457200">
              <a:spcBef>
                <a:spcPts val="0"/>
              </a:spcBef>
              <a:spcAft>
                <a:spcPts val="0"/>
              </a:spcAft>
            </a:pPr>
            <a:r>
              <a:rPr lang="en-US" altLang="de-DE" sz="1100" strike="sngStrike" dirty="0"/>
              <a:t>Yes (S2-2406264 ):</a:t>
            </a:r>
          </a:p>
          <a:p>
            <a:pPr marL="1314450" lvl="3" indent="-457200">
              <a:spcBef>
                <a:spcPts val="0"/>
              </a:spcBef>
              <a:spcAft>
                <a:spcPts val="0"/>
              </a:spcAft>
            </a:pPr>
            <a:r>
              <a:rPr lang="en-US" altLang="de-DE" sz="1100" strike="sngStrike" dirty="0"/>
              <a:t>No:</a:t>
            </a:r>
          </a:p>
          <a:p>
            <a:pPr marL="857250" lvl="2" indent="-457200">
              <a:spcBef>
                <a:spcPts val="0"/>
              </a:spcBef>
              <a:spcAft>
                <a:spcPts val="0"/>
              </a:spcAft>
            </a:pPr>
            <a:r>
              <a:rPr lang="en-US" altLang="de-DE" sz="1400" strike="sngStrike" dirty="0"/>
              <a:t>Q8: Should SA2 send an LS to SA1 to let them know that the 3 options above have been discussed and ask them for their opinion?</a:t>
            </a:r>
            <a:endParaRPr lang="en-US" altLang="de-DE" sz="1050" strike="sngStrike" dirty="0"/>
          </a:p>
          <a:p>
            <a:pPr marL="1314450" lvl="3" indent="-457200">
              <a:spcBef>
                <a:spcPts val="0"/>
              </a:spcBef>
              <a:spcAft>
                <a:spcPts val="0"/>
              </a:spcAft>
            </a:pPr>
            <a:r>
              <a:rPr lang="en-US" altLang="de-DE" sz="1100" strike="sngStrike" dirty="0"/>
              <a:t>Yes:</a:t>
            </a:r>
          </a:p>
          <a:p>
            <a:pPr marL="1314450" lvl="3" indent="-457200">
              <a:spcBef>
                <a:spcPts val="0"/>
              </a:spcBef>
              <a:spcAft>
                <a:spcPts val="0"/>
              </a:spcAft>
            </a:pPr>
            <a:r>
              <a:rPr lang="en-US" altLang="de-DE" sz="1100" strike="sngStrike" dirty="0"/>
              <a:t>No:</a:t>
            </a:r>
            <a:endParaRPr lang="en-US" altLang="de-DE" sz="1400" strike="sngStrike" dirty="0"/>
          </a:p>
          <a:p>
            <a:pPr marL="0" lvl="1" indent="0">
              <a:spcBef>
                <a:spcPts val="0"/>
              </a:spcBef>
              <a:spcAft>
                <a:spcPts val="0"/>
              </a:spcAft>
              <a:buNone/>
            </a:pPr>
            <a:endParaRPr lang="de-DE" altLang="ko-KR" sz="1800" dirty="0">
              <a:solidFill>
                <a:prstClr val="black"/>
              </a:solidFill>
            </a:endParaRPr>
          </a:p>
        </p:txBody>
      </p:sp>
    </p:spTree>
    <p:extLst>
      <p:ext uri="{BB962C8B-B14F-4D97-AF65-F5344CB8AC3E}">
        <p14:creationId xmlns:p14="http://schemas.microsoft.com/office/powerpoint/2010/main" val="3953601828"/>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IMS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770023"/>
            <a:ext cx="8810067" cy="5630777"/>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400" dirty="0"/>
              <a:t>Generally, 3 options for handling IMS have been discussed.</a:t>
            </a:r>
          </a:p>
          <a:p>
            <a:pPr marL="1314450" lvl="3" indent="-457200">
              <a:spcBef>
                <a:spcPts val="0"/>
              </a:spcBef>
              <a:spcAft>
                <a:spcPts val="0"/>
              </a:spcAft>
              <a:buFont typeface="+mj-lt"/>
              <a:buAutoNum type="arabicPeriod"/>
            </a:pPr>
            <a:r>
              <a:rPr lang="en-US" altLang="de-DE" sz="1400" dirty="0"/>
              <a:t>The IMS Service is not impacted when the user becomes active (i.e. delivery of the IMS service continues based on the subscription).</a:t>
            </a:r>
          </a:p>
          <a:p>
            <a:pPr marL="1314450" lvl="3" indent="-457200">
              <a:spcBef>
                <a:spcPts val="0"/>
              </a:spcBef>
              <a:spcAft>
                <a:spcPts val="0"/>
              </a:spcAft>
              <a:buFont typeface="+mj-lt"/>
              <a:buAutoNum type="arabicPeriod"/>
            </a:pPr>
            <a:r>
              <a:rPr lang="en-US" altLang="de-DE" sz="1400" dirty="0"/>
              <a:t>The IMS Service is disabled when the user becomes active (i.e. delivery of the IMS service continues based on the subscription).</a:t>
            </a:r>
          </a:p>
          <a:p>
            <a:pPr marL="1314450" lvl="3" indent="-457200">
              <a:spcBef>
                <a:spcPts val="0"/>
              </a:spcBef>
              <a:spcAft>
                <a:spcPts val="0"/>
              </a:spcAft>
              <a:buFont typeface="+mj-lt"/>
              <a:buAutoNum type="arabicPeriod"/>
            </a:pPr>
            <a:r>
              <a:rPr lang="en-US" altLang="de-DE" sz="1400" dirty="0"/>
              <a:t>The IMS Service is provided based on a information in the User Identity Profile when the user becomes active (i.e. delivery of the IMS service continues based on the subscription).</a:t>
            </a:r>
          </a:p>
          <a:p>
            <a:pPr marL="857250" lvl="2" indent="-457200">
              <a:spcBef>
                <a:spcPts val="0"/>
              </a:spcBef>
              <a:spcAft>
                <a:spcPts val="0"/>
              </a:spcAft>
            </a:pPr>
            <a:r>
              <a:rPr lang="en-US" altLang="de-DE" sz="1400" dirty="0"/>
              <a:t>Round 1 and Round 2 of the NWM point to option 1 above. That is, when a user is active with a subscription, the IMS service is not impacted. (Questions 1.10, 1.18, 1.32, 1.33)</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400" b="1" dirty="0">
                <a:solidFill>
                  <a:srgbClr val="7030A0"/>
                </a:solidFill>
              </a:rPr>
              <a:t>Proposal from the drafting session: Send an LS to SA1. The response may trigger work in this release or a future release.</a:t>
            </a:r>
          </a:p>
          <a:p>
            <a:pPr marL="857250" lvl="2" indent="-457200">
              <a:spcBef>
                <a:spcPts val="0"/>
              </a:spcBef>
              <a:spcAft>
                <a:spcPts val="0"/>
              </a:spcAft>
            </a:pPr>
            <a:r>
              <a:rPr lang="en-US" altLang="de-DE" sz="1400" strike="sngStrike" dirty="0"/>
              <a:t>Q9: When a user id is active, should there be 5GS impact in order to provide the IMS service?</a:t>
            </a:r>
          </a:p>
          <a:p>
            <a:pPr marL="1314450" lvl="3" indent="-457200">
              <a:spcBef>
                <a:spcPts val="0"/>
              </a:spcBef>
              <a:spcAft>
                <a:spcPts val="0"/>
              </a:spcAft>
            </a:pPr>
            <a:r>
              <a:rPr lang="en-US" altLang="de-DE" sz="1100" strike="sngStrike" dirty="0"/>
              <a:t>Yes (e.g. S2-2406264):</a:t>
            </a:r>
          </a:p>
          <a:p>
            <a:pPr marL="1314450" lvl="3" indent="-457200">
              <a:spcBef>
                <a:spcPts val="0"/>
              </a:spcBef>
              <a:spcAft>
                <a:spcPts val="0"/>
              </a:spcAft>
            </a:pPr>
            <a:r>
              <a:rPr lang="en-US" altLang="de-DE" sz="1100" strike="sngStrike" dirty="0"/>
              <a:t>No (e.g. S2-2406251, S2-2406816):</a:t>
            </a:r>
          </a:p>
          <a:p>
            <a:pPr marL="857250" lvl="2" indent="-457200">
              <a:spcBef>
                <a:spcPts val="0"/>
              </a:spcBef>
              <a:spcAft>
                <a:spcPts val="0"/>
              </a:spcAft>
            </a:pPr>
            <a:r>
              <a:rPr lang="en-US" altLang="de-DE" sz="1400" strike="sngStrike" dirty="0"/>
              <a:t>Q9a: If the answer to Q9 is yes, should it be possible for the IMS Service disabled based on the active user?</a:t>
            </a:r>
          </a:p>
          <a:p>
            <a:pPr marL="1314450" lvl="3" indent="-457200">
              <a:spcBef>
                <a:spcPts val="0"/>
              </a:spcBef>
              <a:spcAft>
                <a:spcPts val="0"/>
              </a:spcAft>
            </a:pPr>
            <a:r>
              <a:rPr lang="en-US" altLang="de-DE" sz="1100" strike="sngStrike" dirty="0"/>
              <a:t>Yes:</a:t>
            </a:r>
          </a:p>
          <a:p>
            <a:pPr marL="1314450" lvl="3" indent="-457200">
              <a:spcBef>
                <a:spcPts val="0"/>
              </a:spcBef>
              <a:spcAft>
                <a:spcPts val="0"/>
              </a:spcAft>
            </a:pPr>
            <a:r>
              <a:rPr lang="en-US" altLang="de-DE" sz="1100" strike="sngStrike" dirty="0"/>
              <a:t>No:</a:t>
            </a:r>
          </a:p>
          <a:p>
            <a:pPr marL="857250" lvl="2" indent="-457200">
              <a:spcBef>
                <a:spcPts val="0"/>
              </a:spcBef>
              <a:spcAft>
                <a:spcPts val="0"/>
              </a:spcAft>
            </a:pPr>
            <a:r>
              <a:rPr lang="en-US" altLang="de-DE" sz="1400" strike="sngStrike" dirty="0"/>
              <a:t>Q9b: If the answer to Q9 is yes, should delivery of the IMS Service continue based on information from the UIP of the active user?</a:t>
            </a:r>
          </a:p>
          <a:p>
            <a:pPr marL="1314450" lvl="3" indent="-457200">
              <a:spcBef>
                <a:spcPts val="0"/>
              </a:spcBef>
              <a:spcAft>
                <a:spcPts val="0"/>
              </a:spcAft>
            </a:pPr>
            <a:r>
              <a:rPr lang="en-US" altLang="de-DE" sz="1100" strike="sngStrike" dirty="0"/>
              <a:t>Yes (S2-2406264 ):</a:t>
            </a:r>
          </a:p>
          <a:p>
            <a:pPr marL="1314450" lvl="3" indent="-457200">
              <a:spcBef>
                <a:spcPts val="0"/>
              </a:spcBef>
              <a:spcAft>
                <a:spcPts val="0"/>
              </a:spcAft>
            </a:pPr>
            <a:r>
              <a:rPr lang="en-US" altLang="de-DE" sz="1100" strike="sngStrike" dirty="0"/>
              <a:t>No:</a:t>
            </a:r>
            <a:endParaRPr lang="en-US" altLang="de-DE" sz="1600" strike="sngStrike" dirty="0"/>
          </a:p>
          <a:p>
            <a:pPr marL="857250" lvl="2" indent="-457200">
              <a:spcBef>
                <a:spcPts val="0"/>
              </a:spcBef>
              <a:spcAft>
                <a:spcPts val="0"/>
              </a:spcAft>
            </a:pPr>
            <a:r>
              <a:rPr lang="en-US" altLang="de-DE" sz="1400" strike="sngStrike" dirty="0"/>
              <a:t>Q10: Should SA2 send an LS to SA1 to let them know that the 3 options above have been discussed and ask them for their opinion?</a:t>
            </a:r>
          </a:p>
          <a:p>
            <a:pPr marL="1314450" lvl="3" indent="-457200">
              <a:spcBef>
                <a:spcPts val="0"/>
              </a:spcBef>
              <a:spcAft>
                <a:spcPts val="0"/>
              </a:spcAft>
            </a:pPr>
            <a:r>
              <a:rPr lang="en-US" altLang="de-DE" sz="1100" strike="sngStrike" dirty="0"/>
              <a:t>Yes:</a:t>
            </a:r>
          </a:p>
          <a:p>
            <a:pPr marL="1314450" lvl="3" indent="-457200">
              <a:spcBef>
                <a:spcPts val="0"/>
              </a:spcBef>
              <a:spcAft>
                <a:spcPts val="0"/>
              </a:spcAft>
            </a:pPr>
            <a:r>
              <a:rPr lang="en-US" altLang="de-DE" sz="1100" strike="sngStrike" dirty="0"/>
              <a:t>No:</a:t>
            </a:r>
            <a:endParaRPr lang="de-DE" altLang="ko-KR" dirty="0">
              <a:solidFill>
                <a:prstClr val="black"/>
              </a:solidFill>
            </a:endParaRPr>
          </a:p>
        </p:txBody>
      </p:sp>
    </p:spTree>
    <p:extLst>
      <p:ext uri="{BB962C8B-B14F-4D97-AF65-F5344CB8AC3E}">
        <p14:creationId xmlns:p14="http://schemas.microsoft.com/office/powerpoint/2010/main" val="1871871992"/>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KI#4 (1/3)</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922423"/>
            <a:ext cx="8810067" cy="5645791"/>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2 of the NWM, Q-4.9 asked: “Is it necessary to specify a procedure where the user identifier is bound to a non-3GPP device? If yes, who does the binding (e.g. the 5GC or 5G-RG/UE)? If yes, who is aware of the binding (e.g. the 5GC, 5G-RG/UE, or both)”.</a:t>
            </a:r>
          </a:p>
          <a:p>
            <a:pPr marL="1314450" lvl="3" indent="-457200">
              <a:spcBef>
                <a:spcPts val="0"/>
              </a:spcBef>
              <a:spcAft>
                <a:spcPts val="0"/>
              </a:spcAft>
            </a:pPr>
            <a:r>
              <a:rPr lang="en-US" altLang="de-DE" sz="1600" dirty="0"/>
              <a:t>17 Companies responded.</a:t>
            </a:r>
          </a:p>
          <a:p>
            <a:pPr marL="1314450" lvl="3" indent="-457200">
              <a:spcBef>
                <a:spcPts val="0"/>
              </a:spcBef>
              <a:spcAft>
                <a:spcPts val="0"/>
              </a:spcAft>
            </a:pPr>
            <a:r>
              <a:rPr lang="en-US" altLang="de-DE" sz="1600" dirty="0"/>
              <a:t>12 companies indicated binding is needed. At least 7 companies indicated that both the 5G-RG/UE and 5GC should be aware of the binding. 4 companies indicated that only the 5G-RG/UE needs to know the binding.</a:t>
            </a:r>
          </a:p>
          <a:p>
            <a:pPr marL="1314450" lvl="3" indent="-457200">
              <a:spcBef>
                <a:spcPts val="0"/>
              </a:spcBef>
              <a:spcAft>
                <a:spcPts val="0"/>
              </a:spcAft>
            </a:pPr>
            <a:r>
              <a:rPr lang="en-US" altLang="de-DE" sz="1600" dirty="0"/>
              <a:t>2 companies indicated binding is not needed.</a:t>
            </a:r>
          </a:p>
          <a:p>
            <a:pPr marL="1314450" lvl="3" indent="-457200">
              <a:spcBef>
                <a:spcPts val="0"/>
              </a:spcBef>
              <a:spcAft>
                <a:spcPts val="0"/>
              </a:spcAft>
            </a:pPr>
            <a:r>
              <a:rPr lang="en-US" altLang="de-DE" sz="1600" dirty="0"/>
              <a:t>3 companies indicated binding requires further discussion.</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Q15: Is it necessary to specify a procedure to associate the traffic from an individual non-3GPP with a device identifier (S2-2406813)?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r>
              <a:rPr lang="en-US" altLang="de-DE" sz="1800" dirty="0"/>
              <a:t>Q16: If yes, is the 5GC aware of the association of the traffic from the individual non-3GPP with a device identifier (S2-2406813)? </a:t>
            </a:r>
            <a:endParaRPr lang="en-US" altLang="de-DE" sz="16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161780028"/>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A08C6E7E0CB5C40B3C0F55B9E8294C3" ma:contentTypeVersion="6" ma:contentTypeDescription="Create a new document." ma:contentTypeScope="" ma:versionID="08e23bae4a5af0d7c7e055733b027c37">
  <xsd:schema xmlns:xsd="http://www.w3.org/2001/XMLSchema" xmlns:xs="http://www.w3.org/2001/XMLSchema" xmlns:p="http://schemas.microsoft.com/office/2006/metadata/properties" xmlns:ns2="dcc30912-d230-4cc2-b11f-bb5ca2a6b6f5" xmlns:ns3="09cef1fd-e61b-4dbf-b745-21988b13f978" targetNamespace="http://schemas.microsoft.com/office/2006/metadata/properties" ma:root="true" ma:fieldsID="612b51cb82d05804ae60e054f989111e" ns2:_="" ns3:_="">
    <xsd:import namespace="dcc30912-d230-4cc2-b11f-bb5ca2a6b6f5"/>
    <xsd:import namespace="09cef1fd-e61b-4dbf-b745-21988b13f97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c30912-d230-4cc2-b11f-bb5ca2a6b6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cef1fd-e61b-4dbf-b745-21988b13f9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FB747E2-E6AD-4495-A381-6244FA11EF86}">
  <ds:schemaRefs>
    <ds:schemaRef ds:uri="http://schemas.microsoft.com/sharepoint/v3/contenttype/forms"/>
  </ds:schemaRefs>
</ds:datastoreItem>
</file>

<file path=customXml/itemProps2.xml><?xml version="1.0" encoding="utf-8"?>
<ds:datastoreItem xmlns:ds="http://schemas.openxmlformats.org/officeDocument/2006/customXml" ds:itemID="{FB06B07D-423A-4012-A7AA-33F90EA5F8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c30912-d230-4cc2-b11f-bb5ca2a6b6f5"/>
    <ds:schemaRef ds:uri="09cef1fd-e61b-4dbf-b745-21988b13f9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82E10A3-DB35-414F-83C1-BF5FB8647349}">
  <ds:schemaRefs>
    <ds:schemaRef ds:uri="http://purl.org/dc/terms/"/>
    <ds:schemaRef ds:uri="09cef1fd-e61b-4dbf-b745-21988b13f978"/>
    <ds:schemaRef ds:uri="http://www.w3.org/XML/1998/namespace"/>
    <ds:schemaRef ds:uri="http://purl.org/dc/dcmitype/"/>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dcc30912-d230-4cc2-b11f-bb5ca2a6b6f5"/>
  </ds:schemaRefs>
</ds:datastoreItem>
</file>

<file path=docProps/app.xml><?xml version="1.0" encoding="utf-8"?>
<Properties xmlns="http://schemas.openxmlformats.org/officeDocument/2006/extended-properties" xmlns:vt="http://schemas.openxmlformats.org/officeDocument/2006/docPropsVTypes">
  <Template/>
  <TotalTime>5190</TotalTime>
  <Words>2375</Words>
  <Application>Microsoft Office PowerPoint</Application>
  <PresentationFormat>全屏显示(4:3)</PresentationFormat>
  <Paragraphs>189</Paragraphs>
  <Slides>14</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14</vt:i4>
      </vt:variant>
    </vt:vector>
  </HeadingPairs>
  <TitlesOfParts>
    <vt:vector size="19" baseType="lpstr">
      <vt:lpstr>宋体</vt:lpstr>
      <vt:lpstr>Arial</vt:lpstr>
      <vt:lpstr>Calibri</vt:lpstr>
      <vt:lpstr>Times New Roman</vt:lpstr>
      <vt:lpstr>Office Theme</vt:lpstr>
      <vt:lpstr>SoH Questions for FS_UIA_ARC</vt:lpstr>
      <vt:lpstr>Proposed Way Forward</vt:lpstr>
      <vt:lpstr>KI#1 - Activating a User Identity (1/2)</vt:lpstr>
      <vt:lpstr>KI#1 - Activating a User Identity (2/2)</vt:lpstr>
      <vt:lpstr>KI#1 – Where is the UIP Stored?</vt:lpstr>
      <vt:lpstr>KI#1 – URSP Rules</vt:lpstr>
      <vt:lpstr>KI#1 - SMS</vt:lpstr>
      <vt:lpstr>KI#1 - IMS</vt:lpstr>
      <vt:lpstr>KI#4 (1/3)</vt:lpstr>
      <vt:lpstr>PowerPoint 演示文稿</vt:lpstr>
      <vt:lpstr>KI#4 (2/3)</vt:lpstr>
      <vt:lpstr>KI#4 (3/3)</vt:lpstr>
      <vt:lpstr>KI#3 - Exposure</vt:lpstr>
      <vt:lpstr>KI#1 - One or More User Identities in a UIP</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Wanqiang Zhang 张万强</cp:lastModifiedBy>
  <cp:revision>2011</cp:revision>
  <dcterms:created xsi:type="dcterms:W3CDTF">2008-08-30T09:32:10Z</dcterms:created>
  <dcterms:modified xsi:type="dcterms:W3CDTF">2024-05-29T03:36:31Z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0x0101003A08C6E7E0CB5C40B3C0F55B9E8294C3</vt:lpwstr>
  </property>
  <property fmtid="{D5CDD505-2E9C-101B-9397-08002B2CF9AE}" pid="13" name="MSIP_Label_cf20372f-9ab3-4551-9149-9f9b12e2c27e_Enabled">
    <vt:lpwstr>true</vt:lpwstr>
  </property>
  <property fmtid="{D5CDD505-2E9C-101B-9397-08002B2CF9AE}" pid="14" name="MSIP_Label_cf20372f-9ab3-4551-9149-9f9b12e2c27e_SetDate">
    <vt:lpwstr>2023-09-04T08:35:13Z</vt:lpwstr>
  </property>
  <property fmtid="{D5CDD505-2E9C-101B-9397-08002B2CF9AE}" pid="15" name="MSIP_Label_cf20372f-9ab3-4551-9149-9f9b12e2c27e_Method">
    <vt:lpwstr>Privileged</vt:lpwstr>
  </property>
  <property fmtid="{D5CDD505-2E9C-101B-9397-08002B2CF9AE}" pid="16" name="MSIP_Label_cf20372f-9ab3-4551-9149-9f9b12e2c27e_Name">
    <vt:lpwstr>DIS OPEN</vt:lpwstr>
  </property>
  <property fmtid="{D5CDD505-2E9C-101B-9397-08002B2CF9AE}" pid="17" name="MSIP_Label_cf20372f-9ab3-4551-9149-9f9b12e2c27e_SiteId">
    <vt:lpwstr>6e603289-5e46-4e26-ac7c-03a85420a9a5</vt:lpwstr>
  </property>
  <property fmtid="{D5CDD505-2E9C-101B-9397-08002B2CF9AE}" pid="18" name="MSIP_Label_cf20372f-9ab3-4551-9149-9f9b12e2c27e_ActionId">
    <vt:lpwstr>6ff34d0e-ee55-4bcf-b7be-adf1b7050f61</vt:lpwstr>
  </property>
  <property fmtid="{D5CDD505-2E9C-101B-9397-08002B2CF9AE}" pid="19" name="MSIP_Label_cf20372f-9ab3-4551-9149-9f9b12e2c27e_ContentBits">
    <vt:lpwstr>0</vt:lpwstr>
  </property>
</Properties>
</file>